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64" r:id="rId5"/>
    <p:sldId id="265" r:id="rId6"/>
    <p:sldId id="267" r:id="rId7"/>
    <p:sldId id="266" r:id="rId8"/>
    <p:sldId id="269" r:id="rId9"/>
    <p:sldId id="268" r:id="rId10"/>
    <p:sldId id="270" r:id="rId11"/>
    <p:sldId id="273" r:id="rId12"/>
    <p:sldId id="272" r:id="rId13"/>
    <p:sldId id="271" r:id="rId14"/>
    <p:sldId id="274" r:id="rId15"/>
    <p:sldId id="276" r:id="rId16"/>
    <p:sldId id="278" r:id="rId17"/>
    <p:sldId id="279" r:id="rId18"/>
    <p:sldId id="277" r:id="rId19"/>
    <p:sldId id="275" r:id="rId20"/>
    <p:sldId id="280" r:id="rId21"/>
    <p:sldId id="282" r:id="rId22"/>
    <p:sldId id="281" r:id="rId23"/>
    <p:sldId id="283" r:id="rId24"/>
    <p:sldId id="286" r:id="rId25"/>
    <p:sldId id="285" r:id="rId26"/>
    <p:sldId id="284" r:id="rId27"/>
    <p:sldId id="259"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16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1096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8538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52027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421853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4025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31844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137869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370543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52354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95846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69726DA-298F-44B0-A55D-ED9CE204AB9E}" type="datetimeFigureOut">
              <a:rPr lang="zh-TW" altLang="en-US" smtClean="0"/>
              <a:t>2024/6/30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29971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726DA-298F-44B0-A55D-ED9CE204AB9E}" type="datetimeFigureOut">
              <a:rPr lang="zh-TW" altLang="en-US" smtClean="0"/>
              <a:t>2024/6/30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F673-566E-4994-9325-4509F8D5850D}" type="slidenum">
              <a:rPr lang="zh-TW" altLang="en-US" smtClean="0"/>
              <a:t>‹#›</a:t>
            </a:fld>
            <a:endParaRPr lang="zh-TW" altLang="en-US"/>
          </a:p>
        </p:txBody>
      </p:sp>
    </p:spTree>
    <p:extLst>
      <p:ext uri="{BB962C8B-B14F-4D97-AF65-F5344CB8AC3E}">
        <p14:creationId xmlns:p14="http://schemas.microsoft.com/office/powerpoint/2010/main" val="399601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395470" y="3218656"/>
            <a:ext cx="6400800" cy="1044251"/>
          </a:xfrm>
        </p:spPr>
        <p:txBody>
          <a:bodyPr>
            <a:noAutofit/>
          </a:bodyPr>
          <a:lstStyle/>
          <a:p>
            <a:pPr>
              <a:lnSpc>
                <a:spcPct val="100000"/>
              </a:lnSpc>
            </a:pPr>
            <a:r>
              <a:rPr lang="en-US" altLang="zh-TW" sz="2800" dirty="0">
                <a:latin typeface="Calibri" charset="0"/>
              </a:rPr>
              <a:t>More Is Not Always Better:</a:t>
            </a:r>
            <a:r>
              <a:rPr lang="zh-TW" altLang="en-US" sz="2800" dirty="0">
                <a:latin typeface="Calibri" charset="0"/>
              </a:rPr>
              <a:t> </a:t>
            </a:r>
            <a:br>
              <a:rPr lang="en-US" altLang="zh-TW" sz="2800" dirty="0">
                <a:latin typeface="Calibri" charset="0"/>
              </a:rPr>
            </a:br>
            <a:r>
              <a:rPr lang="en-US" altLang="zh-TW" sz="2800" dirty="0">
                <a:latin typeface="Calibri" charset="0"/>
              </a:rPr>
              <a:t>Accounting Reporting Complexity</a:t>
            </a:r>
            <a:r>
              <a:rPr lang="zh-TW" altLang="en-US" sz="2800" dirty="0">
                <a:latin typeface="Calibri" charset="0"/>
              </a:rPr>
              <a:t> </a:t>
            </a:r>
            <a:r>
              <a:rPr lang="en-US" altLang="zh-TW" sz="2800" dirty="0">
                <a:latin typeface="Calibri" charset="0"/>
              </a:rPr>
              <a:t>and Stock Price Efficiency</a:t>
            </a:r>
            <a:endParaRPr lang="zh-TW" altLang="en-US" sz="2800"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099257" y="4529316"/>
            <a:ext cx="6697013" cy="1819968"/>
          </a:xfrm>
        </p:spPr>
        <p:txBody>
          <a:bodyPr>
            <a:normAutofit/>
          </a:bodyPr>
          <a:lstStyle/>
          <a:p>
            <a:pPr>
              <a:lnSpc>
                <a:spcPct val="100000"/>
              </a:lnSpc>
              <a:spcBef>
                <a:spcPct val="0"/>
              </a:spcBef>
            </a:pPr>
            <a:r>
              <a:rPr lang="en-US" altLang="zh-TW" dirty="0">
                <a:latin typeface="Calibri" charset="0"/>
              </a:rPr>
              <a:t>Presenter: </a:t>
            </a:r>
            <a:r>
              <a:rPr lang="sv-SE" altLang="zh-CN" dirty="0">
                <a:latin typeface="Calibri" charset="0"/>
              </a:rPr>
              <a:t>Robin K. Chou</a:t>
            </a:r>
            <a:r>
              <a:rPr lang="en-US" altLang="zh-TW" baseline="30000" dirty="0">
                <a:latin typeface="Calibri" charset="0"/>
              </a:rPr>
              <a:t>1</a:t>
            </a:r>
            <a:endParaRPr lang="sv-SE" altLang="zh-CN" baseline="30000" dirty="0">
              <a:latin typeface="Calibri" charset="0"/>
            </a:endParaRPr>
          </a:p>
          <a:p>
            <a:pPr>
              <a:lnSpc>
                <a:spcPct val="100000"/>
              </a:lnSpc>
              <a:spcBef>
                <a:spcPct val="0"/>
              </a:spcBef>
            </a:pPr>
            <a:r>
              <a:rPr lang="sv-SE" altLang="zh-CN" dirty="0">
                <a:latin typeface="Calibri" charset="0"/>
              </a:rPr>
              <a:t>Ya-Kai Chang</a:t>
            </a:r>
            <a:r>
              <a:rPr lang="en-US" altLang="zh-TW" baseline="30000" dirty="0">
                <a:latin typeface="Calibri" charset="0"/>
              </a:rPr>
              <a:t> 2</a:t>
            </a:r>
            <a:endParaRPr lang="sv-SE" altLang="zh-CN" dirty="0">
              <a:latin typeface="Calibri" charset="0"/>
            </a:endParaRPr>
          </a:p>
          <a:p>
            <a:pPr>
              <a:lnSpc>
                <a:spcPct val="100000"/>
              </a:lnSpc>
              <a:spcBef>
                <a:spcPct val="0"/>
              </a:spcBef>
            </a:pPr>
            <a:r>
              <a:rPr lang="sv-SE" altLang="zh-CN" dirty="0">
                <a:latin typeface="Calibri" charset="0"/>
              </a:rPr>
              <a:t>Min-Hsi Chung</a:t>
            </a:r>
            <a:r>
              <a:rPr lang="en-US" altLang="zh-TW" baseline="30000" dirty="0">
                <a:latin typeface="Calibri" charset="0"/>
              </a:rPr>
              <a:t> 1</a:t>
            </a:r>
            <a:endParaRPr lang="en-US" altLang="zh-TW" dirty="0">
              <a:latin typeface="微軟正黑體" panose="020B0604030504040204" pitchFamily="34" charset="-120"/>
              <a:ea typeface="微軟正黑體" panose="020B0604030504040204" pitchFamily="34" charset="-120"/>
            </a:endParaRPr>
          </a:p>
          <a:p>
            <a:pPr>
              <a:lnSpc>
                <a:spcPct val="100000"/>
              </a:lnSpc>
              <a:spcBef>
                <a:spcPct val="0"/>
              </a:spcBef>
            </a:pPr>
            <a:r>
              <a:rPr lang="en-US" altLang="zh-TW" sz="2000" baseline="30000" dirty="0">
                <a:latin typeface="Calibri" charset="0"/>
              </a:rPr>
              <a:t>1</a:t>
            </a:r>
            <a:r>
              <a:rPr lang="en-US" altLang="zh-TW" sz="2000" dirty="0">
                <a:latin typeface="Calibri" charset="0"/>
              </a:rPr>
              <a:t>National </a:t>
            </a:r>
            <a:r>
              <a:rPr lang="en-US" altLang="zh-TW" sz="2000" dirty="0" err="1">
                <a:latin typeface="Calibri" charset="0"/>
              </a:rPr>
              <a:t>Chengchi</a:t>
            </a:r>
            <a:r>
              <a:rPr lang="en-US" altLang="zh-TW" sz="2000" dirty="0">
                <a:latin typeface="Calibri" charset="0"/>
              </a:rPr>
              <a:t> University</a:t>
            </a:r>
            <a:r>
              <a:rPr lang="zh-TW" altLang="en-US" sz="2000" dirty="0">
                <a:latin typeface="Calibri" charset="0"/>
              </a:rPr>
              <a:t> </a:t>
            </a:r>
            <a:endParaRPr lang="en-US" altLang="zh-TW" sz="2000" dirty="0">
              <a:latin typeface="Calibri" charset="0"/>
            </a:endParaRPr>
          </a:p>
          <a:p>
            <a:pPr>
              <a:lnSpc>
                <a:spcPct val="100000"/>
              </a:lnSpc>
              <a:spcBef>
                <a:spcPct val="0"/>
              </a:spcBef>
            </a:pPr>
            <a:r>
              <a:rPr lang="en-US" altLang="zh-TW" sz="2000" baseline="30000" dirty="0">
                <a:latin typeface="Calibri" charset="0"/>
              </a:rPr>
              <a:t>2</a:t>
            </a:r>
            <a:r>
              <a:rPr lang="en-US" altLang="zh-TW" sz="2000" dirty="0">
                <a:latin typeface="Calibri" charset="0"/>
              </a:rPr>
              <a:t>Chung Yuan Christian University</a:t>
            </a:r>
            <a:endParaRPr lang="sv-SE" altLang="zh-CN" sz="2000" dirty="0">
              <a:latin typeface="Calibri" charset="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4012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0"/>
              </a:spcBef>
              <a:buSzPct val="100000"/>
            </a:pPr>
            <a:r>
              <a:rPr lang="en-US" altLang="zh-TW" sz="3200" dirty="0">
                <a:latin typeface="Calibri" charset="0"/>
              </a:rPr>
              <a:t>The study closest to ours is Lee (2012), who finds that less readable disclosures cause higher post-earnings announcement drift (PEAD).</a:t>
            </a:r>
            <a:endParaRPr lang="en-US" altLang="zh-TW" dirty="0">
              <a:latin typeface="Calibri" charset="0"/>
            </a:endParaRPr>
          </a:p>
          <a:p>
            <a:pPr marL="1085850" lvl="1" indent="-342900" algn="just">
              <a:lnSpc>
                <a:spcPct val="100000"/>
              </a:lnSpc>
              <a:spcBef>
                <a:spcPts val="0"/>
              </a:spcBef>
              <a:buSzPct val="70000"/>
              <a:buFont typeface="Wingdings" panose="05000000000000000000" pitchFamily="2" charset="2"/>
              <a:buChar char="p"/>
            </a:pPr>
            <a:r>
              <a:rPr lang="en-US" altLang="zh-TW" sz="2800" dirty="0">
                <a:latin typeface="Calibri" charset="0"/>
              </a:rPr>
              <a:t>She examines the "speed" at which stock prices reflect earnings-related information using quarterly report readability. </a:t>
            </a:r>
          </a:p>
          <a:p>
            <a:pPr marL="1085850" lvl="1" indent="-342900" algn="just">
              <a:lnSpc>
                <a:spcPct val="100000"/>
              </a:lnSpc>
              <a:spcBef>
                <a:spcPts val="0"/>
              </a:spcBef>
              <a:buSzPct val="70000"/>
              <a:buFont typeface="Wingdings" panose="05000000000000000000" pitchFamily="2" charset="2"/>
              <a:buChar char="p"/>
            </a:pPr>
            <a:r>
              <a:rPr lang="en-US" altLang="zh-TW" sz="2800" dirty="0">
                <a:latin typeface="Calibri" charset="0"/>
              </a:rPr>
              <a:t>We measure the "quality" of all accounting information impounded into stock prices.</a:t>
            </a:r>
          </a:p>
          <a:p>
            <a:pPr marL="1085850" lvl="1" indent="-342900" algn="just">
              <a:lnSpc>
                <a:spcPct val="100000"/>
              </a:lnSpc>
              <a:spcBef>
                <a:spcPts val="0"/>
              </a:spcBef>
              <a:buSzPct val="70000"/>
              <a:buFont typeface="Wingdings" panose="05000000000000000000" pitchFamily="2" charset="2"/>
              <a:buChar char="p"/>
            </a:pPr>
            <a:endParaRPr lang="en-US" altLang="zh-TW" sz="2000" dirty="0">
              <a:latin typeface="Calibri" charset="0"/>
            </a:endParaRPr>
          </a:p>
        </p:txBody>
      </p:sp>
      <p:sp>
        <p:nvSpPr>
          <p:cNvPr id="5" name="標題 1"/>
          <p:cNvSpPr>
            <a:spLocks noGrp="1"/>
          </p:cNvSpPr>
          <p:nvPr>
            <p:ph type="title"/>
          </p:nvPr>
        </p:nvSpPr>
        <p:spPr>
          <a:xfrm>
            <a:off x="566670" y="542532"/>
            <a:ext cx="6915956" cy="1155353"/>
          </a:xfrm>
        </p:spPr>
        <p:txBody>
          <a:bodyPr/>
          <a:lstStyle/>
          <a:p>
            <a:pPr>
              <a:lnSpc>
                <a:spcPct val="100000"/>
              </a:lnSpc>
            </a:pPr>
            <a:r>
              <a:rPr kumimoji="1" lang="en-US" altLang="zh-TW" b="1" dirty="0">
                <a:latin typeface="Calibri" charset="0"/>
              </a:rPr>
              <a:t>Literature Review</a:t>
            </a:r>
          </a:p>
        </p:txBody>
      </p:sp>
    </p:spTree>
    <p:extLst>
      <p:ext uri="{BB962C8B-B14F-4D97-AF65-F5344CB8AC3E}">
        <p14:creationId xmlns:p14="http://schemas.microsoft.com/office/powerpoint/2010/main" val="157137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5850" lvl="1" indent="-342900" algn="just">
              <a:lnSpc>
                <a:spcPct val="100000"/>
              </a:lnSpc>
              <a:spcBef>
                <a:spcPts val="0"/>
              </a:spcBef>
              <a:buSzPct val="70000"/>
              <a:buFont typeface="Wingdings" panose="05000000000000000000" pitchFamily="2" charset="2"/>
              <a:buChar char="p"/>
            </a:pPr>
            <a:r>
              <a:rPr lang="en-US" altLang="zh-TW" sz="2800" dirty="0">
                <a:latin typeface="Calibri" charset="0"/>
              </a:rPr>
              <a:t>Lee's (2012) disclosure </a:t>
            </a:r>
            <a:r>
              <a:rPr lang="en-US" altLang="zh-TW" sz="2800" dirty="0">
                <a:solidFill>
                  <a:srgbClr val="FF0000"/>
                </a:solidFill>
                <a:latin typeface="Calibri" charset="0"/>
              </a:rPr>
              <a:t>readability</a:t>
            </a:r>
            <a:r>
              <a:rPr lang="en-US" altLang="zh-TW" sz="2800" dirty="0">
                <a:latin typeface="Calibri" charset="0"/>
              </a:rPr>
              <a:t> only measures financial reports' written "narrative". Less readable reports may not have more accounting information because management obfuscates bad news. </a:t>
            </a:r>
          </a:p>
          <a:p>
            <a:pPr marL="1085850" lvl="1" indent="-342900" algn="just">
              <a:lnSpc>
                <a:spcPct val="100000"/>
              </a:lnSpc>
              <a:spcBef>
                <a:spcPts val="0"/>
              </a:spcBef>
              <a:buSzPct val="70000"/>
              <a:buFont typeface="Wingdings" panose="05000000000000000000" pitchFamily="2" charset="2"/>
              <a:buChar char="p"/>
            </a:pPr>
            <a:r>
              <a:rPr lang="en-US" altLang="zh-TW" sz="2800" dirty="0">
                <a:latin typeface="Calibri" charset="0"/>
              </a:rPr>
              <a:t>Our Accounting </a:t>
            </a:r>
            <a:r>
              <a:rPr lang="en-US" altLang="zh-TW" sz="2800" dirty="0" err="1">
                <a:latin typeface="Calibri" charset="0"/>
              </a:rPr>
              <a:t>Reporating</a:t>
            </a:r>
            <a:r>
              <a:rPr lang="en-US" altLang="zh-TW" sz="2800" dirty="0">
                <a:latin typeface="Calibri" charset="0"/>
              </a:rPr>
              <a:t> Complexity (ARC) measure measures accounting information disclosures by counting "monetary" XBRL tags, reducing management incentives to hide bad news (</a:t>
            </a:r>
            <a:r>
              <a:rPr lang="en-US" altLang="zh-TW" sz="2800" dirty="0" err="1">
                <a:latin typeface="Calibri" charset="0"/>
              </a:rPr>
              <a:t>Hoitash</a:t>
            </a:r>
            <a:r>
              <a:rPr lang="en-US" altLang="zh-TW" sz="2800" dirty="0">
                <a:latin typeface="Calibri" charset="0"/>
              </a:rPr>
              <a:t> and </a:t>
            </a:r>
            <a:r>
              <a:rPr lang="en-US" altLang="zh-TW" sz="2800" dirty="0" err="1">
                <a:latin typeface="Calibri" charset="0"/>
              </a:rPr>
              <a:t>Hoitash</a:t>
            </a:r>
            <a:r>
              <a:rPr lang="en-US" altLang="zh-TW" sz="2800" dirty="0">
                <a:latin typeface="Calibri" charset="0"/>
              </a:rPr>
              <a:t>, 2018).</a:t>
            </a:r>
          </a:p>
          <a:p>
            <a:pPr marL="1085850" lvl="1" indent="-342900" algn="just">
              <a:lnSpc>
                <a:spcPct val="100000"/>
              </a:lnSpc>
              <a:spcBef>
                <a:spcPts val="0"/>
              </a:spcBef>
              <a:buSzPct val="70000"/>
              <a:buFont typeface="Wingdings" panose="05000000000000000000" pitchFamily="2" charset="2"/>
              <a:buChar char="p"/>
            </a:pPr>
            <a:r>
              <a:rPr lang="en-US" altLang="zh-TW" sz="2800" dirty="0">
                <a:latin typeface="Calibri" charset="0"/>
              </a:rPr>
              <a:t>She does consider the potential potentially nonlinear effects.</a:t>
            </a:r>
          </a:p>
        </p:txBody>
      </p:sp>
      <p:sp>
        <p:nvSpPr>
          <p:cNvPr id="5" name="標題 1"/>
          <p:cNvSpPr>
            <a:spLocks noGrp="1"/>
          </p:cNvSpPr>
          <p:nvPr>
            <p:ph type="title"/>
          </p:nvPr>
        </p:nvSpPr>
        <p:spPr>
          <a:xfrm>
            <a:off x="566670" y="542532"/>
            <a:ext cx="6915956" cy="1155353"/>
          </a:xfrm>
        </p:spPr>
        <p:txBody>
          <a:bodyPr/>
          <a:lstStyle/>
          <a:p>
            <a:pPr>
              <a:lnSpc>
                <a:spcPct val="100000"/>
              </a:lnSpc>
            </a:pPr>
            <a:r>
              <a:rPr kumimoji="1" lang="en-US" altLang="zh-TW" b="1" dirty="0">
                <a:latin typeface="Calibri" charset="0"/>
              </a:rPr>
              <a:t>Literature Review</a:t>
            </a:r>
          </a:p>
        </p:txBody>
      </p:sp>
    </p:spTree>
    <p:extLst>
      <p:ext uri="{BB962C8B-B14F-4D97-AF65-F5344CB8AC3E}">
        <p14:creationId xmlns:p14="http://schemas.microsoft.com/office/powerpoint/2010/main" val="304255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475226"/>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0"/>
              </a:spcBef>
              <a:buSzPct val="100000"/>
            </a:pPr>
            <a:r>
              <a:rPr lang="en-US" altLang="zh-TW" sz="2400" dirty="0">
                <a:latin typeface="Calibri" charset="0"/>
              </a:rPr>
              <a:t>Using </a:t>
            </a:r>
            <a:r>
              <a:rPr lang="en-US" altLang="zh-TW" sz="2400" dirty="0">
                <a:solidFill>
                  <a:schemeClr val="accent5">
                    <a:lumMod val="75000"/>
                  </a:schemeClr>
                </a:solidFill>
                <a:latin typeface="Calibri" charset="0"/>
              </a:rPr>
              <a:t>the total number of distinct XBRL tags</a:t>
            </a:r>
            <a:r>
              <a:rPr lang="en-US" altLang="zh-TW" sz="2400" dirty="0">
                <a:latin typeface="Calibri" charset="0"/>
              </a:rPr>
              <a:t> to measure ARC, an option adopted by several recent studies (</a:t>
            </a:r>
            <a:r>
              <a:rPr lang="en-US" altLang="zh-TW" sz="2400" dirty="0" err="1">
                <a:latin typeface="Calibri" charset="0"/>
              </a:rPr>
              <a:t>Caylor</a:t>
            </a:r>
            <a:r>
              <a:rPr lang="en-US" altLang="zh-TW" sz="2400" dirty="0">
                <a:latin typeface="Calibri" charset="0"/>
              </a:rPr>
              <a:t> et al., 2019; </a:t>
            </a:r>
            <a:r>
              <a:rPr lang="en-US" altLang="zh-TW" sz="2400" dirty="0" err="1">
                <a:latin typeface="Calibri" charset="0"/>
              </a:rPr>
              <a:t>Chychyla</a:t>
            </a:r>
            <a:r>
              <a:rPr lang="en-US" altLang="zh-TW" sz="2400" dirty="0">
                <a:latin typeface="Calibri" charset="0"/>
              </a:rPr>
              <a:t> et al., 2019; </a:t>
            </a:r>
            <a:r>
              <a:rPr lang="en-US" altLang="zh-TW" sz="2400" dirty="0" err="1">
                <a:latin typeface="Calibri" charset="0"/>
              </a:rPr>
              <a:t>Ahn</a:t>
            </a:r>
            <a:r>
              <a:rPr lang="en-US" altLang="zh-TW" sz="2400" dirty="0">
                <a:latin typeface="Calibri" charset="0"/>
              </a:rPr>
              <a:t> et al., 2020; Aland and Burks, 2020; Burke et al., 2020; </a:t>
            </a:r>
            <a:r>
              <a:rPr lang="en-US" altLang="zh-TW" sz="2400" dirty="0" err="1">
                <a:latin typeface="Calibri" charset="0"/>
              </a:rPr>
              <a:t>Hoitash</a:t>
            </a:r>
            <a:r>
              <a:rPr lang="en-US" altLang="zh-TW" sz="2400" dirty="0">
                <a:latin typeface="Calibri" charset="0"/>
              </a:rPr>
              <a:t> et al., 2020).</a:t>
            </a:r>
          </a:p>
          <a:p>
            <a:pPr marL="342900" indent="-342900" algn="just">
              <a:lnSpc>
                <a:spcPct val="100000"/>
              </a:lnSpc>
              <a:spcBef>
                <a:spcPct val="0"/>
              </a:spcBef>
              <a:buSzPct val="100000"/>
            </a:pPr>
            <a:r>
              <a:rPr lang="en-US" altLang="zh-TW" sz="2400" dirty="0">
                <a:latin typeface="Calibri" charset="0"/>
              </a:rPr>
              <a:t>Each accounting concept (XBRL tag) reflects an authoritative accounting standard or regulation. </a:t>
            </a:r>
          </a:p>
          <a:p>
            <a:pPr marL="342900" indent="-342900" algn="just">
              <a:lnSpc>
                <a:spcPct val="100000"/>
              </a:lnSpc>
              <a:spcBef>
                <a:spcPct val="0"/>
              </a:spcBef>
              <a:buSzPct val="100000"/>
            </a:pPr>
            <a:r>
              <a:rPr lang="en-US" altLang="zh-TW" sz="2400" dirty="0">
                <a:latin typeface="Calibri" charset="0"/>
              </a:rPr>
              <a:t>The ARC increases with the number of accounting concepts, because more accounting concepts require more knowledge of authoritative accounting standards or regulations (</a:t>
            </a:r>
            <a:r>
              <a:rPr lang="en-US" altLang="zh-TW" sz="2400" dirty="0" err="1">
                <a:latin typeface="Calibri" charset="0"/>
              </a:rPr>
              <a:t>Hoitash</a:t>
            </a:r>
            <a:r>
              <a:rPr lang="en-US" altLang="zh-TW" sz="2400" dirty="0">
                <a:latin typeface="Calibri" charset="0"/>
              </a:rPr>
              <a:t> and </a:t>
            </a:r>
            <a:r>
              <a:rPr lang="en-US" altLang="zh-TW" sz="2400" dirty="0" err="1">
                <a:latin typeface="Calibri" charset="0"/>
              </a:rPr>
              <a:t>Hoitash</a:t>
            </a:r>
            <a:r>
              <a:rPr lang="en-US" altLang="zh-TW" sz="2400" dirty="0">
                <a:latin typeface="Calibri" charset="0"/>
              </a:rPr>
              <a:t>, 2018). </a:t>
            </a:r>
          </a:p>
        </p:txBody>
      </p:sp>
      <p:sp>
        <p:nvSpPr>
          <p:cNvPr id="5" name="標題 1"/>
          <p:cNvSpPr>
            <a:spLocks noGrp="1"/>
          </p:cNvSpPr>
          <p:nvPr>
            <p:ph type="title"/>
          </p:nvPr>
        </p:nvSpPr>
        <p:spPr>
          <a:xfrm>
            <a:off x="566670" y="542532"/>
            <a:ext cx="6915956" cy="1155353"/>
          </a:xfrm>
        </p:spPr>
        <p:txBody>
          <a:bodyPr/>
          <a:lstStyle/>
          <a:p>
            <a:pPr>
              <a:lnSpc>
                <a:spcPct val="100000"/>
              </a:lnSpc>
            </a:pPr>
            <a:r>
              <a:rPr kumimoji="1" lang="en-US" altLang="zh-TW" b="1" dirty="0">
                <a:latin typeface="Calibri" charset="0"/>
              </a:rPr>
              <a:t>Measurement of ARC</a:t>
            </a:r>
          </a:p>
        </p:txBody>
      </p:sp>
    </p:spTree>
    <p:extLst>
      <p:ext uri="{BB962C8B-B14F-4D97-AF65-F5344CB8AC3E}">
        <p14:creationId xmlns:p14="http://schemas.microsoft.com/office/powerpoint/2010/main" val="212935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sz="2400" dirty="0">
                    <a:latin typeface="Calibri" charset="0"/>
                  </a:rPr>
                  <a:t>Transaction prices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𝑝</m:t>
                        </m:r>
                      </m:e>
                      <m:sub>
                        <m:r>
                          <a:rPr lang="en-US" altLang="zh-TW" sz="2400" i="1">
                            <a:latin typeface="Cambria Math" panose="02040503050406030204" pitchFamily="18" charset="0"/>
                          </a:rPr>
                          <m:t>𝑡</m:t>
                        </m:r>
                      </m:sub>
                    </m:sSub>
                  </m:oMath>
                </a14:m>
                <a:r>
                  <a:rPr lang="en-US" altLang="zh-TW" sz="2400" dirty="0">
                    <a:latin typeface="Calibri" charset="0"/>
                  </a:rPr>
                  <a:t>) comprise an efficient price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𝑚</m:t>
                        </m:r>
                      </m:e>
                      <m:sub>
                        <m:r>
                          <a:rPr lang="en-US" altLang="zh-TW" sz="2400" i="1">
                            <a:latin typeface="Cambria Math" panose="02040503050406030204" pitchFamily="18" charset="0"/>
                          </a:rPr>
                          <m:t>𝑡</m:t>
                        </m:r>
                      </m:sub>
                    </m:sSub>
                  </m:oMath>
                </a14:m>
                <a:r>
                  <a:rPr lang="en-US" altLang="zh-TW" sz="2400" dirty="0">
                    <a:latin typeface="Calibri" charset="0"/>
                  </a:rPr>
                  <a:t>) and a pricing error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𝑡</m:t>
                        </m:r>
                      </m:sub>
                    </m:sSub>
                  </m:oMath>
                </a14:m>
                <a:r>
                  <a:rPr lang="en-US" altLang="zh-TW" sz="2400" dirty="0">
                    <a:latin typeface="Calibri" charset="0"/>
                  </a:rPr>
                  <a:t>), where </a:t>
                </a:r>
                <a:r>
                  <a:rPr lang="zh-TW" altLang="en-US" sz="2400" dirty="0">
                    <a:latin typeface="Calibri" charset="0"/>
                  </a:rPr>
                  <a:t>𝑡 </a:t>
                </a:r>
                <a:r>
                  <a:rPr lang="en-US" altLang="zh-TW" sz="2400" dirty="0">
                    <a:latin typeface="Calibri" charset="0"/>
                  </a:rPr>
                  <a:t>indexes transaction time:</a:t>
                </a:r>
              </a:p>
              <a:p>
                <a:pPr marL="257175" indent="-257175" algn="just">
                  <a:lnSpc>
                    <a:spcPct val="100000"/>
                  </a:lnSpc>
                  <a:spcBef>
                    <a:spcPct val="0"/>
                  </a:spcBef>
                </a:pPr>
                <a:endParaRPr lang="en-US" altLang="zh-TW" sz="2400" dirty="0">
                  <a:latin typeface="Calibri" charset="0"/>
                </a:endParaRPr>
              </a:p>
              <a:p>
                <a:pPr algn="just">
                  <a:lnSpc>
                    <a:spcPct val="100000"/>
                  </a:lnSpc>
                  <a:spcBef>
                    <a:spcPct val="0"/>
                  </a:spcBef>
                  <a:buNone/>
                </a:pPr>
                <a14:m>
                  <m:oMathPara xmlns:m="http://schemas.openxmlformats.org/officeDocument/2006/math">
                    <m:oMathParaPr>
                      <m:jc m:val="centerGroup"/>
                    </m:oMathParaPr>
                    <m:oMath xmlns:m="http://schemas.openxmlformats.org/officeDocument/2006/math">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𝑝</m:t>
                          </m:r>
                        </m:e>
                        <m:sub>
                          <m:r>
                            <a:rPr lang="en-US" altLang="zh-TW" sz="2400" i="1">
                              <a:latin typeface="Cambria Math" panose="02040503050406030204" pitchFamily="18" charset="0"/>
                            </a:rPr>
                            <m:t>𝑡</m:t>
                          </m:r>
                        </m:sub>
                      </m:sSub>
                      <m:r>
                        <a:rPr lang="en-US" altLang="zh-TW" sz="2400" i="1">
                          <a:latin typeface="Cambria Math" panose="02040503050406030204" pitchFamily="18" charset="0"/>
                        </a:rPr>
                        <m:t>=</m:t>
                      </m:r>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𝑚</m:t>
                          </m:r>
                        </m:e>
                        <m:sub>
                          <m:r>
                            <a:rPr lang="en-US" altLang="zh-TW" sz="2400" i="1">
                              <a:latin typeface="Cambria Math" panose="02040503050406030204" pitchFamily="18" charset="0"/>
                            </a:rPr>
                            <m:t>𝑡</m:t>
                          </m:r>
                        </m:sub>
                      </m:sSub>
                      <m:r>
                        <a:rPr lang="en-US" altLang="zh-TW" sz="2400" i="1">
                          <a:latin typeface="Cambria Math" panose="02040503050406030204" pitchFamily="18" charset="0"/>
                        </a:rPr>
                        <m:t>+</m:t>
                      </m:r>
                      <m:sSub>
                        <m:sSubPr>
                          <m:ctrlPr>
                            <a:rPr lang="zh-TW"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𝑡</m:t>
                          </m:r>
                        </m:sub>
                      </m:sSub>
                    </m:oMath>
                  </m:oMathPara>
                </a14:m>
                <a:endParaRPr lang="en-US" altLang="zh-TW" sz="3200" dirty="0">
                  <a:latin typeface="Calibri" charset="0"/>
                </a:endParaRPr>
              </a:p>
              <a:p>
                <a:pPr marL="257175" indent="-257175" algn="just">
                  <a:lnSpc>
                    <a:spcPct val="100000"/>
                  </a:lnSpc>
                  <a:spcBef>
                    <a:spcPct val="0"/>
                  </a:spcBef>
                </a:pPr>
                <a:endParaRPr lang="en-US" altLang="zh-TW" sz="2400" dirty="0">
                  <a:latin typeface="Calibri" charset="0"/>
                </a:endParaRPr>
              </a:p>
              <a:p>
                <a:pPr marL="257175" indent="-257175" algn="just">
                  <a:lnSpc>
                    <a:spcPct val="100000"/>
                  </a:lnSpc>
                  <a:spcBef>
                    <a:spcPct val="0"/>
                  </a:spcBef>
                </a:pPr>
                <a:endParaRPr lang="en-US" altLang="zh-TW" sz="2400" dirty="0">
                  <a:latin typeface="Calibri" charset="0"/>
                </a:endParaRPr>
              </a:p>
              <a:p>
                <a:pPr marL="257175" indent="-257175" algn="just">
                  <a:lnSpc>
                    <a:spcPct val="100000"/>
                  </a:lnSpc>
                  <a:spcBef>
                    <a:spcPct val="0"/>
                  </a:spcBef>
                </a:pPr>
                <a:r>
                  <a:rPr lang="en-US" altLang="zh-TW" sz="2400" dirty="0">
                    <a:latin typeface="Calibri" charset="0"/>
                  </a:rPr>
                  <a:t>The </a:t>
                </a:r>
                <a:r>
                  <a:rPr lang="en-US" altLang="zh-TW" sz="2400" dirty="0">
                    <a:solidFill>
                      <a:schemeClr val="accent5">
                        <a:lumMod val="75000"/>
                      </a:schemeClr>
                    </a:solidFill>
                    <a:latin typeface="Calibri" charset="0"/>
                  </a:rPr>
                  <a:t>Hasbrouck's (1993) pricing error (</a:t>
                </a:r>
                <a14:m>
                  <m:oMath xmlns:m="http://schemas.openxmlformats.org/officeDocument/2006/math">
                    <m:sSub>
                      <m:sSubPr>
                        <m:ctrlPr>
                          <a:rPr lang="en-US" altLang="zh-TW" sz="2400" i="1">
                            <a:solidFill>
                              <a:schemeClr val="accent5">
                                <a:lumMod val="75000"/>
                              </a:schemeClr>
                            </a:solidFill>
                            <a:latin typeface="Cambria Math" panose="02040503050406030204" pitchFamily="18" charset="0"/>
                          </a:rPr>
                        </m:ctrlPr>
                      </m:sSubPr>
                      <m:e>
                        <m:r>
                          <a:rPr lang="zh-TW" altLang="en-US" sz="2400" i="1">
                            <a:solidFill>
                              <a:schemeClr val="accent5">
                                <a:lumMod val="75000"/>
                              </a:schemeClr>
                            </a:solidFill>
                            <a:latin typeface="Cambria Math" panose="02040503050406030204" pitchFamily="18" charset="0"/>
                          </a:rPr>
                          <m:t>𝜎</m:t>
                        </m:r>
                      </m:e>
                      <m:sub>
                        <m:r>
                          <a:rPr lang="en-US" altLang="zh-TW" sz="2400" i="1">
                            <a:solidFill>
                              <a:schemeClr val="accent5">
                                <a:lumMod val="75000"/>
                              </a:schemeClr>
                            </a:solidFill>
                            <a:latin typeface="Cambria Math" panose="02040503050406030204" pitchFamily="18" charset="0"/>
                          </a:rPr>
                          <m:t>𝑠</m:t>
                        </m:r>
                      </m:sub>
                    </m:sSub>
                  </m:oMath>
                </a14:m>
                <a:r>
                  <a:rPr lang="en-US" altLang="zh-TW" sz="2400" dirty="0">
                    <a:solidFill>
                      <a:schemeClr val="accent5">
                        <a:lumMod val="75000"/>
                      </a:schemeClr>
                    </a:solidFill>
                    <a:latin typeface="Calibri" charset="0"/>
                  </a:rPr>
                  <a:t>)</a:t>
                </a:r>
                <a:r>
                  <a:rPr lang="en-US" altLang="zh-TW" sz="2400" dirty="0">
                    <a:latin typeface="Calibri" charset="0"/>
                  </a:rPr>
                  <a:t> is the standard deviation of pricing errors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𝑡</m:t>
                        </m:r>
                      </m:sub>
                    </m:sSub>
                  </m:oMath>
                </a14:m>
                <a:r>
                  <a:rPr lang="en-US" altLang="zh-TW" sz="2400" dirty="0">
                    <a:latin typeface="Calibri" charset="0"/>
                  </a:rPr>
                  <a:t>) from each transaction. Lower pricing error means higher price efficiency.</a:t>
                </a:r>
              </a:p>
            </p:txBody>
          </p:sp>
        </mc:Choice>
        <mc:Fallback xmlns="">
          <p:sp>
            <p:nvSpPr>
              <p:cNvPr id="4" name="內容版面配置區 2"/>
              <p:cNvSpPr txBox="1">
                <a:spLocks noRot="1" noChangeAspect="1" noMove="1" noResize="1" noEditPoints="1" noAdjustHandles="1" noChangeArrowheads="1" noChangeShapeType="1" noTextEdit="1"/>
              </p:cNvSpPr>
              <p:nvPr/>
            </p:nvSpPr>
            <p:spPr>
              <a:xfrm>
                <a:off x="566670" y="1626146"/>
                <a:ext cx="7495505" cy="4224238"/>
              </a:xfrm>
              <a:prstGeom prst="rect">
                <a:avLst/>
              </a:prstGeom>
              <a:blipFill>
                <a:blip r:embed="rId3"/>
                <a:stretch>
                  <a:fillRect l="-1138" t="-1154" r="-2195"/>
                </a:stretch>
              </a:blipFill>
            </p:spPr>
            <p:txBody>
              <a:bodyPr/>
              <a:lstStyle/>
              <a:p>
                <a:r>
                  <a:rPr lang="zh-TW" altLang="en-US">
                    <a:noFill/>
                  </a:rPr>
                  <a:t> </a:t>
                </a:r>
              </a:p>
            </p:txBody>
          </p:sp>
        </mc:Fallback>
      </mc:AlternateContent>
      <p:sp>
        <p:nvSpPr>
          <p:cNvPr id="5" name="標題 1"/>
          <p:cNvSpPr>
            <a:spLocks noGrp="1"/>
          </p:cNvSpPr>
          <p:nvPr>
            <p:ph type="title"/>
          </p:nvPr>
        </p:nvSpPr>
        <p:spPr>
          <a:xfrm>
            <a:off x="566669" y="542532"/>
            <a:ext cx="7414355" cy="1155353"/>
          </a:xfrm>
        </p:spPr>
        <p:txBody>
          <a:bodyPr>
            <a:normAutofit fontScale="90000"/>
          </a:bodyPr>
          <a:lstStyle/>
          <a:p>
            <a:pPr>
              <a:lnSpc>
                <a:spcPct val="100000"/>
              </a:lnSpc>
            </a:pPr>
            <a:r>
              <a:rPr kumimoji="1" lang="en-US" altLang="zh-TW" b="1" dirty="0">
                <a:latin typeface="Calibri" charset="0"/>
              </a:rPr>
              <a:t>Measurement of price efficiency</a:t>
            </a:r>
          </a:p>
        </p:txBody>
      </p:sp>
    </p:spTree>
    <p:extLst>
      <p:ext uri="{BB962C8B-B14F-4D97-AF65-F5344CB8AC3E}">
        <p14:creationId xmlns:p14="http://schemas.microsoft.com/office/powerpoint/2010/main" val="333957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566670" y="542532"/>
            <a:ext cx="7050372" cy="1155353"/>
          </a:xfrm>
        </p:spPr>
        <p:txBody>
          <a:bodyPr>
            <a:noAutofit/>
          </a:bodyPr>
          <a:lstStyle/>
          <a:p>
            <a:pPr>
              <a:lnSpc>
                <a:spcPct val="100000"/>
              </a:lnSpc>
            </a:pPr>
            <a:r>
              <a:rPr kumimoji="1" lang="en-US" altLang="zh-TW" sz="3600" b="1" dirty="0">
                <a:latin typeface="Calibri" charset="0"/>
              </a:rPr>
              <a:t>Accounting reporting complexity (ARC) and pricing error (PE)</a:t>
            </a:r>
          </a:p>
        </p:txBody>
      </p:sp>
      <p:cxnSp>
        <p:nvCxnSpPr>
          <p:cNvPr id="11" name="直接连接符 139"/>
          <p:cNvCxnSpPr>
            <a:cxnSpLocks/>
          </p:cNvCxnSpPr>
          <p:nvPr/>
        </p:nvCxnSpPr>
        <p:spPr>
          <a:xfrm>
            <a:off x="8890398" y="5854663"/>
            <a:ext cx="216694"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2" name="文本框 46">
            <a:extLst>
              <a:ext uri="{FF2B5EF4-FFF2-40B4-BE49-F238E27FC236}">
                <a16:creationId xmlns:a16="http://schemas.microsoft.com/office/drawing/2014/main" id="{D4B6CE7C-86A3-4413-A7F8-6AD22A08D4C6}"/>
              </a:ext>
            </a:extLst>
          </p:cNvPr>
          <p:cNvSpPr txBox="1">
            <a:spLocks noChangeArrowheads="1"/>
          </p:cNvSpPr>
          <p:nvPr/>
        </p:nvSpPr>
        <p:spPr bwMode="auto">
          <a:xfrm>
            <a:off x="566670" y="4580627"/>
            <a:ext cx="79224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等线" charset="-122"/>
                <a:ea typeface="等线" charset="-122"/>
                <a:cs typeface="等线" charset="-122"/>
              </a:defRPr>
            </a:lvl1pPr>
            <a:lvl2pPr marL="742950" indent="-285750">
              <a:lnSpc>
                <a:spcPct val="90000"/>
              </a:lnSpc>
              <a:spcBef>
                <a:spcPts val="500"/>
              </a:spcBef>
              <a:buFont typeface="Arial" charset="0"/>
              <a:buChar char="•"/>
              <a:defRPr sz="2400">
                <a:solidFill>
                  <a:schemeClr val="tx1"/>
                </a:solidFill>
                <a:latin typeface="等线" charset="-122"/>
                <a:ea typeface="等线" charset="-122"/>
                <a:cs typeface="等线" charset="-122"/>
              </a:defRPr>
            </a:lvl2pPr>
            <a:lvl3pPr marL="1143000" indent="-228600">
              <a:lnSpc>
                <a:spcPct val="90000"/>
              </a:lnSpc>
              <a:spcBef>
                <a:spcPts val="500"/>
              </a:spcBef>
              <a:buFont typeface="Arial" charset="0"/>
              <a:buChar char="•"/>
              <a:defRPr sz="2000">
                <a:solidFill>
                  <a:schemeClr val="tx1"/>
                </a:solidFill>
                <a:latin typeface="等线" charset="-122"/>
                <a:ea typeface="等线" charset="-122"/>
                <a:cs typeface="等线" charset="-122"/>
              </a:defRPr>
            </a:lvl3pPr>
            <a:lvl4pPr marL="1600200" indent="-228600">
              <a:lnSpc>
                <a:spcPct val="90000"/>
              </a:lnSpc>
              <a:spcBef>
                <a:spcPts val="500"/>
              </a:spcBef>
              <a:buFont typeface="Arial" charset="0"/>
              <a:buChar char="•"/>
              <a:defRPr>
                <a:solidFill>
                  <a:schemeClr val="tx1"/>
                </a:solidFill>
                <a:latin typeface="等线" charset="-122"/>
                <a:ea typeface="等线" charset="-122"/>
                <a:cs typeface="等线" charset="-122"/>
              </a:defRPr>
            </a:lvl4pPr>
            <a:lvl5pPr marL="2057400" indent="-228600">
              <a:lnSpc>
                <a:spcPct val="90000"/>
              </a:lnSpc>
              <a:spcBef>
                <a:spcPts val="500"/>
              </a:spcBef>
              <a:buFont typeface="Arial" charset="0"/>
              <a:buChar char="•"/>
              <a:defRPr>
                <a:solidFill>
                  <a:schemeClr val="tx1"/>
                </a:solidFill>
                <a:latin typeface="等线" charset="-122"/>
                <a:ea typeface="等线" charset="-122"/>
                <a:cs typeface="等线"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9pPr>
          </a:lstStyle>
          <a:p>
            <a:pPr marL="257175" indent="-257175" algn="just">
              <a:lnSpc>
                <a:spcPct val="100000"/>
              </a:lnSpc>
              <a:spcBef>
                <a:spcPct val="0"/>
              </a:spcBef>
            </a:pPr>
            <a:r>
              <a:rPr lang="en-US" altLang="zh-TW" sz="2000" dirty="0">
                <a:latin typeface="Calibri" charset="0"/>
              </a:rPr>
              <a:t>Comparing the ARCs between Panels A, B, and C, we see an increase in ARC over time. The average XBRL tags are 252.8, 299.5, and 374.9, respectively. </a:t>
            </a:r>
          </a:p>
        </p:txBody>
      </p:sp>
      <p:pic>
        <p:nvPicPr>
          <p:cNvPr id="14" name="圖片 13">
            <a:extLst>
              <a:ext uri="{FF2B5EF4-FFF2-40B4-BE49-F238E27FC236}">
                <a16:creationId xmlns:a16="http://schemas.microsoft.com/office/drawing/2014/main" id="{9C55EA73-BFF3-4058-BA81-50427A27DC94}"/>
              </a:ext>
            </a:extLst>
          </p:cNvPr>
          <p:cNvPicPr>
            <a:picLocks noChangeAspect="1"/>
          </p:cNvPicPr>
          <p:nvPr/>
        </p:nvPicPr>
        <p:blipFill>
          <a:blip r:embed="rId3"/>
          <a:stretch>
            <a:fillRect/>
          </a:stretch>
        </p:blipFill>
        <p:spPr>
          <a:xfrm>
            <a:off x="12991" y="1782652"/>
            <a:ext cx="5982788" cy="2539604"/>
          </a:xfrm>
          <a:prstGeom prst="rect">
            <a:avLst/>
          </a:prstGeom>
        </p:spPr>
      </p:pic>
      <p:pic>
        <p:nvPicPr>
          <p:cNvPr id="15" name="圖片 14">
            <a:extLst>
              <a:ext uri="{FF2B5EF4-FFF2-40B4-BE49-F238E27FC236}">
                <a16:creationId xmlns:a16="http://schemas.microsoft.com/office/drawing/2014/main" id="{CF4F4A38-6435-4277-BEC0-55852B623894}"/>
              </a:ext>
            </a:extLst>
          </p:cNvPr>
          <p:cNvPicPr>
            <a:picLocks noChangeAspect="1"/>
          </p:cNvPicPr>
          <p:nvPr/>
        </p:nvPicPr>
        <p:blipFill>
          <a:blip r:embed="rId4"/>
          <a:stretch>
            <a:fillRect/>
          </a:stretch>
        </p:blipFill>
        <p:spPr>
          <a:xfrm>
            <a:off x="5995779" y="1782652"/>
            <a:ext cx="3111312" cy="2539605"/>
          </a:xfrm>
          <a:prstGeom prst="rect">
            <a:avLst/>
          </a:prstGeom>
        </p:spPr>
      </p:pic>
    </p:spTree>
    <p:extLst>
      <p:ext uri="{BB962C8B-B14F-4D97-AF65-F5344CB8AC3E}">
        <p14:creationId xmlns:p14="http://schemas.microsoft.com/office/powerpoint/2010/main" val="193581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sz="2400" dirty="0">
                <a:latin typeface="Calibri" charset="0"/>
              </a:rPr>
              <a:t>Sample period from 2011 to 2017.</a:t>
            </a:r>
          </a:p>
          <a:p>
            <a:pPr marL="257175" indent="-257175" algn="just">
              <a:lnSpc>
                <a:spcPct val="100000"/>
              </a:lnSpc>
              <a:spcBef>
                <a:spcPct val="0"/>
              </a:spcBef>
            </a:pPr>
            <a:r>
              <a:rPr lang="en-US" altLang="zh-TW" sz="2400" dirty="0">
                <a:latin typeface="Calibri" charset="0"/>
              </a:rPr>
              <a:t>Financial statement data from </a:t>
            </a:r>
            <a:r>
              <a:rPr lang="en-US" altLang="zh-TW" sz="2400" dirty="0" err="1">
                <a:latin typeface="Calibri" charset="0"/>
              </a:rPr>
              <a:t>Compustat</a:t>
            </a:r>
            <a:endParaRPr lang="en-US" altLang="zh-TW" sz="2400" dirty="0">
              <a:latin typeface="Calibri" charset="0"/>
            </a:endParaRPr>
          </a:p>
          <a:p>
            <a:pPr marL="257175" indent="-257175" algn="just">
              <a:lnSpc>
                <a:spcPct val="100000"/>
              </a:lnSpc>
              <a:spcBef>
                <a:spcPct val="0"/>
              </a:spcBef>
            </a:pPr>
            <a:r>
              <a:rPr lang="en-US" altLang="zh-TW" sz="2400" dirty="0">
                <a:latin typeface="Calibri" charset="0"/>
              </a:rPr>
              <a:t>Stock return data from CRSP Prices</a:t>
            </a:r>
          </a:p>
          <a:p>
            <a:pPr marL="257175" indent="-257175" algn="just">
              <a:lnSpc>
                <a:spcPct val="100000"/>
              </a:lnSpc>
              <a:spcBef>
                <a:spcPct val="0"/>
              </a:spcBef>
            </a:pPr>
            <a:r>
              <a:rPr lang="en-US" altLang="zh-TW" sz="2400" dirty="0">
                <a:latin typeface="Calibri" charset="0"/>
              </a:rPr>
              <a:t>Institutional holdings data from the Thomson's 13F database</a:t>
            </a:r>
          </a:p>
          <a:p>
            <a:pPr marL="257175" indent="-257175" algn="just">
              <a:lnSpc>
                <a:spcPct val="100000"/>
              </a:lnSpc>
              <a:spcBef>
                <a:spcPct val="0"/>
              </a:spcBef>
            </a:pPr>
            <a:r>
              <a:rPr lang="en-US" altLang="zh-TW" sz="2400" dirty="0">
                <a:latin typeface="Calibri" charset="0"/>
              </a:rPr>
              <a:t>Intraday transaction data from NYSE’s Trade and Quote (TAQ) database.</a:t>
            </a:r>
          </a:p>
          <a:p>
            <a:pPr marL="257175" indent="-257175" algn="just">
              <a:lnSpc>
                <a:spcPct val="100000"/>
              </a:lnSpc>
              <a:spcBef>
                <a:spcPct val="0"/>
              </a:spcBef>
            </a:pPr>
            <a:r>
              <a:rPr lang="en-US" altLang="zh-TW" sz="2400" dirty="0">
                <a:latin typeface="Calibri" charset="0"/>
              </a:rPr>
              <a:t>XBRL data from firms' 10-K filings in the SEC's Electronic Data Gathering, Analysis, and Retrieval (EDGAR) database.</a:t>
            </a:r>
          </a:p>
        </p:txBody>
      </p:sp>
      <p:sp>
        <p:nvSpPr>
          <p:cNvPr id="5" name="標題 1"/>
          <p:cNvSpPr>
            <a:spLocks noGrp="1"/>
          </p:cNvSpPr>
          <p:nvPr>
            <p:ph type="title"/>
          </p:nvPr>
        </p:nvSpPr>
        <p:spPr>
          <a:xfrm>
            <a:off x="566669" y="542532"/>
            <a:ext cx="7414355" cy="1155353"/>
          </a:xfrm>
        </p:spPr>
        <p:txBody>
          <a:bodyPr>
            <a:normAutofit/>
          </a:bodyPr>
          <a:lstStyle/>
          <a:p>
            <a:pPr>
              <a:lnSpc>
                <a:spcPct val="100000"/>
              </a:lnSpc>
            </a:pPr>
            <a:r>
              <a:rPr kumimoji="1" lang="en-US" altLang="zh-TW" b="1" dirty="0">
                <a:latin typeface="Calibri" charset="0"/>
              </a:rPr>
              <a:t>Data</a:t>
            </a:r>
          </a:p>
        </p:txBody>
      </p:sp>
    </p:spTree>
    <p:extLst>
      <p:ext uri="{BB962C8B-B14F-4D97-AF65-F5344CB8AC3E}">
        <p14:creationId xmlns:p14="http://schemas.microsoft.com/office/powerpoint/2010/main" val="267956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26093" y="3295148"/>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0"/>
              </a:spcBef>
              <a:buSzPct val="70000"/>
              <a:buFont typeface="Wingdings" panose="05000000000000000000" pitchFamily="2" charset="2"/>
              <a:buChar char="p"/>
            </a:pPr>
            <a:r>
              <a:rPr lang="en-US" altLang="zh-TW" sz="1800" i="1" dirty="0">
                <a:latin typeface="Calibri" charset="0"/>
              </a:rPr>
              <a:t>Size</a:t>
            </a:r>
            <a:r>
              <a:rPr lang="en-US" altLang="zh-TW" sz="1800" dirty="0">
                <a:latin typeface="Calibri" charset="0"/>
              </a:rPr>
              <a:t> is the market value of equity.</a:t>
            </a:r>
          </a:p>
          <a:p>
            <a:pPr marL="342900" indent="-342900" algn="just">
              <a:lnSpc>
                <a:spcPct val="100000"/>
              </a:lnSpc>
              <a:spcBef>
                <a:spcPct val="0"/>
              </a:spcBef>
              <a:buSzPct val="70000"/>
              <a:buFont typeface="Wingdings" panose="05000000000000000000" pitchFamily="2" charset="2"/>
              <a:buChar char="p"/>
            </a:pPr>
            <a:r>
              <a:rPr lang="en-US" altLang="zh-TW" sz="1800" i="1" dirty="0">
                <a:latin typeface="Calibri" charset="0"/>
              </a:rPr>
              <a:t>Holdings</a:t>
            </a:r>
            <a:r>
              <a:rPr lang="en-US" altLang="zh-TW" sz="1800" dirty="0">
                <a:latin typeface="Calibri" charset="0"/>
              </a:rPr>
              <a:t> is the fraction of holdings by institutional investors.</a:t>
            </a:r>
          </a:p>
          <a:p>
            <a:pPr marL="342900" indent="-342900" algn="just">
              <a:lnSpc>
                <a:spcPct val="100000"/>
              </a:lnSpc>
              <a:spcBef>
                <a:spcPct val="0"/>
              </a:spcBef>
              <a:buSzPct val="70000"/>
              <a:buFont typeface="Wingdings" panose="05000000000000000000" pitchFamily="2" charset="2"/>
              <a:buChar char="p"/>
            </a:pPr>
            <a:r>
              <a:rPr lang="en-US" altLang="zh-TW" sz="1800" i="1" dirty="0">
                <a:latin typeface="Calibri" charset="0"/>
              </a:rPr>
              <a:t>LIQ</a:t>
            </a:r>
            <a:r>
              <a:rPr lang="en-US" altLang="zh-TW" sz="1800" dirty="0">
                <a:latin typeface="Calibri" charset="0"/>
              </a:rPr>
              <a:t> is a liquidity measure, defined as -1 * </a:t>
            </a:r>
            <a:r>
              <a:rPr lang="en-US" altLang="zh-TW" sz="1800" dirty="0" err="1">
                <a:latin typeface="Calibri" charset="0"/>
              </a:rPr>
              <a:t>Amihud’s</a:t>
            </a:r>
            <a:r>
              <a:rPr lang="en-US" altLang="zh-TW" sz="1800" dirty="0">
                <a:latin typeface="Calibri" charset="0"/>
              </a:rPr>
              <a:t> (2002) illiquidity measure.</a:t>
            </a:r>
          </a:p>
          <a:p>
            <a:pPr marL="342900" indent="-342900" algn="just">
              <a:lnSpc>
                <a:spcPct val="100000"/>
              </a:lnSpc>
              <a:spcBef>
                <a:spcPct val="0"/>
              </a:spcBef>
              <a:buSzPct val="70000"/>
              <a:buFont typeface="Wingdings" panose="05000000000000000000" pitchFamily="2" charset="2"/>
              <a:buChar char="p"/>
            </a:pPr>
            <a:r>
              <a:rPr lang="en-US" altLang="zh-TW" sz="1800" i="1" dirty="0">
                <a:latin typeface="Calibri" charset="0"/>
              </a:rPr>
              <a:t>Price</a:t>
            </a:r>
            <a:r>
              <a:rPr lang="en-US" altLang="zh-TW" sz="1800" dirty="0">
                <a:latin typeface="Calibri" charset="0"/>
              </a:rPr>
              <a:t> is the firm’s stock price.</a:t>
            </a:r>
          </a:p>
          <a:p>
            <a:pPr marL="342900" indent="-342900" algn="just">
              <a:lnSpc>
                <a:spcPct val="100000"/>
              </a:lnSpc>
              <a:spcBef>
                <a:spcPct val="0"/>
              </a:spcBef>
              <a:buSzPct val="70000"/>
              <a:buFont typeface="Wingdings" panose="05000000000000000000" pitchFamily="2" charset="2"/>
              <a:buChar char="p"/>
            </a:pPr>
            <a:r>
              <a:rPr lang="en-US" altLang="zh-TW" sz="1800" i="1" dirty="0">
                <a:latin typeface="Calibri" charset="0"/>
              </a:rPr>
              <a:t>VP</a:t>
            </a:r>
            <a:r>
              <a:rPr lang="en-US" altLang="zh-TW" sz="1800" dirty="0">
                <a:latin typeface="Calibri" charset="0"/>
              </a:rPr>
              <a:t> is the standard deviation of transaction prices.</a:t>
            </a:r>
          </a:p>
          <a:p>
            <a:pPr marL="342900" indent="-342900" algn="just">
              <a:lnSpc>
                <a:spcPct val="100000"/>
              </a:lnSpc>
              <a:spcBef>
                <a:spcPct val="0"/>
              </a:spcBef>
              <a:buSzPct val="70000"/>
              <a:buFont typeface="Wingdings" panose="05000000000000000000" pitchFamily="2" charset="2"/>
              <a:buChar char="p"/>
            </a:pPr>
            <a:r>
              <a:rPr lang="en-US" altLang="zh-TW" sz="1800" i="1" dirty="0">
                <a:latin typeface="Calibri" charset="0"/>
              </a:rPr>
              <a:t>NASDAQ</a:t>
            </a:r>
            <a:r>
              <a:rPr lang="en-US" altLang="zh-TW" sz="1800" dirty="0">
                <a:latin typeface="Calibri" charset="0"/>
              </a:rPr>
              <a:t> is a dummy variable that equals 1 if the stock is listed on the NASDAQ exchange.</a:t>
            </a:r>
          </a:p>
        </p:txBody>
      </p:sp>
      <p:sp>
        <p:nvSpPr>
          <p:cNvPr id="5" name="標題 1"/>
          <p:cNvSpPr>
            <a:spLocks noGrp="1"/>
          </p:cNvSpPr>
          <p:nvPr>
            <p:ph type="title"/>
          </p:nvPr>
        </p:nvSpPr>
        <p:spPr>
          <a:xfrm>
            <a:off x="566669" y="542532"/>
            <a:ext cx="7414355" cy="1155353"/>
          </a:xfrm>
        </p:spPr>
        <p:txBody>
          <a:bodyPr>
            <a:normAutofit/>
          </a:bodyPr>
          <a:lstStyle/>
          <a:p>
            <a:pPr>
              <a:lnSpc>
                <a:spcPct val="100000"/>
              </a:lnSpc>
            </a:pPr>
            <a:r>
              <a:rPr kumimoji="1" lang="en-US" altLang="zh-TW" sz="4000" b="1" dirty="0">
                <a:latin typeface="Calibri" charset="0"/>
              </a:rPr>
              <a:t>Model</a:t>
            </a:r>
          </a:p>
        </p:txBody>
      </p:sp>
      <p:pic>
        <p:nvPicPr>
          <p:cNvPr id="6" name="圖片 5">
            <a:extLst>
              <a:ext uri="{FF2B5EF4-FFF2-40B4-BE49-F238E27FC236}">
                <a16:creationId xmlns:a16="http://schemas.microsoft.com/office/drawing/2014/main" id="{D08321C0-98CB-428A-8D0D-9EC0D9A4D7AA}"/>
              </a:ext>
            </a:extLst>
          </p:cNvPr>
          <p:cNvPicPr>
            <a:picLocks noChangeAspect="1"/>
          </p:cNvPicPr>
          <p:nvPr/>
        </p:nvPicPr>
        <p:blipFill>
          <a:blip r:embed="rId3"/>
          <a:stretch>
            <a:fillRect/>
          </a:stretch>
        </p:blipFill>
        <p:spPr>
          <a:xfrm>
            <a:off x="0" y="1697885"/>
            <a:ext cx="8944216" cy="1562344"/>
          </a:xfrm>
          <a:prstGeom prst="rect">
            <a:avLst/>
          </a:prstGeom>
        </p:spPr>
      </p:pic>
    </p:spTree>
    <p:extLst>
      <p:ext uri="{BB962C8B-B14F-4D97-AF65-F5344CB8AC3E}">
        <p14:creationId xmlns:p14="http://schemas.microsoft.com/office/powerpoint/2010/main" val="209123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96153" y="622028"/>
            <a:ext cx="7414355" cy="1155353"/>
          </a:xfrm>
        </p:spPr>
        <p:txBody>
          <a:bodyPr>
            <a:normAutofit/>
          </a:bodyPr>
          <a:lstStyle/>
          <a:p>
            <a:pPr>
              <a:lnSpc>
                <a:spcPct val="100000"/>
              </a:lnSpc>
            </a:pPr>
            <a:r>
              <a:rPr kumimoji="1" lang="en-US" altLang="zh-TW" b="1" dirty="0">
                <a:latin typeface="Calibri" charset="0"/>
              </a:rPr>
              <a:t>Main Results</a:t>
            </a:r>
          </a:p>
        </p:txBody>
      </p:sp>
      <p:pic>
        <p:nvPicPr>
          <p:cNvPr id="7" name="圖片 6">
            <a:extLst>
              <a:ext uri="{FF2B5EF4-FFF2-40B4-BE49-F238E27FC236}">
                <a16:creationId xmlns:a16="http://schemas.microsoft.com/office/drawing/2014/main" id="{D983D67A-81C9-4198-933E-3B38A4FC224E}"/>
              </a:ext>
            </a:extLst>
          </p:cNvPr>
          <p:cNvPicPr>
            <a:picLocks noChangeAspect="1"/>
          </p:cNvPicPr>
          <p:nvPr/>
        </p:nvPicPr>
        <p:blipFill>
          <a:blip r:embed="rId3"/>
          <a:stretch>
            <a:fillRect/>
          </a:stretch>
        </p:blipFill>
        <p:spPr>
          <a:xfrm>
            <a:off x="2358734" y="1467458"/>
            <a:ext cx="4885175" cy="4901512"/>
          </a:xfrm>
          <a:prstGeom prst="rect">
            <a:avLst/>
          </a:prstGeom>
        </p:spPr>
      </p:pic>
      <p:sp>
        <p:nvSpPr>
          <p:cNvPr id="8" name="矩形 7">
            <a:extLst>
              <a:ext uri="{FF2B5EF4-FFF2-40B4-BE49-F238E27FC236}">
                <a16:creationId xmlns:a16="http://schemas.microsoft.com/office/drawing/2014/main" id="{4BD09F74-E332-4F81-B201-238AC49441F0}"/>
              </a:ext>
            </a:extLst>
          </p:cNvPr>
          <p:cNvSpPr/>
          <p:nvPr/>
        </p:nvSpPr>
        <p:spPr>
          <a:xfrm>
            <a:off x="2281911" y="2176876"/>
            <a:ext cx="5051043" cy="445935"/>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TW" altLang="en-US"/>
          </a:p>
        </p:txBody>
      </p:sp>
    </p:spTree>
    <p:extLst>
      <p:ext uri="{BB962C8B-B14F-4D97-AF65-F5344CB8AC3E}">
        <p14:creationId xmlns:p14="http://schemas.microsoft.com/office/powerpoint/2010/main" val="227640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300340" y="1697885"/>
            <a:ext cx="8195590"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sz="2400" dirty="0">
                <a:latin typeface="Calibri" charset="0"/>
              </a:rPr>
              <a:t>We use Baker and </a:t>
            </a:r>
            <a:r>
              <a:rPr lang="en-US" altLang="zh-TW" sz="2400" dirty="0" err="1">
                <a:latin typeface="Calibri" charset="0"/>
              </a:rPr>
              <a:t>Wurgler's</a:t>
            </a:r>
            <a:r>
              <a:rPr lang="en-US" altLang="zh-TW" sz="2400" dirty="0">
                <a:latin typeface="Calibri" charset="0"/>
              </a:rPr>
              <a:t> (2006) classification for difficult-to-value firms (in the red block).</a:t>
            </a:r>
          </a:p>
          <a:p>
            <a:pPr marL="257175" indent="-257175" algn="just">
              <a:lnSpc>
                <a:spcPct val="100000"/>
              </a:lnSpc>
              <a:spcBef>
                <a:spcPts val="600"/>
              </a:spcBef>
            </a:pPr>
            <a:r>
              <a:rPr lang="en-US" altLang="zh-TW" sz="2400" dirty="0">
                <a:latin typeface="Calibri" charset="0"/>
              </a:rPr>
              <a:t>The nonlinear relations are not significant for any easy-to-value firms.</a:t>
            </a:r>
          </a:p>
        </p:txBody>
      </p:sp>
      <p:sp>
        <p:nvSpPr>
          <p:cNvPr id="5" name="標題 1"/>
          <p:cNvSpPr>
            <a:spLocks noGrp="1"/>
          </p:cNvSpPr>
          <p:nvPr>
            <p:ph type="title"/>
          </p:nvPr>
        </p:nvSpPr>
        <p:spPr>
          <a:xfrm>
            <a:off x="566669" y="542532"/>
            <a:ext cx="7414355" cy="1155353"/>
          </a:xfrm>
        </p:spPr>
        <p:txBody>
          <a:bodyPr>
            <a:normAutofit fontScale="90000"/>
          </a:bodyPr>
          <a:lstStyle/>
          <a:p>
            <a:pPr>
              <a:lnSpc>
                <a:spcPct val="100000"/>
              </a:lnSpc>
            </a:pPr>
            <a:r>
              <a:rPr kumimoji="1" lang="en-US" altLang="zh-TW" b="1" dirty="0">
                <a:latin typeface="Calibri" charset="0"/>
              </a:rPr>
              <a:t>Difficult-to-value firms have a more significant impact</a:t>
            </a:r>
          </a:p>
        </p:txBody>
      </p:sp>
      <p:pic>
        <p:nvPicPr>
          <p:cNvPr id="7" name="圖片 6">
            <a:extLst>
              <a:ext uri="{FF2B5EF4-FFF2-40B4-BE49-F238E27FC236}">
                <a16:creationId xmlns:a16="http://schemas.microsoft.com/office/drawing/2014/main" id="{CF062B81-BFED-4BB9-BFB2-A8F8EA0DBE44}"/>
              </a:ext>
            </a:extLst>
          </p:cNvPr>
          <p:cNvPicPr>
            <a:picLocks noChangeAspect="1"/>
          </p:cNvPicPr>
          <p:nvPr/>
        </p:nvPicPr>
        <p:blipFill>
          <a:blip r:embed="rId3"/>
          <a:stretch>
            <a:fillRect/>
          </a:stretch>
        </p:blipFill>
        <p:spPr>
          <a:xfrm>
            <a:off x="138674" y="3294595"/>
            <a:ext cx="8726906" cy="3295029"/>
          </a:xfrm>
          <a:prstGeom prst="rect">
            <a:avLst/>
          </a:prstGeom>
        </p:spPr>
      </p:pic>
      <p:cxnSp>
        <p:nvCxnSpPr>
          <p:cNvPr id="8" name="直接连接符 139"/>
          <p:cNvCxnSpPr>
            <a:cxnSpLocks/>
          </p:cNvCxnSpPr>
          <p:nvPr/>
        </p:nvCxnSpPr>
        <p:spPr>
          <a:xfrm>
            <a:off x="8757233" y="6183135"/>
            <a:ext cx="216694"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139">
            <a:extLst>
              <a:ext uri="{FF2B5EF4-FFF2-40B4-BE49-F238E27FC236}">
                <a16:creationId xmlns:a16="http://schemas.microsoft.com/office/drawing/2014/main" id="{F9A3FE13-E281-4AB6-A30A-C5CCEC308ED1}"/>
              </a:ext>
            </a:extLst>
          </p:cNvPr>
          <p:cNvCxnSpPr>
            <a:cxnSpLocks/>
          </p:cNvCxnSpPr>
          <p:nvPr/>
        </p:nvCxnSpPr>
        <p:spPr>
          <a:xfrm>
            <a:off x="8757233" y="6183135"/>
            <a:ext cx="216694"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36E0BF13-D473-4757-B25E-FAD5C413DE6E}"/>
              </a:ext>
            </a:extLst>
          </p:cNvPr>
          <p:cNvSpPr/>
          <p:nvPr/>
        </p:nvSpPr>
        <p:spPr>
          <a:xfrm>
            <a:off x="165535" y="4271259"/>
            <a:ext cx="863781" cy="25472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79377CE1-A469-4F62-8FF4-AE7921BC41E2}"/>
              </a:ext>
            </a:extLst>
          </p:cNvPr>
          <p:cNvSpPr/>
          <p:nvPr/>
        </p:nvSpPr>
        <p:spPr>
          <a:xfrm>
            <a:off x="180372" y="5124536"/>
            <a:ext cx="863781" cy="25472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0EDFE98-312B-4F31-8E63-885DCD379219}"/>
              </a:ext>
            </a:extLst>
          </p:cNvPr>
          <p:cNvSpPr/>
          <p:nvPr/>
        </p:nvSpPr>
        <p:spPr>
          <a:xfrm>
            <a:off x="182150" y="5669603"/>
            <a:ext cx="1641822" cy="25472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315687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66CB746-A695-4C1A-AAB7-521DF3CA9A1D}"/>
              </a:ext>
            </a:extLst>
          </p:cNvPr>
          <p:cNvPicPr>
            <a:picLocks noChangeAspect="1"/>
          </p:cNvPicPr>
          <p:nvPr/>
        </p:nvPicPr>
        <p:blipFill>
          <a:blip r:embed="rId3"/>
          <a:stretch>
            <a:fillRect/>
          </a:stretch>
        </p:blipFill>
        <p:spPr>
          <a:xfrm>
            <a:off x="390618" y="719247"/>
            <a:ext cx="8169623" cy="4264065"/>
          </a:xfrm>
          <a:prstGeom prst="rect">
            <a:avLst/>
          </a:prstGeom>
        </p:spPr>
      </p:pic>
      <p:pic>
        <p:nvPicPr>
          <p:cNvPr id="7" name="圖片 6">
            <a:extLst>
              <a:ext uri="{FF2B5EF4-FFF2-40B4-BE49-F238E27FC236}">
                <a16:creationId xmlns:a16="http://schemas.microsoft.com/office/drawing/2014/main" id="{A681D133-5961-428F-ACB9-DB3C07C13F3D}"/>
              </a:ext>
            </a:extLst>
          </p:cNvPr>
          <p:cNvPicPr>
            <a:picLocks noChangeAspect="1"/>
          </p:cNvPicPr>
          <p:nvPr/>
        </p:nvPicPr>
        <p:blipFill>
          <a:blip r:embed="rId4"/>
          <a:stretch>
            <a:fillRect/>
          </a:stretch>
        </p:blipFill>
        <p:spPr>
          <a:xfrm>
            <a:off x="390617" y="5043735"/>
            <a:ext cx="8169624" cy="1814265"/>
          </a:xfrm>
          <a:prstGeom prst="rect">
            <a:avLst/>
          </a:prstGeom>
        </p:spPr>
      </p:pic>
      <p:sp>
        <p:nvSpPr>
          <p:cNvPr id="8" name="矩形 7">
            <a:extLst>
              <a:ext uri="{FF2B5EF4-FFF2-40B4-BE49-F238E27FC236}">
                <a16:creationId xmlns:a16="http://schemas.microsoft.com/office/drawing/2014/main" id="{6F8AD892-6F7F-45BA-A0F1-83CBFB456250}"/>
              </a:ext>
            </a:extLst>
          </p:cNvPr>
          <p:cNvSpPr/>
          <p:nvPr/>
        </p:nvSpPr>
        <p:spPr>
          <a:xfrm>
            <a:off x="444659" y="1336204"/>
            <a:ext cx="1759520" cy="18241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7CE3371-DE14-4394-B6D1-6870A3B25193}"/>
              </a:ext>
            </a:extLst>
          </p:cNvPr>
          <p:cNvSpPr/>
          <p:nvPr/>
        </p:nvSpPr>
        <p:spPr>
          <a:xfrm>
            <a:off x="442463" y="2158667"/>
            <a:ext cx="2020000" cy="18241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E360B26-55CA-4C0D-9E06-B3740DC2033E}"/>
              </a:ext>
            </a:extLst>
          </p:cNvPr>
          <p:cNvSpPr/>
          <p:nvPr/>
        </p:nvSpPr>
        <p:spPr>
          <a:xfrm>
            <a:off x="444659" y="2965312"/>
            <a:ext cx="1759520" cy="20491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790AA0A5-8A5F-41B7-B212-92E6BEB78BC0}"/>
              </a:ext>
            </a:extLst>
          </p:cNvPr>
          <p:cNvSpPr/>
          <p:nvPr/>
        </p:nvSpPr>
        <p:spPr>
          <a:xfrm>
            <a:off x="443349" y="3463747"/>
            <a:ext cx="1914840" cy="18241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183B6C94-B27E-4E53-B42F-7B5D67A56FAF}"/>
              </a:ext>
            </a:extLst>
          </p:cNvPr>
          <p:cNvSpPr/>
          <p:nvPr/>
        </p:nvSpPr>
        <p:spPr>
          <a:xfrm>
            <a:off x="445965" y="4571283"/>
            <a:ext cx="1604574" cy="18241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06AAE974-E26C-4FD8-8F0D-3F90F4B0E196}"/>
              </a:ext>
            </a:extLst>
          </p:cNvPr>
          <p:cNvSpPr/>
          <p:nvPr/>
        </p:nvSpPr>
        <p:spPr>
          <a:xfrm>
            <a:off x="437978" y="5347262"/>
            <a:ext cx="2020000" cy="18799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D75243D7-D20E-4643-A196-09B8C9720480}"/>
              </a:ext>
            </a:extLst>
          </p:cNvPr>
          <p:cNvSpPr/>
          <p:nvPr/>
        </p:nvSpPr>
        <p:spPr>
          <a:xfrm>
            <a:off x="442236" y="6169725"/>
            <a:ext cx="1514901" cy="18799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64341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6658" y="1623989"/>
            <a:ext cx="7791718" cy="3721995"/>
          </a:xfrm>
        </p:spPr>
        <p:txBody>
          <a:bodyPr>
            <a:normAutofit fontScale="85000" lnSpcReduction="20000"/>
          </a:bodyPr>
          <a:lstStyle/>
          <a:p>
            <a:pPr marL="0" indent="0" algn="just">
              <a:lnSpc>
                <a:spcPct val="150000"/>
              </a:lnSpc>
              <a:buNone/>
            </a:pPr>
            <a:r>
              <a:rPr lang="en-US" altLang="zh-TW" sz="3300" i="1" dirty="0">
                <a:latin typeface="Calibri" panose="020F0502020204030204" pitchFamily="34" charset="0"/>
                <a:cs typeface="Calibri" panose="020F0502020204030204" pitchFamily="34" charset="0"/>
              </a:rPr>
              <a:t>Paralysis is a consequence of having too many choices. And I think it makes the world look like this. You really want to get the decision right, if it’s for all eternity, right? You don’t want to pick the wrong mutual fund, or even the wrong salad dressing.</a:t>
            </a:r>
          </a:p>
          <a:p>
            <a:pPr marL="0" indent="0" algn="just">
              <a:lnSpc>
                <a:spcPct val="150000"/>
              </a:lnSpc>
              <a:buNone/>
            </a:pPr>
            <a:endParaRPr lang="en-US" altLang="zh-TW" sz="1900" dirty="0">
              <a:latin typeface="Calibri" panose="020F0502020204030204" pitchFamily="34" charset="0"/>
              <a:cs typeface="Calibri" panose="020F0502020204030204" pitchFamily="34" charset="0"/>
            </a:endParaRPr>
          </a:p>
          <a:p>
            <a:pPr lvl="1" algn="r">
              <a:lnSpc>
                <a:spcPct val="100000"/>
              </a:lnSpc>
              <a:buSzPct val="70000"/>
            </a:pPr>
            <a:r>
              <a:rPr lang="en-US" altLang="zh-TW" sz="2800" dirty="0">
                <a:latin typeface="Calibri" panose="020F0502020204030204" pitchFamily="34" charset="0"/>
                <a:cs typeface="Calibri" panose="020F0502020204030204" pitchFamily="34" charset="0"/>
              </a:rPr>
              <a:t>Barry Schwartz (2007)</a:t>
            </a:r>
          </a:p>
          <a:p>
            <a:pPr marL="0" indent="0" algn="ctr">
              <a:lnSpc>
                <a:spcPct val="150000"/>
              </a:lnSpc>
              <a:buNone/>
            </a:pPr>
            <a:endParaRPr lang="zh-TW"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859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69" y="1457085"/>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sz="2000" i="1" dirty="0" err="1">
                <a:solidFill>
                  <a:schemeClr val="accent5">
                    <a:lumMod val="75000"/>
                  </a:schemeClr>
                </a:solidFill>
                <a:latin typeface="Calibri" charset="0"/>
              </a:rPr>
              <a:t>ARC_All</a:t>
            </a:r>
            <a:r>
              <a:rPr lang="en-US" altLang="zh-TW" sz="2000" dirty="0">
                <a:latin typeface="Calibri" charset="0"/>
              </a:rPr>
              <a:t>: Total number of monetary XBRL tags, including non-repeating and repeating tags.</a:t>
            </a:r>
          </a:p>
          <a:p>
            <a:pPr marL="257175" indent="-257175" algn="just">
              <a:lnSpc>
                <a:spcPct val="100000"/>
              </a:lnSpc>
              <a:spcBef>
                <a:spcPts val="600"/>
              </a:spcBef>
            </a:pPr>
            <a:r>
              <a:rPr lang="en-US" altLang="zh-TW" sz="2000" i="1" dirty="0" err="1">
                <a:solidFill>
                  <a:schemeClr val="accent5">
                    <a:lumMod val="75000"/>
                  </a:schemeClr>
                </a:solidFill>
                <a:latin typeface="Calibri" charset="0"/>
              </a:rPr>
              <a:t>ARC_Numerical</a:t>
            </a:r>
            <a:r>
              <a:rPr lang="en-US" altLang="zh-TW" sz="2000" dirty="0">
                <a:latin typeface="Calibri" charset="0"/>
              </a:rPr>
              <a:t>: The numbers of monetary XBRL tags and of non-monetary ones (e.g., percentages, ratios, number of shares).</a:t>
            </a:r>
          </a:p>
        </p:txBody>
      </p:sp>
      <p:sp>
        <p:nvSpPr>
          <p:cNvPr id="5" name="標題 1"/>
          <p:cNvSpPr>
            <a:spLocks noGrp="1"/>
          </p:cNvSpPr>
          <p:nvPr>
            <p:ph type="title"/>
          </p:nvPr>
        </p:nvSpPr>
        <p:spPr>
          <a:xfrm>
            <a:off x="566669" y="542532"/>
            <a:ext cx="7414355" cy="1155353"/>
          </a:xfrm>
        </p:spPr>
        <p:txBody>
          <a:bodyPr>
            <a:normAutofit/>
          </a:bodyPr>
          <a:lstStyle/>
          <a:p>
            <a:pPr>
              <a:lnSpc>
                <a:spcPct val="100000"/>
              </a:lnSpc>
            </a:pPr>
            <a:r>
              <a:rPr kumimoji="1" lang="en-US" altLang="zh-TW" b="1" dirty="0">
                <a:latin typeface="Calibri" charset="0"/>
              </a:rPr>
              <a:t>Alternative ARC measures</a:t>
            </a:r>
            <a:endParaRPr kumimoji="1" lang="zh-TW" altLang="en-US" b="1" dirty="0">
              <a:latin typeface="Calibri" charset="0"/>
            </a:endParaRPr>
          </a:p>
        </p:txBody>
      </p:sp>
      <p:cxnSp>
        <p:nvCxnSpPr>
          <p:cNvPr id="6" name="直接连接符 139"/>
          <p:cNvCxnSpPr>
            <a:cxnSpLocks/>
          </p:cNvCxnSpPr>
          <p:nvPr/>
        </p:nvCxnSpPr>
        <p:spPr>
          <a:xfrm>
            <a:off x="8597435" y="6103236"/>
            <a:ext cx="216694"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pic>
        <p:nvPicPr>
          <p:cNvPr id="7" name="圖片 6">
            <a:extLst>
              <a:ext uri="{FF2B5EF4-FFF2-40B4-BE49-F238E27FC236}">
                <a16:creationId xmlns:a16="http://schemas.microsoft.com/office/drawing/2014/main" id="{6995489F-410C-49DC-BE20-0048C9D875F5}"/>
              </a:ext>
            </a:extLst>
          </p:cNvPr>
          <p:cNvPicPr>
            <a:picLocks noChangeAspect="1"/>
          </p:cNvPicPr>
          <p:nvPr/>
        </p:nvPicPr>
        <p:blipFill>
          <a:blip r:embed="rId3"/>
          <a:stretch>
            <a:fillRect/>
          </a:stretch>
        </p:blipFill>
        <p:spPr>
          <a:xfrm>
            <a:off x="1109179" y="2952620"/>
            <a:ext cx="6339715" cy="1871319"/>
          </a:xfrm>
          <a:prstGeom prst="rect">
            <a:avLst/>
          </a:prstGeom>
        </p:spPr>
      </p:pic>
      <p:pic>
        <p:nvPicPr>
          <p:cNvPr id="8" name="圖片 7">
            <a:extLst>
              <a:ext uri="{FF2B5EF4-FFF2-40B4-BE49-F238E27FC236}">
                <a16:creationId xmlns:a16="http://schemas.microsoft.com/office/drawing/2014/main" id="{6B41D0F5-ECF2-427E-8CA9-AF9F7E9325C9}"/>
              </a:ext>
            </a:extLst>
          </p:cNvPr>
          <p:cNvPicPr>
            <a:picLocks noChangeAspect="1"/>
          </p:cNvPicPr>
          <p:nvPr/>
        </p:nvPicPr>
        <p:blipFill>
          <a:blip r:embed="rId4"/>
          <a:stretch>
            <a:fillRect/>
          </a:stretch>
        </p:blipFill>
        <p:spPr>
          <a:xfrm>
            <a:off x="1109179" y="4823939"/>
            <a:ext cx="6491162" cy="1948782"/>
          </a:xfrm>
          <a:prstGeom prst="rect">
            <a:avLst/>
          </a:prstGeom>
        </p:spPr>
      </p:pic>
      <p:sp>
        <p:nvSpPr>
          <p:cNvPr id="9" name="矩形 8">
            <a:extLst>
              <a:ext uri="{FF2B5EF4-FFF2-40B4-BE49-F238E27FC236}">
                <a16:creationId xmlns:a16="http://schemas.microsoft.com/office/drawing/2014/main" id="{381E2F41-3FEB-4E5A-BDA4-51DF6A3B74CA}"/>
              </a:ext>
            </a:extLst>
          </p:cNvPr>
          <p:cNvSpPr/>
          <p:nvPr/>
        </p:nvSpPr>
        <p:spPr>
          <a:xfrm>
            <a:off x="4049155" y="3030251"/>
            <a:ext cx="1096156" cy="307345"/>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TW" sz="1200" dirty="0">
                <a:solidFill>
                  <a:schemeClr val="tx1"/>
                </a:solidFill>
                <a:latin typeface="Calibri" charset="0"/>
                <a:ea typeface="等线" charset="-122"/>
              </a:rPr>
              <a:t>With</a:t>
            </a:r>
            <a:r>
              <a:rPr lang="en-US" altLang="zh-TW" sz="1200" dirty="0">
                <a:solidFill>
                  <a:schemeClr val="tx1"/>
                </a:solidFill>
                <a:latin typeface="Calibri" panose="020F0502020204030204" pitchFamily="34" charset="0"/>
                <a:cs typeface="Calibri" panose="020F0502020204030204" pitchFamily="34" charset="0"/>
              </a:rPr>
              <a:t> controls</a:t>
            </a:r>
            <a:endParaRPr lang="zh-TW" altLang="en-US" sz="1200" dirty="0">
              <a:solidFill>
                <a:schemeClr val="tx1"/>
              </a:solidFill>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4A5111AD-3A55-499C-95A6-506181144DF7}"/>
              </a:ext>
            </a:extLst>
          </p:cNvPr>
          <p:cNvSpPr/>
          <p:nvPr/>
        </p:nvSpPr>
        <p:spPr>
          <a:xfrm>
            <a:off x="6262966" y="3030251"/>
            <a:ext cx="1096156" cy="307345"/>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TW" sz="1200" dirty="0">
                <a:solidFill>
                  <a:schemeClr val="tx1"/>
                </a:solidFill>
                <a:latin typeface="Calibri" charset="0"/>
                <a:ea typeface="等线" charset="-122"/>
              </a:rPr>
              <a:t>With</a:t>
            </a:r>
            <a:r>
              <a:rPr lang="en-US" altLang="zh-TW" sz="1200" dirty="0">
                <a:solidFill>
                  <a:schemeClr val="tx1"/>
                </a:solidFill>
                <a:latin typeface="Calibri" panose="020F0502020204030204" pitchFamily="34" charset="0"/>
                <a:cs typeface="Calibri" panose="020F0502020204030204" pitchFamily="34" charset="0"/>
              </a:rPr>
              <a:t> controls</a:t>
            </a:r>
            <a:endParaRPr lang="zh-TW" altLang="en-US" sz="1200" dirty="0">
              <a:solidFill>
                <a:schemeClr val="tx1"/>
              </a:solidFill>
              <a:latin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D1AAF382-74E2-4785-89B9-606DF5D42B94}"/>
              </a:ext>
            </a:extLst>
          </p:cNvPr>
          <p:cNvSpPr/>
          <p:nvPr/>
        </p:nvSpPr>
        <p:spPr>
          <a:xfrm>
            <a:off x="6438613" y="4986562"/>
            <a:ext cx="1096156" cy="307345"/>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TW" sz="1200" dirty="0">
                <a:solidFill>
                  <a:schemeClr val="tx1"/>
                </a:solidFill>
                <a:latin typeface="Calibri" charset="0"/>
                <a:ea typeface="等线" charset="-122"/>
              </a:rPr>
              <a:t>With</a:t>
            </a:r>
            <a:r>
              <a:rPr lang="en-US" altLang="zh-TW" sz="1200" dirty="0">
                <a:solidFill>
                  <a:schemeClr val="tx1"/>
                </a:solidFill>
                <a:latin typeface="Calibri" panose="020F0502020204030204" pitchFamily="34" charset="0"/>
                <a:cs typeface="Calibri" panose="020F0502020204030204" pitchFamily="34" charset="0"/>
              </a:rPr>
              <a:t> controls</a:t>
            </a:r>
            <a:endParaRPr lang="zh-TW" altLang="en-US" sz="1200" dirty="0">
              <a:solidFill>
                <a:schemeClr val="tx1"/>
              </a:solidFill>
              <a:latin typeface="Calibri" panose="020F050202020403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B1D98EEB-01A2-4DD5-9792-7C1DA99C4402}"/>
              </a:ext>
            </a:extLst>
          </p:cNvPr>
          <p:cNvSpPr/>
          <p:nvPr/>
        </p:nvSpPr>
        <p:spPr>
          <a:xfrm>
            <a:off x="4394050" y="4991191"/>
            <a:ext cx="1096156" cy="307345"/>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TW" sz="1200" dirty="0">
                <a:solidFill>
                  <a:schemeClr val="tx1"/>
                </a:solidFill>
                <a:latin typeface="Calibri" charset="0"/>
                <a:ea typeface="等线" charset="-122"/>
              </a:rPr>
              <a:t>With</a:t>
            </a:r>
            <a:r>
              <a:rPr lang="en-US" altLang="zh-TW" sz="1200" dirty="0">
                <a:solidFill>
                  <a:schemeClr val="tx1"/>
                </a:solidFill>
                <a:latin typeface="Calibri" panose="020F0502020204030204" pitchFamily="34" charset="0"/>
                <a:cs typeface="Calibri" panose="020F0502020204030204" pitchFamily="34" charset="0"/>
              </a:rPr>
              <a:t> controls</a:t>
            </a:r>
            <a:endParaRPr lang="zh-TW" altLang="en-US"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ts val="1200"/>
              </a:spcBef>
            </a:pPr>
            <a:r>
              <a:rPr lang="en-US" altLang="zh-TW" sz="2000" dirty="0">
                <a:latin typeface="Calibri" charset="0"/>
              </a:rPr>
              <a:t>As </a:t>
            </a:r>
            <a:r>
              <a:rPr lang="en-US" altLang="zh-TW" sz="2000" dirty="0" err="1">
                <a:latin typeface="Calibri" charset="0"/>
              </a:rPr>
              <a:t>Ferrira</a:t>
            </a:r>
            <a:r>
              <a:rPr lang="en-US" altLang="zh-TW" sz="2000" dirty="0">
                <a:latin typeface="Calibri" charset="0"/>
              </a:rPr>
              <a:t> et al. (2011) point out, the informational efficiency of stock prices may determine firms' board structure, which would influence their information disclosure policy, a reverse causality.</a:t>
            </a:r>
          </a:p>
          <a:p>
            <a:pPr marL="257175" indent="-257175" algn="just">
              <a:lnSpc>
                <a:spcPct val="100000"/>
              </a:lnSpc>
              <a:spcBef>
                <a:spcPts val="1200"/>
              </a:spcBef>
            </a:pPr>
            <a:r>
              <a:rPr lang="en-US" altLang="zh-TW" sz="2000" dirty="0">
                <a:latin typeface="Calibri" charset="0"/>
              </a:rPr>
              <a:t>We use </a:t>
            </a:r>
            <a:r>
              <a:rPr lang="en-US" altLang="zh-TW" sz="2000" dirty="0">
                <a:solidFill>
                  <a:schemeClr val="accent1"/>
                </a:solidFill>
                <a:latin typeface="Calibri" charset="0"/>
              </a:rPr>
              <a:t>CEO tenure</a:t>
            </a:r>
            <a:r>
              <a:rPr lang="en-US" altLang="zh-TW" sz="2000" dirty="0">
                <a:latin typeface="Calibri" charset="0"/>
              </a:rPr>
              <a:t> as our instrumental variable, which provides a proxy for the CEO's influence on board structures. </a:t>
            </a:r>
            <a:r>
              <a:rPr lang="en-US" altLang="zh-TW" sz="2000" dirty="0" err="1">
                <a:latin typeface="Calibri" charset="0"/>
              </a:rPr>
              <a:t>Hermalin</a:t>
            </a:r>
            <a:r>
              <a:rPr lang="en-US" altLang="zh-TW" sz="2000" dirty="0">
                <a:latin typeface="Calibri" charset="0"/>
              </a:rPr>
              <a:t> and </a:t>
            </a:r>
            <a:r>
              <a:rPr lang="en-US" altLang="zh-TW" sz="2000" dirty="0" err="1">
                <a:latin typeface="Calibri" charset="0"/>
              </a:rPr>
              <a:t>Weisbach</a:t>
            </a:r>
            <a:r>
              <a:rPr lang="en-US" altLang="zh-TW" sz="2000" dirty="0">
                <a:latin typeface="Calibri" charset="0"/>
              </a:rPr>
              <a:t> (1998), Baker and Gompers (2003) and Boone et al. (2007).</a:t>
            </a:r>
          </a:p>
        </p:txBody>
      </p:sp>
      <p:sp>
        <p:nvSpPr>
          <p:cNvPr id="5" name="標題 1"/>
          <p:cNvSpPr>
            <a:spLocks noGrp="1"/>
          </p:cNvSpPr>
          <p:nvPr>
            <p:ph type="title"/>
          </p:nvPr>
        </p:nvSpPr>
        <p:spPr>
          <a:xfrm>
            <a:off x="566669" y="542532"/>
            <a:ext cx="7414355" cy="1155353"/>
          </a:xfrm>
        </p:spPr>
        <p:txBody>
          <a:bodyPr>
            <a:normAutofit/>
          </a:bodyPr>
          <a:lstStyle/>
          <a:p>
            <a:pPr>
              <a:lnSpc>
                <a:spcPct val="100000"/>
              </a:lnSpc>
            </a:pPr>
            <a:r>
              <a:rPr kumimoji="1" lang="en-US" altLang="zh-TW" b="1" dirty="0">
                <a:latin typeface="Calibri" charset="0"/>
              </a:rPr>
              <a:t>Reverse causality issues</a:t>
            </a:r>
            <a:endParaRPr kumimoji="1" lang="zh-TW" altLang="en-US" b="1" dirty="0">
              <a:latin typeface="Calibri" charset="0"/>
            </a:endParaRPr>
          </a:p>
        </p:txBody>
      </p:sp>
      <p:pic>
        <p:nvPicPr>
          <p:cNvPr id="13" name="圖片 12">
            <a:extLst>
              <a:ext uri="{FF2B5EF4-FFF2-40B4-BE49-F238E27FC236}">
                <a16:creationId xmlns:a16="http://schemas.microsoft.com/office/drawing/2014/main" id="{764745EC-1D7D-4B20-9877-BD20A1E9629D}"/>
              </a:ext>
            </a:extLst>
          </p:cNvPr>
          <p:cNvPicPr>
            <a:picLocks noChangeAspect="1"/>
          </p:cNvPicPr>
          <p:nvPr/>
        </p:nvPicPr>
        <p:blipFill>
          <a:blip r:embed="rId3"/>
          <a:stretch>
            <a:fillRect/>
          </a:stretch>
        </p:blipFill>
        <p:spPr>
          <a:xfrm>
            <a:off x="412589" y="4035976"/>
            <a:ext cx="7803666" cy="1680515"/>
          </a:xfrm>
          <a:prstGeom prst="rect">
            <a:avLst/>
          </a:prstGeom>
        </p:spPr>
      </p:pic>
    </p:spTree>
    <p:extLst>
      <p:ext uri="{BB962C8B-B14F-4D97-AF65-F5344CB8AC3E}">
        <p14:creationId xmlns:p14="http://schemas.microsoft.com/office/powerpoint/2010/main" val="189762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503132" cy="1676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ltLang="zh-TW" sz="2000" dirty="0"/>
              <a:t>Omitted variables (Lang and </a:t>
            </a:r>
            <a:r>
              <a:rPr lang="en-US" altLang="zh-TW" sz="2000" dirty="0" err="1"/>
              <a:t>Lundholm</a:t>
            </a:r>
            <a:r>
              <a:rPr lang="en-US" altLang="zh-TW" sz="2000" dirty="0"/>
              <a:t>, 1996).</a:t>
            </a:r>
          </a:p>
          <a:p>
            <a:pPr marL="342900" indent="-342900"/>
            <a:r>
              <a:rPr lang="en-US" altLang="zh-TW" sz="2000" dirty="0"/>
              <a:t>Corporate disclosure variable may be correlated with firm characteristics, in a way that our empirical model does not capture. </a:t>
            </a:r>
            <a:endParaRPr lang="zh-TW" altLang="en-US" sz="2000" dirty="0"/>
          </a:p>
        </p:txBody>
      </p:sp>
      <p:sp>
        <p:nvSpPr>
          <p:cNvPr id="5" name="標題 1"/>
          <p:cNvSpPr>
            <a:spLocks noGrp="1"/>
          </p:cNvSpPr>
          <p:nvPr>
            <p:ph type="title"/>
          </p:nvPr>
        </p:nvSpPr>
        <p:spPr>
          <a:xfrm>
            <a:off x="566669" y="542532"/>
            <a:ext cx="7414355" cy="1155353"/>
          </a:xfrm>
        </p:spPr>
        <p:txBody>
          <a:bodyPr>
            <a:normAutofit/>
          </a:bodyPr>
          <a:lstStyle/>
          <a:p>
            <a:pPr>
              <a:lnSpc>
                <a:spcPct val="100000"/>
              </a:lnSpc>
            </a:pPr>
            <a:r>
              <a:rPr kumimoji="1" lang="en-US" altLang="zh-TW" b="1" dirty="0">
                <a:latin typeface="Calibri" charset="0"/>
              </a:rPr>
              <a:t>Omitted variable bias</a:t>
            </a:r>
            <a:endParaRPr kumimoji="1" lang="zh-TW" altLang="en-US" b="1" dirty="0">
              <a:latin typeface="Calibri" charset="0"/>
            </a:endParaRPr>
          </a:p>
        </p:txBody>
      </p:sp>
      <p:pic>
        <p:nvPicPr>
          <p:cNvPr id="6" name="圖片 5">
            <a:extLst>
              <a:ext uri="{FF2B5EF4-FFF2-40B4-BE49-F238E27FC236}">
                <a16:creationId xmlns:a16="http://schemas.microsoft.com/office/drawing/2014/main" id="{65EC7643-4950-423E-89E2-23BD497BEA36}"/>
              </a:ext>
            </a:extLst>
          </p:cNvPr>
          <p:cNvPicPr>
            <a:picLocks noChangeAspect="1"/>
          </p:cNvPicPr>
          <p:nvPr/>
        </p:nvPicPr>
        <p:blipFill>
          <a:blip r:embed="rId3"/>
          <a:stretch>
            <a:fillRect/>
          </a:stretch>
        </p:blipFill>
        <p:spPr>
          <a:xfrm>
            <a:off x="1957957" y="2781499"/>
            <a:ext cx="4957748" cy="3746650"/>
          </a:xfrm>
          <a:prstGeom prst="rect">
            <a:avLst/>
          </a:prstGeom>
        </p:spPr>
      </p:pic>
    </p:spTree>
    <p:extLst>
      <p:ext uri="{BB962C8B-B14F-4D97-AF65-F5344CB8AC3E}">
        <p14:creationId xmlns:p14="http://schemas.microsoft.com/office/powerpoint/2010/main" val="297978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31159" y="1927987"/>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sz="2400" dirty="0">
                <a:latin typeface="Calibri" charset="0"/>
              </a:rPr>
              <a:t>Staggered mandatory implementation of the EDGAR system from 1993 to 1996 as a shock to information dissemination technologies (Gao and Huang, 2020), </a:t>
            </a:r>
          </a:p>
          <a:p>
            <a:pPr marL="257175" indent="-257175" algn="just">
              <a:lnSpc>
                <a:spcPct val="100000"/>
              </a:lnSpc>
              <a:spcBef>
                <a:spcPct val="0"/>
              </a:spcBef>
            </a:pPr>
            <a:r>
              <a:rPr lang="en-US" altLang="zh-TW" sz="2400" dirty="0">
                <a:latin typeface="Calibri" charset="0"/>
              </a:rPr>
              <a:t>The positive impacts of the EDGAR implementation on price efficiency would be more significant for difficult-to-value firms.</a:t>
            </a:r>
          </a:p>
        </p:txBody>
      </p:sp>
      <p:sp>
        <p:nvSpPr>
          <p:cNvPr id="5" name="標題 1"/>
          <p:cNvSpPr>
            <a:spLocks noGrp="1"/>
          </p:cNvSpPr>
          <p:nvPr>
            <p:ph type="title"/>
          </p:nvPr>
        </p:nvSpPr>
        <p:spPr>
          <a:xfrm>
            <a:off x="255950" y="622431"/>
            <a:ext cx="7627420" cy="1155353"/>
          </a:xfrm>
        </p:spPr>
        <p:txBody>
          <a:bodyPr>
            <a:noAutofit/>
          </a:bodyPr>
          <a:lstStyle/>
          <a:p>
            <a:pPr>
              <a:lnSpc>
                <a:spcPct val="100000"/>
              </a:lnSpc>
            </a:pPr>
            <a:r>
              <a:rPr kumimoji="1" lang="en-US" altLang="zh-TW" sz="2800" b="1" dirty="0">
                <a:latin typeface="Calibri" charset="0"/>
              </a:rPr>
              <a:t>The effects of EDGAR Implementation on the information environment (additional test)</a:t>
            </a:r>
            <a:endParaRPr kumimoji="1" lang="zh-TW" altLang="en-US" sz="2800" b="1" dirty="0">
              <a:latin typeface="Calibri" charset="0"/>
            </a:endParaRPr>
          </a:p>
        </p:txBody>
      </p:sp>
      <p:pic>
        <p:nvPicPr>
          <p:cNvPr id="6" name="圖片 5">
            <a:extLst>
              <a:ext uri="{FF2B5EF4-FFF2-40B4-BE49-F238E27FC236}">
                <a16:creationId xmlns:a16="http://schemas.microsoft.com/office/drawing/2014/main" id="{E77299A8-390C-429E-A78B-4D767BFCA9C1}"/>
              </a:ext>
            </a:extLst>
          </p:cNvPr>
          <p:cNvPicPr>
            <a:picLocks noChangeAspect="1"/>
          </p:cNvPicPr>
          <p:nvPr/>
        </p:nvPicPr>
        <p:blipFill>
          <a:blip r:embed="rId3"/>
          <a:stretch>
            <a:fillRect/>
          </a:stretch>
        </p:blipFill>
        <p:spPr>
          <a:xfrm>
            <a:off x="157604" y="4293422"/>
            <a:ext cx="8789301" cy="1556962"/>
          </a:xfrm>
          <a:prstGeom prst="rect">
            <a:avLst/>
          </a:prstGeom>
        </p:spPr>
      </p:pic>
    </p:spTree>
    <p:extLst>
      <p:ext uri="{BB962C8B-B14F-4D97-AF65-F5344CB8AC3E}">
        <p14:creationId xmlns:p14="http://schemas.microsoft.com/office/powerpoint/2010/main" val="1001953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380238" y="368973"/>
            <a:ext cx="8124570" cy="1155353"/>
          </a:xfrm>
        </p:spPr>
        <p:txBody>
          <a:bodyPr>
            <a:normAutofit/>
          </a:bodyPr>
          <a:lstStyle/>
          <a:p>
            <a:pPr>
              <a:lnSpc>
                <a:spcPct val="100000"/>
              </a:lnSpc>
            </a:pPr>
            <a:r>
              <a:rPr lang="en-US" altLang="zh-TW" sz="3600" b="1" dirty="0"/>
              <a:t>The effects of EDGAR Implementation </a:t>
            </a:r>
            <a:endParaRPr kumimoji="1" lang="en-US" altLang="zh-TW" sz="3600" b="1" dirty="0">
              <a:latin typeface="Calibri" charset="0"/>
            </a:endParaRPr>
          </a:p>
        </p:txBody>
      </p:sp>
      <p:pic>
        <p:nvPicPr>
          <p:cNvPr id="6" name="圖片 5">
            <a:extLst>
              <a:ext uri="{FF2B5EF4-FFF2-40B4-BE49-F238E27FC236}">
                <a16:creationId xmlns:a16="http://schemas.microsoft.com/office/drawing/2014/main" id="{EEB3E1FF-4CD1-4A3E-B224-02CECFA53E8B}"/>
              </a:ext>
            </a:extLst>
          </p:cNvPr>
          <p:cNvPicPr>
            <a:picLocks noChangeAspect="1"/>
          </p:cNvPicPr>
          <p:nvPr/>
        </p:nvPicPr>
        <p:blipFill>
          <a:blip r:embed="rId3"/>
          <a:stretch>
            <a:fillRect/>
          </a:stretch>
        </p:blipFill>
        <p:spPr>
          <a:xfrm>
            <a:off x="1654342" y="1201448"/>
            <a:ext cx="5412283" cy="5670010"/>
          </a:xfrm>
          <a:prstGeom prst="rect">
            <a:avLst/>
          </a:prstGeom>
        </p:spPr>
      </p:pic>
      <p:sp>
        <p:nvSpPr>
          <p:cNvPr id="7" name="矩形 6">
            <a:extLst>
              <a:ext uri="{FF2B5EF4-FFF2-40B4-BE49-F238E27FC236}">
                <a16:creationId xmlns:a16="http://schemas.microsoft.com/office/drawing/2014/main" id="{39710B2E-E57F-4715-897E-DA466FBA18B5}"/>
              </a:ext>
            </a:extLst>
          </p:cNvPr>
          <p:cNvSpPr/>
          <p:nvPr/>
        </p:nvSpPr>
        <p:spPr>
          <a:xfrm>
            <a:off x="1651291" y="2607842"/>
            <a:ext cx="898571" cy="19946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8" name="矩形 7">
            <a:extLst>
              <a:ext uri="{FF2B5EF4-FFF2-40B4-BE49-F238E27FC236}">
                <a16:creationId xmlns:a16="http://schemas.microsoft.com/office/drawing/2014/main" id="{C17A9032-B02D-433C-BDAA-6043FA740ACE}"/>
              </a:ext>
            </a:extLst>
          </p:cNvPr>
          <p:cNvSpPr/>
          <p:nvPr/>
        </p:nvSpPr>
        <p:spPr>
          <a:xfrm>
            <a:off x="1651291" y="3540285"/>
            <a:ext cx="898571" cy="19946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B6E0980-A9FD-45EF-94AE-BC11BF91FCD9}"/>
              </a:ext>
            </a:extLst>
          </p:cNvPr>
          <p:cNvSpPr/>
          <p:nvPr/>
        </p:nvSpPr>
        <p:spPr>
          <a:xfrm>
            <a:off x="1651291" y="4085260"/>
            <a:ext cx="1731017" cy="19946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0BA81F0-B66A-48B6-AC1F-E023DF1BF1EF}"/>
              </a:ext>
            </a:extLst>
          </p:cNvPr>
          <p:cNvSpPr/>
          <p:nvPr/>
        </p:nvSpPr>
        <p:spPr>
          <a:xfrm>
            <a:off x="1651292" y="5368245"/>
            <a:ext cx="1849832" cy="187568"/>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419B8017-FA99-45C5-8295-42EE89F00FFD}"/>
              </a:ext>
            </a:extLst>
          </p:cNvPr>
          <p:cNvSpPr/>
          <p:nvPr/>
        </p:nvSpPr>
        <p:spPr>
          <a:xfrm>
            <a:off x="1609250" y="6252965"/>
            <a:ext cx="2320702" cy="19946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61856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投影片編號版面配置區 1">
            <a:extLst>
              <a:ext uri="{FF2B5EF4-FFF2-40B4-BE49-F238E27FC236}">
                <a16:creationId xmlns:a16="http://schemas.microsoft.com/office/drawing/2014/main" id="{478A15C2-FE6C-4474-A888-E4F7DFC93761}"/>
              </a:ext>
            </a:extLst>
          </p:cNvPr>
          <p:cNvSpPr>
            <a:spLocks noGrp="1"/>
          </p:cNvSpPr>
          <p:nvPr>
            <p:ph type="sldNum" sz="quarter" idx="12"/>
          </p:nvPr>
        </p:nvSpPr>
        <p:spPr>
          <a:xfrm>
            <a:off x="5987434" y="6492875"/>
            <a:ext cx="2057400" cy="365125"/>
          </a:xfrm>
        </p:spPr>
        <p:txBody>
          <a:bodyPr/>
          <a:lstStyle/>
          <a:p>
            <a:pPr>
              <a:defRPr/>
            </a:pPr>
            <a:fld id="{719C1F1A-605C-BA43-8015-098050883395}" type="slidenum">
              <a:rPr lang="zh-CN" altLang="en-US" smtClean="0"/>
              <a:pPr>
                <a:defRPr/>
              </a:pPr>
              <a:t>25</a:t>
            </a:fld>
            <a:endParaRPr lang="zh-CN" altLang="en-US"/>
          </a:p>
        </p:txBody>
      </p:sp>
      <p:pic>
        <p:nvPicPr>
          <p:cNvPr id="7" name="圖片 6">
            <a:extLst>
              <a:ext uri="{FF2B5EF4-FFF2-40B4-BE49-F238E27FC236}">
                <a16:creationId xmlns:a16="http://schemas.microsoft.com/office/drawing/2014/main" id="{B6FE5D99-FBF0-4148-A390-0FDF7979F6D9}"/>
              </a:ext>
            </a:extLst>
          </p:cNvPr>
          <p:cNvPicPr>
            <a:picLocks noChangeAspect="1"/>
          </p:cNvPicPr>
          <p:nvPr/>
        </p:nvPicPr>
        <p:blipFill>
          <a:blip r:embed="rId3"/>
          <a:stretch>
            <a:fillRect/>
          </a:stretch>
        </p:blipFill>
        <p:spPr>
          <a:xfrm>
            <a:off x="1135268" y="380777"/>
            <a:ext cx="6942667" cy="6369493"/>
          </a:xfrm>
          <a:prstGeom prst="rect">
            <a:avLst/>
          </a:prstGeom>
        </p:spPr>
      </p:pic>
      <p:sp>
        <p:nvSpPr>
          <p:cNvPr id="8" name="矩形 7">
            <a:extLst>
              <a:ext uri="{FF2B5EF4-FFF2-40B4-BE49-F238E27FC236}">
                <a16:creationId xmlns:a16="http://schemas.microsoft.com/office/drawing/2014/main" id="{CB3D97B9-21EF-4AE3-B731-6263F56A9212}"/>
              </a:ext>
            </a:extLst>
          </p:cNvPr>
          <p:cNvSpPr/>
          <p:nvPr/>
        </p:nvSpPr>
        <p:spPr>
          <a:xfrm>
            <a:off x="1055503" y="1290978"/>
            <a:ext cx="2368647" cy="31027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9" name="矩形 8">
            <a:extLst>
              <a:ext uri="{FF2B5EF4-FFF2-40B4-BE49-F238E27FC236}">
                <a16:creationId xmlns:a16="http://schemas.microsoft.com/office/drawing/2014/main" id="{CD11F611-A91B-43BC-8C67-05C24B7F459A}"/>
              </a:ext>
            </a:extLst>
          </p:cNvPr>
          <p:cNvSpPr/>
          <p:nvPr/>
        </p:nvSpPr>
        <p:spPr>
          <a:xfrm>
            <a:off x="1055502" y="2114694"/>
            <a:ext cx="2966215" cy="31027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05A015A-FA76-45B6-8E88-657C4BA95EDD}"/>
              </a:ext>
            </a:extLst>
          </p:cNvPr>
          <p:cNvSpPr/>
          <p:nvPr/>
        </p:nvSpPr>
        <p:spPr>
          <a:xfrm>
            <a:off x="1055502" y="3799019"/>
            <a:ext cx="2283981" cy="31027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00296CA5-6452-4F04-8879-991CAFED2241}"/>
              </a:ext>
            </a:extLst>
          </p:cNvPr>
          <p:cNvSpPr/>
          <p:nvPr/>
        </p:nvSpPr>
        <p:spPr>
          <a:xfrm>
            <a:off x="1135268" y="4550936"/>
            <a:ext cx="2966215" cy="31027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50420A0-D217-427D-9441-A7E0C7EAD2D5}"/>
              </a:ext>
            </a:extLst>
          </p:cNvPr>
          <p:cNvSpPr/>
          <p:nvPr/>
        </p:nvSpPr>
        <p:spPr>
          <a:xfrm>
            <a:off x="1135268" y="5684930"/>
            <a:ext cx="2204216" cy="31027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149802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ts val="0"/>
              </a:spcBef>
            </a:pPr>
            <a:r>
              <a:rPr lang="en-US" altLang="zh-TW" sz="2400" dirty="0">
                <a:latin typeface="Calibri" charset="0"/>
              </a:rPr>
              <a:t>A non-linear relationship between information disclosures and price efficiency. </a:t>
            </a:r>
          </a:p>
          <a:p>
            <a:pPr marL="257175" indent="-257175" algn="just">
              <a:lnSpc>
                <a:spcPct val="100000"/>
              </a:lnSpc>
              <a:spcBef>
                <a:spcPts val="0"/>
              </a:spcBef>
            </a:pPr>
            <a:r>
              <a:rPr lang="en-US" altLang="zh-TW" sz="2400" dirty="0">
                <a:latin typeface="Calibri" charset="0"/>
              </a:rPr>
              <a:t>More accounting disclosures initially increase stock price efficiency, but after a certain point (i.e., approximately 496.7 XBRL tags), they decrease it.</a:t>
            </a:r>
          </a:p>
          <a:p>
            <a:pPr marL="257175" indent="-257175" algn="just">
              <a:lnSpc>
                <a:spcPct val="100000"/>
              </a:lnSpc>
              <a:spcBef>
                <a:spcPts val="0"/>
              </a:spcBef>
            </a:pPr>
            <a:r>
              <a:rPr lang="en-US" altLang="zh-TW" sz="2400" dirty="0">
                <a:latin typeface="Calibri" charset="0"/>
              </a:rPr>
              <a:t>Firm characteristics also influence this information disclosure-price efficiency relationship. For hard-to-value firms, it matters more.</a:t>
            </a:r>
          </a:p>
          <a:p>
            <a:pPr marL="257175" indent="-257175" algn="just">
              <a:lnSpc>
                <a:spcPct val="100000"/>
              </a:lnSpc>
              <a:spcBef>
                <a:spcPts val="0"/>
              </a:spcBef>
            </a:pPr>
            <a:r>
              <a:rPr lang="en-US" altLang="zh-TW" sz="2400" dirty="0">
                <a:latin typeface="Calibri" charset="0"/>
              </a:rPr>
              <a:t>These findings are important for policymakers designing disclosure requirements.</a:t>
            </a:r>
          </a:p>
          <a:p>
            <a:pPr marL="257175" indent="-257175" algn="just">
              <a:lnSpc>
                <a:spcPct val="100000"/>
              </a:lnSpc>
              <a:spcBef>
                <a:spcPts val="0"/>
              </a:spcBef>
            </a:pPr>
            <a:r>
              <a:rPr lang="en-US" altLang="zh-TW" sz="2400" dirty="0">
                <a:latin typeface="Calibri" charset="0"/>
              </a:rPr>
              <a:t>More information is not always better.</a:t>
            </a:r>
            <a:endParaRPr lang="en-US" altLang="zh-TW" sz="3200" dirty="0">
              <a:latin typeface="Calibri" charset="0"/>
            </a:endParaRPr>
          </a:p>
        </p:txBody>
      </p:sp>
      <p:sp>
        <p:nvSpPr>
          <p:cNvPr id="5" name="標題 1"/>
          <p:cNvSpPr>
            <a:spLocks noGrp="1"/>
          </p:cNvSpPr>
          <p:nvPr>
            <p:ph type="title"/>
          </p:nvPr>
        </p:nvSpPr>
        <p:spPr>
          <a:xfrm>
            <a:off x="566669" y="542532"/>
            <a:ext cx="7414355" cy="1155353"/>
          </a:xfrm>
        </p:spPr>
        <p:txBody>
          <a:bodyPr>
            <a:normAutofit/>
          </a:bodyPr>
          <a:lstStyle/>
          <a:p>
            <a:pPr>
              <a:lnSpc>
                <a:spcPct val="100000"/>
              </a:lnSpc>
            </a:pPr>
            <a:r>
              <a:rPr kumimoji="1" lang="en-US" altLang="zh-TW" b="1" dirty="0">
                <a:latin typeface="Calibri" charset="0"/>
              </a:rPr>
              <a:t>Conclusion</a:t>
            </a:r>
            <a:endParaRPr kumimoji="1" lang="zh-TW" altLang="en-US" b="1" dirty="0">
              <a:latin typeface="Calibri" charset="0"/>
            </a:endParaRPr>
          </a:p>
        </p:txBody>
      </p:sp>
    </p:spTree>
    <p:extLst>
      <p:ext uri="{BB962C8B-B14F-4D97-AF65-F5344CB8AC3E}">
        <p14:creationId xmlns:p14="http://schemas.microsoft.com/office/powerpoint/2010/main" val="129815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1"/>
          <p:cNvSpPr txBox="1">
            <a:spLocks noChangeArrowheads="1"/>
          </p:cNvSpPr>
          <p:nvPr/>
        </p:nvSpPr>
        <p:spPr bwMode="auto">
          <a:xfrm>
            <a:off x="2351361" y="2829989"/>
            <a:ext cx="605683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等线" charset="-122"/>
                <a:ea typeface="等线" charset="-122"/>
                <a:cs typeface="等线" charset="-122"/>
              </a:defRPr>
            </a:lvl1pPr>
            <a:lvl2pPr marL="742950" indent="-285750">
              <a:lnSpc>
                <a:spcPct val="90000"/>
              </a:lnSpc>
              <a:spcBef>
                <a:spcPts val="500"/>
              </a:spcBef>
              <a:buFont typeface="Arial" charset="0"/>
              <a:buChar char="•"/>
              <a:defRPr sz="2400">
                <a:solidFill>
                  <a:schemeClr val="tx1"/>
                </a:solidFill>
                <a:latin typeface="等线" charset="-122"/>
                <a:ea typeface="等线" charset="-122"/>
                <a:cs typeface="等线" charset="-122"/>
              </a:defRPr>
            </a:lvl2pPr>
            <a:lvl3pPr marL="1143000" indent="-228600">
              <a:lnSpc>
                <a:spcPct val="90000"/>
              </a:lnSpc>
              <a:spcBef>
                <a:spcPts val="500"/>
              </a:spcBef>
              <a:buFont typeface="Arial" charset="0"/>
              <a:buChar char="•"/>
              <a:defRPr sz="2000">
                <a:solidFill>
                  <a:schemeClr val="tx1"/>
                </a:solidFill>
                <a:latin typeface="等线" charset="-122"/>
                <a:ea typeface="等线" charset="-122"/>
                <a:cs typeface="等线" charset="-122"/>
              </a:defRPr>
            </a:lvl3pPr>
            <a:lvl4pPr marL="1600200" indent="-228600">
              <a:lnSpc>
                <a:spcPct val="90000"/>
              </a:lnSpc>
              <a:spcBef>
                <a:spcPts val="500"/>
              </a:spcBef>
              <a:buFont typeface="Arial" charset="0"/>
              <a:buChar char="•"/>
              <a:defRPr>
                <a:solidFill>
                  <a:schemeClr val="tx1"/>
                </a:solidFill>
                <a:latin typeface="等线" charset="-122"/>
                <a:ea typeface="等线" charset="-122"/>
                <a:cs typeface="等线" charset="-122"/>
              </a:defRPr>
            </a:lvl4pPr>
            <a:lvl5pPr marL="2057400" indent="-228600">
              <a:lnSpc>
                <a:spcPct val="90000"/>
              </a:lnSpc>
              <a:spcBef>
                <a:spcPts val="500"/>
              </a:spcBef>
              <a:buFont typeface="Arial" charset="0"/>
              <a:buChar char="•"/>
              <a:defRPr>
                <a:solidFill>
                  <a:schemeClr val="tx1"/>
                </a:solidFill>
                <a:latin typeface="等线" charset="-122"/>
                <a:ea typeface="等线" charset="-122"/>
                <a:cs typeface="等线"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等线" charset="-122"/>
                <a:ea typeface="等线" charset="-122"/>
                <a:cs typeface="等线" charset="-122"/>
              </a:defRPr>
            </a:lvl9pPr>
          </a:lstStyle>
          <a:p>
            <a:pPr algn="ctr" eaLnBrk="1" hangingPunct="1">
              <a:lnSpc>
                <a:spcPct val="100000"/>
              </a:lnSpc>
              <a:spcBef>
                <a:spcPct val="0"/>
              </a:spcBef>
              <a:buFontTx/>
              <a:buNone/>
            </a:pPr>
            <a:r>
              <a:rPr lang="en-US" altLang="zh-CN" sz="4500" dirty="0">
                <a:solidFill>
                  <a:srgbClr val="C00000"/>
                </a:solidFill>
                <a:latin typeface="Calibri" charset="0"/>
                <a:sym typeface="Arial" charset="0"/>
              </a:rPr>
              <a:t>Thank you</a:t>
            </a:r>
            <a:endParaRPr lang="zh-CN" altLang="en-US" sz="4500" dirty="0">
              <a:solidFill>
                <a:srgbClr val="C00000"/>
              </a:solidFill>
              <a:latin typeface="Calibri" charset="0"/>
              <a:sym typeface="Arial" charset="0"/>
            </a:endParaRPr>
          </a:p>
        </p:txBody>
      </p:sp>
      <p:grpSp>
        <p:nvGrpSpPr>
          <p:cNvPr id="5" name="组合 6"/>
          <p:cNvGrpSpPr>
            <a:grpSpLocks/>
          </p:cNvGrpSpPr>
          <p:nvPr/>
        </p:nvGrpSpPr>
        <p:grpSpPr bwMode="auto">
          <a:xfrm>
            <a:off x="1568402" y="2699020"/>
            <a:ext cx="1045369" cy="1022747"/>
            <a:chOff x="2275588" y="2021902"/>
            <a:chExt cx="2809460" cy="2809460"/>
          </a:xfrm>
        </p:grpSpPr>
        <p:sp>
          <p:nvSpPr>
            <p:cNvPr id="6" name="椭圆 2"/>
            <p:cNvSpPr/>
            <p:nvPr/>
          </p:nvSpPr>
          <p:spPr>
            <a:xfrm>
              <a:off x="2275588" y="2021902"/>
              <a:ext cx="2809460" cy="280946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a:ea typeface="微软雅黑"/>
                <a:sym typeface="Arial"/>
              </a:endParaRPr>
            </a:p>
          </p:txBody>
        </p:sp>
        <p:cxnSp>
          <p:nvCxnSpPr>
            <p:cNvPr id="7" name="直接连接符 3"/>
            <p:cNvCxnSpPr>
              <a:cxnSpLocks/>
            </p:cNvCxnSpPr>
            <p:nvPr/>
          </p:nvCxnSpPr>
          <p:spPr>
            <a:xfrm>
              <a:off x="4027855" y="2073060"/>
              <a:ext cx="0" cy="2707143"/>
            </a:xfrm>
            <a:prstGeom prst="lin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4"/>
            <p:cNvCxnSpPr>
              <a:cxnSpLocks/>
            </p:cNvCxnSpPr>
            <p:nvPr/>
          </p:nvCxnSpPr>
          <p:spPr>
            <a:xfrm>
              <a:off x="2722903" y="2381672"/>
              <a:ext cx="0" cy="2089922"/>
            </a:xfrm>
            <a:prstGeom prst="lin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5"/>
            <p:cNvCxnSpPr>
              <a:cxnSpLocks/>
            </p:cNvCxnSpPr>
            <p:nvPr/>
          </p:nvCxnSpPr>
          <p:spPr>
            <a:xfrm>
              <a:off x="2740169" y="3427917"/>
              <a:ext cx="1742042" cy="0"/>
            </a:xfrm>
            <a:prstGeom prst="lin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0" name="直接连接符 10"/>
          <p:cNvCxnSpPr>
            <a:cxnSpLocks/>
          </p:cNvCxnSpPr>
          <p:nvPr/>
        </p:nvCxnSpPr>
        <p:spPr>
          <a:xfrm>
            <a:off x="3491384" y="3514725"/>
            <a:ext cx="253484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74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64D06EC-C851-4486-92AD-AC075DC3C503}"/>
              </a:ext>
            </a:extLst>
          </p:cNvPr>
          <p:cNvPicPr>
            <a:picLocks noChangeAspect="1"/>
          </p:cNvPicPr>
          <p:nvPr/>
        </p:nvPicPr>
        <p:blipFill>
          <a:blip r:embed="rId3"/>
          <a:stretch>
            <a:fillRect/>
          </a:stretch>
        </p:blipFill>
        <p:spPr>
          <a:xfrm>
            <a:off x="1048367" y="1188039"/>
            <a:ext cx="7101447" cy="4786559"/>
          </a:xfrm>
          <a:prstGeom prst="rect">
            <a:avLst/>
          </a:prstGeom>
        </p:spPr>
      </p:pic>
    </p:spTree>
    <p:extLst>
      <p:ext uri="{BB962C8B-B14F-4D97-AF65-F5344CB8AC3E}">
        <p14:creationId xmlns:p14="http://schemas.microsoft.com/office/powerpoint/2010/main" val="38227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999008"/>
            <a:ext cx="7495505" cy="40540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a:latin typeface="Calibri" charset="0"/>
              </a:rPr>
              <a:t>In discussions among regulators about whether greater information disclosures benefit efficient pricing in the capital markets, there appears to be a general idea that:</a:t>
            </a:r>
          </a:p>
          <a:p>
            <a:pPr marL="814388" lvl="1" indent="-257175" algn="just">
              <a:lnSpc>
                <a:spcPct val="100000"/>
              </a:lnSpc>
              <a:spcBef>
                <a:spcPct val="0"/>
              </a:spcBef>
              <a:buSzPct val="70000"/>
              <a:buFont typeface="Wingdings" panose="05000000000000000000" pitchFamily="2" charset="2"/>
              <a:buChar char="p"/>
            </a:pPr>
            <a:endParaRPr lang="en-US" altLang="zh-TW" sz="1600">
              <a:latin typeface="Calibri" charset="0"/>
            </a:endParaRPr>
          </a:p>
          <a:p>
            <a:pPr marL="814388" lvl="1" indent="-257175" algn="just">
              <a:lnSpc>
                <a:spcPct val="100000"/>
              </a:lnSpc>
              <a:spcBef>
                <a:spcPct val="0"/>
              </a:spcBef>
              <a:buSzPct val="70000"/>
              <a:buFont typeface="Wingdings" panose="05000000000000000000" pitchFamily="2" charset="2"/>
              <a:buChar char="p"/>
            </a:pPr>
            <a:r>
              <a:rPr lang="en-US" altLang="zh-TW">
                <a:latin typeface="Calibri" charset="0"/>
              </a:rPr>
              <a:t>"Disclosure—providing the public with the information necessary to make informed investment decisions—is fundamental to furthering each aspect of our mission…." (SEC, 2020).</a:t>
            </a:r>
          </a:p>
          <a:p>
            <a:pPr marL="814388" lvl="1" indent="-257175" algn="just">
              <a:lnSpc>
                <a:spcPct val="100000"/>
              </a:lnSpc>
              <a:spcBef>
                <a:spcPct val="0"/>
              </a:spcBef>
              <a:buSzPct val="70000"/>
              <a:buFont typeface="Wingdings" panose="05000000000000000000" pitchFamily="2" charset="2"/>
              <a:buChar char="p"/>
            </a:pPr>
            <a:endParaRPr lang="en-US" altLang="zh-TW">
              <a:latin typeface="Calibri" charset="0"/>
            </a:endParaRPr>
          </a:p>
          <a:p>
            <a:pPr marL="814388" lvl="1" indent="-257175" algn="just">
              <a:lnSpc>
                <a:spcPct val="100000"/>
              </a:lnSpc>
              <a:spcBef>
                <a:spcPct val="0"/>
              </a:spcBef>
              <a:buSzPct val="70000"/>
              <a:buFont typeface="Wingdings" panose="05000000000000000000" pitchFamily="2" charset="2"/>
              <a:buChar char="p"/>
            </a:pPr>
            <a:r>
              <a:rPr lang="en-US" altLang="zh-TW">
                <a:latin typeface="Calibri" charset="0"/>
              </a:rPr>
              <a:t>"Increasing transparency makes markets more efficient and economies more stable and resilient" (Ilhan et al., 2020).</a:t>
            </a:r>
          </a:p>
          <a:p>
            <a:pPr marL="814388" lvl="1" indent="-257175" algn="just">
              <a:lnSpc>
                <a:spcPct val="100000"/>
              </a:lnSpc>
              <a:spcBef>
                <a:spcPct val="0"/>
              </a:spcBef>
            </a:pPr>
            <a:endParaRPr lang="en-US" altLang="zh-TW" sz="1500">
              <a:latin typeface="Calibri" charset="0"/>
            </a:endParaRPr>
          </a:p>
          <a:p>
            <a:endParaRPr lang="zh-TW" altLang="en-US" dirty="0">
              <a:latin typeface="微軟正黑體" panose="020B0604030504040204" pitchFamily="34" charset="-120"/>
              <a:ea typeface="微軟正黑體" panose="020B0604030504040204" pitchFamily="34" charset="-120"/>
            </a:endParaRPr>
          </a:p>
        </p:txBody>
      </p:sp>
      <p:sp>
        <p:nvSpPr>
          <p:cNvPr id="5" name="標題 1"/>
          <p:cNvSpPr>
            <a:spLocks noGrp="1"/>
          </p:cNvSpPr>
          <p:nvPr>
            <p:ph type="title"/>
          </p:nvPr>
        </p:nvSpPr>
        <p:spPr>
          <a:xfrm>
            <a:off x="566670" y="737841"/>
            <a:ext cx="6915956" cy="1155353"/>
          </a:xfrm>
        </p:spPr>
        <p:txBody>
          <a:bodyPr/>
          <a:lstStyle/>
          <a:p>
            <a:r>
              <a:rPr kumimoji="1" lang="en-US" altLang="zh-TW" b="1" dirty="0">
                <a:latin typeface="Calibri" charset="0"/>
              </a:rPr>
              <a:t>Motivation</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99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999008"/>
            <a:ext cx="7495505" cy="4054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sz="2400" dirty="0">
                <a:latin typeface="Calibri" charset="0"/>
              </a:rPr>
              <a:t>However, as the volume of corporate disclosures increased, there exists a risk of information overload (You and Zhang, 2009; Lee, 2012; Lawrence, 2013; </a:t>
            </a:r>
            <a:r>
              <a:rPr lang="en-US" altLang="zh-TW" sz="2400" dirty="0" err="1">
                <a:latin typeface="Calibri" charset="0"/>
              </a:rPr>
              <a:t>Lahart</a:t>
            </a:r>
            <a:r>
              <a:rPr lang="en-US" altLang="zh-TW" sz="2400" dirty="0">
                <a:latin typeface="Calibri" charset="0"/>
              </a:rPr>
              <a:t>, 2014; </a:t>
            </a:r>
            <a:r>
              <a:rPr lang="en-US" altLang="zh-TW" sz="2400" dirty="0" err="1">
                <a:latin typeface="Calibri" charset="0"/>
              </a:rPr>
              <a:t>Loughran</a:t>
            </a:r>
            <a:r>
              <a:rPr lang="en-US" altLang="zh-TW" sz="2400" dirty="0">
                <a:latin typeface="Calibri" charset="0"/>
              </a:rPr>
              <a:t> and McDonald, 2014).</a:t>
            </a:r>
          </a:p>
          <a:p>
            <a:pPr marL="557213" lvl="1" indent="0" algn="just">
              <a:lnSpc>
                <a:spcPct val="100000"/>
              </a:lnSpc>
              <a:spcBef>
                <a:spcPct val="0"/>
              </a:spcBef>
              <a:buSzPct val="70000"/>
              <a:buNone/>
            </a:pPr>
            <a:endParaRPr lang="en-US" altLang="zh-TW" sz="1400" dirty="0">
              <a:latin typeface="Calibri" charset="0"/>
            </a:endParaRPr>
          </a:p>
          <a:p>
            <a:pPr marL="814388" lvl="1" indent="-257175" algn="just">
              <a:lnSpc>
                <a:spcPct val="100000"/>
              </a:lnSpc>
              <a:spcBef>
                <a:spcPct val="0"/>
              </a:spcBef>
              <a:buSzPct val="70000"/>
              <a:buFont typeface="Wingdings" panose="05000000000000000000" pitchFamily="2" charset="2"/>
              <a:buChar char="p"/>
            </a:pPr>
            <a:r>
              <a:rPr lang="en-US" altLang="zh-TW" sz="2000" dirty="0">
                <a:latin typeface="Calibri" charset="0"/>
              </a:rPr>
              <a:t>"There is a growing concern about information overload. As the number of pages in annual reports has steadily increased, it may become more difficult for investors to find the most salient information" (SEC, 2014). </a:t>
            </a:r>
          </a:p>
          <a:p>
            <a:pPr marL="814388" lvl="1" indent="-257175" algn="just">
              <a:lnSpc>
                <a:spcPct val="100000"/>
              </a:lnSpc>
              <a:spcBef>
                <a:spcPct val="0"/>
              </a:spcBef>
              <a:buSzPct val="70000"/>
              <a:buFont typeface="Wingdings" panose="05000000000000000000" pitchFamily="2" charset="2"/>
              <a:buChar char="p"/>
            </a:pPr>
            <a:endParaRPr lang="en-US" altLang="zh-TW" sz="2000" dirty="0">
              <a:latin typeface="Calibri" charset="0"/>
            </a:endParaRPr>
          </a:p>
          <a:p>
            <a:pPr marL="814388" lvl="1" indent="-257175" algn="just">
              <a:lnSpc>
                <a:spcPct val="100000"/>
              </a:lnSpc>
              <a:spcBef>
                <a:spcPct val="0"/>
              </a:spcBef>
              <a:buSzPct val="70000"/>
              <a:buFont typeface="Wingdings" panose="05000000000000000000" pitchFamily="2" charset="2"/>
              <a:buChar char="p"/>
            </a:pPr>
            <a:endParaRPr lang="en-US" altLang="zh-TW" sz="1800" dirty="0">
              <a:latin typeface="Calibri" charset="0"/>
            </a:endParaRPr>
          </a:p>
        </p:txBody>
      </p:sp>
      <p:sp>
        <p:nvSpPr>
          <p:cNvPr id="5" name="標題 1"/>
          <p:cNvSpPr>
            <a:spLocks noGrp="1"/>
          </p:cNvSpPr>
          <p:nvPr>
            <p:ph type="title"/>
          </p:nvPr>
        </p:nvSpPr>
        <p:spPr>
          <a:xfrm>
            <a:off x="566670" y="737841"/>
            <a:ext cx="6915956" cy="1155353"/>
          </a:xfrm>
        </p:spPr>
        <p:txBody>
          <a:bodyPr/>
          <a:lstStyle/>
          <a:p>
            <a:r>
              <a:rPr kumimoji="1" lang="en-US" altLang="zh-TW" b="1" dirty="0">
                <a:latin typeface="Calibri" charset="0"/>
              </a:rPr>
              <a:t>Motivation</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202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999008"/>
            <a:ext cx="7495505" cy="405406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lnSpc>
                <a:spcPct val="100000"/>
              </a:lnSpc>
              <a:spcBef>
                <a:spcPct val="0"/>
              </a:spcBef>
            </a:pPr>
            <a:r>
              <a:rPr lang="en-US" altLang="zh-TW">
                <a:latin typeface="Calibri" charset="0"/>
              </a:rPr>
              <a:t>In discussions among regulators about whether greater information disclosures benefit efficient pricing in the capital markets, there appears to be a general idea that:</a:t>
            </a:r>
          </a:p>
          <a:p>
            <a:pPr marL="814388" lvl="1" indent="-257175" algn="just">
              <a:lnSpc>
                <a:spcPct val="100000"/>
              </a:lnSpc>
              <a:spcBef>
                <a:spcPct val="0"/>
              </a:spcBef>
              <a:buSzPct val="70000"/>
              <a:buFont typeface="Wingdings" panose="05000000000000000000" pitchFamily="2" charset="2"/>
              <a:buChar char="p"/>
            </a:pPr>
            <a:endParaRPr lang="en-US" altLang="zh-TW" sz="1600">
              <a:latin typeface="Calibri" charset="0"/>
            </a:endParaRPr>
          </a:p>
          <a:p>
            <a:pPr marL="814388" lvl="1" indent="-257175" algn="just">
              <a:lnSpc>
                <a:spcPct val="100000"/>
              </a:lnSpc>
              <a:spcBef>
                <a:spcPct val="0"/>
              </a:spcBef>
              <a:buSzPct val="70000"/>
              <a:buFont typeface="Wingdings" panose="05000000000000000000" pitchFamily="2" charset="2"/>
              <a:buChar char="p"/>
            </a:pPr>
            <a:r>
              <a:rPr lang="en-US" altLang="zh-TW">
                <a:latin typeface="Calibri" charset="0"/>
              </a:rPr>
              <a:t>"Disclosure—providing the public with the information necessary to make informed investment decisions—is fundamental to furthering each aspect of our mission…." (SEC, 2020).</a:t>
            </a:r>
          </a:p>
          <a:p>
            <a:pPr marL="814388" lvl="1" indent="-257175" algn="just">
              <a:lnSpc>
                <a:spcPct val="100000"/>
              </a:lnSpc>
              <a:spcBef>
                <a:spcPct val="0"/>
              </a:spcBef>
              <a:buSzPct val="70000"/>
              <a:buFont typeface="Wingdings" panose="05000000000000000000" pitchFamily="2" charset="2"/>
              <a:buChar char="p"/>
            </a:pPr>
            <a:endParaRPr lang="en-US" altLang="zh-TW">
              <a:latin typeface="Calibri" charset="0"/>
            </a:endParaRPr>
          </a:p>
          <a:p>
            <a:pPr marL="814388" lvl="1" indent="-257175" algn="just">
              <a:lnSpc>
                <a:spcPct val="100000"/>
              </a:lnSpc>
              <a:spcBef>
                <a:spcPct val="0"/>
              </a:spcBef>
              <a:buSzPct val="70000"/>
              <a:buFont typeface="Wingdings" panose="05000000000000000000" pitchFamily="2" charset="2"/>
              <a:buChar char="p"/>
            </a:pPr>
            <a:r>
              <a:rPr lang="en-US" altLang="zh-TW">
                <a:latin typeface="Calibri" charset="0"/>
              </a:rPr>
              <a:t>"Increasing transparency makes markets more efficient and economies more stable and resilient" (Ilhan et al., 2020).</a:t>
            </a:r>
          </a:p>
          <a:p>
            <a:pPr marL="814388" lvl="1" indent="-257175" algn="just">
              <a:lnSpc>
                <a:spcPct val="100000"/>
              </a:lnSpc>
              <a:spcBef>
                <a:spcPct val="0"/>
              </a:spcBef>
            </a:pPr>
            <a:endParaRPr lang="en-US" altLang="zh-TW" sz="1500">
              <a:latin typeface="Calibri" charset="0"/>
            </a:endParaRPr>
          </a:p>
          <a:p>
            <a:endParaRPr lang="zh-TW" altLang="en-US" dirty="0">
              <a:latin typeface="微軟正黑體" panose="020B0604030504040204" pitchFamily="34" charset="-120"/>
              <a:ea typeface="微軟正黑體" panose="020B0604030504040204" pitchFamily="34" charset="-120"/>
            </a:endParaRPr>
          </a:p>
        </p:txBody>
      </p:sp>
      <p:sp>
        <p:nvSpPr>
          <p:cNvPr id="5" name="標題 1"/>
          <p:cNvSpPr>
            <a:spLocks noGrp="1"/>
          </p:cNvSpPr>
          <p:nvPr>
            <p:ph type="title"/>
          </p:nvPr>
        </p:nvSpPr>
        <p:spPr>
          <a:xfrm>
            <a:off x="566670" y="737841"/>
            <a:ext cx="6915956" cy="1155353"/>
          </a:xfrm>
        </p:spPr>
        <p:txBody>
          <a:bodyPr/>
          <a:lstStyle/>
          <a:p>
            <a:r>
              <a:rPr kumimoji="1" lang="en-US" altLang="zh-TW" b="1" dirty="0">
                <a:latin typeface="Calibri" charset="0"/>
              </a:rPr>
              <a:t>Motivation</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176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17268"/>
            <a:ext cx="7495505" cy="40540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0"/>
              </a:spcBef>
              <a:buSzPct val="100000"/>
            </a:pPr>
            <a:r>
              <a:rPr lang="en-US" altLang="zh-TW" dirty="0">
                <a:latin typeface="Calibri" charset="0"/>
              </a:rPr>
              <a:t>We find an inverted U-shaped relation between accounting information disclosures and stock price efficiency. Our study provides additional evidence on the impact of accounting information on stock price efficiency.</a:t>
            </a:r>
          </a:p>
          <a:p>
            <a:pPr marL="342900" indent="-342900" algn="just">
              <a:lnSpc>
                <a:spcPct val="100000"/>
              </a:lnSpc>
              <a:spcBef>
                <a:spcPct val="0"/>
              </a:spcBef>
              <a:buSzPct val="100000"/>
            </a:pPr>
            <a:r>
              <a:rPr lang="en-US" altLang="zh-TW" dirty="0">
                <a:latin typeface="Calibri" charset="0"/>
              </a:rPr>
              <a:t>We show that simply disclosing more information does not necessarily benefit investors, unless they can process all of the information efficiently.</a:t>
            </a:r>
          </a:p>
          <a:p>
            <a:pPr marL="342900" indent="-342900" algn="just">
              <a:lnSpc>
                <a:spcPct val="100000"/>
              </a:lnSpc>
              <a:spcBef>
                <a:spcPct val="0"/>
              </a:spcBef>
              <a:buSzPct val="100000"/>
            </a:pPr>
            <a:r>
              <a:rPr lang="en-US" altLang="zh-TW" dirty="0">
                <a:latin typeface="Calibri" charset="0"/>
              </a:rPr>
              <a:t>The findings suggest some important policy implications for regulators who seek to protect the welfare of market participants.</a:t>
            </a:r>
          </a:p>
        </p:txBody>
      </p:sp>
      <p:sp>
        <p:nvSpPr>
          <p:cNvPr id="5" name="標題 1"/>
          <p:cNvSpPr>
            <a:spLocks noGrp="1"/>
          </p:cNvSpPr>
          <p:nvPr>
            <p:ph type="title"/>
          </p:nvPr>
        </p:nvSpPr>
        <p:spPr>
          <a:xfrm>
            <a:off x="566670" y="657942"/>
            <a:ext cx="6915956" cy="1155353"/>
          </a:xfrm>
        </p:spPr>
        <p:txBody>
          <a:bodyPr/>
          <a:lstStyle/>
          <a:p>
            <a:pPr>
              <a:lnSpc>
                <a:spcPct val="100000"/>
              </a:lnSpc>
            </a:pPr>
            <a:r>
              <a:rPr kumimoji="1" lang="en-US" altLang="zh-TW" b="1" dirty="0">
                <a:latin typeface="Calibri" charset="0"/>
              </a:rPr>
              <a:t>Findings</a:t>
            </a:r>
          </a:p>
        </p:txBody>
      </p:sp>
    </p:spTree>
    <p:extLst>
      <p:ext uri="{BB962C8B-B14F-4D97-AF65-F5344CB8AC3E}">
        <p14:creationId xmlns:p14="http://schemas.microsoft.com/office/powerpoint/2010/main" val="137663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893194"/>
            <a:ext cx="7495505" cy="40540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0"/>
              </a:spcBef>
              <a:buSzPct val="100000"/>
            </a:pPr>
            <a:r>
              <a:rPr lang="en-US" altLang="zh-TW" dirty="0">
                <a:latin typeface="Calibri" charset="0"/>
              </a:rPr>
              <a:t>The inverted U-shaped relationship between </a:t>
            </a:r>
            <a:r>
              <a:rPr lang="en-US" altLang="zh-TW" dirty="0">
                <a:solidFill>
                  <a:schemeClr val="accent5">
                    <a:lumMod val="75000"/>
                  </a:schemeClr>
                </a:solidFill>
                <a:latin typeface="Calibri" charset="0"/>
              </a:rPr>
              <a:t>decision quality</a:t>
            </a:r>
            <a:r>
              <a:rPr lang="en-US" altLang="zh-TW" dirty="0">
                <a:latin typeface="Calibri" charset="0"/>
              </a:rPr>
              <a:t> and the </a:t>
            </a:r>
            <a:r>
              <a:rPr lang="en-US" altLang="zh-TW" dirty="0">
                <a:solidFill>
                  <a:schemeClr val="accent5">
                    <a:lumMod val="75000"/>
                  </a:schemeClr>
                </a:solidFill>
                <a:latin typeface="Calibri" charset="0"/>
              </a:rPr>
              <a:t>amount of information</a:t>
            </a:r>
            <a:r>
              <a:rPr lang="en-US" altLang="zh-TW" dirty="0">
                <a:latin typeface="Calibri" charset="0"/>
              </a:rPr>
              <a:t> the decision maker receives.</a:t>
            </a:r>
          </a:p>
          <a:p>
            <a:pPr marL="342900" indent="-342900" algn="just">
              <a:lnSpc>
                <a:spcPct val="100000"/>
              </a:lnSpc>
              <a:spcBef>
                <a:spcPct val="0"/>
              </a:spcBef>
              <a:buSzPct val="100000"/>
            </a:pPr>
            <a:endParaRPr lang="en-US" altLang="zh-TW" dirty="0">
              <a:latin typeface="Calibri" charset="0"/>
            </a:endParaRPr>
          </a:p>
          <a:p>
            <a:pPr marL="1085850" lvl="1" indent="-342900" algn="just">
              <a:lnSpc>
                <a:spcPct val="100000"/>
              </a:lnSpc>
              <a:spcBef>
                <a:spcPct val="0"/>
              </a:spcBef>
              <a:buSzPct val="70000"/>
              <a:buFont typeface="Wingdings" panose="05000000000000000000" pitchFamily="2" charset="2"/>
              <a:buChar char="p"/>
            </a:pPr>
            <a:r>
              <a:rPr lang="en-US" altLang="zh-TW" dirty="0">
                <a:latin typeface="Calibri" charset="0"/>
              </a:rPr>
              <a:t>Schroder et al. (1967), </a:t>
            </a:r>
            <a:r>
              <a:rPr lang="en-US" altLang="zh-TW" dirty="0" err="1">
                <a:latin typeface="Calibri" charset="0"/>
              </a:rPr>
              <a:t>Chewning</a:t>
            </a:r>
            <a:r>
              <a:rPr lang="en-US" altLang="zh-TW" dirty="0">
                <a:latin typeface="Calibri" charset="0"/>
              </a:rPr>
              <a:t> and Harrell (1990), Driver et al. (1990), and Swain and Haka (2000).</a:t>
            </a:r>
          </a:p>
          <a:p>
            <a:pPr marL="1085850" lvl="1" indent="-342900" algn="just">
              <a:lnSpc>
                <a:spcPct val="100000"/>
              </a:lnSpc>
              <a:spcBef>
                <a:spcPct val="0"/>
              </a:spcBef>
              <a:buSzPct val="70000"/>
              <a:buFont typeface="Wingdings" panose="05000000000000000000" pitchFamily="2" charset="2"/>
              <a:buChar char="p"/>
            </a:pPr>
            <a:endParaRPr lang="en-US" altLang="zh-TW" dirty="0">
              <a:latin typeface="Calibri" charset="0"/>
            </a:endParaRPr>
          </a:p>
          <a:p>
            <a:pPr marL="1085850" lvl="1" indent="-342900" algn="just">
              <a:lnSpc>
                <a:spcPct val="100000"/>
              </a:lnSpc>
              <a:spcBef>
                <a:spcPct val="0"/>
              </a:spcBef>
              <a:buSzPct val="70000"/>
              <a:buFont typeface="Wingdings" panose="05000000000000000000" pitchFamily="2" charset="2"/>
              <a:buChar char="p"/>
            </a:pPr>
            <a:r>
              <a:rPr lang="en-US" altLang="zh-TW" dirty="0">
                <a:latin typeface="Calibri" charset="0"/>
              </a:rPr>
              <a:t>Literature </a:t>
            </a:r>
            <a:r>
              <a:rPr lang="en-US" altLang="zh-TW" b="1" dirty="0">
                <a:latin typeface="Calibri" charset="0"/>
              </a:rPr>
              <a:t>found an inverted U-shaped link between information availability and decision quality</a:t>
            </a:r>
            <a:r>
              <a:rPr lang="en-US" altLang="zh-TW" dirty="0">
                <a:latin typeface="Calibri" charset="0"/>
              </a:rPr>
              <a:t>, which implies a </a:t>
            </a:r>
            <a:r>
              <a:rPr lang="en-US" altLang="zh-TW" dirty="0">
                <a:solidFill>
                  <a:srgbClr val="FF0000"/>
                </a:solidFill>
                <a:latin typeface="Calibri" charset="0"/>
              </a:rPr>
              <a:t>nonlinear effect of firms' disclosures on stock prices' informational efficiency</a:t>
            </a:r>
            <a:r>
              <a:rPr lang="en-US" altLang="zh-TW" dirty="0">
                <a:latin typeface="Calibri" charset="0"/>
              </a:rPr>
              <a:t>, as determined by investors' trading decisions.</a:t>
            </a:r>
          </a:p>
          <a:p>
            <a:pPr marL="1085850" lvl="1" indent="-342900" algn="just">
              <a:lnSpc>
                <a:spcPct val="100000"/>
              </a:lnSpc>
              <a:spcBef>
                <a:spcPct val="0"/>
              </a:spcBef>
              <a:buSzPct val="70000"/>
              <a:buFont typeface="Wingdings" panose="05000000000000000000" pitchFamily="2" charset="2"/>
              <a:buChar char="p"/>
            </a:pPr>
            <a:endParaRPr lang="en-US" altLang="zh-TW" sz="2000" dirty="0">
              <a:latin typeface="Calibri" charset="0"/>
            </a:endParaRPr>
          </a:p>
          <a:p>
            <a:pPr marL="1085850" lvl="1" indent="-342900" algn="just">
              <a:lnSpc>
                <a:spcPct val="100000"/>
              </a:lnSpc>
              <a:spcBef>
                <a:spcPct val="0"/>
              </a:spcBef>
              <a:buSzPct val="100000"/>
            </a:pPr>
            <a:endParaRPr lang="en-US" altLang="zh-TW" sz="2000" dirty="0">
              <a:latin typeface="Calibri" charset="0"/>
            </a:endParaRPr>
          </a:p>
        </p:txBody>
      </p:sp>
      <p:sp>
        <p:nvSpPr>
          <p:cNvPr id="5" name="標題 1"/>
          <p:cNvSpPr>
            <a:spLocks noGrp="1"/>
          </p:cNvSpPr>
          <p:nvPr>
            <p:ph type="title"/>
          </p:nvPr>
        </p:nvSpPr>
        <p:spPr>
          <a:xfrm>
            <a:off x="566670" y="737841"/>
            <a:ext cx="6915956" cy="1155353"/>
          </a:xfrm>
        </p:spPr>
        <p:txBody>
          <a:bodyPr/>
          <a:lstStyle/>
          <a:p>
            <a:pPr>
              <a:lnSpc>
                <a:spcPct val="100000"/>
              </a:lnSpc>
            </a:pPr>
            <a:r>
              <a:rPr kumimoji="1" lang="en-US" altLang="zh-TW" b="1" dirty="0">
                <a:latin typeface="Calibri" charset="0"/>
              </a:rPr>
              <a:t>Literature Review</a:t>
            </a:r>
          </a:p>
        </p:txBody>
      </p:sp>
      <p:sp>
        <p:nvSpPr>
          <p:cNvPr id="6" name="箭號: 向右 7">
            <a:extLst>
              <a:ext uri="{FF2B5EF4-FFF2-40B4-BE49-F238E27FC236}">
                <a16:creationId xmlns:a16="http://schemas.microsoft.com/office/drawing/2014/main" id="{D3C29E70-7AEB-461D-A314-7B78C74F1DE7}"/>
              </a:ext>
            </a:extLst>
          </p:cNvPr>
          <p:cNvSpPr/>
          <p:nvPr/>
        </p:nvSpPr>
        <p:spPr>
          <a:xfrm>
            <a:off x="638646" y="3850271"/>
            <a:ext cx="641686" cy="345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733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內容版面配置區 2"/>
          <p:cNvSpPr txBox="1">
            <a:spLocks/>
          </p:cNvSpPr>
          <p:nvPr/>
        </p:nvSpPr>
        <p:spPr>
          <a:xfrm>
            <a:off x="566670" y="1626146"/>
            <a:ext cx="7495505" cy="42242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0"/>
              </a:spcBef>
              <a:buSzPct val="100000"/>
            </a:pPr>
            <a:r>
              <a:rPr lang="en-US" altLang="zh-TW" sz="2400" dirty="0">
                <a:latin typeface="Calibri" charset="0"/>
              </a:rPr>
              <a:t>A</a:t>
            </a:r>
            <a:r>
              <a:rPr lang="en-US" altLang="zh-TW" dirty="0">
                <a:latin typeface="Calibri" charset="0"/>
              </a:rPr>
              <a:t>s financial reporting disclosure increases, investors obtain more information, which enhances their ability to evaluate the firm's fundamental values (Gao, 2008; </a:t>
            </a:r>
            <a:r>
              <a:rPr lang="en-US" altLang="zh-TW" dirty="0" err="1">
                <a:latin typeface="Calibri" charset="0"/>
              </a:rPr>
              <a:t>Bloxham</a:t>
            </a:r>
            <a:r>
              <a:rPr lang="en-US" altLang="zh-TW" dirty="0">
                <a:latin typeface="Calibri" charset="0"/>
              </a:rPr>
              <a:t>, 2013).</a:t>
            </a:r>
          </a:p>
          <a:p>
            <a:pPr marL="342900" indent="-342900" algn="just">
              <a:lnSpc>
                <a:spcPct val="100000"/>
              </a:lnSpc>
              <a:spcBef>
                <a:spcPct val="0"/>
              </a:spcBef>
              <a:buSzPct val="100000"/>
            </a:pPr>
            <a:r>
              <a:rPr lang="en-US" altLang="zh-TW" dirty="0">
                <a:latin typeface="Calibri" charset="0"/>
              </a:rPr>
              <a:t>Other theoretical and empirical studies show potential negative effects of excessive information disclosures for price efficiency.</a:t>
            </a:r>
          </a:p>
          <a:p>
            <a:pPr marL="1085850" lvl="1" indent="-342900" algn="just">
              <a:lnSpc>
                <a:spcPct val="100000"/>
              </a:lnSpc>
              <a:spcBef>
                <a:spcPts val="0"/>
              </a:spcBef>
              <a:buSzPct val="70000"/>
              <a:buFont typeface="Wingdings" panose="05000000000000000000" pitchFamily="2" charset="2"/>
              <a:buChar char="p"/>
            </a:pPr>
            <a:r>
              <a:rPr lang="en-US" altLang="zh-TW" sz="2000" dirty="0">
                <a:latin typeface="Calibri" charset="0"/>
              </a:rPr>
              <a:t>Investors have limited cognitive ability and can only use a limited amount of information (Simon, 1957; </a:t>
            </a:r>
            <a:r>
              <a:rPr lang="en-US" altLang="zh-TW" sz="2000" dirty="0" err="1">
                <a:latin typeface="Calibri" charset="0"/>
              </a:rPr>
              <a:t>Madhavan</a:t>
            </a:r>
            <a:r>
              <a:rPr lang="en-US" altLang="zh-TW" sz="2000" dirty="0">
                <a:latin typeface="Calibri" charset="0"/>
              </a:rPr>
              <a:t> and Prescott, 1995).</a:t>
            </a:r>
          </a:p>
          <a:p>
            <a:pPr marL="1085850" lvl="1" indent="-342900" algn="just">
              <a:lnSpc>
                <a:spcPct val="100000"/>
              </a:lnSpc>
              <a:spcBef>
                <a:spcPts val="0"/>
              </a:spcBef>
              <a:buSzPct val="70000"/>
              <a:buFont typeface="Wingdings" panose="05000000000000000000" pitchFamily="2" charset="2"/>
              <a:buChar char="p"/>
            </a:pPr>
            <a:r>
              <a:rPr lang="en-US" altLang="zh-TW" sz="2000" dirty="0">
                <a:latin typeface="Calibri" charset="0"/>
              </a:rPr>
              <a:t>Due to information overload, investors make worse decisions (Casey, 1980; Malhotra, 1982, 1984; </a:t>
            </a:r>
            <a:r>
              <a:rPr lang="en-US" altLang="zh-TW" sz="2000" dirty="0" err="1">
                <a:latin typeface="Calibri" charset="0"/>
              </a:rPr>
              <a:t>Simnett</a:t>
            </a:r>
            <a:r>
              <a:rPr lang="en-US" altLang="zh-TW" sz="2000" dirty="0">
                <a:latin typeface="Calibri" charset="0"/>
              </a:rPr>
              <a:t>, 1996; Paredes, 2003; Elliott, 2008).</a:t>
            </a:r>
          </a:p>
          <a:p>
            <a:pPr marL="1085850" lvl="1" indent="-342900" algn="just">
              <a:lnSpc>
                <a:spcPct val="100000"/>
              </a:lnSpc>
              <a:spcBef>
                <a:spcPts val="0"/>
              </a:spcBef>
              <a:buSzPct val="70000"/>
              <a:buFont typeface="Wingdings" panose="05000000000000000000" pitchFamily="2" charset="2"/>
              <a:buChar char="p"/>
            </a:pPr>
            <a:r>
              <a:rPr lang="en-US" altLang="zh-TW" b="1" dirty="0">
                <a:latin typeface="Calibri" charset="0"/>
              </a:rPr>
              <a:t>Most studies show either the positive or negative effects of disclosures on price efficiency.</a:t>
            </a:r>
          </a:p>
        </p:txBody>
      </p:sp>
      <p:sp>
        <p:nvSpPr>
          <p:cNvPr id="5" name="標題 1"/>
          <p:cNvSpPr>
            <a:spLocks noGrp="1"/>
          </p:cNvSpPr>
          <p:nvPr>
            <p:ph type="title"/>
          </p:nvPr>
        </p:nvSpPr>
        <p:spPr>
          <a:xfrm>
            <a:off x="566670" y="542532"/>
            <a:ext cx="6915956" cy="1155353"/>
          </a:xfrm>
        </p:spPr>
        <p:txBody>
          <a:bodyPr/>
          <a:lstStyle/>
          <a:p>
            <a:pPr>
              <a:lnSpc>
                <a:spcPct val="100000"/>
              </a:lnSpc>
            </a:pPr>
            <a:r>
              <a:rPr kumimoji="1" lang="en-US" altLang="zh-TW" b="1" dirty="0">
                <a:latin typeface="Calibri" charset="0"/>
              </a:rPr>
              <a:t>Literature Review</a:t>
            </a:r>
          </a:p>
        </p:txBody>
      </p:sp>
    </p:spTree>
    <p:extLst>
      <p:ext uri="{BB962C8B-B14F-4D97-AF65-F5344CB8AC3E}">
        <p14:creationId xmlns:p14="http://schemas.microsoft.com/office/powerpoint/2010/main" val="172004946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1443</Words>
  <Application>Microsoft Office PowerPoint</Application>
  <PresentationFormat>화면 슬라이드 쇼(4:3)</PresentationFormat>
  <Paragraphs>105</Paragraphs>
  <Slides>27</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27</vt:i4>
      </vt:variant>
    </vt:vector>
  </HeadingPairs>
  <TitlesOfParts>
    <vt:vector size="34" baseType="lpstr">
      <vt:lpstr>微軟正黑體</vt:lpstr>
      <vt:lpstr>Arial</vt:lpstr>
      <vt:lpstr>Calibri</vt:lpstr>
      <vt:lpstr>Calibri Light</vt:lpstr>
      <vt:lpstr>Cambria Math</vt:lpstr>
      <vt:lpstr>Wingdings</vt:lpstr>
      <vt:lpstr>Office 佈景主題</vt:lpstr>
      <vt:lpstr>More Is Not Always Better:  Accounting Reporting Complexity and Stock Price Efficiency</vt:lpstr>
      <vt:lpstr>PowerPoint 프레젠테이션</vt:lpstr>
      <vt:lpstr>PowerPoint 프레젠테이션</vt:lpstr>
      <vt:lpstr>Motivation</vt:lpstr>
      <vt:lpstr>Motivation</vt:lpstr>
      <vt:lpstr>Motivation</vt:lpstr>
      <vt:lpstr>Findings</vt:lpstr>
      <vt:lpstr>Literature Review</vt:lpstr>
      <vt:lpstr>Literature Review</vt:lpstr>
      <vt:lpstr>Literature Review</vt:lpstr>
      <vt:lpstr>Literature Review</vt:lpstr>
      <vt:lpstr>Measurement of ARC</vt:lpstr>
      <vt:lpstr>Measurement of price efficiency</vt:lpstr>
      <vt:lpstr>Accounting reporting complexity (ARC) and pricing error (PE)</vt:lpstr>
      <vt:lpstr>Data</vt:lpstr>
      <vt:lpstr>Model</vt:lpstr>
      <vt:lpstr>Main Results</vt:lpstr>
      <vt:lpstr>Difficult-to-value firms have a more significant impact</vt:lpstr>
      <vt:lpstr>PowerPoint 프레젠테이션</vt:lpstr>
      <vt:lpstr>Alternative ARC measures</vt:lpstr>
      <vt:lpstr>Reverse causality issues</vt:lpstr>
      <vt:lpstr>Omitted variable bias</vt:lpstr>
      <vt:lpstr>The effects of EDGAR Implementation on the information environment (additional test)</vt:lpstr>
      <vt:lpstr>The effects of EDGAR Implementation </vt:lpstr>
      <vt:lpstr>PowerPoint 프레젠테이션</vt:lpstr>
      <vt:lpstr>Conclusion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문성주</cp:lastModifiedBy>
  <cp:revision>9</cp:revision>
  <dcterms:created xsi:type="dcterms:W3CDTF">2020-06-09T07:34:44Z</dcterms:created>
  <dcterms:modified xsi:type="dcterms:W3CDTF">2024-06-30T12:26:36Z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2375739</vt:lpwstr>
  </property>
  <property fmtid="{D5CDD505-2E9C-101B-9397-08002B2CF9AE}" pid="3" name="NXPowerLiteSettings">
    <vt:lpwstr>C7000400038000</vt:lpwstr>
  </property>
  <property fmtid="{D5CDD505-2E9C-101B-9397-08002B2CF9AE}" pid="4" name="NXPowerLiteVersion">
    <vt:lpwstr>S9.0.1</vt:lpwstr>
  </property>
</Properties>
</file>