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1" r:id="rId3"/>
    <p:sldId id="314" r:id="rId4"/>
    <p:sldId id="315" r:id="rId5"/>
    <p:sldId id="317" r:id="rId6"/>
    <p:sldId id="318" r:id="rId7"/>
    <p:sldId id="319" r:id="rId8"/>
    <p:sldId id="316" r:id="rId9"/>
    <p:sldId id="320" r:id="rId10"/>
    <p:sldId id="321" r:id="rId11"/>
    <p:sldId id="322" r:id="rId12"/>
    <p:sldId id="323" r:id="rId13"/>
    <p:sldId id="324" r:id="rId14"/>
    <p:sldId id="326" r:id="rId15"/>
    <p:sldId id="327" r:id="rId16"/>
    <p:sldId id="325" r:id="rId17"/>
    <p:sldId id="328" r:id="rId18"/>
    <p:sldId id="329" r:id="rId19"/>
    <p:sldId id="330" r:id="rId20"/>
    <p:sldId id="331" r:id="rId2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25" name="副標題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31" name="日期版面配置區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圖片版面配置區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標題版面配置區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1" name="文字版面配置區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27" name="日期版面配置區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548681"/>
            <a:ext cx="8064896" cy="1800200"/>
          </a:xfrm>
        </p:spPr>
        <p:txBody>
          <a:bodyPr/>
          <a:lstStyle/>
          <a:p>
            <a:pPr algn="l"/>
            <a:r>
              <a:rPr lang="en-US" altLang="zh-TW" sz="3600" dirty="0">
                <a:solidFill>
                  <a:schemeClr val="bg1"/>
                </a:solidFill>
                <a:cs typeface="Times New Roman" panose="02020603050405020304" pitchFamily="18" charset="0"/>
              </a:rPr>
              <a:t>Short-Term Moving Average Distance and the Cross-Section of Stock Returns</a:t>
            </a:r>
            <a:endParaRPr lang="zh-TW" altLang="en-US" sz="36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4149080"/>
            <a:ext cx="8280920" cy="2369003"/>
          </a:xfrm>
        </p:spPr>
        <p:txBody>
          <a:bodyPr>
            <a:noAutofit/>
          </a:bodyPr>
          <a:lstStyle/>
          <a:p>
            <a:pPr algn="ctr"/>
            <a:endParaRPr lang="zh-TW" altLang="zh-TW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en-US" altLang="zh-TW" sz="2000" dirty="0">
                <a:solidFill>
                  <a:schemeClr val="bg1"/>
                </a:solidFill>
                <a:cs typeface="Times New Roman" panose="02020603050405020304" pitchFamily="18" charset="0"/>
              </a:rPr>
              <a:t> </a:t>
            </a:r>
            <a:r>
              <a:rPr lang="en-US" altLang="zh-TW" sz="2800" dirty="0" err="1">
                <a:solidFill>
                  <a:srgbClr val="FFFF00"/>
                </a:solidFill>
                <a:cs typeface="Times New Roman" panose="02020603050405020304" pitchFamily="18" charset="0"/>
              </a:rPr>
              <a:t>Kuan</a:t>
            </a:r>
            <a:r>
              <a:rPr lang="en-US" altLang="zh-TW" sz="2800" dirty="0">
                <a:solidFill>
                  <a:srgbClr val="FFFF00"/>
                </a:solidFill>
                <a:cs typeface="Times New Roman" panose="02020603050405020304" pitchFamily="18" charset="0"/>
              </a:rPr>
              <a:t>-Cheng </a:t>
            </a:r>
            <a:r>
              <a:rPr lang="en-US" altLang="zh-TW" sz="2800" dirty="0" err="1">
                <a:solidFill>
                  <a:srgbClr val="FFFF00"/>
                </a:solidFill>
                <a:cs typeface="Times New Roman" panose="02020603050405020304" pitchFamily="18" charset="0"/>
              </a:rPr>
              <a:t>Ko</a:t>
            </a:r>
            <a:endParaRPr lang="en-US" altLang="zh-TW" sz="2800" dirty="0">
              <a:solidFill>
                <a:srgbClr val="FFFF00"/>
              </a:solidFill>
              <a:cs typeface="Times New Roman" panose="02020603050405020304" pitchFamily="18" charset="0"/>
            </a:endParaRPr>
          </a:p>
          <a:p>
            <a:pPr algn="ctr"/>
            <a:r>
              <a:rPr lang="en-US" altLang="zh-TW" dirty="0">
                <a:solidFill>
                  <a:srgbClr val="FFFF00"/>
                </a:solidFill>
                <a:cs typeface="Times New Roman" panose="02020603050405020304" pitchFamily="18" charset="0"/>
              </a:rPr>
              <a:t>Department of Banking and Finance, National Chi Nan University</a:t>
            </a:r>
          </a:p>
          <a:p>
            <a:pPr algn="ctr"/>
            <a:r>
              <a:rPr lang="en-US" altLang="zh-TW" sz="2800" dirty="0" err="1">
                <a:solidFill>
                  <a:srgbClr val="FFFF00"/>
                </a:solidFill>
                <a:cs typeface="Times New Roman" panose="02020603050405020304" pitchFamily="18" charset="0"/>
              </a:rPr>
              <a:t>Nien</a:t>
            </a:r>
            <a:r>
              <a:rPr lang="en-US" altLang="zh-TW" sz="2800" dirty="0">
                <a:solidFill>
                  <a:srgbClr val="FFFF00"/>
                </a:solidFill>
                <a:cs typeface="Times New Roman" panose="02020603050405020304" pitchFamily="18" charset="0"/>
              </a:rPr>
              <a:t>-Tzu Yang</a:t>
            </a:r>
            <a:endParaRPr lang="zh-TW" altLang="zh-TW" sz="2800" dirty="0">
              <a:solidFill>
                <a:srgbClr val="FFFF00"/>
              </a:solidFill>
              <a:cs typeface="Times New Roman" panose="02020603050405020304" pitchFamily="18" charset="0"/>
            </a:endParaRPr>
          </a:p>
          <a:p>
            <a:pPr algn="ctr"/>
            <a:r>
              <a:rPr lang="en-US" altLang="zh-TW" dirty="0">
                <a:solidFill>
                  <a:srgbClr val="FFFF00"/>
                </a:solidFill>
                <a:cs typeface="Times New Roman" panose="02020603050405020304" pitchFamily="18" charset="0"/>
              </a:rPr>
              <a:t>Department of Business Management, National United University</a:t>
            </a:r>
            <a:endParaRPr lang="zh-TW" altLang="en-US" dirty="0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admin\Pictures\ncnu_LOGO_去背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206" y="2492896"/>
            <a:ext cx="936104" cy="928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4293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528516" cy="1143000"/>
          </a:xfrm>
        </p:spPr>
        <p:txBody>
          <a:bodyPr anchor="ctr"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3: alternative anchors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admin\Pictures\ncnu_LOGO_去背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64554"/>
            <a:ext cx="677412" cy="67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745896"/>
              </p:ext>
            </p:extLst>
          </p:nvPr>
        </p:nvGraphicFramePr>
        <p:xfrm>
          <a:off x="457200" y="1618526"/>
          <a:ext cx="8092755" cy="3901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5602">
                  <a:extLst>
                    <a:ext uri="{9D8B030D-6E8A-4147-A177-3AD203B41FA5}">
                      <a16:colId xmlns:a16="http://schemas.microsoft.com/office/drawing/2014/main" val="2277216675"/>
                    </a:ext>
                  </a:extLst>
                </a:gridCol>
                <a:gridCol w="1142697">
                  <a:extLst>
                    <a:ext uri="{9D8B030D-6E8A-4147-A177-3AD203B41FA5}">
                      <a16:colId xmlns:a16="http://schemas.microsoft.com/office/drawing/2014/main" val="3418638575"/>
                    </a:ext>
                  </a:extLst>
                </a:gridCol>
                <a:gridCol w="576204">
                  <a:extLst>
                    <a:ext uri="{9D8B030D-6E8A-4147-A177-3AD203B41FA5}">
                      <a16:colId xmlns:a16="http://schemas.microsoft.com/office/drawing/2014/main" val="1179393824"/>
                    </a:ext>
                  </a:extLst>
                </a:gridCol>
                <a:gridCol w="980842">
                  <a:extLst>
                    <a:ext uri="{9D8B030D-6E8A-4147-A177-3AD203B41FA5}">
                      <a16:colId xmlns:a16="http://schemas.microsoft.com/office/drawing/2014/main" val="2317626633"/>
                    </a:ext>
                  </a:extLst>
                </a:gridCol>
                <a:gridCol w="576204">
                  <a:extLst>
                    <a:ext uri="{9D8B030D-6E8A-4147-A177-3AD203B41FA5}">
                      <a16:colId xmlns:a16="http://schemas.microsoft.com/office/drawing/2014/main" val="2871722612"/>
                    </a:ext>
                  </a:extLst>
                </a:gridCol>
                <a:gridCol w="100351">
                  <a:extLst>
                    <a:ext uri="{9D8B030D-6E8A-4147-A177-3AD203B41FA5}">
                      <a16:colId xmlns:a16="http://schemas.microsoft.com/office/drawing/2014/main" val="4268610093"/>
                    </a:ext>
                  </a:extLst>
                </a:gridCol>
                <a:gridCol w="980842">
                  <a:extLst>
                    <a:ext uri="{9D8B030D-6E8A-4147-A177-3AD203B41FA5}">
                      <a16:colId xmlns:a16="http://schemas.microsoft.com/office/drawing/2014/main" val="4210068650"/>
                    </a:ext>
                  </a:extLst>
                </a:gridCol>
                <a:gridCol w="576204">
                  <a:extLst>
                    <a:ext uri="{9D8B030D-6E8A-4147-A177-3AD203B41FA5}">
                      <a16:colId xmlns:a16="http://schemas.microsoft.com/office/drawing/2014/main" val="971493756"/>
                    </a:ext>
                  </a:extLst>
                </a:gridCol>
                <a:gridCol w="980842">
                  <a:extLst>
                    <a:ext uri="{9D8B030D-6E8A-4147-A177-3AD203B41FA5}">
                      <a16:colId xmlns:a16="http://schemas.microsoft.com/office/drawing/2014/main" val="2206946"/>
                    </a:ext>
                  </a:extLst>
                </a:gridCol>
                <a:gridCol w="572967">
                  <a:extLst>
                    <a:ext uri="{9D8B030D-6E8A-4147-A177-3AD203B41FA5}">
                      <a16:colId xmlns:a16="http://schemas.microsoft.com/office/drawing/2014/main" val="3689114120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MA(5) as the anchor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MA(20) as the anchor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678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EW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VW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EW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VW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856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1.914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1.490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1.733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1.183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8772480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(6.28)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(5.72)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(5.15)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(3.98)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3810470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-0.583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-0.127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-0.173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0.357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66566113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(-2.06)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(-0.51)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(-0.57)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(1.40)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3877730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High−Low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-2.497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-1.618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-1.906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-0.826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94515293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(-14.72)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(-8.24)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(-9.65)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(-4.02)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46342174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FF5 alpha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-2.483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-1.687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-1.800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-0.650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73217465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(-12.73)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(-7.34)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(-7.62)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(-2.90)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35986363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FF5+MOM alpha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-2.575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-1.767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-1.973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-0.816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647733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(-13.28)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(-8.11)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(-8.21)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(-3.79)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67285588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Q4 alpha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-2.587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-1.852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-1.957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-0.835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28654325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(-12.31)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(-7.60)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(-6.74)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(-3.26)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3748248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Q5 alpha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-2.408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-1.578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-2.071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-0.908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30070023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(-11.42)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(-6.89)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(-6.61)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(-3.29)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915791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617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4: cross-sectional regressions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admin\Pictures\ncnu_LOGO_去背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64554"/>
            <a:ext cx="677412" cy="67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311850"/>
              </p:ext>
            </p:extLst>
          </p:nvPr>
        </p:nvGraphicFramePr>
        <p:xfrm>
          <a:off x="457200" y="1463040"/>
          <a:ext cx="7239002" cy="5257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4839">
                  <a:extLst>
                    <a:ext uri="{9D8B030D-6E8A-4147-A177-3AD203B41FA5}">
                      <a16:colId xmlns:a16="http://schemas.microsoft.com/office/drawing/2014/main" val="992154353"/>
                    </a:ext>
                  </a:extLst>
                </a:gridCol>
                <a:gridCol w="1023595">
                  <a:extLst>
                    <a:ext uri="{9D8B030D-6E8A-4147-A177-3AD203B41FA5}">
                      <a16:colId xmlns:a16="http://schemas.microsoft.com/office/drawing/2014/main" val="99832171"/>
                    </a:ext>
                  </a:extLst>
                </a:gridCol>
                <a:gridCol w="515417">
                  <a:extLst>
                    <a:ext uri="{9D8B030D-6E8A-4147-A177-3AD203B41FA5}">
                      <a16:colId xmlns:a16="http://schemas.microsoft.com/office/drawing/2014/main" val="3782720368"/>
                    </a:ext>
                  </a:extLst>
                </a:gridCol>
                <a:gridCol w="878815">
                  <a:extLst>
                    <a:ext uri="{9D8B030D-6E8A-4147-A177-3AD203B41FA5}">
                      <a16:colId xmlns:a16="http://schemas.microsoft.com/office/drawing/2014/main" val="3956244656"/>
                    </a:ext>
                  </a:extLst>
                </a:gridCol>
                <a:gridCol w="515417">
                  <a:extLst>
                    <a:ext uri="{9D8B030D-6E8A-4147-A177-3AD203B41FA5}">
                      <a16:colId xmlns:a16="http://schemas.microsoft.com/office/drawing/2014/main" val="3079099474"/>
                    </a:ext>
                  </a:extLst>
                </a:gridCol>
                <a:gridCol w="1023595">
                  <a:extLst>
                    <a:ext uri="{9D8B030D-6E8A-4147-A177-3AD203B41FA5}">
                      <a16:colId xmlns:a16="http://schemas.microsoft.com/office/drawing/2014/main" val="3159754038"/>
                    </a:ext>
                  </a:extLst>
                </a:gridCol>
                <a:gridCol w="515417">
                  <a:extLst>
                    <a:ext uri="{9D8B030D-6E8A-4147-A177-3AD203B41FA5}">
                      <a16:colId xmlns:a16="http://schemas.microsoft.com/office/drawing/2014/main" val="3196945981"/>
                    </a:ext>
                  </a:extLst>
                </a:gridCol>
                <a:gridCol w="1023595">
                  <a:extLst>
                    <a:ext uri="{9D8B030D-6E8A-4147-A177-3AD203B41FA5}">
                      <a16:colId xmlns:a16="http://schemas.microsoft.com/office/drawing/2014/main" val="4006143367"/>
                    </a:ext>
                  </a:extLst>
                </a:gridCol>
                <a:gridCol w="518312">
                  <a:extLst>
                    <a:ext uri="{9D8B030D-6E8A-4147-A177-3AD203B41FA5}">
                      <a16:colId xmlns:a16="http://schemas.microsoft.com/office/drawing/2014/main" val="170144089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 (1)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 (2)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 (3)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 (4)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1387525"/>
                  </a:ext>
                </a:extLst>
              </a:tr>
              <a:tr h="152400">
                <a:tc gridSpan="9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Panel A: Penny stocks excluded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03333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SMAD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-12.717</a:t>
                      </a:r>
                      <a:endParaRPr lang="zh-TW" sz="15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5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-13.482</a:t>
                      </a:r>
                      <a:endParaRPr lang="zh-TW" sz="15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5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-12.875</a:t>
                      </a:r>
                      <a:endParaRPr lang="zh-TW" sz="15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5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36094750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(-15.64)</a:t>
                      </a:r>
                      <a:endParaRPr lang="zh-TW" sz="15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5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(-16.99)</a:t>
                      </a:r>
                      <a:endParaRPr lang="zh-TW" sz="15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5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(-15.25)</a:t>
                      </a:r>
                      <a:endParaRPr lang="zh-TW" sz="15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5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53945265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LMAD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1.792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1.927</a:t>
                      </a:r>
                      <a:endParaRPr lang="zh-TW" sz="15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1.723</a:t>
                      </a:r>
                      <a:endParaRPr lang="zh-TW" sz="15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5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18336867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(5.57)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(5.99)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(6.17)</a:t>
                      </a:r>
                      <a:endParaRPr lang="zh-TW" sz="15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404794168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SIZE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-0.025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112278136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(-0.89)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21032015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-0.004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18912085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(-1.32)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34811587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-0.059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6742058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(-6.36)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695199228"/>
                  </a:ext>
                </a:extLst>
              </a:tr>
              <a:tr h="152400">
                <a:tc gridSpan="9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Panel B: Penny stocks included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7509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SMAD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-16.954</a:t>
                      </a:r>
                      <a:endParaRPr lang="zh-TW" sz="15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5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-17.749</a:t>
                      </a:r>
                      <a:endParaRPr lang="zh-TW" sz="15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5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-16.899</a:t>
                      </a:r>
                      <a:endParaRPr lang="zh-TW" sz="15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5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41376992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(-18.83)</a:t>
                      </a:r>
                      <a:endParaRPr lang="zh-TW" sz="15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5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(-19.66)</a:t>
                      </a:r>
                      <a:endParaRPr lang="zh-TW" sz="15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5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(-17.87)</a:t>
                      </a:r>
                      <a:endParaRPr lang="zh-TW" sz="15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5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407647379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LMAD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0.407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0.628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0.847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92279384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(1.07)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(1.63)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(2.64)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9583359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SIZE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-0.113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0855012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(-3.28)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860082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-0.019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95136423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(-5.42)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9398341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-0.010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391139199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(-1.17)</a:t>
                      </a:r>
                      <a:endParaRPr lang="zh-TW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5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488127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1579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5: controlling for mispricing variables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admin\Pictures\ncnu_LOGO_去背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64554"/>
            <a:ext cx="677412" cy="67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684735"/>
              </p:ext>
            </p:extLst>
          </p:nvPr>
        </p:nvGraphicFramePr>
        <p:xfrm>
          <a:off x="107504" y="1442337"/>
          <a:ext cx="8918649" cy="53803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1652">
                  <a:extLst>
                    <a:ext uri="{9D8B030D-6E8A-4147-A177-3AD203B41FA5}">
                      <a16:colId xmlns:a16="http://schemas.microsoft.com/office/drawing/2014/main" val="2132617584"/>
                    </a:ext>
                  </a:extLst>
                </a:gridCol>
                <a:gridCol w="492310">
                  <a:extLst>
                    <a:ext uri="{9D8B030D-6E8A-4147-A177-3AD203B41FA5}">
                      <a16:colId xmlns:a16="http://schemas.microsoft.com/office/drawing/2014/main" val="1550268476"/>
                    </a:ext>
                  </a:extLst>
                </a:gridCol>
                <a:gridCol w="247938">
                  <a:extLst>
                    <a:ext uri="{9D8B030D-6E8A-4147-A177-3AD203B41FA5}">
                      <a16:colId xmlns:a16="http://schemas.microsoft.com/office/drawing/2014/main" val="4088200958"/>
                    </a:ext>
                  </a:extLst>
                </a:gridCol>
                <a:gridCol w="483392">
                  <a:extLst>
                    <a:ext uri="{9D8B030D-6E8A-4147-A177-3AD203B41FA5}">
                      <a16:colId xmlns:a16="http://schemas.microsoft.com/office/drawing/2014/main" val="85931901"/>
                    </a:ext>
                  </a:extLst>
                </a:gridCol>
                <a:gridCol w="249722">
                  <a:extLst>
                    <a:ext uri="{9D8B030D-6E8A-4147-A177-3AD203B41FA5}">
                      <a16:colId xmlns:a16="http://schemas.microsoft.com/office/drawing/2014/main" val="1898918964"/>
                    </a:ext>
                  </a:extLst>
                </a:gridCol>
                <a:gridCol w="492310">
                  <a:extLst>
                    <a:ext uri="{9D8B030D-6E8A-4147-A177-3AD203B41FA5}">
                      <a16:colId xmlns:a16="http://schemas.microsoft.com/office/drawing/2014/main" val="826724760"/>
                    </a:ext>
                  </a:extLst>
                </a:gridCol>
                <a:gridCol w="251506">
                  <a:extLst>
                    <a:ext uri="{9D8B030D-6E8A-4147-A177-3AD203B41FA5}">
                      <a16:colId xmlns:a16="http://schemas.microsoft.com/office/drawing/2014/main" val="2066976945"/>
                    </a:ext>
                  </a:extLst>
                </a:gridCol>
                <a:gridCol w="494093">
                  <a:extLst>
                    <a:ext uri="{9D8B030D-6E8A-4147-A177-3AD203B41FA5}">
                      <a16:colId xmlns:a16="http://schemas.microsoft.com/office/drawing/2014/main" val="2558980703"/>
                    </a:ext>
                  </a:extLst>
                </a:gridCol>
                <a:gridCol w="251506">
                  <a:extLst>
                    <a:ext uri="{9D8B030D-6E8A-4147-A177-3AD203B41FA5}">
                      <a16:colId xmlns:a16="http://schemas.microsoft.com/office/drawing/2014/main" val="44100524"/>
                    </a:ext>
                  </a:extLst>
                </a:gridCol>
                <a:gridCol w="494093">
                  <a:extLst>
                    <a:ext uri="{9D8B030D-6E8A-4147-A177-3AD203B41FA5}">
                      <a16:colId xmlns:a16="http://schemas.microsoft.com/office/drawing/2014/main" val="2838311932"/>
                    </a:ext>
                  </a:extLst>
                </a:gridCol>
                <a:gridCol w="251506">
                  <a:extLst>
                    <a:ext uri="{9D8B030D-6E8A-4147-A177-3AD203B41FA5}">
                      <a16:colId xmlns:a16="http://schemas.microsoft.com/office/drawing/2014/main" val="2322063724"/>
                    </a:ext>
                  </a:extLst>
                </a:gridCol>
                <a:gridCol w="494093">
                  <a:extLst>
                    <a:ext uri="{9D8B030D-6E8A-4147-A177-3AD203B41FA5}">
                      <a16:colId xmlns:a16="http://schemas.microsoft.com/office/drawing/2014/main" val="3034782592"/>
                    </a:ext>
                  </a:extLst>
                </a:gridCol>
                <a:gridCol w="251506">
                  <a:extLst>
                    <a:ext uri="{9D8B030D-6E8A-4147-A177-3AD203B41FA5}">
                      <a16:colId xmlns:a16="http://schemas.microsoft.com/office/drawing/2014/main" val="31852978"/>
                    </a:ext>
                  </a:extLst>
                </a:gridCol>
                <a:gridCol w="494093">
                  <a:extLst>
                    <a:ext uri="{9D8B030D-6E8A-4147-A177-3AD203B41FA5}">
                      <a16:colId xmlns:a16="http://schemas.microsoft.com/office/drawing/2014/main" val="964556635"/>
                    </a:ext>
                  </a:extLst>
                </a:gridCol>
                <a:gridCol w="251506">
                  <a:extLst>
                    <a:ext uri="{9D8B030D-6E8A-4147-A177-3AD203B41FA5}">
                      <a16:colId xmlns:a16="http://schemas.microsoft.com/office/drawing/2014/main" val="3355458460"/>
                    </a:ext>
                  </a:extLst>
                </a:gridCol>
                <a:gridCol w="494093">
                  <a:extLst>
                    <a:ext uri="{9D8B030D-6E8A-4147-A177-3AD203B41FA5}">
                      <a16:colId xmlns:a16="http://schemas.microsoft.com/office/drawing/2014/main" val="1703205320"/>
                    </a:ext>
                  </a:extLst>
                </a:gridCol>
                <a:gridCol w="251506">
                  <a:extLst>
                    <a:ext uri="{9D8B030D-6E8A-4147-A177-3AD203B41FA5}">
                      <a16:colId xmlns:a16="http://schemas.microsoft.com/office/drawing/2014/main" val="635662411"/>
                    </a:ext>
                  </a:extLst>
                </a:gridCol>
                <a:gridCol w="495876">
                  <a:extLst>
                    <a:ext uri="{9D8B030D-6E8A-4147-A177-3AD203B41FA5}">
                      <a16:colId xmlns:a16="http://schemas.microsoft.com/office/drawing/2014/main" val="2110334024"/>
                    </a:ext>
                  </a:extLst>
                </a:gridCol>
                <a:gridCol w="253289">
                  <a:extLst>
                    <a:ext uri="{9D8B030D-6E8A-4147-A177-3AD203B41FA5}">
                      <a16:colId xmlns:a16="http://schemas.microsoft.com/office/drawing/2014/main" val="2518502160"/>
                    </a:ext>
                  </a:extLst>
                </a:gridCol>
                <a:gridCol w="495876">
                  <a:extLst>
                    <a:ext uri="{9D8B030D-6E8A-4147-A177-3AD203B41FA5}">
                      <a16:colId xmlns:a16="http://schemas.microsoft.com/office/drawing/2014/main" val="1146530804"/>
                    </a:ext>
                  </a:extLst>
                </a:gridCol>
                <a:gridCol w="244371">
                  <a:extLst>
                    <a:ext uri="{9D8B030D-6E8A-4147-A177-3AD203B41FA5}">
                      <a16:colId xmlns:a16="http://schemas.microsoft.com/office/drawing/2014/main" val="3265097073"/>
                    </a:ext>
                  </a:extLst>
                </a:gridCol>
                <a:gridCol w="483392">
                  <a:extLst>
                    <a:ext uri="{9D8B030D-6E8A-4147-A177-3AD203B41FA5}">
                      <a16:colId xmlns:a16="http://schemas.microsoft.com/office/drawing/2014/main" val="4043067626"/>
                    </a:ext>
                  </a:extLst>
                </a:gridCol>
                <a:gridCol w="239020">
                  <a:extLst>
                    <a:ext uri="{9D8B030D-6E8A-4147-A177-3AD203B41FA5}">
                      <a16:colId xmlns:a16="http://schemas.microsoft.com/office/drawing/2014/main" val="196448699"/>
                    </a:ext>
                  </a:extLst>
                </a:gridCol>
              </a:tblGrid>
              <a:tr h="197822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 (1)</a:t>
                      </a:r>
                      <a:endParaRPr lang="zh-TW" sz="10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 (2)</a:t>
                      </a:r>
                      <a:endParaRPr lang="zh-TW" sz="10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 (3)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 (4)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 (5)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 (6)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 (7)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 (8)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 (9)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 (10)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 (11)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81774"/>
                  </a:ext>
                </a:extLst>
              </a:tr>
              <a:tr h="98911">
                <a:tc gridSpan="23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Panel A: Penny stocks excluded</a:t>
                      </a:r>
                      <a:endParaRPr lang="zh-TW" sz="10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10658"/>
                  </a:ext>
                </a:extLst>
              </a:tr>
              <a:tr h="19782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SMAD</a:t>
                      </a:r>
                      <a:endParaRPr lang="zh-TW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-13.287</a:t>
                      </a:r>
                      <a:endParaRPr lang="zh-TW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-12.617</a:t>
                      </a:r>
                      <a:endParaRPr lang="zh-TW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-12.644</a:t>
                      </a:r>
                      <a:endParaRPr lang="zh-TW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-12.389</a:t>
                      </a:r>
                      <a:endParaRPr lang="zh-TW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-14.450</a:t>
                      </a:r>
                      <a:endParaRPr lang="zh-TW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-12.413</a:t>
                      </a:r>
                      <a:endParaRPr lang="zh-TW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-12.582</a:t>
                      </a:r>
                      <a:endParaRPr lang="zh-TW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-12.317</a:t>
                      </a:r>
                      <a:endParaRPr lang="zh-TW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-13.300</a:t>
                      </a:r>
                      <a:endParaRPr lang="zh-TW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-11.760</a:t>
                      </a:r>
                      <a:endParaRPr lang="zh-TW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-13.525</a:t>
                      </a:r>
                      <a:endParaRPr lang="zh-TW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1437534074"/>
                  </a:ext>
                </a:extLst>
              </a:tr>
              <a:tr h="197822">
                <a:tc>
                  <a:txBody>
                    <a:bodyPr/>
                    <a:lstStyle/>
                    <a:p>
                      <a:endParaRPr lang="zh-TW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(-15.84)</a:t>
                      </a:r>
                      <a:endParaRPr lang="zh-TW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1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(-14.93)</a:t>
                      </a:r>
                      <a:endParaRPr lang="zh-TW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1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(-15.07)</a:t>
                      </a:r>
                      <a:endParaRPr lang="zh-TW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(-14.46)</a:t>
                      </a:r>
                      <a:endParaRPr lang="zh-TW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1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(-7.93)</a:t>
                      </a:r>
                      <a:endParaRPr lang="zh-TW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1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(-14.04)</a:t>
                      </a:r>
                      <a:endParaRPr lang="zh-TW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1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(-12.98)</a:t>
                      </a:r>
                      <a:endParaRPr lang="zh-TW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1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(-14.60)</a:t>
                      </a:r>
                      <a:endParaRPr lang="zh-TW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1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(-14.77)</a:t>
                      </a:r>
                      <a:endParaRPr lang="zh-TW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(-12.60)</a:t>
                      </a:r>
                      <a:endParaRPr lang="zh-TW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(-11.64)</a:t>
                      </a:r>
                      <a:endParaRPr lang="zh-TW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2089792598"/>
                  </a:ext>
                </a:extLst>
              </a:tr>
              <a:tr h="19782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LMAD</a:t>
                      </a:r>
                      <a:endParaRPr lang="zh-TW" sz="10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0.909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1.783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1.713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1.726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1.392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1.660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1.737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1.713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1.213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1.614</a:t>
                      </a:r>
                      <a:endParaRPr lang="zh-TW" sz="10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0.427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3552857686"/>
                  </a:ext>
                </a:extLst>
              </a:tr>
              <a:tr h="118693"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(2.95)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(6.30)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(6.11)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(6.16)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(2.79)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(5.89)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(4.91)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(6.02)</a:t>
                      </a:r>
                      <a:endParaRPr lang="zh-TW" sz="10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(4.04)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(5.00)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(1.08)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2003407737"/>
                  </a:ext>
                </a:extLst>
              </a:tr>
              <a:tr h="11869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SIZE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-0.018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-0.024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-0.028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-0.019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0.023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-0.028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-0.017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-0.025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-0.040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-0.044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-0.035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2630538964"/>
                  </a:ext>
                </a:extLst>
              </a:tr>
              <a:tr h="118693"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(-0.66)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(-0.86)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(-0.97)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(-0.66)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(0.43)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(-1.00)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(-0.56)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(-0.84)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(-1.48)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(-1.42)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(-1.18)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395193677"/>
                  </a:ext>
                </a:extLst>
              </a:tr>
              <a:tr h="19782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0.000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-0.007</a:t>
                      </a:r>
                      <a:endParaRPr lang="zh-TW" sz="10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-0.007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-0.007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-0.014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-0.006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-0.003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-0.006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-0.009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-0.006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-0.010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1092194425"/>
                  </a:ext>
                </a:extLst>
              </a:tr>
              <a:tr h="118693"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(-0.15)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(-2.24)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(-2.14)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(-2.13)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(-2.45)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(-1.92)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(-0.83)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(-2.10)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(-2.74)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(-1.72)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(-2.47)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828981963"/>
                  </a:ext>
                </a:extLst>
              </a:tr>
              <a:tr h="19782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-0.058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-0.058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-0.057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-0.054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-0.006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-0.053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-0.063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-0.054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-0.044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-0.053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-0.037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2320379464"/>
                  </a:ext>
                </a:extLst>
              </a:tr>
              <a:tr h="9891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(-6.34)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(-6.26)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(-6.38)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(-6.31)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(-0.16)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(-5.98)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(-5.97)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(-6.11)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(-4.65)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(-4.91)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(-3.85)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3107833907"/>
                  </a:ext>
                </a:extLst>
              </a:tr>
              <a:tr h="19782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PR12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0.435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0.262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2941780223"/>
                  </a:ext>
                </a:extLst>
              </a:tr>
              <a:tr h="118693"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(3.72)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(1.82)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4018382009"/>
                  </a:ext>
                </a:extLst>
              </a:tr>
              <a:tr h="19782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GP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0.360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0.023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3483769982"/>
                  </a:ext>
                </a:extLst>
              </a:tr>
              <a:tr h="118693"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(3.13)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(0.16)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4147357390"/>
                  </a:ext>
                </a:extLst>
              </a:tr>
              <a:tr h="19782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-0.247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0.358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145999142"/>
                  </a:ext>
                </a:extLst>
              </a:tr>
              <a:tr h="118693"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(-4.41)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(1.00)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3821975140"/>
                  </a:ext>
                </a:extLst>
              </a:tr>
              <a:tr h="19782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IVA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-0.614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-0.325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3719918515"/>
                  </a:ext>
                </a:extLst>
              </a:tr>
              <a:tr h="118693"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(-6.31)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(-0.72)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2509868456"/>
                  </a:ext>
                </a:extLst>
              </a:tr>
              <a:tr h="9891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ROA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0.383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0.031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1416131025"/>
                  </a:ext>
                </a:extLst>
              </a:tr>
              <a:tr h="9891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(0.79)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(1.22)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3580617178"/>
                  </a:ext>
                </a:extLst>
              </a:tr>
              <a:tr h="19782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NOA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-0.289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0.203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1124647569"/>
                  </a:ext>
                </a:extLst>
              </a:tr>
              <a:tr h="118693"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(-4.73)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(0.97)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2429932196"/>
                  </a:ext>
                </a:extLst>
              </a:tr>
              <a:tr h="19782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-1.075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-0.865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280241068"/>
                  </a:ext>
                </a:extLst>
              </a:tr>
              <a:tr h="118693"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(-4.15)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(-1.57)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1032898928"/>
                  </a:ext>
                </a:extLst>
              </a:tr>
              <a:tr h="19782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NSI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-0.542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-0.867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187272482"/>
                  </a:ext>
                </a:extLst>
              </a:tr>
              <a:tr h="9891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(-5.73)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(-1.89)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3898391460"/>
                  </a:ext>
                </a:extLst>
              </a:tr>
              <a:tr h="19782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CEI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-0.429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-0.416</a:t>
                      </a:r>
                      <a:endParaRPr lang="zh-TW" sz="10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72129039"/>
                  </a:ext>
                </a:extLst>
              </a:tr>
              <a:tr h="9891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(-5.97)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(-4.10)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3055938038"/>
                  </a:ext>
                </a:extLst>
              </a:tr>
              <a:tr h="19782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OSCORE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-0.134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-0.073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zh-TW" sz="10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3737197925"/>
                  </a:ext>
                </a:extLst>
              </a:tr>
              <a:tr h="9891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(-4.97)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(-2.44)</a:t>
                      </a:r>
                      <a:endParaRPr lang="zh-TW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0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48" marR="13848" marT="0" marB="0" anchor="b"/>
                </a:tc>
                <a:extLst>
                  <a:ext uri="{0D108BD9-81ED-4DB2-BD59-A6C34878D82A}">
                    <a16:rowId xmlns:a16="http://schemas.microsoft.com/office/drawing/2014/main" val="3631268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3051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6: investor sentiment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admin\Pictures\ncnu_LOGO_去背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64554"/>
            <a:ext cx="677412" cy="67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546110"/>
              </p:ext>
            </p:extLst>
          </p:nvPr>
        </p:nvGraphicFramePr>
        <p:xfrm>
          <a:off x="457200" y="1463040"/>
          <a:ext cx="7643192" cy="36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3735">
                  <a:extLst>
                    <a:ext uri="{9D8B030D-6E8A-4147-A177-3AD203B41FA5}">
                      <a16:colId xmlns:a16="http://schemas.microsoft.com/office/drawing/2014/main" val="1968674175"/>
                    </a:ext>
                  </a:extLst>
                </a:gridCol>
                <a:gridCol w="1277942">
                  <a:extLst>
                    <a:ext uri="{9D8B030D-6E8A-4147-A177-3AD203B41FA5}">
                      <a16:colId xmlns:a16="http://schemas.microsoft.com/office/drawing/2014/main" val="3129951549"/>
                    </a:ext>
                  </a:extLst>
                </a:gridCol>
                <a:gridCol w="750562">
                  <a:extLst>
                    <a:ext uri="{9D8B030D-6E8A-4147-A177-3AD203B41FA5}">
                      <a16:colId xmlns:a16="http://schemas.microsoft.com/office/drawing/2014/main" val="143985537"/>
                    </a:ext>
                  </a:extLst>
                </a:gridCol>
                <a:gridCol w="1336030">
                  <a:extLst>
                    <a:ext uri="{9D8B030D-6E8A-4147-A177-3AD203B41FA5}">
                      <a16:colId xmlns:a16="http://schemas.microsoft.com/office/drawing/2014/main" val="3131270847"/>
                    </a:ext>
                  </a:extLst>
                </a:gridCol>
                <a:gridCol w="750562">
                  <a:extLst>
                    <a:ext uri="{9D8B030D-6E8A-4147-A177-3AD203B41FA5}">
                      <a16:colId xmlns:a16="http://schemas.microsoft.com/office/drawing/2014/main" val="1538784150"/>
                    </a:ext>
                  </a:extLst>
                </a:gridCol>
                <a:gridCol w="1336030">
                  <a:extLst>
                    <a:ext uri="{9D8B030D-6E8A-4147-A177-3AD203B41FA5}">
                      <a16:colId xmlns:a16="http://schemas.microsoft.com/office/drawing/2014/main" val="2149426141"/>
                    </a:ext>
                  </a:extLst>
                </a:gridCol>
                <a:gridCol w="738331">
                  <a:extLst>
                    <a:ext uri="{9D8B030D-6E8A-4147-A177-3AD203B41FA5}">
                      <a16:colId xmlns:a16="http://schemas.microsoft.com/office/drawing/2014/main" val="16212282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SMAD portfolio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 sentiment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 sentiment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High−Low sentiment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1829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1.599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1.022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-0.577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32225954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(4.56)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(2.64)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(-1.11)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3611828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0.356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-0.308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-0.664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80086029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(1.09)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(-0.91)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(-1.42)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1109468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High−Low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-1.244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-1.330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-0.087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94289899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(-5.47)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(-4.22)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(-0.22)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0496792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FF5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-1.167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-1.645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-0.478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4212438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(-4.49)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(-4.52)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(-1.06)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5110384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FF5+MOM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-1.264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-1.763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-0.499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91172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(-5.01)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(-4.76)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(-1.11)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343484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Q4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-1.263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-1.848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-0.585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96214156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(-4.82)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(-5.08)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(-1.29)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149645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Q5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-1.226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-1.669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-0.442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4648344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(-4.12)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(-4.95)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(-0.99)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803462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3444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Salience theory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measure of salience theory</a:t>
            </a:r>
          </a:p>
          <a:p>
            <a:pPr lvl="1"/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Bordalo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 (2012, 2013): a theoretical framework</a:t>
            </a:r>
          </a:p>
          <a:p>
            <a:pPr lvl="1"/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Cosemans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Frehen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(2021): an empirical measure</a:t>
            </a:r>
          </a:p>
          <a:p>
            <a:pPr lvl="1"/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salience of the daily payoff is defined as:</a:t>
            </a:r>
          </a:p>
          <a:p>
            <a:pPr lvl="1"/>
            <a:endParaRPr lang="en-US" altLang="zh-TW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altLang="zh-TW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is set to be 1 based on </a:t>
            </a:r>
            <a:r>
              <a:rPr lang="en-US" altLang="zh-TW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Bordalo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al.’s (2012) calibration.</a:t>
            </a:r>
          </a:p>
          <a:p>
            <a:pPr lvl="1"/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is the equally-weighted average return across all common stocks.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C:\Users\admin\Pictures\ncnu_LOGO_去背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64554"/>
            <a:ext cx="677412" cy="67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7405124"/>
              </p:ext>
            </p:extLst>
          </p:nvPr>
        </p:nvGraphicFramePr>
        <p:xfrm>
          <a:off x="1043608" y="3448864"/>
          <a:ext cx="2952328" cy="916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663700" imgH="508000" progId="Equation.DSMT4">
                  <p:embed/>
                </p:oleObj>
              </mc:Choice>
              <mc:Fallback>
                <p:oleObj name="Equation" r:id="rId3" imgW="1663700" imgH="508000" progId="Equation.DSMT4">
                  <p:embed/>
                  <p:pic>
                    <p:nvPicPr>
                      <p:cNvPr id="5" name="物件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448864"/>
                        <a:ext cx="2952328" cy="9162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4958119"/>
              </p:ext>
            </p:extLst>
          </p:nvPr>
        </p:nvGraphicFramePr>
        <p:xfrm>
          <a:off x="1043608" y="4321099"/>
          <a:ext cx="288032" cy="404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6720" imgH="177480" progId="Equation.DSMT4">
                  <p:embed/>
                </p:oleObj>
              </mc:Choice>
              <mc:Fallback>
                <p:oleObj name="Equation" r:id="rId5" imgW="126720" imgH="177480" progId="Equation.DSMT4">
                  <p:embed/>
                  <p:pic>
                    <p:nvPicPr>
                      <p:cNvPr id="10" name="物件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4321099"/>
                        <a:ext cx="288032" cy="4040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2274621"/>
              </p:ext>
            </p:extLst>
          </p:nvPr>
        </p:nvGraphicFramePr>
        <p:xfrm>
          <a:off x="1018720" y="5013048"/>
          <a:ext cx="384928" cy="577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52334" imgH="228501" progId="Equation.DSMT4">
                  <p:embed/>
                </p:oleObj>
              </mc:Choice>
              <mc:Fallback>
                <p:oleObj name="Equation" r:id="rId7" imgW="152334" imgH="228501" progId="Equation.DSMT4">
                  <p:embed/>
                  <p:pic>
                    <p:nvPicPr>
                      <p:cNvPr id="18" name="物件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8720" y="5013048"/>
                        <a:ext cx="384928" cy="5773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4754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Salience theory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measure of salience theory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salience weight is defined as:</a:t>
            </a:r>
          </a:p>
          <a:p>
            <a:pPr lvl="1"/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follow </a:t>
            </a:r>
            <a:r>
              <a:rPr lang="en-US" altLang="zh-TW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Cosemans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zh-TW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Frehen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(2021) and </a:t>
            </a:r>
            <a:r>
              <a:rPr lang="en-US" altLang="zh-TW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Cakici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zh-TW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Zaremba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(2022) by setting              based on </a:t>
            </a:r>
            <a:r>
              <a:rPr lang="en-US" altLang="zh-TW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Bordalo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al.’s (2012) calibration.</a:t>
            </a:r>
          </a:p>
          <a:p>
            <a:pPr lvl="1"/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 measure is defined as                                    .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C:\Users\admin\Pictures\ncnu_LOGO_去背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64554"/>
            <a:ext cx="677412" cy="67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288126"/>
              </p:ext>
            </p:extLst>
          </p:nvPr>
        </p:nvGraphicFramePr>
        <p:xfrm>
          <a:off x="1043608" y="2492896"/>
          <a:ext cx="2327475" cy="893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33500" imgH="508000" progId="Equation.DSMT4">
                  <p:embed/>
                </p:oleObj>
              </mc:Choice>
              <mc:Fallback>
                <p:oleObj name="Equation" r:id="rId3" imgW="1333500" imgH="508000" progId="Equation.DSMT4">
                  <p:embed/>
                  <p:pic>
                    <p:nvPicPr>
                      <p:cNvPr id="8" name="物件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2492896"/>
                        <a:ext cx="2327475" cy="8934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0343413"/>
              </p:ext>
            </p:extLst>
          </p:nvPr>
        </p:nvGraphicFramePr>
        <p:xfrm>
          <a:off x="4860032" y="3846871"/>
          <a:ext cx="1008112" cy="371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82181" imgH="177646" progId="Equation.DSMT4">
                  <p:embed/>
                </p:oleObj>
              </mc:Choice>
              <mc:Fallback>
                <p:oleObj name="Equation" r:id="rId5" imgW="482181" imgH="177646" progId="Equation.DSMT4">
                  <p:embed/>
                  <p:pic>
                    <p:nvPicPr>
                      <p:cNvPr id="15" name="物件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3846871"/>
                        <a:ext cx="1008112" cy="3714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6651972"/>
              </p:ext>
            </p:extLst>
          </p:nvPr>
        </p:nvGraphicFramePr>
        <p:xfrm>
          <a:off x="4716016" y="4608512"/>
          <a:ext cx="2718460" cy="548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84300" imgH="279400" progId="Equation.DSMT4">
                  <p:embed/>
                </p:oleObj>
              </mc:Choice>
              <mc:Fallback>
                <p:oleObj name="Equation" r:id="rId7" imgW="1384300" imgH="279400" progId="Equation.DSMT4">
                  <p:embed/>
                  <p:pic>
                    <p:nvPicPr>
                      <p:cNvPr id="17" name="物件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4608512"/>
                        <a:ext cx="2718460" cy="5486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9822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7: salience theory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admin\Pictures\ncnu_LOGO_去背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64554"/>
            <a:ext cx="677412" cy="67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39511"/>
              </p:ext>
            </p:extLst>
          </p:nvPr>
        </p:nvGraphicFramePr>
        <p:xfrm>
          <a:off x="457201" y="1463040"/>
          <a:ext cx="7643191" cy="3901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7690">
                  <a:extLst>
                    <a:ext uri="{9D8B030D-6E8A-4147-A177-3AD203B41FA5}">
                      <a16:colId xmlns:a16="http://schemas.microsoft.com/office/drawing/2014/main" val="4111819059"/>
                    </a:ext>
                  </a:extLst>
                </a:gridCol>
                <a:gridCol w="663429">
                  <a:extLst>
                    <a:ext uri="{9D8B030D-6E8A-4147-A177-3AD203B41FA5}">
                      <a16:colId xmlns:a16="http://schemas.microsoft.com/office/drawing/2014/main" val="1343306034"/>
                    </a:ext>
                  </a:extLst>
                </a:gridCol>
                <a:gridCol w="434133">
                  <a:extLst>
                    <a:ext uri="{9D8B030D-6E8A-4147-A177-3AD203B41FA5}">
                      <a16:colId xmlns:a16="http://schemas.microsoft.com/office/drawing/2014/main" val="1219519021"/>
                    </a:ext>
                  </a:extLst>
                </a:gridCol>
                <a:gridCol w="661900">
                  <a:extLst>
                    <a:ext uri="{9D8B030D-6E8A-4147-A177-3AD203B41FA5}">
                      <a16:colId xmlns:a16="http://schemas.microsoft.com/office/drawing/2014/main" val="3049939343"/>
                    </a:ext>
                  </a:extLst>
                </a:gridCol>
                <a:gridCol w="434133">
                  <a:extLst>
                    <a:ext uri="{9D8B030D-6E8A-4147-A177-3AD203B41FA5}">
                      <a16:colId xmlns:a16="http://schemas.microsoft.com/office/drawing/2014/main" val="3002790875"/>
                    </a:ext>
                  </a:extLst>
                </a:gridCol>
                <a:gridCol w="660372">
                  <a:extLst>
                    <a:ext uri="{9D8B030D-6E8A-4147-A177-3AD203B41FA5}">
                      <a16:colId xmlns:a16="http://schemas.microsoft.com/office/drawing/2014/main" val="97421946"/>
                    </a:ext>
                  </a:extLst>
                </a:gridCol>
                <a:gridCol w="434133">
                  <a:extLst>
                    <a:ext uri="{9D8B030D-6E8A-4147-A177-3AD203B41FA5}">
                      <a16:colId xmlns:a16="http://schemas.microsoft.com/office/drawing/2014/main" val="1605425908"/>
                    </a:ext>
                  </a:extLst>
                </a:gridCol>
                <a:gridCol w="660372">
                  <a:extLst>
                    <a:ext uri="{9D8B030D-6E8A-4147-A177-3AD203B41FA5}">
                      <a16:colId xmlns:a16="http://schemas.microsoft.com/office/drawing/2014/main" val="3898606935"/>
                    </a:ext>
                  </a:extLst>
                </a:gridCol>
                <a:gridCol w="434133">
                  <a:extLst>
                    <a:ext uri="{9D8B030D-6E8A-4147-A177-3AD203B41FA5}">
                      <a16:colId xmlns:a16="http://schemas.microsoft.com/office/drawing/2014/main" val="2395231985"/>
                    </a:ext>
                  </a:extLst>
                </a:gridCol>
                <a:gridCol w="660372">
                  <a:extLst>
                    <a:ext uri="{9D8B030D-6E8A-4147-A177-3AD203B41FA5}">
                      <a16:colId xmlns:a16="http://schemas.microsoft.com/office/drawing/2014/main" val="3858885374"/>
                    </a:ext>
                  </a:extLst>
                </a:gridCol>
                <a:gridCol w="434133">
                  <a:extLst>
                    <a:ext uri="{9D8B030D-6E8A-4147-A177-3AD203B41FA5}">
                      <a16:colId xmlns:a16="http://schemas.microsoft.com/office/drawing/2014/main" val="3670373934"/>
                    </a:ext>
                  </a:extLst>
                </a:gridCol>
                <a:gridCol w="660372">
                  <a:extLst>
                    <a:ext uri="{9D8B030D-6E8A-4147-A177-3AD203B41FA5}">
                      <a16:colId xmlns:a16="http://schemas.microsoft.com/office/drawing/2014/main" val="902974851"/>
                    </a:ext>
                  </a:extLst>
                </a:gridCol>
                <a:gridCol w="428019">
                  <a:extLst>
                    <a:ext uri="{9D8B030D-6E8A-4147-A177-3AD203B41FA5}">
                      <a16:colId xmlns:a16="http://schemas.microsoft.com/office/drawing/2014/main" val="20202532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grid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Salience theory quintile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62747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5−1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695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0.666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1.605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1.496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1.543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1.497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0.830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41808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(2.00)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(5.89)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(5.65)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(5.30)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(4.06)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(3.29)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90199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-0.501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0.220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0.152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0.198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-0.441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0.060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79227269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(-1.93)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(0.90)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(0.59)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(0.70)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(-1.34)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(0.25)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701748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High−Low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-1.167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-1.385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-1.344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-1.345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-1.938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-0.770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42949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(-4.56)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(-5.35)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(-6.05)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(-5.66)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(-6.18)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(-2.37)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41995281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FF5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-1.229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-1.524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-1.376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-1.435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-2.163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-0.934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47441517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(-4.87)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(-5.04)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(-5.84)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(-5.35)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(-6.11)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(-2.58)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6065167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FF5+MOM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-1.276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-1.684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-1.515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-1.524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-2.215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-0.939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506472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(-4.89)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(-5.49)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(-6.61)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(-5.58)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(-6.26)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(-2.55)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227283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Q4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-1.256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-1.706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-1.493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-1.504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-2.282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-1.025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6459194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(-4.63)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(-5.24)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(-6.05)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(-5.28)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(-6.23)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(-2.68)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09727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Q5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-1.106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-1.668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-1.423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-1.446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-1.924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-0.818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01819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(-3.80)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(-4.93)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(-5.21)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(-4.99)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(-4.90)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(-2.08)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131287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6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SMAD signals and mispricing anomalies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5059944"/>
          </a:xfrm>
        </p:spPr>
        <p:txBody>
          <a:bodyPr>
            <a:norm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construct the enhanced anomalies: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allocate individual stocks into quintiles according to their values of each mispricing variables.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Within each mispricing quintiles, we allocate individual stocks into quintiles according to their values of SMAD.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long position buys stocks classified as the most undervalued and allocated in the lowest SMAD quintile simultaneously.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short position short sells stocks classified as the most overvalued and allocated in the highest SMAD quintile simultaneously.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returns are value-weighted.</a:t>
            </a:r>
          </a:p>
        </p:txBody>
      </p:sp>
      <p:pic>
        <p:nvPicPr>
          <p:cNvPr id="6" name="Picture 2" descr="C:\Users\admin\Pictures\ncnu_LOGO_去背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64554"/>
            <a:ext cx="677412" cy="67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0771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8: SMAD-enhanced mispricing anomalies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admin\Pictures\ncnu_LOGO_去背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64554"/>
            <a:ext cx="677412" cy="67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874218"/>
              </p:ext>
            </p:extLst>
          </p:nvPr>
        </p:nvGraphicFramePr>
        <p:xfrm>
          <a:off x="467544" y="1412776"/>
          <a:ext cx="7238999" cy="5364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2080">
                  <a:extLst>
                    <a:ext uri="{9D8B030D-6E8A-4147-A177-3AD203B41FA5}">
                      <a16:colId xmlns:a16="http://schemas.microsoft.com/office/drawing/2014/main" val="2530728022"/>
                    </a:ext>
                  </a:extLst>
                </a:gridCol>
                <a:gridCol w="1203265">
                  <a:extLst>
                    <a:ext uri="{9D8B030D-6E8A-4147-A177-3AD203B41FA5}">
                      <a16:colId xmlns:a16="http://schemas.microsoft.com/office/drawing/2014/main" val="677463760"/>
                    </a:ext>
                  </a:extLst>
                </a:gridCol>
                <a:gridCol w="795708">
                  <a:extLst>
                    <a:ext uri="{9D8B030D-6E8A-4147-A177-3AD203B41FA5}">
                      <a16:colId xmlns:a16="http://schemas.microsoft.com/office/drawing/2014/main" val="3508808443"/>
                    </a:ext>
                  </a:extLst>
                </a:gridCol>
                <a:gridCol w="1203265">
                  <a:extLst>
                    <a:ext uri="{9D8B030D-6E8A-4147-A177-3AD203B41FA5}">
                      <a16:colId xmlns:a16="http://schemas.microsoft.com/office/drawing/2014/main" val="962470781"/>
                    </a:ext>
                  </a:extLst>
                </a:gridCol>
                <a:gridCol w="795708">
                  <a:extLst>
                    <a:ext uri="{9D8B030D-6E8A-4147-A177-3AD203B41FA5}">
                      <a16:colId xmlns:a16="http://schemas.microsoft.com/office/drawing/2014/main" val="3931475013"/>
                    </a:ext>
                  </a:extLst>
                </a:gridCol>
                <a:gridCol w="1203265">
                  <a:extLst>
                    <a:ext uri="{9D8B030D-6E8A-4147-A177-3AD203B41FA5}">
                      <a16:colId xmlns:a16="http://schemas.microsoft.com/office/drawing/2014/main" val="1386894134"/>
                    </a:ext>
                  </a:extLst>
                </a:gridCol>
                <a:gridCol w="795708">
                  <a:extLst>
                    <a:ext uri="{9D8B030D-6E8A-4147-A177-3AD203B41FA5}">
                      <a16:colId xmlns:a16="http://schemas.microsoft.com/office/drawing/2014/main" val="6518904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Long−Short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863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SMAD enhanced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Original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Difference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0675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MOM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2.877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1.867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1.009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304247755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(9.53)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(5.85)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(3.87)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4998116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GP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1.734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0.601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1.133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659148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(6.65)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(3.37)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(4.27)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609754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1.919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0.742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1.177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366425826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(6.66)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(4.84)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(4.55)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959665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IVA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2.010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0.645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1.365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127340888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(8.06)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(4.12)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(5.36)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4748113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ROA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1.962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0.917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1.046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94503827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(5.60)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(3.10)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(3.15)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14404882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NOA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1.788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0.754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1.034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198359666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(7.31)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(4.69)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(4.33)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4200911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1.508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0.425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1.084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327706103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(5.28)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(2.34)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(3.67)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5023724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NSI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1.925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0.738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1.187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189003528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(7.07)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(4.08)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(5.03)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603330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CEI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1.711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0.516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1.195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3323183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(8.96)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(4.25)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(6.03)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34648915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2.290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0.827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1.463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48667220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(6.66)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(3.65)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(4.73)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3067194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3096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9: LMAD-enhanced mispricing anomalies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admin\Pictures\ncnu_LOGO_去背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64554"/>
            <a:ext cx="677412" cy="67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646771"/>
              </p:ext>
            </p:extLst>
          </p:nvPr>
        </p:nvGraphicFramePr>
        <p:xfrm>
          <a:off x="467544" y="1412776"/>
          <a:ext cx="7238999" cy="5364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2080">
                  <a:extLst>
                    <a:ext uri="{9D8B030D-6E8A-4147-A177-3AD203B41FA5}">
                      <a16:colId xmlns:a16="http://schemas.microsoft.com/office/drawing/2014/main" val="2530728022"/>
                    </a:ext>
                  </a:extLst>
                </a:gridCol>
                <a:gridCol w="1203265">
                  <a:extLst>
                    <a:ext uri="{9D8B030D-6E8A-4147-A177-3AD203B41FA5}">
                      <a16:colId xmlns:a16="http://schemas.microsoft.com/office/drawing/2014/main" val="677463760"/>
                    </a:ext>
                  </a:extLst>
                </a:gridCol>
                <a:gridCol w="795708">
                  <a:extLst>
                    <a:ext uri="{9D8B030D-6E8A-4147-A177-3AD203B41FA5}">
                      <a16:colId xmlns:a16="http://schemas.microsoft.com/office/drawing/2014/main" val="3508808443"/>
                    </a:ext>
                  </a:extLst>
                </a:gridCol>
                <a:gridCol w="1203265">
                  <a:extLst>
                    <a:ext uri="{9D8B030D-6E8A-4147-A177-3AD203B41FA5}">
                      <a16:colId xmlns:a16="http://schemas.microsoft.com/office/drawing/2014/main" val="962470781"/>
                    </a:ext>
                  </a:extLst>
                </a:gridCol>
                <a:gridCol w="795708">
                  <a:extLst>
                    <a:ext uri="{9D8B030D-6E8A-4147-A177-3AD203B41FA5}">
                      <a16:colId xmlns:a16="http://schemas.microsoft.com/office/drawing/2014/main" val="3931475013"/>
                    </a:ext>
                  </a:extLst>
                </a:gridCol>
                <a:gridCol w="1203265">
                  <a:extLst>
                    <a:ext uri="{9D8B030D-6E8A-4147-A177-3AD203B41FA5}">
                      <a16:colId xmlns:a16="http://schemas.microsoft.com/office/drawing/2014/main" val="1386894134"/>
                    </a:ext>
                  </a:extLst>
                </a:gridCol>
                <a:gridCol w="795708">
                  <a:extLst>
                    <a:ext uri="{9D8B030D-6E8A-4147-A177-3AD203B41FA5}">
                      <a16:colId xmlns:a16="http://schemas.microsoft.com/office/drawing/2014/main" val="6518904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Long−Short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863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LMAD enhanced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Original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Difference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0675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MOM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1.573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1.867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-0.295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304247755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(3.65)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(5.85)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(-1.12)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4998116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GP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0.909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0.601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0.308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659148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(2.37)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(3.37)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(0.80)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609754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1.148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0.742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0.407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366425826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(3.52)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(4.84)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(1.43)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959665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IVA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1.337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0.645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0.692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127340888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(4.28)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(4.12)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(2.31)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4748113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ROA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1.416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0.900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0.516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94503827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(3.11)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(3.02)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(1.28)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14404882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NOA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1.100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0.754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0.347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198359666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(3.36)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(4.69)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(1.13)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4200911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1.023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0.425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0.598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327706103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(3.06)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(2.34)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(1.93)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5023724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NSI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1.082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0.738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0.343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189003528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(2.84)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(4.08)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(0.99)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603330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CEI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0.628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0.516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0.112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3323183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(2.14)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(4.25)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(0.42)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34648915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1.460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0.827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0.633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48667220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(3.04)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(3.65)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(1.49)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3067194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782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4771912"/>
          </a:xfrm>
        </p:spPr>
        <p:txBody>
          <a:bodyPr>
            <a:normAutofit lnSpcReduction="10000"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 analysis and stock returns: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 trading rules are useful in predicting stock returns (Brock et al., 1992; Lo et al., 2000; Han et al., 2013; Neely et al., 2014).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 et al. (2016): simultaneously incorporate the information embedded in short-, intermediate-, and long-term moving-average prices.</a:t>
            </a:r>
          </a:p>
          <a:p>
            <a:pPr lvl="1"/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Avramov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 (2021): </a:t>
            </a:r>
          </a:p>
          <a:p>
            <a:pPr lvl="2"/>
            <a:r>
              <a:rPr lang="en-US" altLang="zh-TW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distance between moving averages of prices (LMAD) in short (21 days) and long terms (200 days) predicts stock returns.</a:t>
            </a:r>
          </a:p>
          <a:p>
            <a:pPr lvl="2"/>
            <a:r>
              <a:rPr lang="en-US" altLang="zh-TW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predictive power is attributed to investors’ </a:t>
            </a:r>
            <a:r>
              <a:rPr lang="en-US" altLang="zh-TW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underreaction</a:t>
            </a:r>
            <a:r>
              <a:rPr lang="en-US" altLang="zh-TW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news when anchored by long-term moving averages.</a:t>
            </a:r>
          </a:p>
        </p:txBody>
      </p:sp>
      <p:pic>
        <p:nvPicPr>
          <p:cNvPr id="5" name="Picture 2" descr="C:\Users\admin\Pictures\ncnu_LOGO_去背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64554"/>
            <a:ext cx="677412" cy="67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7704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9416"/>
            <a:ext cx="7528516" cy="5059944"/>
          </a:xfrm>
        </p:spPr>
        <p:txBody>
          <a:bodyPr>
            <a:norm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findings: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trading strategy that buys stocks with the highest values of SMAD and show sells those with the lowest values of SMAD generates </a:t>
            </a:r>
            <a:r>
              <a:rPr lang="en-US" altLang="zh-TW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significantly negative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returns under both equal and value weights.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explanatory power of SMAD remains </a:t>
            </a:r>
            <a:r>
              <a:rPr lang="en-US" altLang="zh-TW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consistently significant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regardless of the inclusion of penny stocks, weighting scheme, and risk adjustments.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salience measure explains the SMAD premium (</a:t>
            </a:r>
            <a:r>
              <a:rPr lang="en-US" altLang="zh-TW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support for the salience theory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SMAD is useful in </a:t>
            </a:r>
            <a:r>
              <a:rPr lang="en-US" altLang="zh-TW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predicting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return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premia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US" altLang="zh-TW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mispricing anomalies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2" descr="C:\Users\admin\Pictures\ncnu_LOGO_去背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64554"/>
            <a:ext cx="677412" cy="67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8213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9416"/>
            <a:ext cx="7355160" cy="4846320"/>
          </a:xfrm>
        </p:spPr>
        <p:txBody>
          <a:bodyPr>
            <a:norm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purpose of this paper: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construct a predictor of stock returns based on short-term moving-average prices.</a:t>
            </a:r>
          </a:p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rationale: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makers emphasize more on recent price information in updating their beliefs.</a:t>
            </a:r>
          </a:p>
          <a:p>
            <a:pPr lvl="2"/>
            <a:r>
              <a:rPr lang="en-US" altLang="zh-TW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Tversky</a:t>
            </a:r>
            <a:r>
              <a:rPr lang="en-US" altLang="zh-TW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zh-TW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Kahneman’s</a:t>
            </a:r>
            <a:r>
              <a:rPr lang="en-US" altLang="zh-TW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(1973) theory of </a:t>
            </a:r>
            <a:r>
              <a:rPr lang="en-US" altLang="zh-TW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recency</a:t>
            </a:r>
            <a:r>
              <a:rPr lang="en-US" altLang="zh-TW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bias</a:t>
            </a:r>
          </a:p>
          <a:p>
            <a:pPr lvl="2"/>
            <a:r>
              <a:rPr lang="en-US" altLang="zh-TW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Hogarth and </a:t>
            </a:r>
            <a:r>
              <a:rPr lang="en-US" altLang="zh-TW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Einhorn’s</a:t>
            </a:r>
            <a:r>
              <a:rPr lang="en-US" altLang="zh-TW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(1992) belief-adjustment model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hypothesize that the short-term moving-average price serves as a recent anchor to investors.</a:t>
            </a:r>
          </a:p>
        </p:txBody>
      </p:sp>
      <p:pic>
        <p:nvPicPr>
          <p:cNvPr id="5" name="Picture 2" descr="C:\Users\admin\Pictures\ncnu_LOGO_去背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64554"/>
            <a:ext cx="677412" cy="67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414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9416"/>
            <a:ext cx="7643192" cy="5059944"/>
          </a:xfrm>
        </p:spPr>
        <p:txBody>
          <a:bodyPr>
            <a:normAutofit lnSpcReduction="10000"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proposed measure: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distance between one-day price and 10-day moving average of price at the end of the month (SMAD).</a:t>
            </a:r>
          </a:p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prediction: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SMAD negatively predict future stock returns</a:t>
            </a:r>
          </a:p>
          <a:p>
            <a:pPr lvl="2"/>
            <a:r>
              <a:rPr lang="en-US" altLang="zh-TW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recency</a:t>
            </a:r>
            <a:r>
              <a:rPr lang="en-US" altLang="zh-TW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effect implies that information embedded in recent short-term prices is the most salient to investors (</a:t>
            </a:r>
            <a:r>
              <a:rPr lang="en-US" altLang="zh-TW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Nofsinger</a:t>
            </a:r>
            <a:r>
              <a:rPr lang="en-US" altLang="zh-TW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Varma, 2013).</a:t>
            </a:r>
          </a:p>
          <a:p>
            <a:pPr lvl="2"/>
            <a:r>
              <a:rPr lang="en-US" altLang="zh-TW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stock price substantially exceeds (falls below) past 10-day moving average, the stock is positioned in an upward (downward) trend, causing such short-term moving-average signal to be </a:t>
            </a:r>
            <a:r>
              <a:rPr lang="en-US" altLang="zh-TW" sz="2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salient</a:t>
            </a:r>
            <a:r>
              <a:rPr lang="en-US" altLang="zh-TW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investors.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altLang="zh-TW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salience theory predicts that the stock is overvalued (undervalued).</a:t>
            </a:r>
          </a:p>
        </p:txBody>
      </p:sp>
      <p:pic>
        <p:nvPicPr>
          <p:cNvPr id="5" name="Picture 2" descr="C:\Users\admin\Pictures\ncnu_LOGO_去背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64554"/>
            <a:ext cx="677412" cy="67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338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9416"/>
            <a:ext cx="7528516" cy="5059944"/>
          </a:xfrm>
        </p:spPr>
        <p:txBody>
          <a:bodyPr>
            <a:norm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findings: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trading strategy that buys stocks with the highest values of SMAD and show sells those with the lowest values of SMAD generates </a:t>
            </a:r>
            <a:r>
              <a:rPr lang="en-US" altLang="zh-TW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significantly negative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returns under both equal and value weights.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explanatory power of SMAD remains consistently significant regardless of the inclusion of penny stocks, weighting scheme, and risk adjustments.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salience measure explains the SMAD premium (a support for the salience theory).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SMAD is useful in predicting the return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premia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10 mispricing anomalies.</a:t>
            </a:r>
          </a:p>
        </p:txBody>
      </p:sp>
      <p:pic>
        <p:nvPicPr>
          <p:cNvPr id="5" name="Picture 2" descr="C:\Users\admin\Pictures\ncnu_LOGO_去背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64554"/>
            <a:ext cx="677412" cy="67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90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of variables and data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9416"/>
            <a:ext cx="7528516" cy="5059944"/>
          </a:xfrm>
        </p:spPr>
        <p:txBody>
          <a:bodyPr>
            <a:norm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main variables:</a:t>
            </a:r>
          </a:p>
          <a:p>
            <a:pPr lvl="1"/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SMAD</a:t>
            </a:r>
            <a:r>
              <a:rPr lang="en-US" altLang="zh-TW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−1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−1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(10)</a:t>
            </a:r>
            <a:r>
              <a:rPr lang="en-US" altLang="zh-TW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−1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where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−1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closing price of the last trading day in month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−1;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(10)</a:t>
            </a:r>
            <a:r>
              <a:rPr lang="en-US" altLang="zh-TW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−1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average price over past 10 days ending in month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−1.</a:t>
            </a:r>
          </a:p>
          <a:p>
            <a:pPr lvl="2"/>
            <a:r>
              <a:rPr lang="en-US" altLang="zh-TW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SMAD measures the information embedded in the relative strength of the most recent price shock compared with the short-term price anchor.</a:t>
            </a:r>
          </a:p>
          <a:p>
            <a:pPr lvl="1"/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LMAD</a:t>
            </a:r>
            <a:r>
              <a:rPr lang="en-US" altLang="zh-TW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−1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(21)</a:t>
            </a:r>
            <a:r>
              <a:rPr lang="en-US" altLang="zh-TW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−1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(200)</a:t>
            </a:r>
            <a:r>
              <a:rPr lang="en-US" altLang="zh-TW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−1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2"/>
            <a:r>
              <a:rPr lang="en-US" altLang="zh-TW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LMAD measures the relative strength of price information contained in recent period compared with the information contained in a prolonged period by using the 200-day average price as a psychological anchor.</a:t>
            </a:r>
          </a:p>
          <a:p>
            <a:pPr lvl="1"/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admin\Pictures\ncnu_LOGO_去背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64554"/>
            <a:ext cx="677412" cy="67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6836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of variables and data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9416"/>
            <a:ext cx="7528516" cy="5059944"/>
          </a:xfrm>
        </p:spPr>
        <p:txBody>
          <a:bodyPr>
            <a:normAutofit lnSpcReduction="10000"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 variables: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include firm size (SIZE), past-month return (REV), and maximum daily return (MAX).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follow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Stambaugh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 (2012) and Chu et al. (2020) to consider ten mispricing anomalies.</a:t>
            </a:r>
          </a:p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Data: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ordinary common stocks listed on NYSE, AMEX, and NASDAQ.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period is from July 1964 to December 2021.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sources: CRSP and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Compustat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exclude penny stocks whose ending price in the previous month fall below $5 to make our results comparable to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Avramov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 (2021).</a:t>
            </a:r>
          </a:p>
        </p:txBody>
      </p:sp>
      <p:pic>
        <p:nvPicPr>
          <p:cNvPr id="5" name="Picture 2" descr="C:\Users\admin\Pictures\ncnu_LOGO_去背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64554"/>
            <a:ext cx="677412" cy="67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999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1: portfolios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admin\Pictures\ncnu_LOGO_去背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64554"/>
            <a:ext cx="677412" cy="67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81025"/>
              </p:ext>
            </p:extLst>
          </p:nvPr>
        </p:nvGraphicFramePr>
        <p:xfrm>
          <a:off x="457199" y="1340768"/>
          <a:ext cx="6635081" cy="1463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9902">
                  <a:extLst>
                    <a:ext uri="{9D8B030D-6E8A-4147-A177-3AD203B41FA5}">
                      <a16:colId xmlns:a16="http://schemas.microsoft.com/office/drawing/2014/main" val="811490927"/>
                    </a:ext>
                  </a:extLst>
                </a:gridCol>
                <a:gridCol w="976920">
                  <a:extLst>
                    <a:ext uri="{9D8B030D-6E8A-4147-A177-3AD203B41FA5}">
                      <a16:colId xmlns:a16="http://schemas.microsoft.com/office/drawing/2014/main" val="3465566359"/>
                    </a:ext>
                  </a:extLst>
                </a:gridCol>
                <a:gridCol w="693812">
                  <a:extLst>
                    <a:ext uri="{9D8B030D-6E8A-4147-A177-3AD203B41FA5}">
                      <a16:colId xmlns:a16="http://schemas.microsoft.com/office/drawing/2014/main" val="1366429882"/>
                    </a:ext>
                  </a:extLst>
                </a:gridCol>
                <a:gridCol w="1076606">
                  <a:extLst>
                    <a:ext uri="{9D8B030D-6E8A-4147-A177-3AD203B41FA5}">
                      <a16:colId xmlns:a16="http://schemas.microsoft.com/office/drawing/2014/main" val="816779504"/>
                    </a:ext>
                  </a:extLst>
                </a:gridCol>
                <a:gridCol w="685839">
                  <a:extLst>
                    <a:ext uri="{9D8B030D-6E8A-4147-A177-3AD203B41FA5}">
                      <a16:colId xmlns:a16="http://schemas.microsoft.com/office/drawing/2014/main" val="309503428"/>
                    </a:ext>
                  </a:extLst>
                </a:gridCol>
                <a:gridCol w="1271989">
                  <a:extLst>
                    <a:ext uri="{9D8B030D-6E8A-4147-A177-3AD203B41FA5}">
                      <a16:colId xmlns:a16="http://schemas.microsoft.com/office/drawing/2014/main" val="1129587218"/>
                    </a:ext>
                  </a:extLst>
                </a:gridCol>
                <a:gridCol w="630013">
                  <a:extLst>
                    <a:ext uri="{9D8B030D-6E8A-4147-A177-3AD203B41FA5}">
                      <a16:colId xmlns:a16="http://schemas.microsoft.com/office/drawing/2014/main" val="2148802787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High−Low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815290"/>
                  </a:ext>
                </a:extLst>
              </a:tr>
              <a:tr h="152400"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Panel A: Portfolios formed on SMAD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endParaRPr lang="zh-TW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85906556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EW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1.807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-0.424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-2.230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8464085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(5.94)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(-1.51)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(-13.11)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31301233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VW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1.308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0.021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-1.287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1071953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(5.12)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(0.09)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(-6.95)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1725487933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456221"/>
              </p:ext>
            </p:extLst>
          </p:nvPr>
        </p:nvGraphicFramePr>
        <p:xfrm>
          <a:off x="457198" y="2808736"/>
          <a:ext cx="6635081" cy="121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9902">
                  <a:extLst>
                    <a:ext uri="{9D8B030D-6E8A-4147-A177-3AD203B41FA5}">
                      <a16:colId xmlns:a16="http://schemas.microsoft.com/office/drawing/2014/main" val="811490927"/>
                    </a:ext>
                  </a:extLst>
                </a:gridCol>
                <a:gridCol w="976920">
                  <a:extLst>
                    <a:ext uri="{9D8B030D-6E8A-4147-A177-3AD203B41FA5}">
                      <a16:colId xmlns:a16="http://schemas.microsoft.com/office/drawing/2014/main" val="3465566359"/>
                    </a:ext>
                  </a:extLst>
                </a:gridCol>
                <a:gridCol w="693812">
                  <a:extLst>
                    <a:ext uri="{9D8B030D-6E8A-4147-A177-3AD203B41FA5}">
                      <a16:colId xmlns:a16="http://schemas.microsoft.com/office/drawing/2014/main" val="1366429882"/>
                    </a:ext>
                  </a:extLst>
                </a:gridCol>
                <a:gridCol w="1076606">
                  <a:extLst>
                    <a:ext uri="{9D8B030D-6E8A-4147-A177-3AD203B41FA5}">
                      <a16:colId xmlns:a16="http://schemas.microsoft.com/office/drawing/2014/main" val="816779504"/>
                    </a:ext>
                  </a:extLst>
                </a:gridCol>
                <a:gridCol w="685839">
                  <a:extLst>
                    <a:ext uri="{9D8B030D-6E8A-4147-A177-3AD203B41FA5}">
                      <a16:colId xmlns:a16="http://schemas.microsoft.com/office/drawing/2014/main" val="309503428"/>
                    </a:ext>
                  </a:extLst>
                </a:gridCol>
                <a:gridCol w="1271989">
                  <a:extLst>
                    <a:ext uri="{9D8B030D-6E8A-4147-A177-3AD203B41FA5}">
                      <a16:colId xmlns:a16="http://schemas.microsoft.com/office/drawing/2014/main" val="1129587218"/>
                    </a:ext>
                  </a:extLst>
                </a:gridCol>
                <a:gridCol w="630013">
                  <a:extLst>
                    <a:ext uri="{9D8B030D-6E8A-4147-A177-3AD203B41FA5}">
                      <a16:colId xmlns:a16="http://schemas.microsoft.com/office/drawing/2014/main" val="2148802787"/>
                    </a:ext>
                  </a:extLst>
                </a:gridCol>
              </a:tblGrid>
              <a:tr h="152400"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Panel B: Portfolios formed on LMAD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endParaRPr lang="zh-TW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85906556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EW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0.027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1.405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1.378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8464085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(0.08)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(4.91)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(5.87)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31301233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VW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0.212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1.318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1.106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1071953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(0.62)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(5.13)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(3.79)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1725487933"/>
                  </a:ext>
                </a:extLst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480816"/>
              </p:ext>
            </p:extLst>
          </p:nvPr>
        </p:nvGraphicFramePr>
        <p:xfrm>
          <a:off x="457197" y="4032872"/>
          <a:ext cx="6635081" cy="121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9902">
                  <a:extLst>
                    <a:ext uri="{9D8B030D-6E8A-4147-A177-3AD203B41FA5}">
                      <a16:colId xmlns:a16="http://schemas.microsoft.com/office/drawing/2014/main" val="811490927"/>
                    </a:ext>
                  </a:extLst>
                </a:gridCol>
                <a:gridCol w="976920">
                  <a:extLst>
                    <a:ext uri="{9D8B030D-6E8A-4147-A177-3AD203B41FA5}">
                      <a16:colId xmlns:a16="http://schemas.microsoft.com/office/drawing/2014/main" val="3465566359"/>
                    </a:ext>
                  </a:extLst>
                </a:gridCol>
                <a:gridCol w="693812">
                  <a:extLst>
                    <a:ext uri="{9D8B030D-6E8A-4147-A177-3AD203B41FA5}">
                      <a16:colId xmlns:a16="http://schemas.microsoft.com/office/drawing/2014/main" val="1366429882"/>
                    </a:ext>
                  </a:extLst>
                </a:gridCol>
                <a:gridCol w="1076606">
                  <a:extLst>
                    <a:ext uri="{9D8B030D-6E8A-4147-A177-3AD203B41FA5}">
                      <a16:colId xmlns:a16="http://schemas.microsoft.com/office/drawing/2014/main" val="816779504"/>
                    </a:ext>
                  </a:extLst>
                </a:gridCol>
                <a:gridCol w="685839">
                  <a:extLst>
                    <a:ext uri="{9D8B030D-6E8A-4147-A177-3AD203B41FA5}">
                      <a16:colId xmlns:a16="http://schemas.microsoft.com/office/drawing/2014/main" val="309503428"/>
                    </a:ext>
                  </a:extLst>
                </a:gridCol>
                <a:gridCol w="1271989">
                  <a:extLst>
                    <a:ext uri="{9D8B030D-6E8A-4147-A177-3AD203B41FA5}">
                      <a16:colId xmlns:a16="http://schemas.microsoft.com/office/drawing/2014/main" val="1129587218"/>
                    </a:ext>
                  </a:extLst>
                </a:gridCol>
                <a:gridCol w="630013">
                  <a:extLst>
                    <a:ext uri="{9D8B030D-6E8A-4147-A177-3AD203B41FA5}">
                      <a16:colId xmlns:a16="http://schemas.microsoft.com/office/drawing/2014/main" val="2148802787"/>
                    </a:ext>
                  </a:extLst>
                </a:gridCol>
              </a:tblGrid>
              <a:tr h="152400"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Panel C: Portfolios formed on SMAD with penny stocks included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endParaRPr lang="zh-TW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85906556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EW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3.338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-0.254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-3.593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8464085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(8.88)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(-0.78)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(-15.14)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31301233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VW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1.582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0.132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-1.451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1071953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(5.61)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(0.53)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(-7.57)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1725487933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545666"/>
              </p:ext>
            </p:extLst>
          </p:nvPr>
        </p:nvGraphicFramePr>
        <p:xfrm>
          <a:off x="457199" y="5257008"/>
          <a:ext cx="6635081" cy="121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9902">
                  <a:extLst>
                    <a:ext uri="{9D8B030D-6E8A-4147-A177-3AD203B41FA5}">
                      <a16:colId xmlns:a16="http://schemas.microsoft.com/office/drawing/2014/main" val="811490927"/>
                    </a:ext>
                  </a:extLst>
                </a:gridCol>
                <a:gridCol w="976920">
                  <a:extLst>
                    <a:ext uri="{9D8B030D-6E8A-4147-A177-3AD203B41FA5}">
                      <a16:colId xmlns:a16="http://schemas.microsoft.com/office/drawing/2014/main" val="3465566359"/>
                    </a:ext>
                  </a:extLst>
                </a:gridCol>
                <a:gridCol w="693812">
                  <a:extLst>
                    <a:ext uri="{9D8B030D-6E8A-4147-A177-3AD203B41FA5}">
                      <a16:colId xmlns:a16="http://schemas.microsoft.com/office/drawing/2014/main" val="1366429882"/>
                    </a:ext>
                  </a:extLst>
                </a:gridCol>
                <a:gridCol w="1076606">
                  <a:extLst>
                    <a:ext uri="{9D8B030D-6E8A-4147-A177-3AD203B41FA5}">
                      <a16:colId xmlns:a16="http://schemas.microsoft.com/office/drawing/2014/main" val="816779504"/>
                    </a:ext>
                  </a:extLst>
                </a:gridCol>
                <a:gridCol w="685839">
                  <a:extLst>
                    <a:ext uri="{9D8B030D-6E8A-4147-A177-3AD203B41FA5}">
                      <a16:colId xmlns:a16="http://schemas.microsoft.com/office/drawing/2014/main" val="309503428"/>
                    </a:ext>
                  </a:extLst>
                </a:gridCol>
                <a:gridCol w="1271989">
                  <a:extLst>
                    <a:ext uri="{9D8B030D-6E8A-4147-A177-3AD203B41FA5}">
                      <a16:colId xmlns:a16="http://schemas.microsoft.com/office/drawing/2014/main" val="1129587218"/>
                    </a:ext>
                  </a:extLst>
                </a:gridCol>
                <a:gridCol w="630013">
                  <a:extLst>
                    <a:ext uri="{9D8B030D-6E8A-4147-A177-3AD203B41FA5}">
                      <a16:colId xmlns:a16="http://schemas.microsoft.com/office/drawing/2014/main" val="2148802787"/>
                    </a:ext>
                  </a:extLst>
                </a:gridCol>
              </a:tblGrid>
              <a:tr h="152400"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Panel D: Portfolios formed on LMAD with penny stocks included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endParaRPr lang="zh-TW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85906556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EW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1.537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1.698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0.161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8464085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(3.51)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(5.68)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(0.54)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31301233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VW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0.303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1.426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1.122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1071953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(0.78)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(5.58)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(3.48)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1725487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774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2: risk adjustments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admin\Pictures\ncnu_LOGO_去背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64554"/>
            <a:ext cx="677412" cy="67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032974"/>
              </p:ext>
            </p:extLst>
          </p:nvPr>
        </p:nvGraphicFramePr>
        <p:xfrm>
          <a:off x="457200" y="1340768"/>
          <a:ext cx="7239000" cy="5120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8818">
                  <a:extLst>
                    <a:ext uri="{9D8B030D-6E8A-4147-A177-3AD203B41FA5}">
                      <a16:colId xmlns:a16="http://schemas.microsoft.com/office/drawing/2014/main" val="3002775616"/>
                    </a:ext>
                  </a:extLst>
                </a:gridCol>
                <a:gridCol w="1135075">
                  <a:extLst>
                    <a:ext uri="{9D8B030D-6E8A-4147-A177-3AD203B41FA5}">
                      <a16:colId xmlns:a16="http://schemas.microsoft.com/office/drawing/2014/main" val="4153457029"/>
                    </a:ext>
                  </a:extLst>
                </a:gridCol>
                <a:gridCol w="567538">
                  <a:extLst>
                    <a:ext uri="{9D8B030D-6E8A-4147-A177-3AD203B41FA5}">
                      <a16:colId xmlns:a16="http://schemas.microsoft.com/office/drawing/2014/main" val="4109572583"/>
                    </a:ext>
                  </a:extLst>
                </a:gridCol>
                <a:gridCol w="1126388">
                  <a:extLst>
                    <a:ext uri="{9D8B030D-6E8A-4147-A177-3AD203B41FA5}">
                      <a16:colId xmlns:a16="http://schemas.microsoft.com/office/drawing/2014/main" val="204388689"/>
                    </a:ext>
                  </a:extLst>
                </a:gridCol>
                <a:gridCol w="570433">
                  <a:extLst>
                    <a:ext uri="{9D8B030D-6E8A-4147-A177-3AD203B41FA5}">
                      <a16:colId xmlns:a16="http://schemas.microsoft.com/office/drawing/2014/main" val="1293956258"/>
                    </a:ext>
                  </a:extLst>
                </a:gridCol>
                <a:gridCol w="1124941">
                  <a:extLst>
                    <a:ext uri="{9D8B030D-6E8A-4147-A177-3AD203B41FA5}">
                      <a16:colId xmlns:a16="http://schemas.microsoft.com/office/drawing/2014/main" val="3750518890"/>
                    </a:ext>
                  </a:extLst>
                </a:gridCol>
                <a:gridCol w="570433">
                  <a:extLst>
                    <a:ext uri="{9D8B030D-6E8A-4147-A177-3AD203B41FA5}">
                      <a16:colId xmlns:a16="http://schemas.microsoft.com/office/drawing/2014/main" val="2190031904"/>
                    </a:ext>
                  </a:extLst>
                </a:gridCol>
                <a:gridCol w="1069924">
                  <a:extLst>
                    <a:ext uri="{9D8B030D-6E8A-4147-A177-3AD203B41FA5}">
                      <a16:colId xmlns:a16="http://schemas.microsoft.com/office/drawing/2014/main" val="2594409477"/>
                    </a:ext>
                  </a:extLst>
                </a:gridCol>
                <a:gridCol w="625450">
                  <a:extLst>
                    <a:ext uri="{9D8B030D-6E8A-4147-A177-3AD203B41FA5}">
                      <a16:colId xmlns:a16="http://schemas.microsoft.com/office/drawing/2014/main" val="154408822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FF5 alpha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FF5+MOM alpha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Q4 alpha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Q5 alpha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9667556"/>
                  </a:ext>
                </a:extLst>
              </a:tr>
              <a:tr h="0">
                <a:tc gridSpan="9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Panel A: Portfolios formed on SMAD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3740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EW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-2.269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-2.389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-2.409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-2.331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322048644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(-11.45)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(-11.51)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(-10.62)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(-9.64)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31875573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VW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-1.414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-1.519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-1.543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-1.452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387787561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(-6.78)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(-7.33)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(-7.16)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(-6.45)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694562261"/>
                  </a:ext>
                </a:extLst>
              </a:tr>
              <a:tr h="0">
                <a:tc gridSpan="9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Panel B: Portfolios formed on LMAD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892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EW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1.403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0.585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0.800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0.298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8042187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(4.45)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(3.09)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(2.16)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(0.85)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6748776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VW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1.274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0.307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0.670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0.003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17081779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(3.49)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(1.40)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(1.56)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(0.01)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1308360281"/>
                  </a:ext>
                </a:extLst>
              </a:tr>
              <a:tr h="0">
                <a:tc gridSpan="9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Panel C: Portfolios formed on SMAD with penny stocks included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1525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EW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-3.638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-3.880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-3.956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-3.841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75176813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(-11.95)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(-11.05)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(-9.84)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(-8.84)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42053432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VW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-1.578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-1.707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-1.777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-1.674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3193353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(-7.09)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(-7.52)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(-7.55)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(-6.76)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828144860"/>
                  </a:ext>
                </a:extLst>
              </a:tr>
              <a:tr h="0">
                <a:tc gridSpan="9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Panel D: Portfolios formed on LMAD with penny stocks included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853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EW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0.144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-0.795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-0.776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-1.114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107171796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(0.36)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(-2.52)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(-1.53)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(-2.22)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11972679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VW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1.266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0.206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0.587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-0.148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342080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(3.23)</a:t>
                      </a:r>
                      <a:endParaRPr lang="zh-TW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(0.89)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(1.30)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(-0.36)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392956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7121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華麗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華麗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華麗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929</TotalTime>
  <Words>3126</Words>
  <Application>Microsoft Office PowerPoint</Application>
  <PresentationFormat>화면 슬라이드 쇼(4:3)</PresentationFormat>
  <Paragraphs>1269</Paragraphs>
  <Slides>20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6" baseType="lpstr">
      <vt:lpstr>Times New Roman</vt:lpstr>
      <vt:lpstr>Trebuchet MS</vt:lpstr>
      <vt:lpstr>Wingdings</vt:lpstr>
      <vt:lpstr>Wingdings 2</vt:lpstr>
      <vt:lpstr>華麗</vt:lpstr>
      <vt:lpstr>Equation</vt:lpstr>
      <vt:lpstr>Short-Term Moving Average Distance and the Cross-Section of Stock Returns</vt:lpstr>
      <vt:lpstr>Introduction</vt:lpstr>
      <vt:lpstr>Introduction</vt:lpstr>
      <vt:lpstr>Introduction</vt:lpstr>
      <vt:lpstr>Introduction</vt:lpstr>
      <vt:lpstr>Construction of variables and data</vt:lpstr>
      <vt:lpstr>Construction of variables and data</vt:lpstr>
      <vt:lpstr>Table 1: portfolios</vt:lpstr>
      <vt:lpstr>Table 2: risk adjustments</vt:lpstr>
      <vt:lpstr>Table 3: alternative anchors</vt:lpstr>
      <vt:lpstr>Table 4: cross-sectional regressions</vt:lpstr>
      <vt:lpstr>Table 5: controlling for mispricing variables</vt:lpstr>
      <vt:lpstr>Table 6: investor sentiment</vt:lpstr>
      <vt:lpstr>Salience theory</vt:lpstr>
      <vt:lpstr>Salience theory</vt:lpstr>
      <vt:lpstr>Table 7: salience theory</vt:lpstr>
      <vt:lpstr>SMAD signals and mispricing anomalies</vt:lpstr>
      <vt:lpstr>Table 8: SMAD-enhanced mispricing anomalies</vt:lpstr>
      <vt:lpstr>Table 9: LMAD-enhanced mispricing anomalies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Culture and the Asset Growth Effect: Insights from the Overinvestment Hypothesis</dc:title>
  <dc:creator>admin</dc:creator>
  <cp:lastModifiedBy>문성주</cp:lastModifiedBy>
  <cp:revision>66</cp:revision>
  <dcterms:created xsi:type="dcterms:W3CDTF">2017-04-11T08:52:59Z</dcterms:created>
  <dcterms:modified xsi:type="dcterms:W3CDTF">2024-06-27T01:46:01Z</dcterms:modified>
</cp:coreProperties>
</file>