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17"/>
  </p:notesMasterIdLst>
  <p:sldIdLst>
    <p:sldId id="256" r:id="rId2"/>
    <p:sldId id="262" r:id="rId3"/>
    <p:sldId id="275" r:id="rId4"/>
    <p:sldId id="258" r:id="rId5"/>
    <p:sldId id="261" r:id="rId6"/>
    <p:sldId id="263" r:id="rId7"/>
    <p:sldId id="264" r:id="rId8"/>
    <p:sldId id="265" r:id="rId9"/>
    <p:sldId id="266" r:id="rId10"/>
    <p:sldId id="276" r:id="rId11"/>
    <p:sldId id="267" r:id="rId12"/>
    <p:sldId id="268" r:id="rId13"/>
    <p:sldId id="269" r:id="rId14"/>
    <p:sldId id="270" r:id="rId15"/>
    <p:sldId id="271" r:id="rId1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3"/>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0"/>
    <p:restoredTop sz="83255"/>
  </p:normalViewPr>
  <p:slideViewPr>
    <p:cSldViewPr snapToGrid="0">
      <p:cViewPr varScale="1">
        <p:scale>
          <a:sx n="72" d="100"/>
          <a:sy n="72" d="100"/>
        </p:scale>
        <p:origin x="123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6F0F76-1538-449A-B7E7-99E43282FE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5D5378-510C-4F30-9F7C-F0B19589224F}">
      <dgm:prSet/>
      <dgm:spPr/>
      <dgm:t>
        <a:bodyPr/>
        <a:lstStyle/>
        <a:p>
          <a:r>
            <a:rPr lang="en-US" b="0" i="0" dirty="0"/>
            <a:t>This study explores the correlation between political preferences and trading decisions among Taiwanese retail investors.</a:t>
          </a:r>
          <a:endParaRPr lang="en-US" dirty="0"/>
        </a:p>
      </dgm:t>
    </dgm:pt>
    <dgm:pt modelId="{2A0D1AC6-35FA-4610-8ACB-4E444E49A13F}" type="parTrans" cxnId="{F1770772-7D26-4AF4-A3BC-F1B469F93FAB}">
      <dgm:prSet/>
      <dgm:spPr/>
      <dgm:t>
        <a:bodyPr/>
        <a:lstStyle/>
        <a:p>
          <a:endParaRPr lang="en-US"/>
        </a:p>
      </dgm:t>
    </dgm:pt>
    <dgm:pt modelId="{E24E00D6-7AA0-4515-A526-6BC6C637033B}" type="sibTrans" cxnId="{F1770772-7D26-4AF4-A3BC-F1B469F93FAB}">
      <dgm:prSet/>
      <dgm:spPr/>
      <dgm:t>
        <a:bodyPr/>
        <a:lstStyle/>
        <a:p>
          <a:endParaRPr lang="en-US"/>
        </a:p>
      </dgm:t>
    </dgm:pt>
    <dgm:pt modelId="{DBD6FCBF-62F0-4121-9498-8428240EE87D}">
      <dgm:prSet/>
      <dgm:spPr/>
      <dgm:t>
        <a:bodyPr/>
        <a:lstStyle/>
        <a:p>
          <a:r>
            <a:rPr lang="en-US" b="0" i="0"/>
            <a:t>Utilizes detailed stock transaction data and electoral statistics to analyze the impact of voting behavior on financial decision-making.</a:t>
          </a:r>
          <a:endParaRPr lang="en-US"/>
        </a:p>
      </dgm:t>
    </dgm:pt>
    <dgm:pt modelId="{00417AC6-86B7-4B44-91E1-E63E5C252CA3}" type="parTrans" cxnId="{3B6F6EE1-E04F-4F89-BA85-7CFE022CBA12}">
      <dgm:prSet/>
      <dgm:spPr/>
      <dgm:t>
        <a:bodyPr/>
        <a:lstStyle/>
        <a:p>
          <a:endParaRPr lang="en-US"/>
        </a:p>
      </dgm:t>
    </dgm:pt>
    <dgm:pt modelId="{C8C023EE-0F8A-4DF4-8263-B5922D1A4F03}" type="sibTrans" cxnId="{3B6F6EE1-E04F-4F89-BA85-7CFE022CBA12}">
      <dgm:prSet/>
      <dgm:spPr/>
      <dgm:t>
        <a:bodyPr/>
        <a:lstStyle/>
        <a:p>
          <a:endParaRPr lang="en-US"/>
        </a:p>
      </dgm:t>
    </dgm:pt>
    <dgm:pt modelId="{BE4546B6-2AA3-4E93-A58F-FE31E034FA8D}">
      <dgm:prSet/>
      <dgm:spPr/>
      <dgm:t>
        <a:bodyPr/>
        <a:lstStyle/>
        <a:p>
          <a:r>
            <a:rPr lang="en-US" b="0" i="0" dirty="0"/>
            <a:t>Finds significant evidence that political affiliations, particularly towards China-friendly policies, influence investment tendency in China concept stocks.</a:t>
          </a:r>
          <a:endParaRPr lang="en-US" dirty="0"/>
        </a:p>
      </dgm:t>
    </dgm:pt>
    <dgm:pt modelId="{34C75ECC-B9B1-4D96-AF1A-44502D91D8BD}" type="parTrans" cxnId="{1F3BB4B2-90FE-4AFB-8518-47E7DC82EF99}">
      <dgm:prSet/>
      <dgm:spPr/>
      <dgm:t>
        <a:bodyPr/>
        <a:lstStyle/>
        <a:p>
          <a:endParaRPr lang="en-US"/>
        </a:p>
      </dgm:t>
    </dgm:pt>
    <dgm:pt modelId="{7D72C2D2-A98D-423F-BC43-F14041E923ED}" type="sibTrans" cxnId="{1F3BB4B2-90FE-4AFB-8518-47E7DC82EF99}">
      <dgm:prSet/>
      <dgm:spPr/>
      <dgm:t>
        <a:bodyPr/>
        <a:lstStyle/>
        <a:p>
          <a:endParaRPr lang="en-US"/>
        </a:p>
      </dgm:t>
    </dgm:pt>
    <dgm:pt modelId="{F77C3438-1D53-7348-AAB9-A6A0437CA85F}" type="pres">
      <dgm:prSet presAssocID="{906F0F76-1538-449A-B7E7-99E43282FE22}" presName="linear" presStyleCnt="0">
        <dgm:presLayoutVars>
          <dgm:animLvl val="lvl"/>
          <dgm:resizeHandles val="exact"/>
        </dgm:presLayoutVars>
      </dgm:prSet>
      <dgm:spPr/>
    </dgm:pt>
    <dgm:pt modelId="{69145C76-24FD-8E43-8273-848731080956}" type="pres">
      <dgm:prSet presAssocID="{065D5378-510C-4F30-9F7C-F0B19589224F}" presName="parentText" presStyleLbl="node1" presStyleIdx="0" presStyleCnt="3">
        <dgm:presLayoutVars>
          <dgm:chMax val="0"/>
          <dgm:bulletEnabled val="1"/>
        </dgm:presLayoutVars>
      </dgm:prSet>
      <dgm:spPr/>
    </dgm:pt>
    <dgm:pt modelId="{2FAE1C78-E087-194B-A11B-D7F24E0743F9}" type="pres">
      <dgm:prSet presAssocID="{E24E00D6-7AA0-4515-A526-6BC6C637033B}" presName="spacer" presStyleCnt="0"/>
      <dgm:spPr/>
    </dgm:pt>
    <dgm:pt modelId="{D91C0C7B-C678-4C47-B1A4-980A4499B13B}" type="pres">
      <dgm:prSet presAssocID="{DBD6FCBF-62F0-4121-9498-8428240EE87D}" presName="parentText" presStyleLbl="node1" presStyleIdx="1" presStyleCnt="3">
        <dgm:presLayoutVars>
          <dgm:chMax val="0"/>
          <dgm:bulletEnabled val="1"/>
        </dgm:presLayoutVars>
      </dgm:prSet>
      <dgm:spPr/>
    </dgm:pt>
    <dgm:pt modelId="{8FAD3442-FFB4-B94F-8CA1-3E22BEF78941}" type="pres">
      <dgm:prSet presAssocID="{C8C023EE-0F8A-4DF4-8263-B5922D1A4F03}" presName="spacer" presStyleCnt="0"/>
      <dgm:spPr/>
    </dgm:pt>
    <dgm:pt modelId="{FE6E0F9E-9BBC-9B40-B89A-5E105A31B94D}" type="pres">
      <dgm:prSet presAssocID="{BE4546B6-2AA3-4E93-A58F-FE31E034FA8D}" presName="parentText" presStyleLbl="node1" presStyleIdx="2" presStyleCnt="3">
        <dgm:presLayoutVars>
          <dgm:chMax val="0"/>
          <dgm:bulletEnabled val="1"/>
        </dgm:presLayoutVars>
      </dgm:prSet>
      <dgm:spPr/>
    </dgm:pt>
  </dgm:ptLst>
  <dgm:cxnLst>
    <dgm:cxn modelId="{6220592C-DF1D-1746-B4DE-81B2409EE2AA}" type="presOf" srcId="{906F0F76-1538-449A-B7E7-99E43282FE22}" destId="{F77C3438-1D53-7348-AAB9-A6A0437CA85F}" srcOrd="0" destOrd="0" presId="urn:microsoft.com/office/officeart/2005/8/layout/vList2"/>
    <dgm:cxn modelId="{00F3F75E-C232-AE48-BE16-0CEDF1F19CD2}" type="presOf" srcId="{BE4546B6-2AA3-4E93-A58F-FE31E034FA8D}" destId="{FE6E0F9E-9BBC-9B40-B89A-5E105A31B94D}" srcOrd="0" destOrd="0" presId="urn:microsoft.com/office/officeart/2005/8/layout/vList2"/>
    <dgm:cxn modelId="{F1770772-7D26-4AF4-A3BC-F1B469F93FAB}" srcId="{906F0F76-1538-449A-B7E7-99E43282FE22}" destId="{065D5378-510C-4F30-9F7C-F0B19589224F}" srcOrd="0" destOrd="0" parTransId="{2A0D1AC6-35FA-4610-8ACB-4E444E49A13F}" sibTransId="{E24E00D6-7AA0-4515-A526-6BC6C637033B}"/>
    <dgm:cxn modelId="{1F3BB4B2-90FE-4AFB-8518-47E7DC82EF99}" srcId="{906F0F76-1538-449A-B7E7-99E43282FE22}" destId="{BE4546B6-2AA3-4E93-A58F-FE31E034FA8D}" srcOrd="2" destOrd="0" parTransId="{34C75ECC-B9B1-4D96-AF1A-44502D91D8BD}" sibTransId="{7D72C2D2-A98D-423F-BC43-F14041E923ED}"/>
    <dgm:cxn modelId="{6E12D6C9-7E00-9643-8F95-59D31A310399}" type="presOf" srcId="{DBD6FCBF-62F0-4121-9498-8428240EE87D}" destId="{D91C0C7B-C678-4C47-B1A4-980A4499B13B}" srcOrd="0" destOrd="0" presId="urn:microsoft.com/office/officeart/2005/8/layout/vList2"/>
    <dgm:cxn modelId="{D44A5BD6-1F25-9C43-9DA1-A05371B47B69}" type="presOf" srcId="{065D5378-510C-4F30-9F7C-F0B19589224F}" destId="{69145C76-24FD-8E43-8273-848731080956}" srcOrd="0" destOrd="0" presId="urn:microsoft.com/office/officeart/2005/8/layout/vList2"/>
    <dgm:cxn modelId="{3B6F6EE1-E04F-4F89-BA85-7CFE022CBA12}" srcId="{906F0F76-1538-449A-B7E7-99E43282FE22}" destId="{DBD6FCBF-62F0-4121-9498-8428240EE87D}" srcOrd="1" destOrd="0" parTransId="{00417AC6-86B7-4B44-91E1-E63E5C252CA3}" sibTransId="{C8C023EE-0F8A-4DF4-8263-B5922D1A4F03}"/>
    <dgm:cxn modelId="{BB5C5788-4A41-8247-ABFD-76F3AB45092A}" type="presParOf" srcId="{F77C3438-1D53-7348-AAB9-A6A0437CA85F}" destId="{69145C76-24FD-8E43-8273-848731080956}" srcOrd="0" destOrd="0" presId="urn:microsoft.com/office/officeart/2005/8/layout/vList2"/>
    <dgm:cxn modelId="{6EBE7B5B-506B-F241-AF56-091F08433F6C}" type="presParOf" srcId="{F77C3438-1D53-7348-AAB9-A6A0437CA85F}" destId="{2FAE1C78-E087-194B-A11B-D7F24E0743F9}" srcOrd="1" destOrd="0" presId="urn:microsoft.com/office/officeart/2005/8/layout/vList2"/>
    <dgm:cxn modelId="{D597E4F6-274F-8940-9E3D-4A9289B23FEA}" type="presParOf" srcId="{F77C3438-1D53-7348-AAB9-A6A0437CA85F}" destId="{D91C0C7B-C678-4C47-B1A4-980A4499B13B}" srcOrd="2" destOrd="0" presId="urn:microsoft.com/office/officeart/2005/8/layout/vList2"/>
    <dgm:cxn modelId="{72F130BD-9CC0-7F42-AA92-D5E02B993D37}" type="presParOf" srcId="{F77C3438-1D53-7348-AAB9-A6A0437CA85F}" destId="{8FAD3442-FFB4-B94F-8CA1-3E22BEF78941}" srcOrd="3" destOrd="0" presId="urn:microsoft.com/office/officeart/2005/8/layout/vList2"/>
    <dgm:cxn modelId="{6B8CF65B-A066-6141-A928-5B227044E823}" type="presParOf" srcId="{F77C3438-1D53-7348-AAB9-A6A0437CA85F}" destId="{FE6E0F9E-9BBC-9B40-B89A-5E105A31B94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3A89F2-5FD4-1A44-9486-1832863B862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TW" altLang="en-US"/>
        </a:p>
      </dgm:t>
    </dgm:pt>
    <dgm:pt modelId="{FAEC89AE-0ABE-9B45-A912-990E896D8CF6}">
      <dgm:prSet/>
      <dgm:spPr/>
      <dgm:t>
        <a:bodyPr/>
        <a:lstStyle/>
        <a:p>
          <a:r>
            <a:rPr kumimoji="1" lang="en-US"/>
            <a:t>Research Questions:</a:t>
          </a:r>
          <a:endParaRPr lang="zh-TW"/>
        </a:p>
      </dgm:t>
    </dgm:pt>
    <dgm:pt modelId="{2B9AE75B-8D84-EF4C-B56E-14F4FEB10831}" type="parTrans" cxnId="{68945975-C2E1-BC42-9502-1338096F2457}">
      <dgm:prSet/>
      <dgm:spPr/>
      <dgm:t>
        <a:bodyPr/>
        <a:lstStyle/>
        <a:p>
          <a:endParaRPr lang="zh-TW" altLang="en-US"/>
        </a:p>
      </dgm:t>
    </dgm:pt>
    <dgm:pt modelId="{DBC36983-60B4-1E44-9283-FD6E96CFAB10}" type="sibTrans" cxnId="{68945975-C2E1-BC42-9502-1338096F2457}">
      <dgm:prSet/>
      <dgm:spPr/>
      <dgm:t>
        <a:bodyPr/>
        <a:lstStyle/>
        <a:p>
          <a:endParaRPr lang="zh-TW" altLang="en-US"/>
        </a:p>
      </dgm:t>
    </dgm:pt>
    <dgm:pt modelId="{9B0AF238-C039-B645-A67B-B23FA9FC307E}">
      <dgm:prSet/>
      <dgm:spPr/>
      <dgm:t>
        <a:bodyPr/>
        <a:lstStyle/>
        <a:p>
          <a:r>
            <a:rPr kumimoji="1" lang="en-US" dirty="0"/>
            <a:t>Political preference </a:t>
          </a:r>
          <a:r>
            <a:rPr kumimoji="1" lang="en-US" dirty="0">
              <a:sym typeface="Wingdings" pitchFamily="2" charset="2"/>
            </a:rPr>
            <a:t> R</a:t>
          </a:r>
          <a:r>
            <a:rPr kumimoji="1" lang="en-US" dirty="0"/>
            <a:t>etail Investors’  attention to stocks?</a:t>
          </a:r>
          <a:r>
            <a:rPr kumimoji="1" lang="zh-TW" altLang="en-US" dirty="0"/>
            <a:t>  </a:t>
          </a:r>
          <a:endParaRPr lang="zh-TW" dirty="0"/>
        </a:p>
      </dgm:t>
    </dgm:pt>
    <dgm:pt modelId="{68925E1C-1AAD-8249-8ADB-FC490D6E414E}" type="parTrans" cxnId="{7FE51BFF-95E3-1A4E-8EDD-9839978C9069}">
      <dgm:prSet/>
      <dgm:spPr/>
      <dgm:t>
        <a:bodyPr/>
        <a:lstStyle/>
        <a:p>
          <a:endParaRPr lang="zh-TW" altLang="en-US"/>
        </a:p>
      </dgm:t>
    </dgm:pt>
    <dgm:pt modelId="{21264266-ACB3-5F4E-AC97-8DC3D85EFFCF}" type="sibTrans" cxnId="{7FE51BFF-95E3-1A4E-8EDD-9839978C9069}">
      <dgm:prSet/>
      <dgm:spPr/>
      <dgm:t>
        <a:bodyPr/>
        <a:lstStyle/>
        <a:p>
          <a:endParaRPr lang="zh-TW" altLang="en-US"/>
        </a:p>
      </dgm:t>
    </dgm:pt>
    <dgm:pt modelId="{714A1F35-C861-D543-A8B5-A0EAF9B4553F}">
      <dgm:prSet/>
      <dgm:spPr/>
      <dgm:t>
        <a:bodyPr/>
        <a:lstStyle/>
        <a:p>
          <a:r>
            <a:rPr lang="en" altLang="zh-TW" dirty="0"/>
            <a:t>Higher stock</a:t>
          </a:r>
          <a:r>
            <a:rPr lang="zh-TW" altLang="en-US" dirty="0"/>
            <a:t> </a:t>
          </a:r>
          <a:r>
            <a:rPr lang="en" altLang="zh-TW" dirty="0"/>
            <a:t>attention </a:t>
          </a:r>
          <a:r>
            <a:rPr lang="en" altLang="zh-TW" dirty="0">
              <a:sym typeface="Wingdings" pitchFamily="2" charset="2"/>
            </a:rPr>
            <a:t></a:t>
          </a:r>
          <a:r>
            <a:rPr lang="en" altLang="zh-TW" dirty="0"/>
            <a:t> Lead to overtrading?</a:t>
          </a:r>
          <a:endParaRPr lang="zh-TW" dirty="0"/>
        </a:p>
      </dgm:t>
    </dgm:pt>
    <dgm:pt modelId="{6017FCA3-96D4-E548-90AC-F39ED3E7499C}" type="parTrans" cxnId="{68F48234-E389-2E45-9E4A-1BA0EA45CE00}">
      <dgm:prSet/>
      <dgm:spPr/>
      <dgm:t>
        <a:bodyPr/>
        <a:lstStyle/>
        <a:p>
          <a:endParaRPr lang="zh-TW" altLang="en-US"/>
        </a:p>
      </dgm:t>
    </dgm:pt>
    <dgm:pt modelId="{41041AA2-4525-2244-A1CE-3EEAD819D27E}" type="sibTrans" cxnId="{68F48234-E389-2E45-9E4A-1BA0EA45CE00}">
      <dgm:prSet/>
      <dgm:spPr/>
      <dgm:t>
        <a:bodyPr/>
        <a:lstStyle/>
        <a:p>
          <a:endParaRPr lang="zh-TW" altLang="en-US"/>
        </a:p>
      </dgm:t>
    </dgm:pt>
    <dgm:pt modelId="{DA00AAAA-F91A-2140-A5B9-8AB61C99AD19}">
      <dgm:prSet/>
      <dgm:spPr/>
      <dgm:t>
        <a:bodyPr/>
        <a:lstStyle/>
        <a:p>
          <a:r>
            <a:rPr lang="en" altLang="zh-TW" dirty="0"/>
            <a:t>Overtrading</a:t>
          </a:r>
          <a:r>
            <a:rPr lang="en-US" altLang="zh-TW" dirty="0">
              <a:sym typeface="Wingdings" pitchFamily="2" charset="2"/>
            </a:rPr>
            <a:t> B</a:t>
          </a:r>
          <a:r>
            <a:rPr lang="en" altLang="zh-TW" dirty="0" err="1"/>
            <a:t>etter</a:t>
          </a:r>
          <a:r>
            <a:rPr lang="zh-TW" altLang="en-US" dirty="0"/>
            <a:t> </a:t>
          </a:r>
          <a:r>
            <a:rPr lang="en" altLang="zh-TW" dirty="0"/>
            <a:t>or worse profit performance?</a:t>
          </a:r>
          <a:endParaRPr lang="zh-TW" dirty="0"/>
        </a:p>
      </dgm:t>
    </dgm:pt>
    <dgm:pt modelId="{0FAA0D29-BECD-A64C-AA69-E742D0FFD4C3}" type="parTrans" cxnId="{8486AA6A-BF11-3144-B75E-B96C98C3BCE9}">
      <dgm:prSet/>
      <dgm:spPr/>
      <dgm:t>
        <a:bodyPr/>
        <a:lstStyle/>
        <a:p>
          <a:endParaRPr lang="zh-TW" altLang="en-US"/>
        </a:p>
      </dgm:t>
    </dgm:pt>
    <dgm:pt modelId="{35CECC97-8863-A344-949A-380DF252BA94}" type="sibTrans" cxnId="{8486AA6A-BF11-3144-B75E-B96C98C3BCE9}">
      <dgm:prSet/>
      <dgm:spPr/>
      <dgm:t>
        <a:bodyPr/>
        <a:lstStyle/>
        <a:p>
          <a:endParaRPr lang="zh-TW" altLang="en-US"/>
        </a:p>
      </dgm:t>
    </dgm:pt>
    <dgm:pt modelId="{ED2B9099-A0F5-3F45-B95A-1BC6703E4646}">
      <dgm:prSet/>
      <dgm:spPr/>
      <dgm:t>
        <a:bodyPr/>
        <a:lstStyle/>
        <a:p>
          <a:r>
            <a:rPr lang="en-US" altLang="zh-TW" dirty="0"/>
            <a:t>Trading</a:t>
          </a:r>
          <a:r>
            <a:rPr lang="zh-TW" altLang="en-US" dirty="0"/>
            <a:t> </a:t>
          </a:r>
          <a:r>
            <a:rPr lang="en-US" altLang="zh-TW" dirty="0"/>
            <a:t>performance</a:t>
          </a:r>
          <a:r>
            <a:rPr lang="zh-TW" altLang="en-US" dirty="0"/>
            <a:t> </a:t>
          </a:r>
          <a:r>
            <a:rPr lang="en-US" altLang="zh-TW" dirty="0">
              <a:sym typeface="Wingdings" pitchFamily="2" charset="2"/>
            </a:rPr>
            <a:t> Future political behavior?</a:t>
          </a:r>
          <a:endParaRPr lang="zh-TW" dirty="0"/>
        </a:p>
      </dgm:t>
    </dgm:pt>
    <dgm:pt modelId="{F33C4502-8985-9542-A3B5-295EEA6D56A6}" type="parTrans" cxnId="{E4E1F9A1-E4EA-6349-8815-9451ABE6DDC4}">
      <dgm:prSet/>
      <dgm:spPr/>
      <dgm:t>
        <a:bodyPr/>
        <a:lstStyle/>
        <a:p>
          <a:endParaRPr lang="zh-TW" altLang="en-US"/>
        </a:p>
      </dgm:t>
    </dgm:pt>
    <dgm:pt modelId="{7CFE31F0-3356-9B46-B51F-579FE36530DD}" type="sibTrans" cxnId="{E4E1F9A1-E4EA-6349-8815-9451ABE6DDC4}">
      <dgm:prSet/>
      <dgm:spPr/>
      <dgm:t>
        <a:bodyPr/>
        <a:lstStyle/>
        <a:p>
          <a:endParaRPr lang="zh-TW" altLang="en-US"/>
        </a:p>
      </dgm:t>
    </dgm:pt>
    <dgm:pt modelId="{9D28DFC4-DB28-B049-8E9E-EAF725800EFD}" type="pres">
      <dgm:prSet presAssocID="{363A89F2-5FD4-1A44-9486-1832863B8622}" presName="linearFlow" presStyleCnt="0">
        <dgm:presLayoutVars>
          <dgm:dir/>
          <dgm:animLvl val="lvl"/>
          <dgm:resizeHandles val="exact"/>
        </dgm:presLayoutVars>
      </dgm:prSet>
      <dgm:spPr/>
    </dgm:pt>
    <dgm:pt modelId="{BF2F027C-0785-5E4A-B459-6F823F605D37}" type="pres">
      <dgm:prSet presAssocID="{FAEC89AE-0ABE-9B45-A912-990E896D8CF6}" presName="composite" presStyleCnt="0"/>
      <dgm:spPr/>
    </dgm:pt>
    <dgm:pt modelId="{40035E2E-F9D6-C24E-8938-EA288C442CEC}" type="pres">
      <dgm:prSet presAssocID="{FAEC89AE-0ABE-9B45-A912-990E896D8CF6}" presName="parentText" presStyleLbl="alignNode1" presStyleIdx="0" presStyleCnt="1">
        <dgm:presLayoutVars>
          <dgm:chMax val="1"/>
          <dgm:bulletEnabled val="1"/>
        </dgm:presLayoutVars>
      </dgm:prSet>
      <dgm:spPr/>
    </dgm:pt>
    <dgm:pt modelId="{C16BFA4E-2EBE-DB4E-8DFE-24C20E30B9E3}" type="pres">
      <dgm:prSet presAssocID="{FAEC89AE-0ABE-9B45-A912-990E896D8CF6}" presName="descendantText" presStyleLbl="alignAcc1" presStyleIdx="0" presStyleCnt="1">
        <dgm:presLayoutVars>
          <dgm:bulletEnabled val="1"/>
        </dgm:presLayoutVars>
      </dgm:prSet>
      <dgm:spPr/>
    </dgm:pt>
  </dgm:ptLst>
  <dgm:cxnLst>
    <dgm:cxn modelId="{A7CC772F-08B7-FE42-86BC-2A74BBB67BFB}" type="presOf" srcId="{DA00AAAA-F91A-2140-A5B9-8AB61C99AD19}" destId="{C16BFA4E-2EBE-DB4E-8DFE-24C20E30B9E3}" srcOrd="0" destOrd="2" presId="urn:microsoft.com/office/officeart/2005/8/layout/chevron2"/>
    <dgm:cxn modelId="{68F48234-E389-2E45-9E4A-1BA0EA45CE00}" srcId="{FAEC89AE-0ABE-9B45-A912-990E896D8CF6}" destId="{714A1F35-C861-D543-A8B5-A0EAF9B4553F}" srcOrd="1" destOrd="0" parTransId="{6017FCA3-96D4-E548-90AC-F39ED3E7499C}" sibTransId="{41041AA2-4525-2244-A1CE-3EEAD819D27E}"/>
    <dgm:cxn modelId="{E0939F40-DBC9-6243-A813-3E5C85D8269F}" type="presOf" srcId="{FAEC89AE-0ABE-9B45-A912-990E896D8CF6}" destId="{40035E2E-F9D6-C24E-8938-EA288C442CEC}" srcOrd="0" destOrd="0" presId="urn:microsoft.com/office/officeart/2005/8/layout/chevron2"/>
    <dgm:cxn modelId="{8486AA6A-BF11-3144-B75E-B96C98C3BCE9}" srcId="{FAEC89AE-0ABE-9B45-A912-990E896D8CF6}" destId="{DA00AAAA-F91A-2140-A5B9-8AB61C99AD19}" srcOrd="2" destOrd="0" parTransId="{0FAA0D29-BECD-A64C-AA69-E742D0FFD4C3}" sibTransId="{35CECC97-8863-A344-949A-380DF252BA94}"/>
    <dgm:cxn modelId="{68945975-C2E1-BC42-9502-1338096F2457}" srcId="{363A89F2-5FD4-1A44-9486-1832863B8622}" destId="{FAEC89AE-0ABE-9B45-A912-990E896D8CF6}" srcOrd="0" destOrd="0" parTransId="{2B9AE75B-8D84-EF4C-B56E-14F4FEB10831}" sibTransId="{DBC36983-60B4-1E44-9283-FD6E96CFAB10}"/>
    <dgm:cxn modelId="{E4E1F9A1-E4EA-6349-8815-9451ABE6DDC4}" srcId="{FAEC89AE-0ABE-9B45-A912-990E896D8CF6}" destId="{ED2B9099-A0F5-3F45-B95A-1BC6703E4646}" srcOrd="3" destOrd="0" parTransId="{F33C4502-8985-9542-A3B5-295EEA6D56A6}" sibTransId="{7CFE31F0-3356-9B46-B51F-579FE36530DD}"/>
    <dgm:cxn modelId="{0C53F7A5-6C2A-5D4A-BDAC-B5F8F86AEB35}" type="presOf" srcId="{9B0AF238-C039-B645-A67B-B23FA9FC307E}" destId="{C16BFA4E-2EBE-DB4E-8DFE-24C20E30B9E3}" srcOrd="0" destOrd="0" presId="urn:microsoft.com/office/officeart/2005/8/layout/chevron2"/>
    <dgm:cxn modelId="{E301B8DA-9929-C440-98B3-760CDD4D7900}" type="presOf" srcId="{363A89F2-5FD4-1A44-9486-1832863B8622}" destId="{9D28DFC4-DB28-B049-8E9E-EAF725800EFD}" srcOrd="0" destOrd="0" presId="urn:microsoft.com/office/officeart/2005/8/layout/chevron2"/>
    <dgm:cxn modelId="{D45C80E0-C5CD-F84D-A969-9BFB2618D2B0}" type="presOf" srcId="{714A1F35-C861-D543-A8B5-A0EAF9B4553F}" destId="{C16BFA4E-2EBE-DB4E-8DFE-24C20E30B9E3}" srcOrd="0" destOrd="1" presId="urn:microsoft.com/office/officeart/2005/8/layout/chevron2"/>
    <dgm:cxn modelId="{7FE51BFF-95E3-1A4E-8EDD-9839978C9069}" srcId="{FAEC89AE-0ABE-9B45-A912-990E896D8CF6}" destId="{9B0AF238-C039-B645-A67B-B23FA9FC307E}" srcOrd="0" destOrd="0" parTransId="{68925E1C-1AAD-8249-8ADB-FC490D6E414E}" sibTransId="{21264266-ACB3-5F4E-AC97-8DC3D85EFFCF}"/>
    <dgm:cxn modelId="{B71590FF-5BCF-D345-A9FD-9921CE63488D}" type="presOf" srcId="{ED2B9099-A0F5-3F45-B95A-1BC6703E4646}" destId="{C16BFA4E-2EBE-DB4E-8DFE-24C20E30B9E3}" srcOrd="0" destOrd="3" presId="urn:microsoft.com/office/officeart/2005/8/layout/chevron2"/>
    <dgm:cxn modelId="{7D397F4F-31B3-A94D-B3B8-F6D186D5F65B}" type="presParOf" srcId="{9D28DFC4-DB28-B049-8E9E-EAF725800EFD}" destId="{BF2F027C-0785-5E4A-B459-6F823F605D37}" srcOrd="0" destOrd="0" presId="urn:microsoft.com/office/officeart/2005/8/layout/chevron2"/>
    <dgm:cxn modelId="{76D98169-F7C7-244F-8CEB-702674DDA290}" type="presParOf" srcId="{BF2F027C-0785-5E4A-B459-6F823F605D37}" destId="{40035E2E-F9D6-C24E-8938-EA288C442CEC}" srcOrd="0" destOrd="0" presId="urn:microsoft.com/office/officeart/2005/8/layout/chevron2"/>
    <dgm:cxn modelId="{70B53059-6C58-644E-BBD6-7463D688015C}" type="presParOf" srcId="{BF2F027C-0785-5E4A-B459-6F823F605D37}" destId="{C16BFA4E-2EBE-DB4E-8DFE-24C20E30B9E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38D847-64DE-4772-8B49-702D488E598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34C8A173-1335-4FBD-A24F-4A2E99105360}">
      <dgm:prSet custT="1"/>
      <dgm:spPr/>
      <dgm:t>
        <a:bodyPr/>
        <a:lstStyle/>
        <a:p>
          <a:pPr algn="l"/>
          <a:r>
            <a:rPr lang="en-US" sz="2300" b="1" i="0" dirty="0"/>
            <a:t>Hypothesis 1 (H1)</a:t>
          </a:r>
        </a:p>
        <a:p>
          <a:pPr algn="l"/>
          <a:r>
            <a:rPr lang="en" sz="2400" i="0" dirty="0"/>
            <a:t>Investors in cities or counties with a strong KMT preference are more inclined to trade China concept stocks before elections, as inferred from voting patterns. </a:t>
          </a:r>
          <a:endParaRPr lang="en-US" sz="2400" i="0" dirty="0"/>
        </a:p>
      </dgm:t>
    </dgm:pt>
    <dgm:pt modelId="{E648F2CF-6D33-4C61-A4A5-BDFA24FEB34D}" type="parTrans" cxnId="{8274C6F3-1B61-4C7E-A0E4-D45620B81BF5}">
      <dgm:prSet/>
      <dgm:spPr/>
      <dgm:t>
        <a:bodyPr/>
        <a:lstStyle/>
        <a:p>
          <a:endParaRPr lang="en-US"/>
        </a:p>
      </dgm:t>
    </dgm:pt>
    <dgm:pt modelId="{701C3AC2-4CA7-4707-938F-25E80B260B37}" type="sibTrans" cxnId="{8274C6F3-1B61-4C7E-A0E4-D45620B81BF5}">
      <dgm:prSet/>
      <dgm:spPr/>
      <dgm:t>
        <a:bodyPr/>
        <a:lstStyle/>
        <a:p>
          <a:endParaRPr lang="en-US"/>
        </a:p>
      </dgm:t>
    </dgm:pt>
    <dgm:pt modelId="{F4D21236-248A-43AA-9D39-6A2333BFC8EE}">
      <dgm:prSet custT="1"/>
      <dgm:spPr/>
      <dgm:t>
        <a:bodyPr/>
        <a:lstStyle/>
        <a:p>
          <a:pPr algn="l"/>
          <a:r>
            <a:rPr lang="en-US" sz="2400" b="1" i="0" dirty="0"/>
            <a:t>Hypothesis 2 (H2)</a:t>
          </a:r>
        </a:p>
        <a:p>
          <a:pPr algn="l"/>
          <a:r>
            <a:rPr lang="en" sz="2400" i="0" dirty="0"/>
            <a:t>Investment decisions driven by investors’ political preferences are more likely to be sentimental, leading to poorer investment performance. </a:t>
          </a:r>
          <a:endParaRPr lang="en-US" sz="2400" i="0" dirty="0"/>
        </a:p>
      </dgm:t>
    </dgm:pt>
    <dgm:pt modelId="{BE29AE67-D6F6-438D-9944-086E4C621097}" type="parTrans" cxnId="{A842B0ED-33FD-426C-B26D-70BE9E68D2E9}">
      <dgm:prSet/>
      <dgm:spPr/>
      <dgm:t>
        <a:bodyPr/>
        <a:lstStyle/>
        <a:p>
          <a:endParaRPr lang="en-US"/>
        </a:p>
      </dgm:t>
    </dgm:pt>
    <dgm:pt modelId="{D22741A6-64CF-4EF6-AA51-3A5CBBD8CE4F}" type="sibTrans" cxnId="{A842B0ED-33FD-426C-B26D-70BE9E68D2E9}">
      <dgm:prSet/>
      <dgm:spPr/>
      <dgm:t>
        <a:bodyPr/>
        <a:lstStyle/>
        <a:p>
          <a:endParaRPr lang="en-US"/>
        </a:p>
      </dgm:t>
    </dgm:pt>
    <dgm:pt modelId="{570E3208-4326-0C44-8535-C022FCFDA499}" type="pres">
      <dgm:prSet presAssocID="{C638D847-64DE-4772-8B49-702D488E5983}" presName="hierChild1" presStyleCnt="0">
        <dgm:presLayoutVars>
          <dgm:chPref val="1"/>
          <dgm:dir/>
          <dgm:animOne val="branch"/>
          <dgm:animLvl val="lvl"/>
          <dgm:resizeHandles/>
        </dgm:presLayoutVars>
      </dgm:prSet>
      <dgm:spPr/>
    </dgm:pt>
    <dgm:pt modelId="{A0797B1F-1CF3-7742-98C5-714CFBDB392D}" type="pres">
      <dgm:prSet presAssocID="{34C8A173-1335-4FBD-A24F-4A2E99105360}" presName="hierRoot1" presStyleCnt="0"/>
      <dgm:spPr/>
    </dgm:pt>
    <dgm:pt modelId="{4243917F-6512-3846-8BCA-E7F3849306F4}" type="pres">
      <dgm:prSet presAssocID="{34C8A173-1335-4FBD-A24F-4A2E99105360}" presName="composite" presStyleCnt="0"/>
      <dgm:spPr/>
    </dgm:pt>
    <dgm:pt modelId="{FF23CC78-664B-F54C-ACCC-5E2E7B45A737}" type="pres">
      <dgm:prSet presAssocID="{34C8A173-1335-4FBD-A24F-4A2E99105360}" presName="background" presStyleLbl="node0" presStyleIdx="0" presStyleCnt="2"/>
      <dgm:spPr/>
    </dgm:pt>
    <dgm:pt modelId="{29316E52-47DC-E445-9E03-C726806852B4}" type="pres">
      <dgm:prSet presAssocID="{34C8A173-1335-4FBD-A24F-4A2E99105360}" presName="text" presStyleLbl="fgAcc0" presStyleIdx="0" presStyleCnt="2" custScaleY="114537">
        <dgm:presLayoutVars>
          <dgm:chPref val="3"/>
        </dgm:presLayoutVars>
      </dgm:prSet>
      <dgm:spPr/>
    </dgm:pt>
    <dgm:pt modelId="{5DC1053A-243E-0744-8497-CD51851251A7}" type="pres">
      <dgm:prSet presAssocID="{34C8A173-1335-4FBD-A24F-4A2E99105360}" presName="hierChild2" presStyleCnt="0"/>
      <dgm:spPr/>
    </dgm:pt>
    <dgm:pt modelId="{9E731492-EF0E-D14E-9B14-1B24047C6DB9}" type="pres">
      <dgm:prSet presAssocID="{F4D21236-248A-43AA-9D39-6A2333BFC8EE}" presName="hierRoot1" presStyleCnt="0"/>
      <dgm:spPr/>
    </dgm:pt>
    <dgm:pt modelId="{E0BBE1DC-3EBB-6042-BA3F-1E967B2F622C}" type="pres">
      <dgm:prSet presAssocID="{F4D21236-248A-43AA-9D39-6A2333BFC8EE}" presName="composite" presStyleCnt="0"/>
      <dgm:spPr/>
    </dgm:pt>
    <dgm:pt modelId="{A91624BB-968C-5F4C-9032-075D3EAEA01E}" type="pres">
      <dgm:prSet presAssocID="{F4D21236-248A-43AA-9D39-6A2333BFC8EE}" presName="background" presStyleLbl="node0" presStyleIdx="1" presStyleCnt="2"/>
      <dgm:spPr/>
    </dgm:pt>
    <dgm:pt modelId="{AD7A7310-1178-CF4D-BD34-45E435DADDB5}" type="pres">
      <dgm:prSet presAssocID="{F4D21236-248A-43AA-9D39-6A2333BFC8EE}" presName="text" presStyleLbl="fgAcc0" presStyleIdx="1" presStyleCnt="2" custScaleY="111947">
        <dgm:presLayoutVars>
          <dgm:chPref val="3"/>
        </dgm:presLayoutVars>
      </dgm:prSet>
      <dgm:spPr/>
    </dgm:pt>
    <dgm:pt modelId="{E4A15C74-76FC-A440-9859-91BA8DA35FC8}" type="pres">
      <dgm:prSet presAssocID="{F4D21236-248A-43AA-9D39-6A2333BFC8EE}" presName="hierChild2" presStyleCnt="0"/>
      <dgm:spPr/>
    </dgm:pt>
  </dgm:ptLst>
  <dgm:cxnLst>
    <dgm:cxn modelId="{89556317-5CC4-FF4E-A57C-25AD37BAD4B8}" type="presOf" srcId="{34C8A173-1335-4FBD-A24F-4A2E99105360}" destId="{29316E52-47DC-E445-9E03-C726806852B4}" srcOrd="0" destOrd="0" presId="urn:microsoft.com/office/officeart/2005/8/layout/hierarchy1"/>
    <dgm:cxn modelId="{58B18E8A-BC57-BF4D-8C4E-A790E526EC61}" type="presOf" srcId="{C638D847-64DE-4772-8B49-702D488E5983}" destId="{570E3208-4326-0C44-8535-C022FCFDA499}" srcOrd="0" destOrd="0" presId="urn:microsoft.com/office/officeart/2005/8/layout/hierarchy1"/>
    <dgm:cxn modelId="{A842B0ED-33FD-426C-B26D-70BE9E68D2E9}" srcId="{C638D847-64DE-4772-8B49-702D488E5983}" destId="{F4D21236-248A-43AA-9D39-6A2333BFC8EE}" srcOrd="1" destOrd="0" parTransId="{BE29AE67-D6F6-438D-9944-086E4C621097}" sibTransId="{D22741A6-64CF-4EF6-AA51-3A5CBBD8CE4F}"/>
    <dgm:cxn modelId="{AF1055F1-3B3C-1F47-9D77-9122394A9311}" type="presOf" srcId="{F4D21236-248A-43AA-9D39-6A2333BFC8EE}" destId="{AD7A7310-1178-CF4D-BD34-45E435DADDB5}" srcOrd="0" destOrd="0" presId="urn:microsoft.com/office/officeart/2005/8/layout/hierarchy1"/>
    <dgm:cxn modelId="{8274C6F3-1B61-4C7E-A0E4-D45620B81BF5}" srcId="{C638D847-64DE-4772-8B49-702D488E5983}" destId="{34C8A173-1335-4FBD-A24F-4A2E99105360}" srcOrd="0" destOrd="0" parTransId="{E648F2CF-6D33-4C61-A4A5-BDFA24FEB34D}" sibTransId="{701C3AC2-4CA7-4707-938F-25E80B260B37}"/>
    <dgm:cxn modelId="{896592EF-395F-4147-B2FB-D64FBCBCD58D}" type="presParOf" srcId="{570E3208-4326-0C44-8535-C022FCFDA499}" destId="{A0797B1F-1CF3-7742-98C5-714CFBDB392D}" srcOrd="0" destOrd="0" presId="urn:microsoft.com/office/officeart/2005/8/layout/hierarchy1"/>
    <dgm:cxn modelId="{43542246-9D70-BF43-9C93-75DC6B5D7E44}" type="presParOf" srcId="{A0797B1F-1CF3-7742-98C5-714CFBDB392D}" destId="{4243917F-6512-3846-8BCA-E7F3849306F4}" srcOrd="0" destOrd="0" presId="urn:microsoft.com/office/officeart/2005/8/layout/hierarchy1"/>
    <dgm:cxn modelId="{609EE627-127D-7043-A952-D3693A52791E}" type="presParOf" srcId="{4243917F-6512-3846-8BCA-E7F3849306F4}" destId="{FF23CC78-664B-F54C-ACCC-5E2E7B45A737}" srcOrd="0" destOrd="0" presId="urn:microsoft.com/office/officeart/2005/8/layout/hierarchy1"/>
    <dgm:cxn modelId="{BDF7B5A7-C138-4444-A635-E8CE9FA55999}" type="presParOf" srcId="{4243917F-6512-3846-8BCA-E7F3849306F4}" destId="{29316E52-47DC-E445-9E03-C726806852B4}" srcOrd="1" destOrd="0" presId="urn:microsoft.com/office/officeart/2005/8/layout/hierarchy1"/>
    <dgm:cxn modelId="{3A482C25-2894-E145-90AC-D01078AFAA7E}" type="presParOf" srcId="{A0797B1F-1CF3-7742-98C5-714CFBDB392D}" destId="{5DC1053A-243E-0744-8497-CD51851251A7}" srcOrd="1" destOrd="0" presId="urn:microsoft.com/office/officeart/2005/8/layout/hierarchy1"/>
    <dgm:cxn modelId="{76CD25C3-7030-CD48-9088-19AF715F0931}" type="presParOf" srcId="{570E3208-4326-0C44-8535-C022FCFDA499}" destId="{9E731492-EF0E-D14E-9B14-1B24047C6DB9}" srcOrd="1" destOrd="0" presId="urn:microsoft.com/office/officeart/2005/8/layout/hierarchy1"/>
    <dgm:cxn modelId="{AB1E3F02-7B30-7242-A01C-DF91234A2DC2}" type="presParOf" srcId="{9E731492-EF0E-D14E-9B14-1B24047C6DB9}" destId="{E0BBE1DC-3EBB-6042-BA3F-1E967B2F622C}" srcOrd="0" destOrd="0" presId="urn:microsoft.com/office/officeart/2005/8/layout/hierarchy1"/>
    <dgm:cxn modelId="{71B4914E-7C8C-DD45-BD07-153BA48A3791}" type="presParOf" srcId="{E0BBE1DC-3EBB-6042-BA3F-1E967B2F622C}" destId="{A91624BB-968C-5F4C-9032-075D3EAEA01E}" srcOrd="0" destOrd="0" presId="urn:microsoft.com/office/officeart/2005/8/layout/hierarchy1"/>
    <dgm:cxn modelId="{D3370A32-947B-A140-AF8C-9A30BA644F05}" type="presParOf" srcId="{E0BBE1DC-3EBB-6042-BA3F-1E967B2F622C}" destId="{AD7A7310-1178-CF4D-BD34-45E435DADDB5}" srcOrd="1" destOrd="0" presId="urn:microsoft.com/office/officeart/2005/8/layout/hierarchy1"/>
    <dgm:cxn modelId="{BD6FF34E-C68B-BC4A-A427-1B8F81F54B25}" type="presParOf" srcId="{9E731492-EF0E-D14E-9B14-1B24047C6DB9}" destId="{E4A15C74-76FC-A440-9859-91BA8DA35FC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D10437-7434-4CA9-B71C-0C30A5EDE70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F165440-D717-4C80-AD9F-EDD2080B9CCB}">
      <dgm:prSet/>
      <dgm:spPr/>
      <dgm:t>
        <a:bodyPr/>
        <a:lstStyle/>
        <a:p>
          <a:pPr>
            <a:lnSpc>
              <a:spcPct val="100000"/>
            </a:lnSpc>
          </a:pPr>
          <a:r>
            <a:rPr lang="en-US" b="0" i="0"/>
            <a:t>Political affiliations, notably a preference for the KMT, significantly influence investors’ trading behaviors, particularly towards China concept stocks, highlighting the impact of political dynamics on financial market behavior.</a:t>
          </a:r>
          <a:endParaRPr lang="en-US"/>
        </a:p>
      </dgm:t>
    </dgm:pt>
    <dgm:pt modelId="{BBA3D518-67AB-4108-9B32-D2AA425466FA}" type="parTrans" cxnId="{25A2AB04-6D75-4CFD-967E-C6DA42982F17}">
      <dgm:prSet/>
      <dgm:spPr/>
      <dgm:t>
        <a:bodyPr/>
        <a:lstStyle/>
        <a:p>
          <a:endParaRPr lang="en-US"/>
        </a:p>
      </dgm:t>
    </dgm:pt>
    <dgm:pt modelId="{EFABA940-818F-4FC6-962C-2183087A7627}" type="sibTrans" cxnId="{25A2AB04-6D75-4CFD-967E-C6DA42982F17}">
      <dgm:prSet/>
      <dgm:spPr/>
      <dgm:t>
        <a:bodyPr/>
        <a:lstStyle/>
        <a:p>
          <a:endParaRPr lang="en-US"/>
        </a:p>
      </dgm:t>
    </dgm:pt>
    <dgm:pt modelId="{7E868BB8-44C1-4B63-9055-C086FBBE6437}">
      <dgm:prSet/>
      <dgm:spPr/>
      <dgm:t>
        <a:bodyPr/>
        <a:lstStyle/>
        <a:p>
          <a:pPr>
            <a:lnSpc>
              <a:spcPct val="100000"/>
            </a:lnSpc>
          </a:pPr>
          <a:r>
            <a:rPr lang="en-US"/>
            <a:t>Show that areas with higher vote shares for China-friendly parties exhibit a stronger tendency among retail investors to trade China concept stocks. This finding demonstrates a linkage between political preferences and financial decision-making biases, aligning with the expectations of behavioral consistency.</a:t>
          </a:r>
        </a:p>
      </dgm:t>
    </dgm:pt>
    <dgm:pt modelId="{F7D8F38B-F7E7-4BC2-9C19-BF43D40275A9}" type="parTrans" cxnId="{C6D9B943-80EC-4598-B526-51B780D9E9F2}">
      <dgm:prSet/>
      <dgm:spPr/>
      <dgm:t>
        <a:bodyPr/>
        <a:lstStyle/>
        <a:p>
          <a:endParaRPr lang="en-US"/>
        </a:p>
      </dgm:t>
    </dgm:pt>
    <dgm:pt modelId="{87FE0A27-46D0-47EB-9879-FB046CA3AD1D}" type="sibTrans" cxnId="{C6D9B943-80EC-4598-B526-51B780D9E9F2}">
      <dgm:prSet/>
      <dgm:spPr/>
      <dgm:t>
        <a:bodyPr/>
        <a:lstStyle/>
        <a:p>
          <a:endParaRPr lang="en-US"/>
        </a:p>
      </dgm:t>
    </dgm:pt>
    <dgm:pt modelId="{EF719E89-4A5E-4B62-8B78-6EA4A7181867}">
      <dgm:prSet/>
      <dgm:spPr/>
      <dgm:t>
        <a:bodyPr/>
        <a:lstStyle/>
        <a:p>
          <a:pPr>
            <a:lnSpc>
              <a:spcPct val="100000"/>
            </a:lnSpc>
          </a:pPr>
          <a:r>
            <a:rPr lang="en-US"/>
            <a:t>Indicates that a propensity to trade China concept stocks leads to poorer short-term trading performance, suggesting that such politically driven investment decisions may be more emotionally influenced than rational. </a:t>
          </a:r>
        </a:p>
      </dgm:t>
    </dgm:pt>
    <dgm:pt modelId="{04DB021A-6A9C-4F1F-9C1C-CD2ED4D7361A}" type="parTrans" cxnId="{46C67C57-4D20-49E6-B880-D01B12E97321}">
      <dgm:prSet/>
      <dgm:spPr/>
      <dgm:t>
        <a:bodyPr/>
        <a:lstStyle/>
        <a:p>
          <a:endParaRPr lang="en-US"/>
        </a:p>
      </dgm:t>
    </dgm:pt>
    <dgm:pt modelId="{927D7A22-8D46-4253-BCE4-F08FB0C3FEA0}" type="sibTrans" cxnId="{46C67C57-4D20-49E6-B880-D01B12E97321}">
      <dgm:prSet/>
      <dgm:spPr/>
      <dgm:t>
        <a:bodyPr/>
        <a:lstStyle/>
        <a:p>
          <a:endParaRPr lang="en-US"/>
        </a:p>
      </dgm:t>
    </dgm:pt>
    <dgm:pt modelId="{8697953A-A9F8-45CC-AD95-D3B68F4A551E}">
      <dgm:prSet/>
      <dgm:spPr/>
      <dgm:t>
        <a:bodyPr/>
        <a:lstStyle/>
        <a:p>
          <a:pPr>
            <a:lnSpc>
              <a:spcPct val="100000"/>
            </a:lnSpc>
          </a:pPr>
          <a:r>
            <a:rPr lang="en-US" dirty="0"/>
            <a:t>Enriches the knowledge of the underlying factors that influence retail trading behavior and emphasizes the significance of examining financial investment decisions from a social perspective.</a:t>
          </a:r>
        </a:p>
      </dgm:t>
    </dgm:pt>
    <dgm:pt modelId="{02FE1B6A-C7F0-4387-84DF-DFEDEADFAB69}" type="parTrans" cxnId="{96A32D73-0BF6-4218-BE2F-4AE3F81C41D6}">
      <dgm:prSet/>
      <dgm:spPr/>
      <dgm:t>
        <a:bodyPr/>
        <a:lstStyle/>
        <a:p>
          <a:endParaRPr lang="en-US"/>
        </a:p>
      </dgm:t>
    </dgm:pt>
    <dgm:pt modelId="{491B7330-713C-489D-B16D-5223E48B4B7B}" type="sibTrans" cxnId="{96A32D73-0BF6-4218-BE2F-4AE3F81C41D6}">
      <dgm:prSet/>
      <dgm:spPr/>
      <dgm:t>
        <a:bodyPr/>
        <a:lstStyle/>
        <a:p>
          <a:endParaRPr lang="en-US"/>
        </a:p>
      </dgm:t>
    </dgm:pt>
    <dgm:pt modelId="{C9D09898-156A-48D7-ADD4-0E98DFBC4E90}" type="pres">
      <dgm:prSet presAssocID="{70D10437-7434-4CA9-B71C-0C30A5EDE70A}" presName="root" presStyleCnt="0">
        <dgm:presLayoutVars>
          <dgm:dir/>
          <dgm:resizeHandles val="exact"/>
        </dgm:presLayoutVars>
      </dgm:prSet>
      <dgm:spPr/>
    </dgm:pt>
    <dgm:pt modelId="{D24921F0-D670-44AA-871F-DBE4D0CD3CBD}" type="pres">
      <dgm:prSet presAssocID="{FF165440-D717-4C80-AD9F-EDD2080B9CCB}" presName="compNode" presStyleCnt="0"/>
      <dgm:spPr/>
    </dgm:pt>
    <dgm:pt modelId="{83282ED5-316C-45A0-AC98-650526C7A661}" type="pres">
      <dgm:prSet presAssocID="{FF165440-D717-4C80-AD9F-EDD2080B9CCB}" presName="bgRect" presStyleLbl="bgShp" presStyleIdx="0" presStyleCnt="4"/>
      <dgm:spPr/>
    </dgm:pt>
    <dgm:pt modelId="{7D684B1C-CD0C-45DD-B931-2F0274FF81BB}" type="pres">
      <dgm:prSet presAssocID="{FF165440-D717-4C80-AD9F-EDD2080B9CC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Graph with Upward Trend"/>
        </a:ext>
      </dgm:extLst>
    </dgm:pt>
    <dgm:pt modelId="{F3C88132-5A72-4DB1-B7F7-1FF67521C938}" type="pres">
      <dgm:prSet presAssocID="{FF165440-D717-4C80-AD9F-EDD2080B9CCB}" presName="spaceRect" presStyleCnt="0"/>
      <dgm:spPr/>
    </dgm:pt>
    <dgm:pt modelId="{18391701-6D08-44BA-8472-611730E5730F}" type="pres">
      <dgm:prSet presAssocID="{FF165440-D717-4C80-AD9F-EDD2080B9CCB}" presName="parTx" presStyleLbl="revTx" presStyleIdx="0" presStyleCnt="4">
        <dgm:presLayoutVars>
          <dgm:chMax val="0"/>
          <dgm:chPref val="0"/>
        </dgm:presLayoutVars>
      </dgm:prSet>
      <dgm:spPr/>
    </dgm:pt>
    <dgm:pt modelId="{6C735A91-2FF1-4619-A7D9-5E8C7F1A7DA4}" type="pres">
      <dgm:prSet presAssocID="{EFABA940-818F-4FC6-962C-2183087A7627}" presName="sibTrans" presStyleCnt="0"/>
      <dgm:spPr/>
    </dgm:pt>
    <dgm:pt modelId="{5197CAE4-4AB9-4A20-833E-3A031C7C5AE6}" type="pres">
      <dgm:prSet presAssocID="{7E868BB8-44C1-4B63-9055-C086FBBE6437}" presName="compNode" presStyleCnt="0"/>
      <dgm:spPr/>
    </dgm:pt>
    <dgm:pt modelId="{BA1D0A26-C825-47DB-9840-D455BE251292}" type="pres">
      <dgm:prSet presAssocID="{7E868BB8-44C1-4B63-9055-C086FBBE6437}" presName="bgRect" presStyleLbl="bgShp" presStyleIdx="1" presStyleCnt="4"/>
      <dgm:spPr/>
    </dgm:pt>
    <dgm:pt modelId="{1530AD77-E501-4388-98A6-651497A281E0}" type="pres">
      <dgm:prSet presAssocID="{7E868BB8-44C1-4B63-9055-C086FBBE643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元"/>
        </a:ext>
      </dgm:extLst>
    </dgm:pt>
    <dgm:pt modelId="{1DF0BC3D-AEB4-4EB3-A85B-4D8873771304}" type="pres">
      <dgm:prSet presAssocID="{7E868BB8-44C1-4B63-9055-C086FBBE6437}" presName="spaceRect" presStyleCnt="0"/>
      <dgm:spPr/>
    </dgm:pt>
    <dgm:pt modelId="{98FEB90F-D2CF-4D2B-88E9-8C19AC39B3E9}" type="pres">
      <dgm:prSet presAssocID="{7E868BB8-44C1-4B63-9055-C086FBBE6437}" presName="parTx" presStyleLbl="revTx" presStyleIdx="1" presStyleCnt="4">
        <dgm:presLayoutVars>
          <dgm:chMax val="0"/>
          <dgm:chPref val="0"/>
        </dgm:presLayoutVars>
      </dgm:prSet>
      <dgm:spPr/>
    </dgm:pt>
    <dgm:pt modelId="{68A3A3D1-EE39-42B3-A699-83D12C5F2AFA}" type="pres">
      <dgm:prSet presAssocID="{87FE0A27-46D0-47EB-9879-FB046CA3AD1D}" presName="sibTrans" presStyleCnt="0"/>
      <dgm:spPr/>
    </dgm:pt>
    <dgm:pt modelId="{D6CEAD1E-DF3B-4916-8BDF-2ECEAAE89B6B}" type="pres">
      <dgm:prSet presAssocID="{EF719E89-4A5E-4B62-8B78-6EA4A7181867}" presName="compNode" presStyleCnt="0"/>
      <dgm:spPr/>
    </dgm:pt>
    <dgm:pt modelId="{152EF399-0B82-401C-A2DF-AE09190F2ABC}" type="pres">
      <dgm:prSet presAssocID="{EF719E89-4A5E-4B62-8B78-6EA4A7181867}" presName="bgRect" presStyleLbl="bgShp" presStyleIdx="2" presStyleCnt="4"/>
      <dgm:spPr/>
    </dgm:pt>
    <dgm:pt modelId="{D24532DF-E911-44E9-AFAD-24E7B7865DF2}" type="pres">
      <dgm:prSet presAssocID="{EF719E89-4A5E-4B62-8B78-6EA4A718186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Graph with Downward Trend"/>
        </a:ext>
      </dgm:extLst>
    </dgm:pt>
    <dgm:pt modelId="{6CE56135-F911-4868-8673-5D83622530D1}" type="pres">
      <dgm:prSet presAssocID="{EF719E89-4A5E-4B62-8B78-6EA4A7181867}" presName="spaceRect" presStyleCnt="0"/>
      <dgm:spPr/>
    </dgm:pt>
    <dgm:pt modelId="{BA66A611-7FF5-44BE-A9C4-8BF8A4701428}" type="pres">
      <dgm:prSet presAssocID="{EF719E89-4A5E-4B62-8B78-6EA4A7181867}" presName="parTx" presStyleLbl="revTx" presStyleIdx="2" presStyleCnt="4">
        <dgm:presLayoutVars>
          <dgm:chMax val="0"/>
          <dgm:chPref val="0"/>
        </dgm:presLayoutVars>
      </dgm:prSet>
      <dgm:spPr/>
    </dgm:pt>
    <dgm:pt modelId="{B6FB558B-AD5B-4526-BCCA-944196360E20}" type="pres">
      <dgm:prSet presAssocID="{927D7A22-8D46-4253-BCE4-F08FB0C3FEA0}" presName="sibTrans" presStyleCnt="0"/>
      <dgm:spPr/>
    </dgm:pt>
    <dgm:pt modelId="{8F764F29-4365-46F6-A16E-89BF63EB6C12}" type="pres">
      <dgm:prSet presAssocID="{8697953A-A9F8-45CC-AD95-D3B68F4A551E}" presName="compNode" presStyleCnt="0"/>
      <dgm:spPr/>
    </dgm:pt>
    <dgm:pt modelId="{76057F7B-36DA-4BA3-94D7-89380AD953AA}" type="pres">
      <dgm:prSet presAssocID="{8697953A-A9F8-45CC-AD95-D3B68F4A551E}" presName="bgRect" presStyleLbl="bgShp" presStyleIdx="3" presStyleCnt="4"/>
      <dgm:spPr/>
    </dgm:pt>
    <dgm:pt modelId="{C53EDF80-A096-4BC3-B335-EEB79DAE984B}" type="pres">
      <dgm:prSet presAssocID="{8697953A-A9F8-45CC-AD95-D3B68F4A551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siness Growth"/>
        </a:ext>
      </dgm:extLst>
    </dgm:pt>
    <dgm:pt modelId="{E9339535-80AA-4689-8B82-F1EE07D3CC7D}" type="pres">
      <dgm:prSet presAssocID="{8697953A-A9F8-45CC-AD95-D3B68F4A551E}" presName="spaceRect" presStyleCnt="0"/>
      <dgm:spPr/>
    </dgm:pt>
    <dgm:pt modelId="{8575923E-107E-4EDF-A51A-9A7190BEC2E1}" type="pres">
      <dgm:prSet presAssocID="{8697953A-A9F8-45CC-AD95-D3B68F4A551E}" presName="parTx" presStyleLbl="revTx" presStyleIdx="3" presStyleCnt="4">
        <dgm:presLayoutVars>
          <dgm:chMax val="0"/>
          <dgm:chPref val="0"/>
        </dgm:presLayoutVars>
      </dgm:prSet>
      <dgm:spPr/>
    </dgm:pt>
  </dgm:ptLst>
  <dgm:cxnLst>
    <dgm:cxn modelId="{25A2AB04-6D75-4CFD-967E-C6DA42982F17}" srcId="{70D10437-7434-4CA9-B71C-0C30A5EDE70A}" destId="{FF165440-D717-4C80-AD9F-EDD2080B9CCB}" srcOrd="0" destOrd="0" parTransId="{BBA3D518-67AB-4108-9B32-D2AA425466FA}" sibTransId="{EFABA940-818F-4FC6-962C-2183087A7627}"/>
    <dgm:cxn modelId="{FCC0C704-2F1F-4D2A-9EF8-2250F68F68A5}" type="presOf" srcId="{70D10437-7434-4CA9-B71C-0C30A5EDE70A}" destId="{C9D09898-156A-48D7-ADD4-0E98DFBC4E90}" srcOrd="0" destOrd="0" presId="urn:microsoft.com/office/officeart/2018/2/layout/IconVerticalSolidList"/>
    <dgm:cxn modelId="{22A7AF61-EC3A-4C12-AFD8-9780A6AC9BF1}" type="presOf" srcId="{8697953A-A9F8-45CC-AD95-D3B68F4A551E}" destId="{8575923E-107E-4EDF-A51A-9A7190BEC2E1}" srcOrd="0" destOrd="0" presId="urn:microsoft.com/office/officeart/2018/2/layout/IconVerticalSolidList"/>
    <dgm:cxn modelId="{8A727442-5847-4317-A756-D4A8650628C5}" type="presOf" srcId="{FF165440-D717-4C80-AD9F-EDD2080B9CCB}" destId="{18391701-6D08-44BA-8472-611730E5730F}" srcOrd="0" destOrd="0" presId="urn:microsoft.com/office/officeart/2018/2/layout/IconVerticalSolidList"/>
    <dgm:cxn modelId="{C6D9B943-80EC-4598-B526-51B780D9E9F2}" srcId="{70D10437-7434-4CA9-B71C-0C30A5EDE70A}" destId="{7E868BB8-44C1-4B63-9055-C086FBBE6437}" srcOrd="1" destOrd="0" parTransId="{F7D8F38B-F7E7-4BC2-9C19-BF43D40275A9}" sibTransId="{87FE0A27-46D0-47EB-9879-FB046CA3AD1D}"/>
    <dgm:cxn modelId="{96A32D73-0BF6-4218-BE2F-4AE3F81C41D6}" srcId="{70D10437-7434-4CA9-B71C-0C30A5EDE70A}" destId="{8697953A-A9F8-45CC-AD95-D3B68F4A551E}" srcOrd="3" destOrd="0" parTransId="{02FE1B6A-C7F0-4387-84DF-DFEDEADFAB69}" sibTransId="{491B7330-713C-489D-B16D-5223E48B4B7B}"/>
    <dgm:cxn modelId="{46C67C57-4D20-49E6-B880-D01B12E97321}" srcId="{70D10437-7434-4CA9-B71C-0C30A5EDE70A}" destId="{EF719E89-4A5E-4B62-8B78-6EA4A7181867}" srcOrd="2" destOrd="0" parTransId="{04DB021A-6A9C-4F1F-9C1C-CD2ED4D7361A}" sibTransId="{927D7A22-8D46-4253-BCE4-F08FB0C3FEA0}"/>
    <dgm:cxn modelId="{ED536658-711B-40F3-8730-C31716A058D7}" type="presOf" srcId="{7E868BB8-44C1-4B63-9055-C086FBBE6437}" destId="{98FEB90F-D2CF-4D2B-88E9-8C19AC39B3E9}" srcOrd="0" destOrd="0" presId="urn:microsoft.com/office/officeart/2018/2/layout/IconVerticalSolidList"/>
    <dgm:cxn modelId="{87684C8D-8680-45CD-AC63-6777644CD152}" type="presOf" srcId="{EF719E89-4A5E-4B62-8B78-6EA4A7181867}" destId="{BA66A611-7FF5-44BE-A9C4-8BF8A4701428}" srcOrd="0" destOrd="0" presId="urn:microsoft.com/office/officeart/2018/2/layout/IconVerticalSolidList"/>
    <dgm:cxn modelId="{1AE1D702-E012-4B8F-A12D-1A59D67E41D0}" type="presParOf" srcId="{C9D09898-156A-48D7-ADD4-0E98DFBC4E90}" destId="{D24921F0-D670-44AA-871F-DBE4D0CD3CBD}" srcOrd="0" destOrd="0" presId="urn:microsoft.com/office/officeart/2018/2/layout/IconVerticalSolidList"/>
    <dgm:cxn modelId="{4AC73656-A13C-4191-AB7D-E868772FE0A6}" type="presParOf" srcId="{D24921F0-D670-44AA-871F-DBE4D0CD3CBD}" destId="{83282ED5-316C-45A0-AC98-650526C7A661}" srcOrd="0" destOrd="0" presId="urn:microsoft.com/office/officeart/2018/2/layout/IconVerticalSolidList"/>
    <dgm:cxn modelId="{A6760858-703B-4420-8AB4-B1F317C8EF4C}" type="presParOf" srcId="{D24921F0-D670-44AA-871F-DBE4D0CD3CBD}" destId="{7D684B1C-CD0C-45DD-B931-2F0274FF81BB}" srcOrd="1" destOrd="0" presId="urn:microsoft.com/office/officeart/2018/2/layout/IconVerticalSolidList"/>
    <dgm:cxn modelId="{7BCA2192-9893-41E9-8063-FD1C9D3B3A85}" type="presParOf" srcId="{D24921F0-D670-44AA-871F-DBE4D0CD3CBD}" destId="{F3C88132-5A72-4DB1-B7F7-1FF67521C938}" srcOrd="2" destOrd="0" presId="urn:microsoft.com/office/officeart/2018/2/layout/IconVerticalSolidList"/>
    <dgm:cxn modelId="{47AAC039-3EB6-4647-89C1-E16467012E9E}" type="presParOf" srcId="{D24921F0-D670-44AA-871F-DBE4D0CD3CBD}" destId="{18391701-6D08-44BA-8472-611730E5730F}" srcOrd="3" destOrd="0" presId="urn:microsoft.com/office/officeart/2018/2/layout/IconVerticalSolidList"/>
    <dgm:cxn modelId="{43422E1F-F295-45B7-B905-E886969A9395}" type="presParOf" srcId="{C9D09898-156A-48D7-ADD4-0E98DFBC4E90}" destId="{6C735A91-2FF1-4619-A7D9-5E8C7F1A7DA4}" srcOrd="1" destOrd="0" presId="urn:microsoft.com/office/officeart/2018/2/layout/IconVerticalSolidList"/>
    <dgm:cxn modelId="{62F46DC5-2F35-4247-9F54-6EFB876C79B2}" type="presParOf" srcId="{C9D09898-156A-48D7-ADD4-0E98DFBC4E90}" destId="{5197CAE4-4AB9-4A20-833E-3A031C7C5AE6}" srcOrd="2" destOrd="0" presId="urn:microsoft.com/office/officeart/2018/2/layout/IconVerticalSolidList"/>
    <dgm:cxn modelId="{ED71F7BB-65E3-401E-9F12-1BC12C44885A}" type="presParOf" srcId="{5197CAE4-4AB9-4A20-833E-3A031C7C5AE6}" destId="{BA1D0A26-C825-47DB-9840-D455BE251292}" srcOrd="0" destOrd="0" presId="urn:microsoft.com/office/officeart/2018/2/layout/IconVerticalSolidList"/>
    <dgm:cxn modelId="{9E0597CB-C8FA-40C9-A7D5-7CFB657A37DA}" type="presParOf" srcId="{5197CAE4-4AB9-4A20-833E-3A031C7C5AE6}" destId="{1530AD77-E501-4388-98A6-651497A281E0}" srcOrd="1" destOrd="0" presId="urn:microsoft.com/office/officeart/2018/2/layout/IconVerticalSolidList"/>
    <dgm:cxn modelId="{E5CB919A-43DC-415F-9C3E-ABFFE210350C}" type="presParOf" srcId="{5197CAE4-4AB9-4A20-833E-3A031C7C5AE6}" destId="{1DF0BC3D-AEB4-4EB3-A85B-4D8873771304}" srcOrd="2" destOrd="0" presId="urn:microsoft.com/office/officeart/2018/2/layout/IconVerticalSolidList"/>
    <dgm:cxn modelId="{346E0641-B3F3-4FD3-A4D1-79668B73A3B8}" type="presParOf" srcId="{5197CAE4-4AB9-4A20-833E-3A031C7C5AE6}" destId="{98FEB90F-D2CF-4D2B-88E9-8C19AC39B3E9}" srcOrd="3" destOrd="0" presId="urn:microsoft.com/office/officeart/2018/2/layout/IconVerticalSolidList"/>
    <dgm:cxn modelId="{97C888E0-880E-46A9-90F5-B927C56A9AA3}" type="presParOf" srcId="{C9D09898-156A-48D7-ADD4-0E98DFBC4E90}" destId="{68A3A3D1-EE39-42B3-A699-83D12C5F2AFA}" srcOrd="3" destOrd="0" presId="urn:microsoft.com/office/officeart/2018/2/layout/IconVerticalSolidList"/>
    <dgm:cxn modelId="{9690F1CD-5D73-4E3B-A86C-23DE3C911454}" type="presParOf" srcId="{C9D09898-156A-48D7-ADD4-0E98DFBC4E90}" destId="{D6CEAD1E-DF3B-4916-8BDF-2ECEAAE89B6B}" srcOrd="4" destOrd="0" presId="urn:microsoft.com/office/officeart/2018/2/layout/IconVerticalSolidList"/>
    <dgm:cxn modelId="{D1D31D5E-EB0C-43CD-A1D3-0891794D8DF2}" type="presParOf" srcId="{D6CEAD1E-DF3B-4916-8BDF-2ECEAAE89B6B}" destId="{152EF399-0B82-401C-A2DF-AE09190F2ABC}" srcOrd="0" destOrd="0" presId="urn:microsoft.com/office/officeart/2018/2/layout/IconVerticalSolidList"/>
    <dgm:cxn modelId="{F1CEC450-9EC4-4349-B10E-722E7D4DFD6A}" type="presParOf" srcId="{D6CEAD1E-DF3B-4916-8BDF-2ECEAAE89B6B}" destId="{D24532DF-E911-44E9-AFAD-24E7B7865DF2}" srcOrd="1" destOrd="0" presId="urn:microsoft.com/office/officeart/2018/2/layout/IconVerticalSolidList"/>
    <dgm:cxn modelId="{AB776177-1E0A-44F6-99A8-D9236238A0A9}" type="presParOf" srcId="{D6CEAD1E-DF3B-4916-8BDF-2ECEAAE89B6B}" destId="{6CE56135-F911-4868-8673-5D83622530D1}" srcOrd="2" destOrd="0" presId="urn:microsoft.com/office/officeart/2018/2/layout/IconVerticalSolidList"/>
    <dgm:cxn modelId="{E70FEB9E-110F-4105-B25D-2F7366E5C97B}" type="presParOf" srcId="{D6CEAD1E-DF3B-4916-8BDF-2ECEAAE89B6B}" destId="{BA66A611-7FF5-44BE-A9C4-8BF8A4701428}" srcOrd="3" destOrd="0" presId="urn:microsoft.com/office/officeart/2018/2/layout/IconVerticalSolidList"/>
    <dgm:cxn modelId="{D4009E15-A076-4ED7-A59B-57390A206524}" type="presParOf" srcId="{C9D09898-156A-48D7-ADD4-0E98DFBC4E90}" destId="{B6FB558B-AD5B-4526-BCCA-944196360E20}" srcOrd="5" destOrd="0" presId="urn:microsoft.com/office/officeart/2018/2/layout/IconVerticalSolidList"/>
    <dgm:cxn modelId="{1DC9F214-3503-44EE-BFAD-00B4B88ACDD9}" type="presParOf" srcId="{C9D09898-156A-48D7-ADD4-0E98DFBC4E90}" destId="{8F764F29-4365-46F6-A16E-89BF63EB6C12}" srcOrd="6" destOrd="0" presId="urn:microsoft.com/office/officeart/2018/2/layout/IconVerticalSolidList"/>
    <dgm:cxn modelId="{F27F2B92-F21B-4A57-B791-2EE72A129152}" type="presParOf" srcId="{8F764F29-4365-46F6-A16E-89BF63EB6C12}" destId="{76057F7B-36DA-4BA3-94D7-89380AD953AA}" srcOrd="0" destOrd="0" presId="urn:microsoft.com/office/officeart/2018/2/layout/IconVerticalSolidList"/>
    <dgm:cxn modelId="{A834E16A-7400-44F4-9E72-A5B30572EC84}" type="presParOf" srcId="{8F764F29-4365-46F6-A16E-89BF63EB6C12}" destId="{C53EDF80-A096-4BC3-B335-EEB79DAE984B}" srcOrd="1" destOrd="0" presId="urn:microsoft.com/office/officeart/2018/2/layout/IconVerticalSolidList"/>
    <dgm:cxn modelId="{1F270235-A9F9-4B85-99A1-25C5C85452C8}" type="presParOf" srcId="{8F764F29-4365-46F6-A16E-89BF63EB6C12}" destId="{E9339535-80AA-4689-8B82-F1EE07D3CC7D}" srcOrd="2" destOrd="0" presId="urn:microsoft.com/office/officeart/2018/2/layout/IconVerticalSolidList"/>
    <dgm:cxn modelId="{59A79350-F8D8-4D16-BB37-82EBF147316F}" type="presParOf" srcId="{8F764F29-4365-46F6-A16E-89BF63EB6C12}" destId="{8575923E-107E-4EDF-A51A-9A7190BEC2E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45C76-24FD-8E43-8273-848731080956}">
      <dsp:nvSpPr>
        <dsp:cNvPr id="0" name=""/>
        <dsp:cNvSpPr/>
      </dsp:nvSpPr>
      <dsp:spPr>
        <a:xfrm>
          <a:off x="0" y="79813"/>
          <a:ext cx="10515600" cy="13127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This study explores the correlation between political preferences and trading decisions among Taiwanese retail investors.</a:t>
          </a:r>
          <a:endParaRPr lang="en-US" sz="2400" kern="1200" dirty="0"/>
        </a:p>
      </dsp:txBody>
      <dsp:txXfrm>
        <a:off x="64083" y="143896"/>
        <a:ext cx="10387434" cy="1184573"/>
      </dsp:txXfrm>
    </dsp:sp>
    <dsp:sp modelId="{D91C0C7B-C678-4C47-B1A4-980A4499B13B}">
      <dsp:nvSpPr>
        <dsp:cNvPr id="0" name=""/>
        <dsp:cNvSpPr/>
      </dsp:nvSpPr>
      <dsp:spPr>
        <a:xfrm>
          <a:off x="0" y="1461673"/>
          <a:ext cx="10515600" cy="13127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Utilizes detailed stock transaction data and electoral statistics to analyze the impact of voting behavior on financial decision-making.</a:t>
          </a:r>
          <a:endParaRPr lang="en-US" sz="2400" kern="1200"/>
        </a:p>
      </dsp:txBody>
      <dsp:txXfrm>
        <a:off x="64083" y="1525756"/>
        <a:ext cx="10387434" cy="1184573"/>
      </dsp:txXfrm>
    </dsp:sp>
    <dsp:sp modelId="{FE6E0F9E-9BBC-9B40-B89A-5E105A31B94D}">
      <dsp:nvSpPr>
        <dsp:cNvPr id="0" name=""/>
        <dsp:cNvSpPr/>
      </dsp:nvSpPr>
      <dsp:spPr>
        <a:xfrm>
          <a:off x="0" y="2843533"/>
          <a:ext cx="10515600" cy="13127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Finds significant evidence that political affiliations, particularly towards China-friendly policies, influence investment tendency in China concept stocks.</a:t>
          </a:r>
          <a:endParaRPr lang="en-US" sz="2400" kern="1200" dirty="0"/>
        </a:p>
      </dsp:txBody>
      <dsp:txXfrm>
        <a:off x="64083" y="2907616"/>
        <a:ext cx="10387434" cy="1184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35E2E-F9D6-C24E-8938-EA288C442CEC}">
      <dsp:nvSpPr>
        <dsp:cNvPr id="0" name=""/>
        <dsp:cNvSpPr/>
      </dsp:nvSpPr>
      <dsp:spPr>
        <a:xfrm rot="5400000">
          <a:off x="-422910" y="422910"/>
          <a:ext cx="2819403" cy="19735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kumimoji="1" lang="en-US" sz="2900" kern="1200"/>
            <a:t>Research Questions:</a:t>
          </a:r>
          <a:endParaRPr lang="zh-TW" sz="2900" kern="1200"/>
        </a:p>
      </dsp:txBody>
      <dsp:txXfrm rot="-5400000">
        <a:off x="1" y="986790"/>
        <a:ext cx="1973582" cy="845821"/>
      </dsp:txXfrm>
    </dsp:sp>
    <dsp:sp modelId="{C16BFA4E-2EBE-DB4E-8DFE-24C20E30B9E3}">
      <dsp:nvSpPr>
        <dsp:cNvPr id="0" name=""/>
        <dsp:cNvSpPr/>
      </dsp:nvSpPr>
      <dsp:spPr>
        <a:xfrm rot="5400000">
          <a:off x="5276651" y="-3303069"/>
          <a:ext cx="1832611" cy="843875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kumimoji="1" lang="en-US" sz="2300" kern="1200" dirty="0"/>
            <a:t>Political preference </a:t>
          </a:r>
          <a:r>
            <a:rPr kumimoji="1" lang="en-US" sz="2300" kern="1200" dirty="0">
              <a:sym typeface="Wingdings" pitchFamily="2" charset="2"/>
            </a:rPr>
            <a:t> R</a:t>
          </a:r>
          <a:r>
            <a:rPr kumimoji="1" lang="en-US" sz="2300" kern="1200" dirty="0"/>
            <a:t>etail Investors’  attention to stocks?</a:t>
          </a:r>
          <a:r>
            <a:rPr kumimoji="1" lang="zh-TW" altLang="en-US" sz="2300" kern="1200" dirty="0"/>
            <a:t>  </a:t>
          </a:r>
          <a:endParaRPr lang="zh-TW" sz="2300" kern="1200" dirty="0"/>
        </a:p>
        <a:p>
          <a:pPr marL="228600" lvl="1" indent="-228600" algn="l" defTabSz="1022350">
            <a:lnSpc>
              <a:spcPct val="90000"/>
            </a:lnSpc>
            <a:spcBef>
              <a:spcPct val="0"/>
            </a:spcBef>
            <a:spcAft>
              <a:spcPct val="15000"/>
            </a:spcAft>
            <a:buChar char="•"/>
          </a:pPr>
          <a:r>
            <a:rPr lang="en" altLang="zh-TW" sz="2300" kern="1200" dirty="0"/>
            <a:t>Higher stock</a:t>
          </a:r>
          <a:r>
            <a:rPr lang="zh-TW" altLang="en-US" sz="2300" kern="1200" dirty="0"/>
            <a:t> </a:t>
          </a:r>
          <a:r>
            <a:rPr lang="en" altLang="zh-TW" sz="2300" kern="1200" dirty="0"/>
            <a:t>attention </a:t>
          </a:r>
          <a:r>
            <a:rPr lang="en" altLang="zh-TW" sz="2300" kern="1200" dirty="0">
              <a:sym typeface="Wingdings" pitchFamily="2" charset="2"/>
            </a:rPr>
            <a:t></a:t>
          </a:r>
          <a:r>
            <a:rPr lang="en" altLang="zh-TW" sz="2300" kern="1200" dirty="0"/>
            <a:t> Lead to overtrading?</a:t>
          </a:r>
          <a:endParaRPr lang="zh-TW" sz="2300" kern="1200" dirty="0"/>
        </a:p>
        <a:p>
          <a:pPr marL="228600" lvl="1" indent="-228600" algn="l" defTabSz="1022350">
            <a:lnSpc>
              <a:spcPct val="90000"/>
            </a:lnSpc>
            <a:spcBef>
              <a:spcPct val="0"/>
            </a:spcBef>
            <a:spcAft>
              <a:spcPct val="15000"/>
            </a:spcAft>
            <a:buChar char="•"/>
          </a:pPr>
          <a:r>
            <a:rPr lang="en" altLang="zh-TW" sz="2300" kern="1200" dirty="0"/>
            <a:t>Overtrading</a:t>
          </a:r>
          <a:r>
            <a:rPr lang="en-US" altLang="zh-TW" sz="2300" kern="1200" dirty="0">
              <a:sym typeface="Wingdings" pitchFamily="2" charset="2"/>
            </a:rPr>
            <a:t> B</a:t>
          </a:r>
          <a:r>
            <a:rPr lang="en" altLang="zh-TW" sz="2300" kern="1200" dirty="0" err="1"/>
            <a:t>etter</a:t>
          </a:r>
          <a:r>
            <a:rPr lang="zh-TW" altLang="en-US" sz="2300" kern="1200" dirty="0"/>
            <a:t> </a:t>
          </a:r>
          <a:r>
            <a:rPr lang="en" altLang="zh-TW" sz="2300" kern="1200" dirty="0"/>
            <a:t>or worse profit performance?</a:t>
          </a:r>
          <a:endParaRPr lang="zh-TW" sz="2300" kern="1200" dirty="0"/>
        </a:p>
        <a:p>
          <a:pPr marL="228600" lvl="1" indent="-228600" algn="l" defTabSz="1022350">
            <a:lnSpc>
              <a:spcPct val="90000"/>
            </a:lnSpc>
            <a:spcBef>
              <a:spcPct val="0"/>
            </a:spcBef>
            <a:spcAft>
              <a:spcPct val="15000"/>
            </a:spcAft>
            <a:buChar char="•"/>
          </a:pPr>
          <a:r>
            <a:rPr lang="en-US" altLang="zh-TW" sz="2300" kern="1200" dirty="0"/>
            <a:t>Trading</a:t>
          </a:r>
          <a:r>
            <a:rPr lang="zh-TW" altLang="en-US" sz="2300" kern="1200" dirty="0"/>
            <a:t> </a:t>
          </a:r>
          <a:r>
            <a:rPr lang="en-US" altLang="zh-TW" sz="2300" kern="1200" dirty="0"/>
            <a:t>performance</a:t>
          </a:r>
          <a:r>
            <a:rPr lang="zh-TW" altLang="en-US" sz="2300" kern="1200" dirty="0"/>
            <a:t> </a:t>
          </a:r>
          <a:r>
            <a:rPr lang="en-US" altLang="zh-TW" sz="2300" kern="1200" dirty="0">
              <a:sym typeface="Wingdings" pitchFamily="2" charset="2"/>
            </a:rPr>
            <a:t> Future political behavior?</a:t>
          </a:r>
          <a:endParaRPr lang="zh-TW" sz="2300" kern="1200" dirty="0"/>
        </a:p>
      </dsp:txBody>
      <dsp:txXfrm rot="-5400000">
        <a:off x="1973582" y="89461"/>
        <a:ext cx="8349289" cy="1653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3CC78-664B-F54C-ACCC-5E2E7B45A737}">
      <dsp:nvSpPr>
        <dsp:cNvPr id="0" name=""/>
        <dsp:cNvSpPr/>
      </dsp:nvSpPr>
      <dsp:spPr>
        <a:xfrm>
          <a:off x="1283" y="12422"/>
          <a:ext cx="4505585" cy="32769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16E52-47DC-E445-9E03-C726806852B4}">
      <dsp:nvSpPr>
        <dsp:cNvPr id="0" name=""/>
        <dsp:cNvSpPr/>
      </dsp:nvSpPr>
      <dsp:spPr>
        <a:xfrm>
          <a:off x="501904" y="488011"/>
          <a:ext cx="4505585" cy="32769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dirty="0"/>
            <a:t>Hypothesis 1 (H1)</a:t>
          </a:r>
        </a:p>
        <a:p>
          <a:pPr marL="0" lvl="0" indent="0" algn="l" defTabSz="1022350">
            <a:lnSpc>
              <a:spcPct val="90000"/>
            </a:lnSpc>
            <a:spcBef>
              <a:spcPct val="0"/>
            </a:spcBef>
            <a:spcAft>
              <a:spcPct val="35000"/>
            </a:spcAft>
            <a:buNone/>
          </a:pPr>
          <a:r>
            <a:rPr lang="en" sz="2400" i="0" kern="1200" dirty="0"/>
            <a:t>Investors in cities or counties with a strong KMT preference are more inclined to trade China concept stocks before elections, as inferred from voting patterns. </a:t>
          </a:r>
          <a:endParaRPr lang="en-US" sz="2400" i="0" kern="1200" dirty="0"/>
        </a:p>
      </dsp:txBody>
      <dsp:txXfrm>
        <a:off x="597883" y="583990"/>
        <a:ext cx="4313627" cy="3084999"/>
      </dsp:txXfrm>
    </dsp:sp>
    <dsp:sp modelId="{A91624BB-968C-5F4C-9032-075D3EAEA01E}">
      <dsp:nvSpPr>
        <dsp:cNvPr id="0" name=""/>
        <dsp:cNvSpPr/>
      </dsp:nvSpPr>
      <dsp:spPr>
        <a:xfrm>
          <a:off x="5508110" y="12422"/>
          <a:ext cx="4505585" cy="32028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7A7310-1178-CF4D-BD34-45E435DADDB5}">
      <dsp:nvSpPr>
        <dsp:cNvPr id="0" name=""/>
        <dsp:cNvSpPr/>
      </dsp:nvSpPr>
      <dsp:spPr>
        <a:xfrm>
          <a:off x="6008730" y="488011"/>
          <a:ext cx="4505585" cy="32028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dirty="0"/>
            <a:t>Hypothesis 2 (H2)</a:t>
          </a:r>
        </a:p>
        <a:p>
          <a:pPr marL="0" lvl="0" indent="0" algn="l" defTabSz="1066800">
            <a:lnSpc>
              <a:spcPct val="90000"/>
            </a:lnSpc>
            <a:spcBef>
              <a:spcPct val="0"/>
            </a:spcBef>
            <a:spcAft>
              <a:spcPct val="35000"/>
            </a:spcAft>
            <a:buNone/>
          </a:pPr>
          <a:r>
            <a:rPr lang="en" sz="2400" i="0" kern="1200" dirty="0"/>
            <a:t>Investment decisions driven by investors’ political preferences are more likely to be sentimental, leading to poorer investment performance. </a:t>
          </a:r>
          <a:endParaRPr lang="en-US" sz="2400" i="0" kern="1200" dirty="0"/>
        </a:p>
      </dsp:txBody>
      <dsp:txXfrm>
        <a:off x="6102538" y="581819"/>
        <a:ext cx="4317969" cy="3015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82ED5-316C-45A0-AC98-650526C7A661}">
      <dsp:nvSpPr>
        <dsp:cNvPr id="0" name=""/>
        <dsp:cNvSpPr/>
      </dsp:nvSpPr>
      <dsp:spPr>
        <a:xfrm>
          <a:off x="0" y="1889"/>
          <a:ext cx="10515600" cy="957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684B1C-CD0C-45DD-B931-2F0274FF81BB}">
      <dsp:nvSpPr>
        <dsp:cNvPr id="0" name=""/>
        <dsp:cNvSpPr/>
      </dsp:nvSpPr>
      <dsp:spPr>
        <a:xfrm>
          <a:off x="289649" y="217331"/>
          <a:ext cx="526636" cy="5266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91701-6D08-44BA-8472-611730E5730F}">
      <dsp:nvSpPr>
        <dsp:cNvPr id="0" name=""/>
        <dsp:cNvSpPr/>
      </dsp:nvSpPr>
      <dsp:spPr>
        <a:xfrm>
          <a:off x="1105935" y="1889"/>
          <a:ext cx="9409664" cy="95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338" tIns="101338" rIns="101338" bIns="101338" numCol="1" spcCol="1270" anchor="ctr" anchorCtr="0">
          <a:noAutofit/>
        </a:bodyPr>
        <a:lstStyle/>
        <a:p>
          <a:pPr marL="0" lvl="0" indent="0" algn="l" defTabSz="666750">
            <a:lnSpc>
              <a:spcPct val="100000"/>
            </a:lnSpc>
            <a:spcBef>
              <a:spcPct val="0"/>
            </a:spcBef>
            <a:spcAft>
              <a:spcPct val="35000"/>
            </a:spcAft>
            <a:buNone/>
          </a:pPr>
          <a:r>
            <a:rPr lang="en-US" sz="1500" b="0" i="0" kern="1200"/>
            <a:t>Political affiliations, notably a preference for the KMT, significantly influence investors’ trading behaviors, particularly towards China concept stocks, highlighting the impact of political dynamics on financial market behavior.</a:t>
          </a:r>
          <a:endParaRPr lang="en-US" sz="1500" kern="1200"/>
        </a:p>
      </dsp:txBody>
      <dsp:txXfrm>
        <a:off x="1105935" y="1889"/>
        <a:ext cx="9409664" cy="957520"/>
      </dsp:txXfrm>
    </dsp:sp>
    <dsp:sp modelId="{BA1D0A26-C825-47DB-9840-D455BE251292}">
      <dsp:nvSpPr>
        <dsp:cNvPr id="0" name=""/>
        <dsp:cNvSpPr/>
      </dsp:nvSpPr>
      <dsp:spPr>
        <a:xfrm>
          <a:off x="0" y="1198789"/>
          <a:ext cx="10515600" cy="957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30AD77-E501-4388-98A6-651497A281E0}">
      <dsp:nvSpPr>
        <dsp:cNvPr id="0" name=""/>
        <dsp:cNvSpPr/>
      </dsp:nvSpPr>
      <dsp:spPr>
        <a:xfrm>
          <a:off x="289649" y="1414231"/>
          <a:ext cx="526636" cy="5266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FEB90F-D2CF-4D2B-88E9-8C19AC39B3E9}">
      <dsp:nvSpPr>
        <dsp:cNvPr id="0" name=""/>
        <dsp:cNvSpPr/>
      </dsp:nvSpPr>
      <dsp:spPr>
        <a:xfrm>
          <a:off x="1105935" y="1198789"/>
          <a:ext cx="9409664" cy="95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338" tIns="101338" rIns="101338" bIns="101338" numCol="1" spcCol="1270" anchor="ctr" anchorCtr="0">
          <a:noAutofit/>
        </a:bodyPr>
        <a:lstStyle/>
        <a:p>
          <a:pPr marL="0" lvl="0" indent="0" algn="l" defTabSz="666750">
            <a:lnSpc>
              <a:spcPct val="100000"/>
            </a:lnSpc>
            <a:spcBef>
              <a:spcPct val="0"/>
            </a:spcBef>
            <a:spcAft>
              <a:spcPct val="35000"/>
            </a:spcAft>
            <a:buNone/>
          </a:pPr>
          <a:r>
            <a:rPr lang="en-US" sz="1500" kern="1200"/>
            <a:t>Show that areas with higher vote shares for China-friendly parties exhibit a stronger tendency among retail investors to trade China concept stocks. This finding demonstrates a linkage between political preferences and financial decision-making biases, aligning with the expectations of behavioral consistency.</a:t>
          </a:r>
        </a:p>
      </dsp:txBody>
      <dsp:txXfrm>
        <a:off x="1105935" y="1198789"/>
        <a:ext cx="9409664" cy="957520"/>
      </dsp:txXfrm>
    </dsp:sp>
    <dsp:sp modelId="{152EF399-0B82-401C-A2DF-AE09190F2ABC}">
      <dsp:nvSpPr>
        <dsp:cNvPr id="0" name=""/>
        <dsp:cNvSpPr/>
      </dsp:nvSpPr>
      <dsp:spPr>
        <a:xfrm>
          <a:off x="0" y="2395690"/>
          <a:ext cx="10515600" cy="957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4532DF-E911-44E9-AFAD-24E7B7865DF2}">
      <dsp:nvSpPr>
        <dsp:cNvPr id="0" name=""/>
        <dsp:cNvSpPr/>
      </dsp:nvSpPr>
      <dsp:spPr>
        <a:xfrm>
          <a:off x="289649" y="2611132"/>
          <a:ext cx="526636" cy="5266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66A611-7FF5-44BE-A9C4-8BF8A4701428}">
      <dsp:nvSpPr>
        <dsp:cNvPr id="0" name=""/>
        <dsp:cNvSpPr/>
      </dsp:nvSpPr>
      <dsp:spPr>
        <a:xfrm>
          <a:off x="1105935" y="2395690"/>
          <a:ext cx="9409664" cy="95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338" tIns="101338" rIns="101338" bIns="101338" numCol="1" spcCol="1270" anchor="ctr" anchorCtr="0">
          <a:noAutofit/>
        </a:bodyPr>
        <a:lstStyle/>
        <a:p>
          <a:pPr marL="0" lvl="0" indent="0" algn="l" defTabSz="666750">
            <a:lnSpc>
              <a:spcPct val="100000"/>
            </a:lnSpc>
            <a:spcBef>
              <a:spcPct val="0"/>
            </a:spcBef>
            <a:spcAft>
              <a:spcPct val="35000"/>
            </a:spcAft>
            <a:buNone/>
          </a:pPr>
          <a:r>
            <a:rPr lang="en-US" sz="1500" kern="1200"/>
            <a:t>Indicates that a propensity to trade China concept stocks leads to poorer short-term trading performance, suggesting that such politically driven investment decisions may be more emotionally influenced than rational. </a:t>
          </a:r>
        </a:p>
      </dsp:txBody>
      <dsp:txXfrm>
        <a:off x="1105935" y="2395690"/>
        <a:ext cx="9409664" cy="957520"/>
      </dsp:txXfrm>
    </dsp:sp>
    <dsp:sp modelId="{76057F7B-36DA-4BA3-94D7-89380AD953AA}">
      <dsp:nvSpPr>
        <dsp:cNvPr id="0" name=""/>
        <dsp:cNvSpPr/>
      </dsp:nvSpPr>
      <dsp:spPr>
        <a:xfrm>
          <a:off x="0" y="3592590"/>
          <a:ext cx="10515600" cy="957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3EDF80-A096-4BC3-B335-EEB79DAE984B}">
      <dsp:nvSpPr>
        <dsp:cNvPr id="0" name=""/>
        <dsp:cNvSpPr/>
      </dsp:nvSpPr>
      <dsp:spPr>
        <a:xfrm>
          <a:off x="289649" y="3808032"/>
          <a:ext cx="526636" cy="5266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5923E-107E-4EDF-A51A-9A7190BEC2E1}">
      <dsp:nvSpPr>
        <dsp:cNvPr id="0" name=""/>
        <dsp:cNvSpPr/>
      </dsp:nvSpPr>
      <dsp:spPr>
        <a:xfrm>
          <a:off x="1105935" y="3592590"/>
          <a:ext cx="9409664" cy="95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338" tIns="101338" rIns="101338" bIns="101338" numCol="1" spcCol="1270" anchor="ctr" anchorCtr="0">
          <a:noAutofit/>
        </a:bodyPr>
        <a:lstStyle/>
        <a:p>
          <a:pPr marL="0" lvl="0" indent="0" algn="l" defTabSz="666750">
            <a:lnSpc>
              <a:spcPct val="100000"/>
            </a:lnSpc>
            <a:spcBef>
              <a:spcPct val="0"/>
            </a:spcBef>
            <a:spcAft>
              <a:spcPct val="35000"/>
            </a:spcAft>
            <a:buNone/>
          </a:pPr>
          <a:r>
            <a:rPr lang="en-US" sz="1500" kern="1200" dirty="0"/>
            <a:t>Enriches the knowledge of the underlying factors that influence retail trading behavior and emphasizes the significance of examining financial investment decisions from a social perspective.</a:t>
          </a:r>
        </a:p>
      </dsp:txBody>
      <dsp:txXfrm>
        <a:off x="1105935" y="3592590"/>
        <a:ext cx="9409664" cy="957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FE502-BCEA-F94E-988F-9CE5705F6285}" type="datetimeFigureOut">
              <a:rPr kumimoji="1" lang="zh-TW" altLang="en-US" smtClean="0"/>
              <a:t>2024/6/27</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2D481-44B0-8946-A3EE-2CA13EF3C4A4}" type="slidenum">
              <a:rPr kumimoji="1" lang="zh-TW" altLang="en-US" smtClean="0"/>
              <a:t>‹#›</a:t>
            </a:fld>
            <a:endParaRPr kumimoji="1" lang="zh-TW" altLang="en-US"/>
          </a:p>
        </p:txBody>
      </p:sp>
    </p:spTree>
    <p:extLst>
      <p:ext uri="{BB962C8B-B14F-4D97-AF65-F5344CB8AC3E}">
        <p14:creationId xmlns:p14="http://schemas.microsoft.com/office/powerpoint/2010/main" val="1618556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E322D481-44B0-8946-A3EE-2CA13EF3C4A4}" type="slidenum">
              <a:rPr kumimoji="1" lang="zh-TW" altLang="en-US" smtClean="0"/>
              <a:t>2</a:t>
            </a:fld>
            <a:endParaRPr kumimoji="1" lang="zh-TW" altLang="en-US"/>
          </a:p>
        </p:txBody>
      </p:sp>
    </p:spTree>
    <p:extLst>
      <p:ext uri="{BB962C8B-B14F-4D97-AF65-F5344CB8AC3E}">
        <p14:creationId xmlns:p14="http://schemas.microsoft.com/office/powerpoint/2010/main" val="270386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 altLang="zh-TW" dirty="0"/>
              <a:t>Do political preferences affect retail investors’ attention to stocks?</a:t>
            </a:r>
            <a:endParaRPr kumimoji="1" lang="zh-TW" altLang="en-US" dirty="0"/>
          </a:p>
        </p:txBody>
      </p:sp>
      <p:sp>
        <p:nvSpPr>
          <p:cNvPr id="4" name="投影片編號版面配置區 3"/>
          <p:cNvSpPr>
            <a:spLocks noGrp="1"/>
          </p:cNvSpPr>
          <p:nvPr>
            <p:ph type="sldNum" sz="quarter" idx="5"/>
          </p:nvPr>
        </p:nvSpPr>
        <p:spPr/>
        <p:txBody>
          <a:bodyPr/>
          <a:lstStyle/>
          <a:p>
            <a:fld id="{E322D481-44B0-8946-A3EE-2CA13EF3C4A4}" type="slidenum">
              <a:rPr kumimoji="1" lang="zh-TW" altLang="en-US" smtClean="0"/>
              <a:t>3</a:t>
            </a:fld>
            <a:endParaRPr kumimoji="1" lang="zh-TW" altLang="en-US"/>
          </a:p>
        </p:txBody>
      </p:sp>
    </p:spTree>
    <p:extLst>
      <p:ext uri="{BB962C8B-B14F-4D97-AF65-F5344CB8AC3E}">
        <p14:creationId xmlns:p14="http://schemas.microsoft.com/office/powerpoint/2010/main" val="408773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u="none" strike="noStrike" dirty="0">
                <a:solidFill>
                  <a:srgbClr val="0D0D0D"/>
                </a:solidFill>
                <a:effectLst/>
                <a:latin typeface="Söhne"/>
              </a:rPr>
              <a:t>-</a:t>
            </a:r>
            <a:r>
              <a:rPr lang="en" altLang="zh-TW" b="0" i="0" u="none" strike="noStrike" dirty="0">
                <a:solidFill>
                  <a:srgbClr val="0D0D0D"/>
                </a:solidFill>
                <a:effectLst/>
                <a:latin typeface="Söhne"/>
              </a:rPr>
              <a:t>Taiwan's unique position as a vibrant democracy within Asia, offering a compelling case for examining the interplay between political dynamics and financial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u="none" strike="noStrike" dirty="0">
                <a:solidFill>
                  <a:srgbClr val="0D0D0D"/>
                </a:solidFill>
                <a:effectLst/>
                <a:latin typeface="Söhne"/>
              </a:rPr>
              <a:t>--</a:t>
            </a:r>
            <a:r>
              <a:rPr lang="en" altLang="zh-TW" b="0" i="0" u="none" strike="noStrike" dirty="0" err="1">
                <a:solidFill>
                  <a:srgbClr val="0D0D0D"/>
                </a:solidFill>
                <a:effectLst/>
                <a:latin typeface="Söhne"/>
              </a:rPr>
              <a:t>wediscusses</a:t>
            </a:r>
            <a:r>
              <a:rPr lang="en" altLang="zh-TW" b="0" i="0" u="none" strike="noStrike" dirty="0">
                <a:solidFill>
                  <a:srgbClr val="0D0D0D"/>
                </a:solidFill>
                <a:effectLst/>
                <a:latin typeface="Söhne"/>
              </a:rPr>
              <a:t> the strategic economic role of Taiwan, especially its semiconductor industry's global significance, and how internal political shifts, notably those affecting cross-strait relations with China, impact international trade policies and geopolitical relations.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dirty="0"/>
              <a:t>This study fills the gap by linking voting behavior to investment decisions at the individual level in a non-Western context, offering insights into behavioral finance's global applicability.</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TW" b="0" i="0" u="none" strike="noStrike" dirty="0">
              <a:solidFill>
                <a:srgbClr val="0D0D0D"/>
              </a:solidFill>
              <a:effectLst/>
              <a:latin typeface="Söhne"/>
            </a:endParaRPr>
          </a:p>
          <a:p>
            <a:endParaRPr kumimoji="1" lang="zh-TW" altLang="en-US" dirty="0"/>
          </a:p>
        </p:txBody>
      </p:sp>
      <p:sp>
        <p:nvSpPr>
          <p:cNvPr id="4" name="投影片編號版面配置區 3"/>
          <p:cNvSpPr>
            <a:spLocks noGrp="1"/>
          </p:cNvSpPr>
          <p:nvPr>
            <p:ph type="sldNum" sz="quarter" idx="5"/>
          </p:nvPr>
        </p:nvSpPr>
        <p:spPr/>
        <p:txBody>
          <a:bodyPr/>
          <a:lstStyle/>
          <a:p>
            <a:fld id="{E322D481-44B0-8946-A3EE-2CA13EF3C4A4}" type="slidenum">
              <a:rPr kumimoji="1" lang="zh-TW" altLang="en-US" smtClean="0"/>
              <a:t>4</a:t>
            </a:fld>
            <a:endParaRPr kumimoji="1" lang="zh-TW" altLang="en-US"/>
          </a:p>
        </p:txBody>
      </p:sp>
    </p:spTree>
    <p:extLst>
      <p:ext uri="{BB962C8B-B14F-4D97-AF65-F5344CB8AC3E}">
        <p14:creationId xmlns:p14="http://schemas.microsoft.com/office/powerpoint/2010/main" val="292007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en" altLang="zh-TW" b="0" i="0" u="none" strike="noStrike" dirty="0">
                <a:solidFill>
                  <a:srgbClr val="0D0D0D"/>
                </a:solidFill>
                <a:effectLst/>
                <a:latin typeface="Söhne"/>
              </a:rPr>
              <a:t>Data Collection and Variable Construction: Utilizing a detailed dataset of election results and stock trading records, focusing on China concept stocks, we adopted a two-step procedure proposed by Bui et al. (2022) to aggregate the dollar trading volume of stocks from the branch level to the city level. This involves further aggregation from the stock level to the city level for both buying and selling trading values.</a:t>
            </a:r>
          </a:p>
          <a:p>
            <a:pPr algn="l"/>
            <a:r>
              <a:rPr lang="en" altLang="zh-TW" b="0" i="0" u="none" strike="noStrike" dirty="0">
                <a:solidFill>
                  <a:srgbClr val="0D0D0D"/>
                </a:solidFill>
                <a:effectLst/>
                <a:latin typeface="Söhne"/>
              </a:rPr>
              <a:t>Analysis of Investment Behavior: Another variable related to trading data was defined by calculating the net trading volume of each stock by every securities firm branch in Taiwan on each trading day into buying and selling portfolios. This calculation also involves using the average buying and selling price and the closing price to calculate the k-day buying and selling return rate of stock after the trading day.</a:t>
            </a:r>
          </a:p>
          <a:p>
            <a:endParaRPr kumimoji="1" lang="zh-TW" altLang="en-US" dirty="0"/>
          </a:p>
        </p:txBody>
      </p:sp>
      <p:sp>
        <p:nvSpPr>
          <p:cNvPr id="4" name="投影片編號版面配置區 3"/>
          <p:cNvSpPr>
            <a:spLocks noGrp="1"/>
          </p:cNvSpPr>
          <p:nvPr>
            <p:ph type="sldNum" sz="quarter" idx="5"/>
          </p:nvPr>
        </p:nvSpPr>
        <p:spPr/>
        <p:txBody>
          <a:bodyPr/>
          <a:lstStyle/>
          <a:p>
            <a:fld id="{E322D481-44B0-8946-A3EE-2CA13EF3C4A4}" type="slidenum">
              <a:rPr kumimoji="1" lang="zh-TW" altLang="en-US" smtClean="0"/>
              <a:t>7</a:t>
            </a:fld>
            <a:endParaRPr kumimoji="1" lang="zh-TW" altLang="en-US"/>
          </a:p>
        </p:txBody>
      </p:sp>
    </p:spTree>
    <p:extLst>
      <p:ext uri="{BB962C8B-B14F-4D97-AF65-F5344CB8AC3E}">
        <p14:creationId xmlns:p14="http://schemas.microsoft.com/office/powerpoint/2010/main" val="380425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 altLang="zh-TW" b="0" i="0" u="none" strike="noStrike" dirty="0">
                    <a:solidFill>
                      <a:srgbClr val="0D0D0D"/>
                    </a:solidFill>
                    <a:effectLst/>
                    <a:latin typeface="Söhne"/>
                  </a:rPr>
                  <a:t>Election Data and Multivariate Regression Models: A series of multivariate regression models were estimated, with the percentage of China concept stock transactions serving as the dependent variable. The indicator variable BLUE (representing the KMT) was used as the primary independent variable, which is a dummy variable indicating that in an election, if the KMT's vote count exceeds the DPP's in a city/county area, it is set to 1, otherwise, it is set to 0. Other variables related to election data were also considered.</a:t>
                </a:r>
                <a:endParaRPr lang="en-US" altLang="zh-TW" i="1" dirty="0">
                  <a:effectLst/>
                  <a:latin typeface="Cambria Math" panose="02040503050406030204" pitchFamily="18" charset="0"/>
                  <a:ea typeface="Cambria Math" panose="02040503050406030204" pitchFamily="18" charset="0"/>
                  <a:cs typeface="Times New Roman" panose="02020603050405020304" pitchFamily="18" charset="0"/>
                </a:endParaRPr>
              </a:p>
              <a:p>
                <a:pPr marL="171450" indent="-171450">
                  <a:buFont typeface="Arial" panose="020B0604020202020204" pitchFamily="34" charset="0"/>
                  <a:buChar char="•"/>
                </a:pPr>
                <a14:m>
                  <m:oMath xmlns:m="http://schemas.openxmlformats.org/officeDocument/2006/math">
                    <m:sSub>
                      <m:sSubPr>
                        <m:ctrlPr>
                          <a:rPr lang="zh-TW" altLang="zh-TW"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1200" i="1">
                            <a:effectLst/>
                            <a:latin typeface="Cambria Math" panose="02040503050406030204" pitchFamily="18" charset="0"/>
                            <a:ea typeface="標楷體" panose="03000509000000000000" pitchFamily="49" charset="-120"/>
                            <a:cs typeface="Times New Roman" panose="02020603050405020304" pitchFamily="18" charset="0"/>
                          </a:rPr>
                          <m:t>𝐼𝑛</m:t>
                        </m:r>
                        <m:r>
                          <a:rPr lang="en-US" altLang="zh-TW" sz="1200" i="1">
                            <a:effectLst/>
                            <a:latin typeface="Cambria Math" panose="02040503050406030204" pitchFamily="18" charset="0"/>
                            <a:ea typeface="標楷體" panose="03000509000000000000" pitchFamily="49" charset="-120"/>
                            <a:cs typeface="Times New Roman" panose="02020603050405020304" pitchFamily="18" charset="0"/>
                          </a:rPr>
                          <m:t>_</m:t>
                        </m:r>
                        <m:r>
                          <a:rPr lang="en-US" altLang="zh-TW" sz="1200" i="1">
                            <a:effectLst/>
                            <a:latin typeface="Cambria Math" panose="02040503050406030204" pitchFamily="18" charset="0"/>
                            <a:ea typeface="標楷體" panose="03000509000000000000" pitchFamily="49" charset="-120"/>
                            <a:cs typeface="Times New Roman" panose="02020603050405020304" pitchFamily="18" charset="0"/>
                          </a:rPr>
                          <m:t>𝑃𝑂𝑊𝐸𝑅</m:t>
                        </m:r>
                      </m:e>
                      <m:sub>
                        <m:r>
                          <a:rPr lang="en-US" altLang="zh-TW" sz="1200" i="1">
                            <a:effectLst/>
                            <a:latin typeface="Cambria Math" panose="02040503050406030204" pitchFamily="18" charset="0"/>
                            <a:ea typeface="標楷體" panose="03000509000000000000" pitchFamily="49" charset="-120"/>
                            <a:cs typeface="Times New Roman" panose="02020603050405020304" pitchFamily="18" charset="0"/>
                          </a:rPr>
                          <m:t>𝑐</m:t>
                        </m:r>
                        <m:r>
                          <a:rPr lang="en-US" altLang="zh-TW" sz="1200" i="1">
                            <a:effectLst/>
                            <a:latin typeface="Cambria Math" panose="02040503050406030204" pitchFamily="18" charset="0"/>
                            <a:ea typeface="標楷體" panose="03000509000000000000" pitchFamily="49" charset="-120"/>
                            <a:cs typeface="Times New Roman" panose="02020603050405020304" pitchFamily="18" charset="0"/>
                          </a:rPr>
                          <m:t>,</m:t>
                        </m:r>
                        <m:r>
                          <a:rPr lang="en-US" altLang="zh-TW" sz="1200" i="1">
                            <a:effectLst/>
                            <a:latin typeface="Cambria Math" panose="02040503050406030204" pitchFamily="18" charset="0"/>
                            <a:ea typeface="標楷體" panose="03000509000000000000" pitchFamily="49" charset="-120"/>
                            <a:cs typeface="Times New Roman" panose="02020603050405020304" pitchFamily="18" charset="0"/>
                          </a:rPr>
                          <m:t>𝑡</m:t>
                        </m:r>
                      </m:sub>
                    </m:sSub>
                    <m:r>
                      <a:rPr lang="en-US" altLang="zh-TW" sz="1200" i="1">
                        <a:effectLst/>
                        <a:latin typeface="Cambria Math" panose="02040503050406030204" pitchFamily="18" charset="0"/>
                        <a:ea typeface="標楷體" panose="03000509000000000000" pitchFamily="49" charset="-120"/>
                        <a:cs typeface="Times New Roman" panose="02020603050405020304" pitchFamily="18" charset="0"/>
                      </a:rPr>
                      <m:t> </m:t>
                    </m:r>
                  </m:oMath>
                </a14:m>
                <a:r>
                  <a:rPr lang="en-US" altLang="zh-TW" sz="1200" dirty="0">
                    <a:effectLst/>
                    <a:latin typeface="Times New Roman" panose="02020603050405020304" pitchFamily="18" charset="0"/>
                    <a:ea typeface="新細明體" panose="02020500000000000000" pitchFamily="18" charset="-120"/>
                  </a:rPr>
                  <a:t>is a dummy variable representing whether the KMT is the ruling party in the county (city) area before the election. If the KMT was in power, this variable is set to 1; if not, it’s set to 0. </a:t>
                </a:r>
                <a14:m>
                  <m:oMath xmlns:m="http://schemas.openxmlformats.org/officeDocument/2006/math">
                    <m:sSub>
                      <m:sSubPr>
                        <m:ctrlPr>
                          <a:rPr lang="zh-TW" altLang="zh-TW"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sz="1200" i="1">
                            <a:effectLst/>
                            <a:latin typeface="Cambria Math" panose="02040503050406030204" pitchFamily="18" charset="0"/>
                            <a:ea typeface="標楷體" panose="03000509000000000000" pitchFamily="49" charset="-120"/>
                            <a:cs typeface="Times New Roman" panose="02020603050405020304" pitchFamily="18" charset="0"/>
                          </a:rPr>
                          <m:t>𝐾𝑀𝑇</m:t>
                        </m:r>
                        <m:r>
                          <a:rPr lang="en-US" altLang="zh-TW" sz="1200" i="1">
                            <a:effectLst/>
                            <a:latin typeface="Cambria Math" panose="02040503050406030204" pitchFamily="18" charset="0"/>
                            <a:ea typeface="標楷體" panose="03000509000000000000" pitchFamily="49" charset="-120"/>
                            <a:cs typeface="Times New Roman" panose="02020603050405020304" pitchFamily="18" charset="0"/>
                          </a:rPr>
                          <m:t>_</m:t>
                        </m:r>
                        <m:r>
                          <a:rPr lang="en-US" altLang="zh-TW" sz="1200" i="1">
                            <a:effectLst/>
                            <a:latin typeface="Cambria Math" panose="02040503050406030204" pitchFamily="18" charset="0"/>
                            <a:ea typeface="標楷體" panose="03000509000000000000" pitchFamily="49" charset="-120"/>
                            <a:cs typeface="Times New Roman" panose="02020603050405020304" pitchFamily="18" charset="0"/>
                          </a:rPr>
                          <m:t>𝐶𝑂𝑁𝑇𝑅𝑂𝐿</m:t>
                        </m:r>
                      </m:e>
                      <m:sub>
                        <m:r>
                          <a:rPr lang="en-US" altLang="zh-TW" sz="1200" i="1">
                            <a:effectLst/>
                            <a:latin typeface="Cambria Math" panose="02040503050406030204" pitchFamily="18" charset="0"/>
                            <a:ea typeface="標楷體" panose="03000509000000000000" pitchFamily="49" charset="-120"/>
                            <a:cs typeface="Times New Roman" panose="02020603050405020304" pitchFamily="18" charset="0"/>
                          </a:rPr>
                          <m:t>𝑐</m:t>
                        </m:r>
                        <m:r>
                          <a:rPr lang="en-US" altLang="zh-TW" sz="1200" i="1">
                            <a:effectLst/>
                            <a:latin typeface="Cambria Math" panose="02040503050406030204" pitchFamily="18" charset="0"/>
                            <a:ea typeface="標楷體" panose="03000509000000000000" pitchFamily="49" charset="-120"/>
                            <a:cs typeface="Times New Roman" panose="02020603050405020304" pitchFamily="18" charset="0"/>
                          </a:rPr>
                          <m:t>,</m:t>
                        </m:r>
                        <m:r>
                          <a:rPr lang="en-US" altLang="zh-TW" sz="1200" i="1">
                            <a:effectLst/>
                            <a:latin typeface="Cambria Math" panose="02040503050406030204" pitchFamily="18" charset="0"/>
                            <a:ea typeface="標楷體" panose="03000509000000000000" pitchFamily="49" charset="-120"/>
                            <a:cs typeface="Times New Roman" panose="02020603050405020304" pitchFamily="18" charset="0"/>
                          </a:rPr>
                          <m:t>𝑡</m:t>
                        </m:r>
                      </m:sub>
                    </m:sSub>
                  </m:oMath>
                </a14:m>
                <a:r>
                  <a:rPr lang="en-US" altLang="zh-TW" sz="1200" dirty="0">
                    <a:effectLst/>
                    <a:latin typeface="Times New Roman" panose="02020603050405020304" pitchFamily="18" charset="0"/>
                    <a:ea typeface="Cambria Math" panose="02040503050406030204" pitchFamily="18" charset="0"/>
                  </a:rPr>
                  <a:t> </a:t>
                </a:r>
                <a:r>
                  <a:rPr lang="en-US" altLang="zh-TW" sz="1200" dirty="0">
                    <a:effectLst/>
                    <a:latin typeface="Times New Roman" panose="02020603050405020304" pitchFamily="18" charset="0"/>
                    <a:ea typeface="新細明體" panose="02020500000000000000" pitchFamily="18" charset="-120"/>
                  </a:rPr>
                  <a:t>signifies the total number of times since 2000 till that election year when the KMT had won the local executive elections in that city/county, and the presidential elections where the KMT received more votes than the DPP. The higher this number, the more influence the KMT had in that area over time, reflecting its success in winning leadership roles both locally and nationally.</a:t>
                </a:r>
                <a:r>
                  <a:rPr lang="zh-TW" altLang="zh-TW" dirty="0">
                    <a:effectLst/>
                  </a:rPr>
                  <a:t> </a:t>
                </a:r>
                <a:endParaRPr kumimoji="1" lang="zh-TW" altLang="en-US" dirty="0"/>
              </a:p>
            </p:txBody>
          </p:sp>
        </mc:Choice>
        <mc:Fallback xmlns="">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 altLang="zh-TW" b="0" i="0" u="none" strike="noStrike" dirty="0">
                    <a:solidFill>
                      <a:srgbClr val="0D0D0D"/>
                    </a:solidFill>
                    <a:effectLst/>
                    <a:latin typeface="Söhne"/>
                  </a:rPr>
                  <a:t>Election Data and Multivariate Regression Models: A series of multivariate regression models were estimated, with the percentage of China concept stock transactions serving as the dependent variable. The indicator variable BLUE (representing the KMT) was used as the primary independent variable, which is a dummy variable indicating that in an election, if the KMT's vote count exceeds the DPP's in a city/county area, it is set to 1, otherwise, it is set to 0. Other variables related to election data were also considered.</a:t>
                </a:r>
                <a:endParaRPr lang="en-US" altLang="zh-TW" i="1" dirty="0">
                  <a:effectLst/>
                  <a:latin typeface="Cambria Math" panose="02040503050406030204" pitchFamily="18" charset="0"/>
                  <a:ea typeface="Cambria Math" panose="02040503050406030204" pitchFamily="18" charset="0"/>
                  <a:cs typeface="Times New Roman" panose="02020603050405020304" pitchFamily="18" charset="0"/>
                </a:endParaRPr>
              </a:p>
              <a:p>
                <a:pPr marL="171450" indent="-171450">
                  <a:buFont typeface="Arial" panose="020B0604020202020204" pitchFamily="34" charset="0"/>
                  <a:buChar char="•"/>
                </a:pPr>
                <a:r>
                  <a:rPr lang="zh-TW" altLang="zh-TW" i="0">
                    <a:effectLst/>
                    <a:latin typeface="Cambria Math" panose="02040503050406030204" pitchFamily="18" charset="0"/>
                    <a:cs typeface="Times New Roman" panose="02020603050405020304" pitchFamily="18" charset="0"/>
                  </a:rPr>
                  <a:t>〖</a:t>
                </a:r>
                <a:r>
                  <a:rPr lang="en-US" altLang="zh-TW" sz="1200" i="0">
                    <a:effectLst/>
                    <a:latin typeface="Cambria Math" panose="02040503050406030204" pitchFamily="18" charset="0"/>
                    <a:ea typeface="標楷體" panose="03000509000000000000" pitchFamily="49" charset="-120"/>
                    <a:cs typeface="Times New Roman" panose="02020603050405020304" pitchFamily="18" charset="0"/>
                  </a:rPr>
                  <a:t>𝐼𝑛_𝑃𝑂𝑊𝐸𝑅</a:t>
                </a:r>
                <a:r>
                  <a:rPr lang="zh-TW" altLang="zh-TW" sz="1200" i="0">
                    <a:effectLst/>
                    <a:latin typeface="Cambria Math" panose="02040503050406030204" pitchFamily="18" charset="0"/>
                    <a:ea typeface="標楷體" panose="03000509000000000000" pitchFamily="49" charset="-120"/>
                    <a:cs typeface="Times New Roman" panose="02020603050405020304" pitchFamily="18" charset="0"/>
                  </a:rPr>
                  <a:t>〗_(</a:t>
                </a:r>
                <a:r>
                  <a:rPr lang="en-US" altLang="zh-TW" sz="1200" i="0">
                    <a:effectLst/>
                    <a:latin typeface="Cambria Math" panose="02040503050406030204" pitchFamily="18" charset="0"/>
                    <a:ea typeface="標楷體" panose="03000509000000000000" pitchFamily="49" charset="-120"/>
                    <a:cs typeface="Times New Roman" panose="02020603050405020304" pitchFamily="18" charset="0"/>
                  </a:rPr>
                  <a:t>𝑐,𝑡</a:t>
                </a:r>
                <a:r>
                  <a:rPr lang="zh-TW" altLang="zh-TW" sz="1200" i="0">
                    <a:effectLst/>
                    <a:latin typeface="Cambria Math" panose="02040503050406030204" pitchFamily="18" charset="0"/>
                    <a:ea typeface="標楷體" panose="03000509000000000000" pitchFamily="49" charset="-120"/>
                    <a:cs typeface="Times New Roman" panose="02020603050405020304" pitchFamily="18" charset="0"/>
                  </a:rPr>
                  <a:t>)</a:t>
                </a:r>
                <a:r>
                  <a:rPr lang="en-US" altLang="zh-TW" sz="1200" i="0">
                    <a:effectLst/>
                    <a:latin typeface="Cambria Math" panose="02040503050406030204" pitchFamily="18" charset="0"/>
                    <a:ea typeface="標楷體" panose="03000509000000000000" pitchFamily="49" charset="-120"/>
                    <a:cs typeface="Times New Roman" panose="02020603050405020304" pitchFamily="18" charset="0"/>
                  </a:rPr>
                  <a:t>  </a:t>
                </a:r>
                <a:r>
                  <a:rPr lang="en-US" altLang="zh-TW" sz="1200" dirty="0">
                    <a:effectLst/>
                    <a:latin typeface="Times New Roman" panose="02020603050405020304" pitchFamily="18" charset="0"/>
                    <a:ea typeface="新細明體" panose="02020500000000000000" pitchFamily="18" charset="-120"/>
                  </a:rPr>
                  <a:t>is a dummy variable representing whether the KMT is the ruling party in the county (city) area before the election. If the KMT was in power, this variable is set to 1; if not, it’s set to 0. </a:t>
                </a:r>
                <a:r>
                  <a:rPr lang="zh-TW" altLang="zh-TW" i="0">
                    <a:effectLst/>
                    <a:latin typeface="Cambria Math" panose="02040503050406030204" pitchFamily="18" charset="0"/>
                    <a:cs typeface="Times New Roman" panose="02020603050405020304" pitchFamily="18" charset="0"/>
                  </a:rPr>
                  <a:t>〖</a:t>
                </a:r>
                <a:r>
                  <a:rPr lang="en-US" altLang="zh-TW" sz="1200" i="0">
                    <a:effectLst/>
                    <a:latin typeface="Cambria Math" panose="02040503050406030204" pitchFamily="18" charset="0"/>
                    <a:ea typeface="標楷體" panose="03000509000000000000" pitchFamily="49" charset="-120"/>
                    <a:cs typeface="Times New Roman" panose="02020603050405020304" pitchFamily="18" charset="0"/>
                  </a:rPr>
                  <a:t>𝐾𝑀𝑇_𝐶𝑂𝑁𝑇𝑅𝑂𝐿</a:t>
                </a:r>
                <a:r>
                  <a:rPr lang="zh-TW" altLang="zh-TW" sz="1200" i="0">
                    <a:effectLst/>
                    <a:latin typeface="Cambria Math" panose="02040503050406030204" pitchFamily="18" charset="0"/>
                    <a:ea typeface="標楷體" panose="03000509000000000000" pitchFamily="49" charset="-120"/>
                    <a:cs typeface="Times New Roman" panose="02020603050405020304" pitchFamily="18" charset="0"/>
                  </a:rPr>
                  <a:t>〗_(</a:t>
                </a:r>
                <a:r>
                  <a:rPr lang="en-US" altLang="zh-TW" sz="1200" i="0">
                    <a:effectLst/>
                    <a:latin typeface="Cambria Math" panose="02040503050406030204" pitchFamily="18" charset="0"/>
                    <a:ea typeface="標楷體" panose="03000509000000000000" pitchFamily="49" charset="-120"/>
                    <a:cs typeface="Times New Roman" panose="02020603050405020304" pitchFamily="18" charset="0"/>
                  </a:rPr>
                  <a:t>𝑐,𝑡</a:t>
                </a:r>
                <a:r>
                  <a:rPr lang="zh-TW" altLang="zh-TW" sz="1200" i="0">
                    <a:effectLst/>
                    <a:latin typeface="Cambria Math" panose="02040503050406030204" pitchFamily="18" charset="0"/>
                    <a:ea typeface="標楷體" panose="03000509000000000000" pitchFamily="49" charset="-120"/>
                    <a:cs typeface="Times New Roman" panose="02020603050405020304" pitchFamily="18" charset="0"/>
                  </a:rPr>
                  <a:t>)</a:t>
                </a:r>
                <a:r>
                  <a:rPr lang="en-US" altLang="zh-TW" sz="1200" dirty="0">
                    <a:effectLst/>
                    <a:latin typeface="Times New Roman" panose="02020603050405020304" pitchFamily="18" charset="0"/>
                    <a:ea typeface="Cambria Math" panose="02040503050406030204" pitchFamily="18" charset="0"/>
                  </a:rPr>
                  <a:t> </a:t>
                </a:r>
                <a:r>
                  <a:rPr lang="en-US" altLang="zh-TW" sz="1200" dirty="0">
                    <a:effectLst/>
                    <a:latin typeface="Times New Roman" panose="02020603050405020304" pitchFamily="18" charset="0"/>
                    <a:ea typeface="新細明體" panose="02020500000000000000" pitchFamily="18" charset="-120"/>
                  </a:rPr>
                  <a:t>signifies the total number of times since 2000 till that election year when the KMT had won the local executive elections in that city/county, and the presidential elections where the KMT received more votes than the DPP. The higher this number, the more influence the KMT had in that area over time, reflecting its success in winning leadership roles both locally and nationally.</a:t>
                </a:r>
                <a:r>
                  <a:rPr lang="zh-TW" altLang="zh-TW" dirty="0">
                    <a:effectLst/>
                  </a:rPr>
                  <a:t> </a:t>
                </a:r>
                <a:endParaRPr kumimoji="1" lang="zh-TW" altLang="en-US" dirty="0"/>
              </a:p>
            </p:txBody>
          </p:sp>
        </mc:Fallback>
      </mc:AlternateContent>
      <p:sp>
        <p:nvSpPr>
          <p:cNvPr id="4" name="投影片編號版面配置區 3"/>
          <p:cNvSpPr>
            <a:spLocks noGrp="1"/>
          </p:cNvSpPr>
          <p:nvPr>
            <p:ph type="sldNum" sz="quarter" idx="5"/>
          </p:nvPr>
        </p:nvSpPr>
        <p:spPr/>
        <p:txBody>
          <a:bodyPr/>
          <a:lstStyle/>
          <a:p>
            <a:fld id="{E322D481-44B0-8946-A3EE-2CA13EF3C4A4}" type="slidenum">
              <a:rPr kumimoji="1" lang="zh-TW" altLang="en-US" smtClean="0"/>
              <a:t>8</a:t>
            </a:fld>
            <a:endParaRPr kumimoji="1" lang="zh-TW" altLang="en-US"/>
          </a:p>
        </p:txBody>
      </p:sp>
    </p:spTree>
    <p:extLst>
      <p:ext uri="{BB962C8B-B14F-4D97-AF65-F5344CB8AC3E}">
        <p14:creationId xmlns:p14="http://schemas.microsoft.com/office/powerpoint/2010/main" val="56615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 altLang="zh-TW" sz="1800" dirty="0">
                <a:effectLst/>
                <a:latin typeface="TimesNewRomanPSMT"/>
              </a:rPr>
              <a:t>Table 4 presents the effects of voting behavior on trading decisions, utilizing the </a:t>
            </a:r>
            <a:endParaRPr lang="en" altLang="zh-TW" dirty="0"/>
          </a:p>
          <a:p>
            <a:r>
              <a:rPr lang="en" altLang="zh-TW" sz="1800" dirty="0">
                <a:effectLst/>
                <a:latin typeface="TimesNewRomanPSMT"/>
              </a:rPr>
              <a:t>entire sample period. Our coefficient of interest in this model is </a:t>
            </a:r>
            <a:r>
              <a:rPr lang="en" altLang="zh-TW" sz="1800" dirty="0">
                <a:effectLst/>
                <a:latin typeface="CambriaMath"/>
              </a:rPr>
              <a:t>𝛽 </a:t>
            </a:r>
            <a:r>
              <a:rPr lang="en" altLang="zh-TW" sz="1800" dirty="0">
                <a:effectLst/>
                <a:latin typeface="TimesNewRomanPSMT"/>
              </a:rPr>
              <a:t>. As reported , we </a:t>
            </a:r>
            <a:r>
              <a:rPr lang="en" altLang="zh-TW" sz="1800" dirty="0">
                <a:effectLst/>
                <a:latin typeface="CambriaMath"/>
              </a:rPr>
              <a:t>( </a:t>
            </a:r>
            <a:endParaRPr lang="en" altLang="zh-TW" dirty="0"/>
          </a:p>
          <a:p>
            <a:r>
              <a:rPr lang="en" altLang="zh-TW" sz="1800" dirty="0">
                <a:effectLst/>
                <a:latin typeface="TimesNewRomanPSMT"/>
              </a:rPr>
              <a:t>find a significantly positive </a:t>
            </a:r>
            <a:r>
              <a:rPr lang="en" altLang="zh-TW" sz="1800" dirty="0">
                <a:effectLst/>
                <a:latin typeface="CambriaMath"/>
              </a:rPr>
              <a:t>𝛽 </a:t>
            </a:r>
            <a:r>
              <a:rPr lang="en" altLang="zh-TW" sz="1800" dirty="0">
                <a:effectLst/>
                <a:latin typeface="TimesNewRomanPSMT"/>
              </a:rPr>
              <a:t>indicates that in an election, if the level of support for </a:t>
            </a:r>
            <a:r>
              <a:rPr lang="en" altLang="zh-TW" sz="1800" dirty="0">
                <a:effectLst/>
                <a:latin typeface="CambriaMath"/>
              </a:rPr>
              <a:t>( </a:t>
            </a:r>
            <a:endParaRPr lang="en" altLang="zh-TW" dirty="0"/>
          </a:p>
          <a:p>
            <a:r>
              <a:rPr lang="en" altLang="zh-TW" sz="1800" dirty="0">
                <a:effectLst/>
                <a:latin typeface="TimesNewRomanPSMT"/>
              </a:rPr>
              <a:t>the KMT in a county (city) area exceeds that for the DPP, investors in that area, on average, tend to trade more China concept stocks. These findings support Hypothesis 1. </a:t>
            </a:r>
            <a:endParaRPr lang="en" altLang="zh-TW" dirty="0"/>
          </a:p>
          <a:p>
            <a:r>
              <a:rPr kumimoji="1" lang="en-US" altLang="zh-TW" dirty="0"/>
              <a:t>-</a:t>
            </a:r>
          </a:p>
          <a:p>
            <a:r>
              <a:rPr lang="en-US" altLang="zh-TW" sz="1800" dirty="0">
                <a:effectLst/>
                <a:latin typeface="Times New Roman" panose="02020603050405020304" pitchFamily="18" charset="0"/>
                <a:ea typeface="新細明體" panose="02020500000000000000" pitchFamily="18" charset="-120"/>
              </a:rPr>
              <a:t>Table 5 and Table 6 present the results of analyzing the tendency of purchasing and selling China concept stocks, respectively. Overall, the results are significant and consistent with the findings in Table 4, but only during the presidential election of 2016 and the mayoral and county magistrates’ elections of 2018.</a:t>
            </a:r>
            <a:r>
              <a:rPr lang="zh-TW" altLang="zh-TW" dirty="0">
                <a:effectLst/>
              </a:rPr>
              <a:t> </a:t>
            </a:r>
            <a:endParaRPr kumimoji="1" lang="en-US" altLang="zh-TW" dirty="0">
              <a:effectLst/>
            </a:endParaRPr>
          </a:p>
          <a:p>
            <a:r>
              <a:rPr kumimoji="1" lang="en-US" altLang="zh-TW" dirty="0">
                <a:effectLst/>
              </a:rPr>
              <a:t>-</a:t>
            </a:r>
            <a:r>
              <a:rPr lang="en-US" altLang="zh-TW" sz="1800" dirty="0">
                <a:effectLst/>
                <a:latin typeface="Times New Roman" panose="02020603050405020304" pitchFamily="18" charset="0"/>
                <a:ea typeface="新細明體" panose="02020500000000000000" pitchFamily="18" charset="-120"/>
              </a:rPr>
              <a:t>Table 7 focuses solely on the net acquisition of China concept stocks. This outcome slightly differs from the previous two, with β1 being significant and positive only for the presidential election of 2016. This outcome indicates that in an election, if the level of support for the KMT exceeds that for the DPP in a particular county (city) area, then investors in that area, on average, tend to purchase a higher proportion of China concept stocks than they sell.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TW" sz="1800" dirty="0">
                <a:effectLst/>
                <a:latin typeface="TimesNewRomanPSMT"/>
              </a:rPr>
              <a:t>--when a county (city) region initially governed by the DPP switches to KMT governance after an election, investors in that area, on average, tend to buy more China concept stocks. Conversely, if a county (city) region initially under KMT governance switches to DPP governance after the election, investors in that area, on average, tend to buy fewer China concept stocks, aligning with Hypothesis 1. </a:t>
            </a:r>
            <a:endParaRPr lang="en" altLang="zh-TW" dirty="0"/>
          </a:p>
          <a:p>
            <a:endParaRPr kumimoji="1" lang="zh-TW" altLang="en-US" dirty="0"/>
          </a:p>
        </p:txBody>
      </p:sp>
      <p:sp>
        <p:nvSpPr>
          <p:cNvPr id="4" name="投影片編號版面配置區 3"/>
          <p:cNvSpPr>
            <a:spLocks noGrp="1"/>
          </p:cNvSpPr>
          <p:nvPr>
            <p:ph type="sldNum" sz="quarter" idx="5"/>
          </p:nvPr>
        </p:nvSpPr>
        <p:spPr/>
        <p:txBody>
          <a:bodyPr/>
          <a:lstStyle/>
          <a:p>
            <a:fld id="{E322D481-44B0-8946-A3EE-2CA13EF3C4A4}" type="slidenum">
              <a:rPr kumimoji="1" lang="zh-TW" altLang="en-US" smtClean="0"/>
              <a:t>9</a:t>
            </a:fld>
            <a:endParaRPr kumimoji="1" lang="zh-TW" altLang="en-US"/>
          </a:p>
        </p:txBody>
      </p:sp>
    </p:spTree>
    <p:extLst>
      <p:ext uri="{BB962C8B-B14F-4D97-AF65-F5344CB8AC3E}">
        <p14:creationId xmlns:p14="http://schemas.microsoft.com/office/powerpoint/2010/main" val="380700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 altLang="zh-TW" sz="1800" dirty="0">
                <a:effectLst/>
                <a:latin typeface="TimesNewRomanPSMT"/>
              </a:rPr>
              <a:t>Table 4 presents the effects of voting behavior on trading decisions, utilizing the </a:t>
            </a:r>
            <a:endParaRPr lang="en" altLang="zh-TW" dirty="0"/>
          </a:p>
          <a:p>
            <a:r>
              <a:rPr lang="en" altLang="zh-TW" sz="1800" dirty="0">
                <a:effectLst/>
                <a:latin typeface="TimesNewRomanPSMT"/>
              </a:rPr>
              <a:t>entire sample period. Our coefficient of interest in this model is </a:t>
            </a:r>
            <a:r>
              <a:rPr lang="en" altLang="zh-TW" sz="1800" dirty="0">
                <a:effectLst/>
                <a:latin typeface="CambriaMath"/>
              </a:rPr>
              <a:t>𝛽 </a:t>
            </a:r>
            <a:r>
              <a:rPr lang="en" altLang="zh-TW" sz="1800" dirty="0">
                <a:effectLst/>
                <a:latin typeface="TimesNewRomanPSMT"/>
              </a:rPr>
              <a:t>. As reported , we </a:t>
            </a:r>
            <a:r>
              <a:rPr lang="en" altLang="zh-TW" sz="1800" dirty="0">
                <a:effectLst/>
                <a:latin typeface="CambriaMath"/>
              </a:rPr>
              <a:t>( </a:t>
            </a:r>
            <a:endParaRPr lang="en" altLang="zh-TW" dirty="0"/>
          </a:p>
          <a:p>
            <a:r>
              <a:rPr lang="en" altLang="zh-TW" sz="1800" dirty="0">
                <a:effectLst/>
                <a:latin typeface="TimesNewRomanPSMT"/>
              </a:rPr>
              <a:t>find a significantly positive </a:t>
            </a:r>
            <a:r>
              <a:rPr lang="en" altLang="zh-TW" sz="1800" dirty="0">
                <a:effectLst/>
                <a:latin typeface="CambriaMath"/>
              </a:rPr>
              <a:t>𝛽 </a:t>
            </a:r>
            <a:r>
              <a:rPr lang="en" altLang="zh-TW" sz="1800" dirty="0">
                <a:effectLst/>
                <a:latin typeface="TimesNewRomanPSMT"/>
              </a:rPr>
              <a:t>indicates that in an election, if the level of support for </a:t>
            </a:r>
            <a:r>
              <a:rPr lang="en" altLang="zh-TW" sz="1800" dirty="0">
                <a:effectLst/>
                <a:latin typeface="CambriaMath"/>
              </a:rPr>
              <a:t>( </a:t>
            </a:r>
            <a:endParaRPr lang="en" altLang="zh-TW" dirty="0"/>
          </a:p>
          <a:p>
            <a:r>
              <a:rPr lang="en" altLang="zh-TW" sz="1800" dirty="0">
                <a:effectLst/>
                <a:latin typeface="TimesNewRomanPSMT"/>
              </a:rPr>
              <a:t>the KMT in a county (city) area exceeds that for the DPP, investors in that area, on average, tend to trade more China concept stocks. These findings support Hypothesis 1. </a:t>
            </a:r>
            <a:endParaRPr lang="en" altLang="zh-TW" dirty="0"/>
          </a:p>
          <a:p>
            <a:r>
              <a:rPr kumimoji="1" lang="en-US" altLang="zh-TW" dirty="0"/>
              <a:t>-</a:t>
            </a:r>
          </a:p>
          <a:p>
            <a:r>
              <a:rPr lang="en-US" altLang="zh-TW" sz="1800" dirty="0">
                <a:effectLst/>
                <a:latin typeface="Times New Roman" panose="02020603050405020304" pitchFamily="18" charset="0"/>
                <a:ea typeface="新細明體" panose="02020500000000000000" pitchFamily="18" charset="-120"/>
              </a:rPr>
              <a:t>Table 5 and Table 6 present the results of analyzing the tendency of purchasing and selling China concept stocks, respectively. Overall, the results are significant and consistent with the findings in Table 4, but only during the presidential election of 2016 and the mayoral and county magistrates’ elections of 2018.</a:t>
            </a:r>
            <a:r>
              <a:rPr lang="zh-TW" altLang="zh-TW" dirty="0">
                <a:effectLst/>
              </a:rPr>
              <a:t> </a:t>
            </a:r>
            <a:endParaRPr kumimoji="1" lang="en-US" altLang="zh-TW" dirty="0">
              <a:effectLst/>
            </a:endParaRPr>
          </a:p>
          <a:p>
            <a:r>
              <a:rPr kumimoji="1" lang="en-US" altLang="zh-TW" dirty="0">
                <a:effectLst/>
              </a:rPr>
              <a:t>-</a:t>
            </a:r>
            <a:r>
              <a:rPr lang="en-US" altLang="zh-TW" sz="1800" dirty="0">
                <a:effectLst/>
                <a:latin typeface="Times New Roman" panose="02020603050405020304" pitchFamily="18" charset="0"/>
                <a:ea typeface="新細明體" panose="02020500000000000000" pitchFamily="18" charset="-120"/>
              </a:rPr>
              <a:t>Table 7 focuses solely on the net acquisition of China concept stocks. This outcome slightly differs from the previous two, with β1 being significant and positive only for the presidential election of 2016. This outcome indicates that in an election, if the level of support for the KMT exceeds that for the DPP in a particular county (city) area, then investors in that area, on average, tend to purchase a higher proportion of China concept stocks than they sell.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TW" sz="1800" dirty="0">
                <a:effectLst/>
                <a:latin typeface="TimesNewRomanPSMT"/>
              </a:rPr>
              <a:t>--when a county (city) region initially governed by the DPP switches to KMT governance after an election, investors in that area, on average, tend to buy more China concept stocks. Conversely, if a county (city) region initially under KMT governance switches to DPP governance after the election, investors in that area, on average, tend to buy fewer China concept stocks, aligning with Hypothesis 1. </a:t>
            </a:r>
            <a:endParaRPr lang="en" altLang="zh-TW" dirty="0"/>
          </a:p>
          <a:p>
            <a:endParaRPr kumimoji="1" lang="zh-TW" altLang="en-US" dirty="0"/>
          </a:p>
        </p:txBody>
      </p:sp>
      <p:sp>
        <p:nvSpPr>
          <p:cNvPr id="4" name="投影片編號版面配置區 3"/>
          <p:cNvSpPr>
            <a:spLocks noGrp="1"/>
          </p:cNvSpPr>
          <p:nvPr>
            <p:ph type="sldNum" sz="quarter" idx="5"/>
          </p:nvPr>
        </p:nvSpPr>
        <p:spPr/>
        <p:txBody>
          <a:bodyPr/>
          <a:lstStyle/>
          <a:p>
            <a:fld id="{E322D481-44B0-8946-A3EE-2CA13EF3C4A4}" type="slidenum">
              <a:rPr kumimoji="1" lang="zh-TW" altLang="en-US" smtClean="0"/>
              <a:t>10</a:t>
            </a:fld>
            <a:endParaRPr kumimoji="1" lang="zh-TW" altLang="en-US"/>
          </a:p>
        </p:txBody>
      </p:sp>
    </p:spTree>
    <p:extLst>
      <p:ext uri="{BB962C8B-B14F-4D97-AF65-F5344CB8AC3E}">
        <p14:creationId xmlns:p14="http://schemas.microsoft.com/office/powerpoint/2010/main" val="464413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 altLang="zh-TW" b="0" i="0" u="none" strike="noStrike" dirty="0">
                <a:solidFill>
                  <a:srgbClr val="0D0D0D"/>
                </a:solidFill>
                <a:effectLst/>
                <a:highlight>
                  <a:srgbClr val="FFFFFF"/>
                </a:highlight>
                <a:latin typeface="Söhne"/>
              </a:rPr>
              <a:t>Focusing on the performance outcomes of trading China concept stocks, Table 9 presents a critical insight into our second hypothesis. It reveals that trading decisions influenced by political preferences, notably those aligning with the KMT, often culminate in poorer short-term financial performance. This outcome suggests that investments driven by political biases may lack the rational basis typically associated with sound financial decision-making, pointing towards a more emotionally influenced trading rationale.</a:t>
            </a:r>
            <a:endParaRPr kumimoji="1" lang="zh-TW" altLang="en-US" dirty="0"/>
          </a:p>
        </p:txBody>
      </p:sp>
      <p:sp>
        <p:nvSpPr>
          <p:cNvPr id="4" name="投影片編號版面配置區 3"/>
          <p:cNvSpPr>
            <a:spLocks noGrp="1"/>
          </p:cNvSpPr>
          <p:nvPr>
            <p:ph type="sldNum" sz="quarter" idx="5"/>
          </p:nvPr>
        </p:nvSpPr>
        <p:spPr/>
        <p:txBody>
          <a:bodyPr/>
          <a:lstStyle/>
          <a:p>
            <a:fld id="{E322D481-44B0-8946-A3EE-2CA13EF3C4A4}" type="slidenum">
              <a:rPr kumimoji="1" lang="zh-TW" altLang="en-US" smtClean="0"/>
              <a:t>11</a:t>
            </a:fld>
            <a:endParaRPr kumimoji="1" lang="zh-TW" altLang="en-US"/>
          </a:p>
        </p:txBody>
      </p:sp>
    </p:spTree>
    <p:extLst>
      <p:ext uri="{BB962C8B-B14F-4D97-AF65-F5344CB8AC3E}">
        <p14:creationId xmlns:p14="http://schemas.microsoft.com/office/powerpoint/2010/main" val="221410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E8A1-6DA8-4496-BCE8-03ED561CC4E5}"/>
              </a:ext>
            </a:extLst>
          </p:cNvPr>
          <p:cNvSpPr>
            <a:spLocks noGrp="1"/>
          </p:cNvSpPr>
          <p:nvPr>
            <p:ph type="ctrTitle"/>
          </p:nvPr>
        </p:nvSpPr>
        <p:spPr>
          <a:xfrm>
            <a:off x="838200" y="365760"/>
            <a:ext cx="10515600" cy="2890202"/>
          </a:xfrm>
        </p:spPr>
        <p:txBody>
          <a:bodyPr anchor="b">
            <a:normAutofit/>
          </a:bodyPr>
          <a:lstStyle>
            <a:lvl1pPr algn="l">
              <a:defRPr sz="6600"/>
            </a:lvl1pPr>
          </a:lstStyle>
          <a:p>
            <a:r>
              <a:rPr lang="en-US" dirty="0"/>
              <a:t>Click to edit Master title style</a:t>
            </a:r>
          </a:p>
        </p:txBody>
      </p:sp>
      <p:sp>
        <p:nvSpPr>
          <p:cNvPr id="3" name="Subtitle 2">
            <a:extLst>
              <a:ext uri="{FF2B5EF4-FFF2-40B4-BE49-F238E27FC236}">
                <a16:creationId xmlns:a16="http://schemas.microsoft.com/office/drawing/2014/main" id="{3EB24CCC-3D44-4BB5-AA35-A21607EF69A4}"/>
              </a:ext>
            </a:extLst>
          </p:cNvPr>
          <p:cNvSpPr>
            <a:spLocks noGrp="1"/>
          </p:cNvSpPr>
          <p:nvPr>
            <p:ph type="subTitle" idx="1"/>
          </p:nvPr>
        </p:nvSpPr>
        <p:spPr>
          <a:xfrm>
            <a:off x="838200" y="3506150"/>
            <a:ext cx="10515600" cy="248348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01F80F6-1855-44E9-BA95-5E00A06E786D}"/>
              </a:ext>
            </a:extLst>
          </p:cNvPr>
          <p:cNvSpPr>
            <a:spLocks noGrp="1"/>
          </p:cNvSpPr>
          <p:nvPr>
            <p:ph type="dt" sz="half" idx="10"/>
          </p:nvPr>
        </p:nvSpPr>
        <p:spPr/>
        <p:txBody>
          <a:bodyPr/>
          <a:lstStyle/>
          <a:p>
            <a:fld id="{FD2766A6-3C10-4AB8-86A1-BB1F0CDA7EFE}" type="datetimeFigureOut">
              <a:rPr lang="en-US" smtClean="0"/>
              <a:t>6/27/2024</a:t>
            </a:fld>
            <a:endParaRPr lang="en-US"/>
          </a:p>
        </p:txBody>
      </p:sp>
      <p:sp>
        <p:nvSpPr>
          <p:cNvPr id="5" name="Footer Placeholder 4">
            <a:extLst>
              <a:ext uri="{FF2B5EF4-FFF2-40B4-BE49-F238E27FC236}">
                <a16:creationId xmlns:a16="http://schemas.microsoft.com/office/drawing/2014/main" id="{873D7FFD-570A-4968-B943-AF87BB6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E6A8-0665-4714-B241-6AFBA8C6F8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52311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26EC-DC54-4882-9D58-F201EA25C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804E7C-4CBA-49AF-B24C-1A1FF51C21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3C727-C0C7-4BBA-9CF5-6C1FAC76B10C}"/>
              </a:ext>
            </a:extLst>
          </p:cNvPr>
          <p:cNvSpPr>
            <a:spLocks noGrp="1"/>
          </p:cNvSpPr>
          <p:nvPr>
            <p:ph type="dt" sz="half" idx="10"/>
          </p:nvPr>
        </p:nvSpPr>
        <p:spPr/>
        <p:txBody>
          <a:bodyPr/>
          <a:lstStyle/>
          <a:p>
            <a:fld id="{FD2766A6-3C10-4AB8-86A1-BB1F0CDA7EFE}" type="datetimeFigureOut">
              <a:rPr lang="en-US" smtClean="0"/>
              <a:t>6/27/2024</a:t>
            </a:fld>
            <a:endParaRPr lang="en-US"/>
          </a:p>
        </p:txBody>
      </p:sp>
      <p:sp>
        <p:nvSpPr>
          <p:cNvPr id="5" name="Footer Placeholder 4">
            <a:extLst>
              <a:ext uri="{FF2B5EF4-FFF2-40B4-BE49-F238E27FC236}">
                <a16:creationId xmlns:a16="http://schemas.microsoft.com/office/drawing/2014/main" id="{34603986-C5B4-4956-AC6F-4F36186B8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5F941-E847-4C51-97D6-21066B26EB26}"/>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82439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338D2-D9EE-4B67-97C1-08ABD574530B}"/>
              </a:ext>
            </a:extLst>
          </p:cNvPr>
          <p:cNvSpPr>
            <a:spLocks noGrp="1"/>
          </p:cNvSpPr>
          <p:nvPr>
            <p:ph type="title" orient="vert"/>
          </p:nvPr>
        </p:nvSpPr>
        <p:spPr>
          <a:xfrm>
            <a:off x="7353848" y="365125"/>
            <a:ext cx="3999952"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74B1422-6C1E-4422-80E8-34B0092FBF05}"/>
              </a:ext>
            </a:extLst>
          </p:cNvPr>
          <p:cNvSpPr>
            <a:spLocks noGrp="1"/>
          </p:cNvSpPr>
          <p:nvPr>
            <p:ph type="body" orient="vert" idx="1"/>
          </p:nvPr>
        </p:nvSpPr>
        <p:spPr>
          <a:xfrm>
            <a:off x="838200" y="365125"/>
            <a:ext cx="626546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C8B53C-3084-4BC0-A80E-DB41C04C6258}"/>
              </a:ext>
            </a:extLst>
          </p:cNvPr>
          <p:cNvSpPr>
            <a:spLocks noGrp="1"/>
          </p:cNvSpPr>
          <p:nvPr>
            <p:ph type="dt" sz="half" idx="10"/>
          </p:nvPr>
        </p:nvSpPr>
        <p:spPr/>
        <p:txBody>
          <a:bodyPr/>
          <a:lstStyle/>
          <a:p>
            <a:fld id="{FD2766A6-3C10-4AB8-86A1-BB1F0CDA7EFE}" type="datetimeFigureOut">
              <a:rPr lang="en-US" smtClean="0"/>
              <a:t>6/27/2024</a:t>
            </a:fld>
            <a:endParaRPr lang="en-US"/>
          </a:p>
        </p:txBody>
      </p:sp>
      <p:sp>
        <p:nvSpPr>
          <p:cNvPr id="5" name="Footer Placeholder 4">
            <a:extLst>
              <a:ext uri="{FF2B5EF4-FFF2-40B4-BE49-F238E27FC236}">
                <a16:creationId xmlns:a16="http://schemas.microsoft.com/office/drawing/2014/main" id="{8276BFDE-DC70-4A6E-90B8-337FC4725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3578F-39AE-4F6F-9614-32EF672E616D}"/>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42025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A8A8-ECDA-4018-ABB4-CC22892B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90AE7C-51AF-4F0E-B5A3-8C7E1026C2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F28C09-A717-49AB-B60E-433BC469258F}"/>
              </a:ext>
            </a:extLst>
          </p:cNvPr>
          <p:cNvSpPr>
            <a:spLocks noGrp="1"/>
          </p:cNvSpPr>
          <p:nvPr>
            <p:ph type="dt" sz="half" idx="10"/>
          </p:nvPr>
        </p:nvSpPr>
        <p:spPr/>
        <p:txBody>
          <a:bodyPr/>
          <a:lstStyle/>
          <a:p>
            <a:fld id="{FD2766A6-3C10-4AB8-86A1-BB1F0CDA7EFE}" type="datetimeFigureOut">
              <a:rPr lang="en-US" smtClean="0"/>
              <a:t>6/27/2024</a:t>
            </a:fld>
            <a:endParaRPr lang="en-US"/>
          </a:p>
        </p:txBody>
      </p:sp>
      <p:sp>
        <p:nvSpPr>
          <p:cNvPr id="5" name="Footer Placeholder 4">
            <a:extLst>
              <a:ext uri="{FF2B5EF4-FFF2-40B4-BE49-F238E27FC236}">
                <a16:creationId xmlns:a16="http://schemas.microsoft.com/office/drawing/2014/main" id="{1D11A47A-6E5A-4754-8B43-9CE556160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A1EB-7AC7-4F86-90C0-AA980D88722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59114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5957-C46F-4F17-BC8C-6507E676E916}"/>
              </a:ext>
            </a:extLst>
          </p:cNvPr>
          <p:cNvSpPr>
            <a:spLocks noGrp="1"/>
          </p:cNvSpPr>
          <p:nvPr>
            <p:ph type="title"/>
          </p:nvPr>
        </p:nvSpPr>
        <p:spPr>
          <a:xfrm>
            <a:off x="831850" y="365760"/>
            <a:ext cx="10515600" cy="382786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8D9661B-6633-4C8B-8B9C-E514DF851D3E}"/>
              </a:ext>
            </a:extLst>
          </p:cNvPr>
          <p:cNvSpPr>
            <a:spLocks noGrp="1"/>
          </p:cNvSpPr>
          <p:nvPr>
            <p:ph type="body" idx="1"/>
          </p:nvPr>
        </p:nvSpPr>
        <p:spPr>
          <a:xfrm>
            <a:off x="831850" y="4443817"/>
            <a:ext cx="10515600" cy="164583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6274BF-C1CD-4709-B0A0-E9407DBEA73C}"/>
              </a:ext>
            </a:extLst>
          </p:cNvPr>
          <p:cNvSpPr>
            <a:spLocks noGrp="1"/>
          </p:cNvSpPr>
          <p:nvPr>
            <p:ph type="dt" sz="half" idx="10"/>
          </p:nvPr>
        </p:nvSpPr>
        <p:spPr/>
        <p:txBody>
          <a:bodyPr/>
          <a:lstStyle/>
          <a:p>
            <a:fld id="{FD2766A6-3C10-4AB8-86A1-BB1F0CDA7EFE}" type="datetimeFigureOut">
              <a:rPr lang="en-US" smtClean="0"/>
              <a:t>6/27/2024</a:t>
            </a:fld>
            <a:endParaRPr lang="en-US"/>
          </a:p>
        </p:txBody>
      </p:sp>
      <p:sp>
        <p:nvSpPr>
          <p:cNvPr id="5" name="Footer Placeholder 4">
            <a:extLst>
              <a:ext uri="{FF2B5EF4-FFF2-40B4-BE49-F238E27FC236}">
                <a16:creationId xmlns:a16="http://schemas.microsoft.com/office/drawing/2014/main" id="{CC9ADB94-0A5B-4B56-B0B1-1FF5580A4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A668A-35AE-4CDF-AC4C-2BEEA9EE80F8}"/>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7352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F1FD-0E96-4963-9F09-92861572B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9E5F0-B650-4AFF-B90E-23B378684D66}"/>
              </a:ext>
            </a:extLst>
          </p:cNvPr>
          <p:cNvSpPr>
            <a:spLocks noGrp="1"/>
          </p:cNvSpPr>
          <p:nvPr>
            <p:ph sz="half" idx="1"/>
          </p:nvPr>
        </p:nvSpPr>
        <p:spPr>
          <a:xfrm>
            <a:off x="838200" y="1940876"/>
            <a:ext cx="5181600" cy="42360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2D1747B-302D-476E-8F4F-E4B114C6624E}"/>
              </a:ext>
            </a:extLst>
          </p:cNvPr>
          <p:cNvSpPr>
            <a:spLocks noGrp="1"/>
          </p:cNvSpPr>
          <p:nvPr>
            <p:ph sz="half" idx="2"/>
          </p:nvPr>
        </p:nvSpPr>
        <p:spPr>
          <a:xfrm>
            <a:off x="6172200" y="1940876"/>
            <a:ext cx="5181600" cy="4236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40577D-22F7-4958-BB3D-6C9265EA1964}"/>
              </a:ext>
            </a:extLst>
          </p:cNvPr>
          <p:cNvSpPr>
            <a:spLocks noGrp="1"/>
          </p:cNvSpPr>
          <p:nvPr>
            <p:ph type="dt" sz="half" idx="10"/>
          </p:nvPr>
        </p:nvSpPr>
        <p:spPr/>
        <p:txBody>
          <a:bodyPr/>
          <a:lstStyle/>
          <a:p>
            <a:fld id="{FD2766A6-3C10-4AB8-86A1-BB1F0CDA7EFE}" type="datetimeFigureOut">
              <a:rPr lang="en-US" smtClean="0"/>
              <a:t>6/27/2024</a:t>
            </a:fld>
            <a:endParaRPr lang="en-US"/>
          </a:p>
        </p:txBody>
      </p:sp>
      <p:sp>
        <p:nvSpPr>
          <p:cNvPr id="6" name="Footer Placeholder 5">
            <a:extLst>
              <a:ext uri="{FF2B5EF4-FFF2-40B4-BE49-F238E27FC236}">
                <a16:creationId xmlns:a16="http://schemas.microsoft.com/office/drawing/2014/main" id="{71EC5B46-A8FB-4683-9618-3F6E07383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7887BD-93E9-4181-9D7F-940C3E1730FF}"/>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939323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3D79-FA27-4567-9032-AF722733E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7C1BF-703F-4992-BB0C-EB1E579C7410}"/>
              </a:ext>
            </a:extLst>
          </p:cNvPr>
          <p:cNvSpPr>
            <a:spLocks noGrp="1"/>
          </p:cNvSpPr>
          <p:nvPr>
            <p:ph type="body" idx="1"/>
          </p:nvPr>
        </p:nvSpPr>
        <p:spPr>
          <a:xfrm>
            <a:off x="839788" y="1951823"/>
            <a:ext cx="5157787"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2B2FCE1-6DC0-43B5-8016-89FD4AF5ABD2}"/>
              </a:ext>
            </a:extLst>
          </p:cNvPr>
          <p:cNvSpPr>
            <a:spLocks noGrp="1"/>
          </p:cNvSpPr>
          <p:nvPr>
            <p:ph sz="half" idx="2"/>
          </p:nvPr>
        </p:nvSpPr>
        <p:spPr>
          <a:xfrm>
            <a:off x="839788" y="2954741"/>
            <a:ext cx="5157787" cy="32349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62FED7A-67D0-43CC-889A-25F8849647F1}"/>
              </a:ext>
            </a:extLst>
          </p:cNvPr>
          <p:cNvSpPr>
            <a:spLocks noGrp="1"/>
          </p:cNvSpPr>
          <p:nvPr>
            <p:ph type="body" sz="quarter" idx="3"/>
          </p:nvPr>
        </p:nvSpPr>
        <p:spPr>
          <a:xfrm>
            <a:off x="6172200" y="1951823"/>
            <a:ext cx="5183188" cy="823912"/>
          </a:xfrm>
        </p:spPr>
        <p:txBody>
          <a:bodyPr anchor="b"/>
          <a:lstStyle>
            <a:lvl1pPr marL="0" indent="0">
              <a:buNone/>
              <a:defRPr lang="en-US" sz="2400" b="0" i="1" kern="120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731C176-48F2-44EC-B3A2-A144403D57FB}"/>
              </a:ext>
            </a:extLst>
          </p:cNvPr>
          <p:cNvSpPr>
            <a:spLocks noGrp="1"/>
          </p:cNvSpPr>
          <p:nvPr>
            <p:ph sz="quarter" idx="4"/>
          </p:nvPr>
        </p:nvSpPr>
        <p:spPr>
          <a:xfrm>
            <a:off x="6172200" y="2954741"/>
            <a:ext cx="5183188" cy="3234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9187B8-AC48-4FE7-8658-8A31E37311F6}"/>
              </a:ext>
            </a:extLst>
          </p:cNvPr>
          <p:cNvSpPr>
            <a:spLocks noGrp="1"/>
          </p:cNvSpPr>
          <p:nvPr>
            <p:ph type="dt" sz="half" idx="10"/>
          </p:nvPr>
        </p:nvSpPr>
        <p:spPr/>
        <p:txBody>
          <a:bodyPr/>
          <a:lstStyle/>
          <a:p>
            <a:fld id="{FD2766A6-3C10-4AB8-86A1-BB1F0CDA7EFE}" type="datetimeFigureOut">
              <a:rPr lang="en-US" smtClean="0"/>
              <a:t>6/27/2024</a:t>
            </a:fld>
            <a:endParaRPr lang="en-US"/>
          </a:p>
        </p:txBody>
      </p:sp>
      <p:sp>
        <p:nvSpPr>
          <p:cNvPr id="8" name="Footer Placeholder 7">
            <a:extLst>
              <a:ext uri="{FF2B5EF4-FFF2-40B4-BE49-F238E27FC236}">
                <a16:creationId xmlns:a16="http://schemas.microsoft.com/office/drawing/2014/main" id="{7CCAB465-E22E-45DC-89C9-406121BCED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9D1CF-F964-4405-8677-5F9E2A02878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240348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3453-DD0F-41C0-8F4A-5DC343F5E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E6313-506F-4456-B3D9-D9655538F9FB}"/>
              </a:ext>
            </a:extLst>
          </p:cNvPr>
          <p:cNvSpPr>
            <a:spLocks noGrp="1"/>
          </p:cNvSpPr>
          <p:nvPr>
            <p:ph type="dt" sz="half" idx="10"/>
          </p:nvPr>
        </p:nvSpPr>
        <p:spPr/>
        <p:txBody>
          <a:bodyPr/>
          <a:lstStyle/>
          <a:p>
            <a:fld id="{FD2766A6-3C10-4AB8-86A1-BB1F0CDA7EFE}" type="datetimeFigureOut">
              <a:rPr lang="en-US" smtClean="0"/>
              <a:t>6/27/2024</a:t>
            </a:fld>
            <a:endParaRPr lang="en-US"/>
          </a:p>
        </p:txBody>
      </p:sp>
      <p:sp>
        <p:nvSpPr>
          <p:cNvPr id="4" name="Footer Placeholder 3">
            <a:extLst>
              <a:ext uri="{FF2B5EF4-FFF2-40B4-BE49-F238E27FC236}">
                <a16:creationId xmlns:a16="http://schemas.microsoft.com/office/drawing/2014/main" id="{E8F26068-7707-41EC-93EF-A24CAF8FFD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C8A3C-8C01-4039-B47B-57D8497587A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105967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892633-8C77-419D-B24D-2B3D44DBA556}"/>
              </a:ext>
            </a:extLst>
          </p:cNvPr>
          <p:cNvSpPr>
            <a:spLocks noGrp="1"/>
          </p:cNvSpPr>
          <p:nvPr>
            <p:ph type="dt" sz="half" idx="10"/>
          </p:nvPr>
        </p:nvSpPr>
        <p:spPr/>
        <p:txBody>
          <a:bodyPr/>
          <a:lstStyle/>
          <a:p>
            <a:fld id="{FD2766A6-3C10-4AB8-86A1-BB1F0CDA7EFE}" type="datetimeFigureOut">
              <a:rPr lang="en-US" smtClean="0"/>
              <a:t>6/27/2024</a:t>
            </a:fld>
            <a:endParaRPr lang="en-US"/>
          </a:p>
        </p:txBody>
      </p:sp>
      <p:sp>
        <p:nvSpPr>
          <p:cNvPr id="3" name="Footer Placeholder 2">
            <a:extLst>
              <a:ext uri="{FF2B5EF4-FFF2-40B4-BE49-F238E27FC236}">
                <a16:creationId xmlns:a16="http://schemas.microsoft.com/office/drawing/2014/main" id="{FD149D59-0A88-4A14-A740-4CCD9B52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DEF9-802F-444E-92D2-397862EEAB0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2514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23C20-3881-4F15-94F7-9D7B9F9E357A}"/>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B268F40F-6C2A-48EC-8F16-DA179A1DA375}"/>
              </a:ext>
            </a:extLst>
          </p:cNvPr>
          <p:cNvSpPr>
            <a:spLocks noGrp="1"/>
          </p:cNvSpPr>
          <p:nvPr>
            <p:ph idx="1"/>
          </p:nvPr>
        </p:nvSpPr>
        <p:spPr>
          <a:xfrm>
            <a:off x="5554638" y="457201"/>
            <a:ext cx="5800749" cy="540385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6736B7E-D33D-48C7-97AC-5C0D9874FE53}"/>
              </a:ext>
            </a:extLst>
          </p:cNvPr>
          <p:cNvSpPr>
            <a:spLocks noGrp="1"/>
          </p:cNvSpPr>
          <p:nvPr>
            <p:ph type="body" sz="half" idx="2"/>
          </p:nvPr>
        </p:nvSpPr>
        <p:spPr>
          <a:xfrm>
            <a:off x="839788" y="3657600"/>
            <a:ext cx="4343400" cy="2211387"/>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E9149BC5-FF58-463A-B4FA-F0F912F1234F}"/>
              </a:ext>
            </a:extLst>
          </p:cNvPr>
          <p:cNvSpPr>
            <a:spLocks noGrp="1"/>
          </p:cNvSpPr>
          <p:nvPr>
            <p:ph type="dt" sz="half" idx="10"/>
          </p:nvPr>
        </p:nvSpPr>
        <p:spPr/>
        <p:txBody>
          <a:bodyPr/>
          <a:lstStyle/>
          <a:p>
            <a:fld id="{FD2766A6-3C10-4AB8-86A1-BB1F0CDA7EFE}" type="datetimeFigureOut">
              <a:rPr lang="en-US" smtClean="0"/>
              <a:t>6/27/2024</a:t>
            </a:fld>
            <a:endParaRPr lang="en-US"/>
          </a:p>
        </p:txBody>
      </p:sp>
      <p:sp>
        <p:nvSpPr>
          <p:cNvPr id="6" name="Footer Placeholder 5">
            <a:extLst>
              <a:ext uri="{FF2B5EF4-FFF2-40B4-BE49-F238E27FC236}">
                <a16:creationId xmlns:a16="http://schemas.microsoft.com/office/drawing/2014/main" id="{947072D7-4A2A-407F-A084-6AE8DD00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D4C41C-C368-475C-BDC1-DC5B29C78005}"/>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01056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67B0-865B-44ED-9DFE-36C73B0C8B43}"/>
              </a:ext>
            </a:extLst>
          </p:cNvPr>
          <p:cNvSpPr>
            <a:spLocks noGrp="1"/>
          </p:cNvSpPr>
          <p:nvPr>
            <p:ph type="title"/>
          </p:nvPr>
        </p:nvSpPr>
        <p:spPr>
          <a:xfrm>
            <a:off x="839788" y="457200"/>
            <a:ext cx="4343400" cy="2971800"/>
          </a:xfrm>
        </p:spPr>
        <p:txBody>
          <a:bodyPr anchor="b">
            <a:noAutofit/>
          </a:bodyPr>
          <a:lstStyle>
            <a:lvl1pPr algn="l" defTabSz="914400" rtl="0" eaLnBrk="1" latinLnBrk="0" hangingPunct="1">
              <a:lnSpc>
                <a:spcPct val="100000"/>
              </a:lnSpc>
              <a:spcBef>
                <a:spcPct val="0"/>
              </a:spcBef>
              <a:buNone/>
              <a:defRPr lang="en-US" sz="5400" kern="1200" dirty="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a:lstStyle>
          <a:p>
            <a:r>
              <a:rPr lang="en-US" dirty="0"/>
              <a:t>Click to edit Master title style</a:t>
            </a:r>
          </a:p>
        </p:txBody>
      </p:sp>
      <p:sp>
        <p:nvSpPr>
          <p:cNvPr id="3" name="Picture Placeholder 2">
            <a:extLst>
              <a:ext uri="{FF2B5EF4-FFF2-40B4-BE49-F238E27FC236}">
                <a16:creationId xmlns:a16="http://schemas.microsoft.com/office/drawing/2014/main" id="{B73C5CF7-138A-437C-9E0A-FF4179970319}"/>
              </a:ext>
            </a:extLst>
          </p:cNvPr>
          <p:cNvSpPr>
            <a:spLocks noGrp="1"/>
          </p:cNvSpPr>
          <p:nvPr>
            <p:ph type="pic" idx="1"/>
          </p:nvPr>
        </p:nvSpPr>
        <p:spPr>
          <a:xfrm>
            <a:off x="5561462" y="457201"/>
            <a:ext cx="5793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17822-7770-4117-96A2-8D2FF0A01044}"/>
              </a:ext>
            </a:extLst>
          </p:cNvPr>
          <p:cNvSpPr>
            <a:spLocks noGrp="1"/>
          </p:cNvSpPr>
          <p:nvPr>
            <p:ph type="body" sz="half" idx="2"/>
          </p:nvPr>
        </p:nvSpPr>
        <p:spPr>
          <a:xfrm>
            <a:off x="839788" y="3664424"/>
            <a:ext cx="4343400" cy="2204564"/>
          </a:xfrm>
        </p:spPr>
        <p:txBody>
          <a:bodyPr>
            <a:normAutofit/>
          </a:bodyPr>
          <a:lstStyle>
            <a:lvl1pPr marL="0" indent="0">
              <a:buNone/>
              <a:defRPr lang="en-US" sz="2400" i="1"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Font typeface="Arial" panose="020B0604020202020204" pitchFamily="34" charset="0"/>
              <a:buNone/>
            </a:pPr>
            <a:r>
              <a:rPr lang="en-US" dirty="0"/>
              <a:t>Click to edit Master text styles</a:t>
            </a:r>
          </a:p>
        </p:txBody>
      </p:sp>
      <p:sp>
        <p:nvSpPr>
          <p:cNvPr id="5" name="Date Placeholder 4">
            <a:extLst>
              <a:ext uri="{FF2B5EF4-FFF2-40B4-BE49-F238E27FC236}">
                <a16:creationId xmlns:a16="http://schemas.microsoft.com/office/drawing/2014/main" id="{11295030-39C7-4814-A766-1A3E094EBA15}"/>
              </a:ext>
            </a:extLst>
          </p:cNvPr>
          <p:cNvSpPr>
            <a:spLocks noGrp="1"/>
          </p:cNvSpPr>
          <p:nvPr>
            <p:ph type="dt" sz="half" idx="10"/>
          </p:nvPr>
        </p:nvSpPr>
        <p:spPr/>
        <p:txBody>
          <a:bodyPr/>
          <a:lstStyle/>
          <a:p>
            <a:fld id="{FD2766A6-3C10-4AB8-86A1-BB1F0CDA7EFE}" type="datetimeFigureOut">
              <a:rPr lang="en-US" smtClean="0"/>
              <a:t>6/27/2024</a:t>
            </a:fld>
            <a:endParaRPr lang="en-US"/>
          </a:p>
        </p:txBody>
      </p:sp>
      <p:sp>
        <p:nvSpPr>
          <p:cNvPr id="6" name="Footer Placeholder 5">
            <a:extLst>
              <a:ext uri="{FF2B5EF4-FFF2-40B4-BE49-F238E27FC236}">
                <a16:creationId xmlns:a16="http://schemas.microsoft.com/office/drawing/2014/main" id="{B91F02CD-DC87-47B6-96C4-F6470B1D8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FF531-02C2-4C1D-A692-7040378066C7}"/>
              </a:ext>
            </a:extLst>
          </p:cNvPr>
          <p:cNvSpPr>
            <a:spLocks noGrp="1"/>
          </p:cNvSpPr>
          <p:nvPr>
            <p:ph type="sldNum" sz="quarter" idx="12"/>
          </p:nvPr>
        </p:nvSpPr>
        <p:spPr/>
        <p:txBody>
          <a:bodyPr/>
          <a:lstStyle/>
          <a:p>
            <a:fld id="{D3060201-1C40-4B39-813D-5CD9493BAEED}" type="slidenum">
              <a:rPr lang="en-US" smtClean="0"/>
              <a:t>‹#›</a:t>
            </a:fld>
            <a:endParaRPr lang="en-US"/>
          </a:p>
        </p:txBody>
      </p:sp>
    </p:spTree>
    <p:extLst>
      <p:ext uri="{BB962C8B-B14F-4D97-AF65-F5344CB8AC3E}">
        <p14:creationId xmlns:p14="http://schemas.microsoft.com/office/powerpoint/2010/main" val="360134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818BD-D734-48A1-8CC0-609D11E5560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F9D215A-D2A1-4903-A905-F8B06EF41B4F}"/>
              </a:ext>
            </a:extLst>
          </p:cNvPr>
          <p:cNvSpPr>
            <a:spLocks noGrp="1"/>
          </p:cNvSpPr>
          <p:nvPr>
            <p:ph type="body" idx="1"/>
          </p:nvPr>
        </p:nvSpPr>
        <p:spPr>
          <a:xfrm>
            <a:off x="838200" y="1940875"/>
            <a:ext cx="10515600" cy="4236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42B88A-7A1D-4AA1-8536-28DC13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2766A6-3C10-4AB8-86A1-BB1F0CDA7EFE}" type="datetimeFigureOut">
              <a:rPr lang="en-US" smtClean="0"/>
              <a:pPr/>
              <a:t>6/27/2024</a:t>
            </a:fld>
            <a:endParaRPr lang="en-US" dirty="0"/>
          </a:p>
        </p:txBody>
      </p:sp>
      <p:sp>
        <p:nvSpPr>
          <p:cNvPr id="5" name="Footer Placeholder 4">
            <a:extLst>
              <a:ext uri="{FF2B5EF4-FFF2-40B4-BE49-F238E27FC236}">
                <a16:creationId xmlns:a16="http://schemas.microsoft.com/office/drawing/2014/main" id="{B37FE925-0C4B-4BAE-9799-3A9D46D92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ADAD54-E5C5-4D48-8592-BB22F0A85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60201-1C40-4B39-813D-5CD9493BAEED}" type="slidenum">
              <a:rPr lang="en-US" smtClean="0"/>
              <a:pPr/>
              <a:t>‹#›</a:t>
            </a:fld>
            <a:endParaRPr lang="en-US"/>
          </a:p>
        </p:txBody>
      </p:sp>
    </p:spTree>
    <p:extLst>
      <p:ext uri="{BB962C8B-B14F-4D97-AF65-F5344CB8AC3E}">
        <p14:creationId xmlns:p14="http://schemas.microsoft.com/office/powerpoint/2010/main" val="249551582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50" r:id="rId6"/>
    <p:sldLayoutId id="2147483745" r:id="rId7"/>
    <p:sldLayoutId id="2147483746" r:id="rId8"/>
    <p:sldLayoutId id="2147483747" r:id="rId9"/>
    <p:sldLayoutId id="2147483749" r:id="rId10"/>
    <p:sldLayoutId id="2147483748" r:id="rId11"/>
  </p:sldLayoutIdLst>
  <p:txStyles>
    <p:titleStyle>
      <a:lvl1pPr algn="l" defTabSz="914400" rtl="0" eaLnBrk="1" latinLnBrk="0" hangingPunct="1">
        <a:lnSpc>
          <a:spcPct val="100000"/>
        </a:lnSpc>
        <a:spcBef>
          <a:spcPct val="0"/>
        </a:spcBef>
        <a:buNone/>
        <a:defRPr lang="en-US" sz="5400" kern="1200" smtClean="0">
          <a:gradFill>
            <a:gsLst>
              <a:gs pos="100000">
                <a:schemeClr val="tx2"/>
              </a:gs>
              <a:gs pos="0">
                <a:schemeClr val="accent1"/>
              </a:gs>
            </a:gsLst>
            <a:lin ang="0" scaled="1"/>
          </a:gradFill>
          <a:latin typeface="Aharoni" panose="02010803020104030203" pitchFamily="2" charset="-79"/>
          <a:ea typeface="+mn-ea"/>
          <a:cs typeface="Angsana New" panose="02020603050405020304" pitchFamily="18" charset="-34"/>
        </a:defRPr>
      </a:lvl1pPr>
    </p:titleStyle>
    <p:body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97BBA72F-430D-1A07-1CEA-CE8966E3B847}"/>
              </a:ext>
            </a:extLst>
          </p:cNvPr>
          <p:cNvSpPr>
            <a:spLocks noGrp="1"/>
          </p:cNvSpPr>
          <p:nvPr>
            <p:ph type="ctrTitle"/>
          </p:nvPr>
        </p:nvSpPr>
        <p:spPr>
          <a:xfrm>
            <a:off x="838199" y="261556"/>
            <a:ext cx="10406449" cy="2192886"/>
          </a:xfrm>
        </p:spPr>
        <p:txBody>
          <a:bodyPr anchor="ctr">
            <a:noAutofit/>
          </a:bodyPr>
          <a:lstStyle/>
          <a:p>
            <a:r>
              <a:rPr kumimoji="1" lang="en" altLang="zh-TW" sz="3200" dirty="0"/>
              <a:t>Do Political Preferences Shape Retail Investors’ Decisions? Evidence from the Taiwan Stock Market</a:t>
            </a:r>
            <a:endParaRPr kumimoji="1" lang="zh-TW" altLang="en-US" sz="3200" dirty="0"/>
          </a:p>
        </p:txBody>
      </p:sp>
      <p:sp>
        <p:nvSpPr>
          <p:cNvPr id="3" name="副標題 2">
            <a:extLst>
              <a:ext uri="{FF2B5EF4-FFF2-40B4-BE49-F238E27FC236}">
                <a16:creationId xmlns:a16="http://schemas.microsoft.com/office/drawing/2014/main" id="{C6CB9B22-25EC-3E35-B3E0-E2DF3DA831BF}"/>
              </a:ext>
            </a:extLst>
          </p:cNvPr>
          <p:cNvSpPr>
            <a:spLocks noGrp="1"/>
          </p:cNvSpPr>
          <p:nvPr>
            <p:ph type="subTitle" idx="1"/>
          </p:nvPr>
        </p:nvSpPr>
        <p:spPr>
          <a:xfrm>
            <a:off x="947352" y="2088245"/>
            <a:ext cx="6120713" cy="1255506"/>
          </a:xfrm>
        </p:spPr>
        <p:txBody>
          <a:bodyPr anchor="ctr">
            <a:normAutofit/>
          </a:bodyPr>
          <a:lstStyle/>
          <a:p>
            <a:r>
              <a:rPr kumimoji="1" lang="en-US" altLang="zh-TW" sz="2000" dirty="0"/>
              <a:t>Pei-Shih Weng</a:t>
            </a:r>
            <a:r>
              <a:rPr kumimoji="1" lang="zh-TW" altLang="en-US" sz="2000" dirty="0"/>
              <a:t> </a:t>
            </a:r>
            <a:r>
              <a:rPr kumimoji="1" lang="en-US" altLang="zh-TW" sz="2000" dirty="0"/>
              <a:t>&amp;</a:t>
            </a:r>
            <a:r>
              <a:rPr kumimoji="1" lang="zh-TW" altLang="en-US" sz="2000" dirty="0"/>
              <a:t> </a:t>
            </a:r>
            <a:r>
              <a:rPr kumimoji="1" lang="en-US" altLang="zh-TW" sz="2000" dirty="0"/>
              <a:t>Weng</a:t>
            </a:r>
            <a:r>
              <a:rPr kumimoji="1" lang="zh-TW" altLang="en-US" sz="2000" dirty="0"/>
              <a:t> </a:t>
            </a:r>
            <a:r>
              <a:rPr kumimoji="1" lang="en-US" altLang="zh-TW" sz="2000" dirty="0"/>
              <a:t>Ian Hoi </a:t>
            </a:r>
          </a:p>
          <a:p>
            <a:r>
              <a:rPr kumimoji="1" lang="en-US" altLang="zh-TW" sz="2000" dirty="0"/>
              <a:t>National Sun</a:t>
            </a:r>
            <a:r>
              <a:rPr kumimoji="1" lang="zh-TW" altLang="en-US" sz="2000" dirty="0"/>
              <a:t> </a:t>
            </a:r>
            <a:r>
              <a:rPr kumimoji="1" lang="en-US" altLang="zh-TW" sz="2000" dirty="0" err="1"/>
              <a:t>Yat-sen</a:t>
            </a:r>
            <a:r>
              <a:rPr kumimoji="1" lang="en-US" altLang="zh-TW" sz="2000" dirty="0"/>
              <a:t> University </a:t>
            </a:r>
            <a:endParaRPr kumimoji="1" lang="zh-TW" altLang="en-US" sz="2000" dirty="0"/>
          </a:p>
        </p:txBody>
      </p:sp>
      <p:pic>
        <p:nvPicPr>
          <p:cNvPr id="4" name="Picture 3" descr="點狀網">
            <a:extLst>
              <a:ext uri="{FF2B5EF4-FFF2-40B4-BE49-F238E27FC236}">
                <a16:creationId xmlns:a16="http://schemas.microsoft.com/office/drawing/2014/main" id="{A4217E76-3EB2-5F4D-A5A0-7AB68D78F8CB}"/>
              </a:ext>
            </a:extLst>
          </p:cNvPr>
          <p:cNvPicPr>
            <a:picLocks noChangeAspect="1"/>
          </p:cNvPicPr>
          <p:nvPr/>
        </p:nvPicPr>
        <p:blipFill>
          <a:blip r:embed="rId2"/>
          <a:stretch>
            <a:fillRect/>
          </a:stretch>
        </p:blipFill>
        <p:spPr>
          <a:xfrm>
            <a:off x="6386702" y="3425045"/>
            <a:ext cx="5191887" cy="2323369"/>
          </a:xfrm>
          <a:prstGeom prst="rect">
            <a:avLst/>
          </a:prstGeom>
        </p:spPr>
      </p:pic>
      <p:pic>
        <p:nvPicPr>
          <p:cNvPr id="5" name="Picture 4" descr="點狀網">
            <a:extLst>
              <a:ext uri="{FF2B5EF4-FFF2-40B4-BE49-F238E27FC236}">
                <a16:creationId xmlns:a16="http://schemas.microsoft.com/office/drawing/2014/main" id="{595460CC-31FC-E10E-1AC1-58EE754C0FC3}"/>
              </a:ext>
            </a:extLst>
          </p:cNvPr>
          <p:cNvPicPr>
            <a:picLocks noChangeAspect="1"/>
          </p:cNvPicPr>
          <p:nvPr/>
        </p:nvPicPr>
        <p:blipFill>
          <a:blip r:embed="rId3"/>
          <a:stretch>
            <a:fillRect/>
          </a:stretch>
        </p:blipFill>
        <p:spPr>
          <a:xfrm>
            <a:off x="838199" y="3425045"/>
            <a:ext cx="5191887" cy="2323369"/>
          </a:xfrm>
          <a:prstGeom prst="rect">
            <a:avLst/>
          </a:prstGeom>
        </p:spPr>
      </p:pic>
    </p:spTree>
    <p:extLst>
      <p:ext uri="{BB962C8B-B14F-4D97-AF65-F5344CB8AC3E}">
        <p14:creationId xmlns:p14="http://schemas.microsoft.com/office/powerpoint/2010/main" val="46673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AD7626-B57E-B49A-E43B-E3C5A32CA9F3}"/>
              </a:ext>
            </a:extLst>
          </p:cNvPr>
          <p:cNvSpPr>
            <a:spLocks noGrp="1"/>
          </p:cNvSpPr>
          <p:nvPr>
            <p:ph type="title"/>
          </p:nvPr>
        </p:nvSpPr>
        <p:spPr>
          <a:xfrm>
            <a:off x="153790" y="0"/>
            <a:ext cx="11884419" cy="1340971"/>
          </a:xfrm>
        </p:spPr>
        <p:txBody>
          <a:bodyPr vert="horz" lIns="91440" tIns="45720" rIns="91440" bIns="45720" rtlCol="0" anchor="b">
            <a:normAutofit/>
          </a:bodyPr>
          <a:lstStyle/>
          <a:p>
            <a:pPr>
              <a:lnSpc>
                <a:spcPct val="90000"/>
              </a:lnSpc>
            </a:pPr>
            <a:r>
              <a:rPr kumimoji="1" lang="en-US" altLang="zh-TW" sz="3600" dirty="0"/>
              <a:t>Influence of Political Preferences on Trading Decisions</a:t>
            </a:r>
          </a:p>
        </p:txBody>
      </p:sp>
      <p:sp>
        <p:nvSpPr>
          <p:cNvPr id="7" name="內容版面配置區 6">
            <a:extLst>
              <a:ext uri="{FF2B5EF4-FFF2-40B4-BE49-F238E27FC236}">
                <a16:creationId xmlns:a16="http://schemas.microsoft.com/office/drawing/2014/main" id="{9151BF3D-C1C3-DD21-F65B-74D52EC1E6EB}"/>
              </a:ext>
            </a:extLst>
          </p:cNvPr>
          <p:cNvSpPr>
            <a:spLocks noGrp="1"/>
          </p:cNvSpPr>
          <p:nvPr>
            <p:ph idx="1"/>
          </p:nvPr>
        </p:nvSpPr>
        <p:spPr>
          <a:xfrm>
            <a:off x="444304" y="1938067"/>
            <a:ext cx="11372557" cy="4236087"/>
          </a:xfrm>
        </p:spPr>
        <p:txBody>
          <a:bodyPr/>
          <a:lstStyle/>
          <a:p>
            <a:r>
              <a:rPr lang="en-US" altLang="zh-TW" sz="2400" dirty="0">
                <a:solidFill>
                  <a:srgbClr val="0D0D0D"/>
                </a:solidFill>
                <a:latin typeface="Söhne"/>
              </a:rPr>
              <a:t>Table 5 and Table 6 present the results of analyzing the tendency of purchasing and selling China concept stocks</a:t>
            </a:r>
            <a:r>
              <a:rPr lang="zh-TW" altLang="en-US" sz="2400" dirty="0">
                <a:solidFill>
                  <a:srgbClr val="0D0D0D"/>
                </a:solidFill>
                <a:latin typeface="Söhne"/>
              </a:rPr>
              <a:t> </a:t>
            </a:r>
            <a:r>
              <a:rPr lang="en-US" altLang="zh-TW" sz="2400" dirty="0">
                <a:solidFill>
                  <a:srgbClr val="0D0D0D"/>
                </a:solidFill>
                <a:latin typeface="Söhne"/>
              </a:rPr>
              <a:t>for</a:t>
            </a:r>
            <a:r>
              <a:rPr lang="zh-TW" altLang="en-US" sz="2400" dirty="0">
                <a:solidFill>
                  <a:srgbClr val="0D0D0D"/>
                </a:solidFill>
                <a:latin typeface="Söhne"/>
              </a:rPr>
              <a:t> </a:t>
            </a:r>
            <a:r>
              <a:rPr lang="en-US" altLang="zh-TW" sz="2400" dirty="0">
                <a:solidFill>
                  <a:srgbClr val="0D0D0D"/>
                </a:solidFill>
                <a:latin typeface="Söhne"/>
              </a:rPr>
              <a:t>each</a:t>
            </a:r>
            <a:r>
              <a:rPr lang="zh-TW" altLang="en-US" sz="2400" dirty="0">
                <a:solidFill>
                  <a:srgbClr val="0D0D0D"/>
                </a:solidFill>
                <a:latin typeface="Söhne"/>
              </a:rPr>
              <a:t> </a:t>
            </a:r>
            <a:r>
              <a:rPr lang="en-US" altLang="zh-TW" sz="2400" dirty="0">
                <a:solidFill>
                  <a:srgbClr val="0D0D0D"/>
                </a:solidFill>
                <a:latin typeface="Söhne"/>
              </a:rPr>
              <a:t>election, respectively. </a:t>
            </a:r>
          </a:p>
          <a:p>
            <a:r>
              <a:rPr lang="en-US" altLang="zh-TW" sz="2400" dirty="0">
                <a:solidFill>
                  <a:srgbClr val="0D0D0D"/>
                </a:solidFill>
                <a:latin typeface="Söhne"/>
              </a:rPr>
              <a:t>Table 7 focuses solely on the net acquisition of China concept stocks. </a:t>
            </a:r>
          </a:p>
          <a:p>
            <a:r>
              <a:rPr lang="en-US" altLang="zh-TW" sz="2400" dirty="0">
                <a:solidFill>
                  <a:srgbClr val="0D0D0D"/>
                </a:solidFill>
                <a:latin typeface="Söhne"/>
              </a:rPr>
              <a:t>Table</a:t>
            </a:r>
            <a:r>
              <a:rPr lang="zh-TW" altLang="en-US" sz="2400" dirty="0">
                <a:solidFill>
                  <a:srgbClr val="0D0D0D"/>
                </a:solidFill>
                <a:latin typeface="Söhne"/>
              </a:rPr>
              <a:t> </a:t>
            </a:r>
            <a:r>
              <a:rPr lang="en-US" altLang="zh-TW" sz="2400" dirty="0">
                <a:solidFill>
                  <a:srgbClr val="0D0D0D"/>
                </a:solidFill>
                <a:latin typeface="Söhne"/>
              </a:rPr>
              <a:t>8</a:t>
            </a:r>
            <a:r>
              <a:rPr lang="zh-TW" altLang="en-US" sz="2400" dirty="0">
                <a:solidFill>
                  <a:srgbClr val="0D0D0D"/>
                </a:solidFill>
                <a:latin typeface="Söhne"/>
              </a:rPr>
              <a:t> </a:t>
            </a:r>
            <a:r>
              <a:rPr lang="en" altLang="zh-TW" sz="2400" dirty="0">
                <a:solidFill>
                  <a:srgbClr val="0D0D0D"/>
                </a:solidFill>
                <a:latin typeface="Söhne"/>
              </a:rPr>
              <a:t>displays the impact of political party rotations in counties (cities) on the post-election buying (selling) of China concept stocks in those areas.</a:t>
            </a:r>
            <a:endParaRPr lang="en-US" altLang="zh-TW" sz="2400" dirty="0">
              <a:solidFill>
                <a:srgbClr val="0D0D0D"/>
              </a:solidFill>
              <a:latin typeface="Söhne"/>
            </a:endParaRPr>
          </a:p>
          <a:p>
            <a:r>
              <a:rPr lang="en-US" altLang="zh-TW" sz="2400" dirty="0">
                <a:solidFill>
                  <a:srgbClr val="0D0D0D"/>
                </a:solidFill>
                <a:latin typeface="Söhne"/>
              </a:rPr>
              <a:t>Overall, the results are significant and consistent with the findings in Table 4, and strongly supporting </a:t>
            </a:r>
            <a:r>
              <a:rPr lang="en-US" altLang="zh-TW" sz="2400" b="1" u="sng" dirty="0">
                <a:solidFill>
                  <a:srgbClr val="0D0D0D"/>
                </a:solidFill>
                <a:latin typeface="Söhne"/>
              </a:rPr>
              <a:t>Hypothesis 1</a:t>
            </a:r>
            <a:r>
              <a:rPr lang="en-US" altLang="zh-TW" sz="2400" dirty="0">
                <a:solidFill>
                  <a:srgbClr val="0D0D0D"/>
                </a:solidFill>
                <a:latin typeface="Söhne"/>
              </a:rPr>
              <a:t>. </a:t>
            </a:r>
          </a:p>
          <a:p>
            <a:endParaRPr lang="zh-TW" altLang="en-US" dirty="0"/>
          </a:p>
        </p:txBody>
      </p:sp>
    </p:spTree>
    <p:extLst>
      <p:ext uri="{BB962C8B-B14F-4D97-AF65-F5344CB8AC3E}">
        <p14:creationId xmlns:p14="http://schemas.microsoft.com/office/powerpoint/2010/main" val="2172038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68F9D89-54B8-41F8-8839-49992D6458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0410E8EB-5477-15BD-5FAF-322A5611E450}"/>
              </a:ext>
            </a:extLst>
          </p:cNvPr>
          <p:cNvSpPr>
            <a:spLocks noGrp="1"/>
          </p:cNvSpPr>
          <p:nvPr>
            <p:ph type="title"/>
          </p:nvPr>
        </p:nvSpPr>
        <p:spPr>
          <a:xfrm>
            <a:off x="454044" y="619780"/>
            <a:ext cx="6890518" cy="1725005"/>
          </a:xfrm>
        </p:spPr>
        <p:txBody>
          <a:bodyPr>
            <a:normAutofit fontScale="90000"/>
          </a:bodyPr>
          <a:lstStyle/>
          <a:p>
            <a:r>
              <a:rPr kumimoji="1" lang="en-US" altLang="zh-TW" sz="4800" dirty="0"/>
              <a:t>Performance of Trading</a:t>
            </a:r>
            <a:r>
              <a:rPr kumimoji="1" lang="zh-TW" altLang="en-US" sz="4800" dirty="0"/>
              <a:t> </a:t>
            </a:r>
            <a:r>
              <a:rPr kumimoji="1" lang="en-US" altLang="zh-TW" sz="4800" dirty="0"/>
              <a:t>China Concept Stocks During Election Period </a:t>
            </a:r>
            <a:endParaRPr kumimoji="1" lang="zh-TW" altLang="en-US" sz="4800" dirty="0"/>
          </a:p>
        </p:txBody>
      </p:sp>
      <p:sp>
        <p:nvSpPr>
          <p:cNvPr id="9" name="Content Placeholder 8">
            <a:extLst>
              <a:ext uri="{FF2B5EF4-FFF2-40B4-BE49-F238E27FC236}">
                <a16:creationId xmlns:a16="http://schemas.microsoft.com/office/drawing/2014/main" id="{E935FB2A-EA95-1E9C-C88A-622D5868EFC9}"/>
              </a:ext>
            </a:extLst>
          </p:cNvPr>
          <p:cNvSpPr>
            <a:spLocks noGrp="1"/>
          </p:cNvSpPr>
          <p:nvPr>
            <p:ph idx="1"/>
          </p:nvPr>
        </p:nvSpPr>
        <p:spPr>
          <a:xfrm>
            <a:off x="276439" y="2527765"/>
            <a:ext cx="6284494" cy="4426231"/>
          </a:xfrm>
        </p:spPr>
        <p:txBody>
          <a:bodyPr>
            <a:normAutofit/>
          </a:bodyPr>
          <a:lstStyle/>
          <a:p>
            <a:pPr algn="l">
              <a:buFont typeface="Arial" panose="020B0604020202020204" pitchFamily="34" charset="0"/>
              <a:buChar char="•"/>
            </a:pPr>
            <a:r>
              <a:rPr lang="en" altLang="zh-TW" b="1" i="0" u="none" strike="noStrike" dirty="0">
                <a:solidFill>
                  <a:srgbClr val="0D0D0D"/>
                </a:solidFill>
                <a:effectLst/>
                <a:latin typeface="Söhne"/>
              </a:rPr>
              <a:t>Influence of Political Preferences:</a:t>
            </a:r>
            <a:endParaRPr lang="en" altLang="zh-TW" b="0" i="0" u="none" strike="noStrike" dirty="0">
              <a:solidFill>
                <a:srgbClr val="0D0D0D"/>
              </a:solidFill>
              <a:effectLst/>
              <a:latin typeface="Söhne"/>
            </a:endParaRPr>
          </a:p>
          <a:p>
            <a:pPr marL="742950" lvl="1" indent="-285750" algn="l">
              <a:buFont typeface="Arial" panose="020B0604020202020204" pitchFamily="34" charset="0"/>
              <a:buChar char="•"/>
            </a:pPr>
            <a:r>
              <a:rPr lang="en" altLang="zh-TW" b="0" i="0" u="none" strike="noStrike" dirty="0">
                <a:solidFill>
                  <a:srgbClr val="0D0D0D"/>
                </a:solidFill>
                <a:effectLst/>
                <a:latin typeface="Söhne"/>
              </a:rPr>
              <a:t>Trading decisions influenced by political preferences, especially pro-KMT orientations, are linked to poorer short-term financial outcomes.</a:t>
            </a:r>
            <a:r>
              <a:rPr lang="zh-TW" altLang="en-US" dirty="0">
                <a:solidFill>
                  <a:srgbClr val="0D0D0D"/>
                </a:solidFill>
                <a:latin typeface="Söhne"/>
              </a:rPr>
              <a:t> </a:t>
            </a:r>
            <a:r>
              <a:rPr lang="en-US" altLang="zh-TW" dirty="0">
                <a:solidFill>
                  <a:srgbClr val="0D0D0D"/>
                </a:solidFill>
                <a:latin typeface="Söhne"/>
              </a:rPr>
              <a:t>The Results</a:t>
            </a:r>
            <a:r>
              <a:rPr lang="zh-TW" altLang="en-US" dirty="0">
                <a:solidFill>
                  <a:srgbClr val="0D0D0D"/>
                </a:solidFill>
                <a:latin typeface="Söhne"/>
              </a:rPr>
              <a:t> </a:t>
            </a:r>
            <a:r>
              <a:rPr lang="en-US" altLang="zh-TW" u="sng" dirty="0">
                <a:solidFill>
                  <a:srgbClr val="0D0D0D"/>
                </a:solidFill>
                <a:latin typeface="Söhne"/>
              </a:rPr>
              <a:t>support</a:t>
            </a:r>
            <a:r>
              <a:rPr lang="zh-TW" altLang="en-US" u="sng" dirty="0">
                <a:solidFill>
                  <a:srgbClr val="0D0D0D"/>
                </a:solidFill>
                <a:latin typeface="Söhne"/>
              </a:rPr>
              <a:t> </a:t>
            </a:r>
            <a:r>
              <a:rPr lang="en-US" altLang="zh-TW" b="1" u="sng" dirty="0">
                <a:solidFill>
                  <a:srgbClr val="0D0D0D"/>
                </a:solidFill>
                <a:latin typeface="Söhne"/>
              </a:rPr>
              <a:t>H2</a:t>
            </a:r>
            <a:r>
              <a:rPr lang="en-US" altLang="zh-TW" dirty="0">
                <a:solidFill>
                  <a:srgbClr val="0D0D0D"/>
                </a:solidFill>
                <a:latin typeface="Söhne"/>
              </a:rPr>
              <a:t>. </a:t>
            </a:r>
            <a:endParaRPr lang="en" altLang="zh-TW" b="0" i="0" u="none" strike="noStrike" dirty="0">
              <a:solidFill>
                <a:srgbClr val="0D0D0D"/>
              </a:solidFill>
              <a:effectLst/>
              <a:latin typeface="Söhne"/>
            </a:endParaRPr>
          </a:p>
          <a:p>
            <a:pPr algn="l">
              <a:buFont typeface="Arial" panose="020B0604020202020204" pitchFamily="34" charset="0"/>
              <a:buChar char="•"/>
            </a:pPr>
            <a:r>
              <a:rPr lang="en" altLang="zh-TW" b="1" i="0" u="none" strike="noStrike" dirty="0">
                <a:solidFill>
                  <a:srgbClr val="0D0D0D"/>
                </a:solidFill>
                <a:effectLst/>
                <a:latin typeface="Söhne"/>
              </a:rPr>
              <a:t>Rationality vs. Emotion in Trading Decisions:</a:t>
            </a:r>
            <a:endParaRPr lang="en" altLang="zh-TW" b="0" i="0" u="none" strike="noStrike" dirty="0">
              <a:solidFill>
                <a:srgbClr val="0D0D0D"/>
              </a:solidFill>
              <a:effectLst/>
              <a:latin typeface="Söhne"/>
            </a:endParaRPr>
          </a:p>
          <a:p>
            <a:pPr marL="742950" lvl="1" indent="-285750" algn="l">
              <a:buFont typeface="Arial" panose="020B0604020202020204" pitchFamily="34" charset="0"/>
              <a:buChar char="•"/>
            </a:pPr>
            <a:r>
              <a:rPr lang="en" altLang="zh-TW" b="0" i="0" u="none" strike="noStrike" dirty="0">
                <a:solidFill>
                  <a:srgbClr val="0D0D0D"/>
                </a:solidFill>
                <a:effectLst/>
                <a:latin typeface="Söhne"/>
              </a:rPr>
              <a:t>The observed trading performance suggests that investments driven by political biases may not be based on rational financial decision-making.</a:t>
            </a:r>
          </a:p>
          <a:p>
            <a:pPr marL="742950" lvl="1" indent="-285750" algn="l">
              <a:buFont typeface="Arial" panose="020B0604020202020204" pitchFamily="34" charset="0"/>
              <a:buChar char="•"/>
            </a:pPr>
            <a:r>
              <a:rPr lang="en" altLang="zh-TW" b="0" i="0" u="none" strike="noStrike" dirty="0">
                <a:solidFill>
                  <a:srgbClr val="0D0D0D"/>
                </a:solidFill>
                <a:effectLst/>
                <a:latin typeface="Söhne"/>
              </a:rPr>
              <a:t>Indicates a shift towards emotionally influenced trading behavior among investors with strong political affiliations.</a:t>
            </a:r>
            <a:endParaRPr lang="en" altLang="zh-TW" dirty="0">
              <a:solidFill>
                <a:srgbClr val="0D0D0D"/>
              </a:solidFill>
              <a:latin typeface="Söhne"/>
            </a:endParaRPr>
          </a:p>
          <a:p>
            <a:pPr marL="457200" lvl="1" indent="0" algn="l">
              <a:buNone/>
            </a:pPr>
            <a:endParaRPr lang="en" altLang="zh-TW" b="0" i="0" u="none" strike="noStrike" dirty="0">
              <a:solidFill>
                <a:srgbClr val="0D0D0D"/>
              </a:solidFill>
              <a:effectLst/>
              <a:latin typeface="Söhne"/>
            </a:endParaRPr>
          </a:p>
        </p:txBody>
      </p:sp>
      <p:pic>
        <p:nvPicPr>
          <p:cNvPr id="5" name="內容版面配置區 4" descr="一張含有 文字, 螢幕擷取畫面, 文件, 功能表 的圖片&#10;&#10;自動產生的描述">
            <a:extLst>
              <a:ext uri="{FF2B5EF4-FFF2-40B4-BE49-F238E27FC236}">
                <a16:creationId xmlns:a16="http://schemas.microsoft.com/office/drawing/2014/main" id="{73405718-D462-79B0-15E6-89F6524E8B97}"/>
              </a:ext>
            </a:extLst>
          </p:cNvPr>
          <p:cNvPicPr>
            <a:picLocks noChangeAspect="1"/>
          </p:cNvPicPr>
          <p:nvPr/>
        </p:nvPicPr>
        <p:blipFill rotWithShape="1">
          <a:blip r:embed="rId3"/>
          <a:srcRect t="19597" b="21985"/>
          <a:stretch/>
        </p:blipFill>
        <p:spPr>
          <a:xfrm>
            <a:off x="6570066" y="2077065"/>
            <a:ext cx="5435194" cy="4290647"/>
          </a:xfrm>
          <a:prstGeom prst="rect">
            <a:avLst/>
          </a:prstGeom>
        </p:spPr>
      </p:pic>
      <p:sp>
        <p:nvSpPr>
          <p:cNvPr id="3" name="圓角矩形 2">
            <a:extLst>
              <a:ext uri="{FF2B5EF4-FFF2-40B4-BE49-F238E27FC236}">
                <a16:creationId xmlns:a16="http://schemas.microsoft.com/office/drawing/2014/main" id="{7F82BA80-3D66-CB35-CEB3-0414422C2D82}"/>
              </a:ext>
            </a:extLst>
          </p:cNvPr>
          <p:cNvSpPr/>
          <p:nvPr/>
        </p:nvSpPr>
        <p:spPr>
          <a:xfrm>
            <a:off x="9692184" y="2727707"/>
            <a:ext cx="1913661" cy="18430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dirty="0"/>
          </a:p>
        </p:txBody>
      </p:sp>
      <p:sp>
        <p:nvSpPr>
          <p:cNvPr id="7" name="文字方塊 6">
            <a:extLst>
              <a:ext uri="{FF2B5EF4-FFF2-40B4-BE49-F238E27FC236}">
                <a16:creationId xmlns:a16="http://schemas.microsoft.com/office/drawing/2014/main" id="{6DB296A8-54B3-BC29-647F-F35914398D62}"/>
              </a:ext>
            </a:extLst>
          </p:cNvPr>
          <p:cNvSpPr txBox="1"/>
          <p:nvPr/>
        </p:nvSpPr>
        <p:spPr>
          <a:xfrm>
            <a:off x="6077659" y="1020617"/>
            <a:ext cx="6105378" cy="923330"/>
          </a:xfrm>
          <a:prstGeom prst="rect">
            <a:avLst/>
          </a:prstGeom>
          <a:noFill/>
        </p:spPr>
        <p:txBody>
          <a:bodyPr wrap="square">
            <a:spAutoFit/>
          </a:bodyPr>
          <a:lstStyle/>
          <a:p>
            <a:pPr marL="742950" lvl="1" indent="-285750" algn="l">
              <a:buFont typeface="Arial" panose="020B0604020202020204" pitchFamily="34" charset="0"/>
              <a:buChar char="•"/>
            </a:pPr>
            <a:r>
              <a:rPr lang="en" altLang="zh-TW" b="1" i="0" u="none" strike="noStrike" dirty="0">
                <a:solidFill>
                  <a:srgbClr val="0D0D0D"/>
                </a:solidFill>
                <a:effectLst/>
                <a:latin typeface="Söhne"/>
              </a:rPr>
              <a:t>Table 9</a:t>
            </a:r>
            <a:r>
              <a:rPr lang="en" altLang="zh-TW" b="0" i="0" u="none" strike="noStrike" dirty="0">
                <a:solidFill>
                  <a:srgbClr val="0D0D0D"/>
                </a:solidFill>
                <a:effectLst/>
                <a:latin typeface="Söhne"/>
              </a:rPr>
              <a:t> provides critical evidence on the impact of political preferences on the trading performance of China concept stocks.</a:t>
            </a:r>
            <a:r>
              <a:rPr lang="zh-TW" altLang="en-US" b="0" i="0" u="none" strike="noStrike" dirty="0">
                <a:solidFill>
                  <a:srgbClr val="0D0D0D"/>
                </a:solidFill>
                <a:effectLst/>
                <a:latin typeface="Söhne"/>
              </a:rPr>
              <a:t> </a:t>
            </a:r>
            <a:endParaRPr lang="en" altLang="zh-TW" b="0" i="0" u="none" strike="noStrike" dirty="0">
              <a:solidFill>
                <a:srgbClr val="0D0D0D"/>
              </a:solidFill>
              <a:effectLst/>
              <a:latin typeface="Söhne"/>
            </a:endParaRPr>
          </a:p>
        </p:txBody>
      </p:sp>
    </p:spTree>
    <p:extLst>
      <p:ext uri="{BB962C8B-B14F-4D97-AF65-F5344CB8AC3E}">
        <p14:creationId xmlns:p14="http://schemas.microsoft.com/office/powerpoint/2010/main" val="382231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478487-0CBE-F1AD-B1B2-C37E965B80D5}"/>
              </a:ext>
            </a:extLst>
          </p:cNvPr>
          <p:cNvSpPr>
            <a:spLocks noGrp="1"/>
          </p:cNvSpPr>
          <p:nvPr>
            <p:ph type="title"/>
          </p:nvPr>
        </p:nvSpPr>
        <p:spPr>
          <a:xfrm>
            <a:off x="838200" y="573672"/>
            <a:ext cx="10515600" cy="1325563"/>
          </a:xfrm>
        </p:spPr>
        <p:txBody>
          <a:bodyPr>
            <a:noAutofit/>
          </a:bodyPr>
          <a:lstStyle/>
          <a:p>
            <a:r>
              <a:rPr kumimoji="1" lang="en" altLang="zh-TW" sz="4000" dirty="0"/>
              <a:t>Does Trading Performance Affect Voting Behaviors in the Next Election? </a:t>
            </a:r>
            <a:endParaRPr kumimoji="1" lang="zh-TW" altLang="en-US" sz="4000" dirty="0"/>
          </a:p>
        </p:txBody>
      </p:sp>
      <p:sp>
        <p:nvSpPr>
          <p:cNvPr id="3" name="內容版面配置區 2">
            <a:extLst>
              <a:ext uri="{FF2B5EF4-FFF2-40B4-BE49-F238E27FC236}">
                <a16:creationId xmlns:a16="http://schemas.microsoft.com/office/drawing/2014/main" id="{653A8216-4861-F114-8CE9-B307176E86B1}"/>
              </a:ext>
            </a:extLst>
          </p:cNvPr>
          <p:cNvSpPr>
            <a:spLocks noGrp="1"/>
          </p:cNvSpPr>
          <p:nvPr>
            <p:ph idx="1"/>
          </p:nvPr>
        </p:nvSpPr>
        <p:spPr>
          <a:xfrm>
            <a:off x="838200" y="2256788"/>
            <a:ext cx="10515600" cy="4236087"/>
          </a:xfrm>
        </p:spPr>
        <p:txBody>
          <a:bodyPr/>
          <a:lstStyle/>
          <a:p>
            <a:pPr algn="l">
              <a:buFont typeface="Arial" panose="020B0604020202020204" pitchFamily="34" charset="0"/>
              <a:buChar char="•"/>
            </a:pPr>
            <a:r>
              <a:rPr lang="en" altLang="zh-TW" sz="2800" b="1" i="0" u="none" strike="noStrike" dirty="0">
                <a:solidFill>
                  <a:srgbClr val="0D0D0D"/>
                </a:solidFill>
                <a:effectLst/>
                <a:latin typeface="Söhne"/>
              </a:rPr>
              <a:t>Investigating Political Influence:</a:t>
            </a:r>
            <a:endParaRPr lang="en" altLang="zh-TW" sz="2800" b="0" i="0" u="none" strike="noStrike" dirty="0">
              <a:solidFill>
                <a:srgbClr val="0D0D0D"/>
              </a:solidFill>
              <a:effectLst/>
              <a:latin typeface="Söhne"/>
            </a:endParaRPr>
          </a:p>
          <a:p>
            <a:pPr marL="742950" lvl="1" indent="-285750" algn="l">
              <a:buFont typeface="Arial" panose="020B0604020202020204" pitchFamily="34" charset="0"/>
              <a:buChar char="•"/>
            </a:pPr>
            <a:r>
              <a:rPr lang="en" altLang="zh-TW" sz="2400" b="0" i="0" u="none" strike="noStrike" dirty="0">
                <a:solidFill>
                  <a:srgbClr val="0D0D0D"/>
                </a:solidFill>
                <a:effectLst/>
                <a:latin typeface="Söhne"/>
              </a:rPr>
              <a:t>Explores if trading outcomes of China concept stocks affect future political preferences and voting behaviors.</a:t>
            </a:r>
          </a:p>
          <a:p>
            <a:pPr marL="742950" lvl="1" indent="-285750"/>
            <a:r>
              <a:rPr lang="en" altLang="zh-TW" sz="2400" b="0" i="0" dirty="0">
                <a:solidFill>
                  <a:srgbClr val="0D0D0D"/>
                </a:solidFill>
                <a:effectLst/>
                <a:highlight>
                  <a:srgbClr val="FFFFFF"/>
                </a:highlight>
                <a:latin typeface="Söhne"/>
              </a:rPr>
              <a:t>Find that investors' political leanings and voting behavior remain unaffected by their investment performance in these stocks. This consistency aligns with previous literature, suggesting that individuals' political preferences tend to remain stable over time.</a:t>
            </a:r>
            <a:endParaRPr lang="en" altLang="zh-TW" sz="2400" b="0" i="0" u="none" strike="noStrike" dirty="0">
              <a:solidFill>
                <a:srgbClr val="0D0D0D"/>
              </a:solidFill>
              <a:effectLst/>
              <a:latin typeface="Söhne"/>
            </a:endParaRPr>
          </a:p>
          <a:p>
            <a:endParaRPr kumimoji="1" lang="zh-TW" altLang="en-US" dirty="0"/>
          </a:p>
        </p:txBody>
      </p:sp>
    </p:spTree>
    <p:extLst>
      <p:ext uri="{BB962C8B-B14F-4D97-AF65-F5344CB8AC3E}">
        <p14:creationId xmlns:p14="http://schemas.microsoft.com/office/powerpoint/2010/main" val="3712539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DED63A-C1CA-66C5-D3F2-3B20A835D5E1}"/>
              </a:ext>
            </a:extLst>
          </p:cNvPr>
          <p:cNvSpPr>
            <a:spLocks noGrp="1"/>
          </p:cNvSpPr>
          <p:nvPr>
            <p:ph type="title"/>
          </p:nvPr>
        </p:nvSpPr>
        <p:spPr>
          <a:xfrm>
            <a:off x="838200" y="268873"/>
            <a:ext cx="10515600" cy="1325563"/>
          </a:xfrm>
        </p:spPr>
        <p:txBody>
          <a:bodyPr>
            <a:normAutofit/>
          </a:bodyPr>
          <a:lstStyle/>
          <a:p>
            <a:r>
              <a:rPr kumimoji="1" lang="en" altLang="zh-TW" dirty="0"/>
              <a:t>Robustness Tests </a:t>
            </a:r>
            <a:endParaRPr kumimoji="1" lang="zh-TW" altLang="en-US" dirty="0"/>
          </a:p>
        </p:txBody>
      </p:sp>
      <p:sp>
        <p:nvSpPr>
          <p:cNvPr id="3" name="內容版面配置區 2">
            <a:extLst>
              <a:ext uri="{FF2B5EF4-FFF2-40B4-BE49-F238E27FC236}">
                <a16:creationId xmlns:a16="http://schemas.microsoft.com/office/drawing/2014/main" id="{87C7EB6A-2F8C-3AB9-9D91-65ACD099D3B1}"/>
              </a:ext>
            </a:extLst>
          </p:cNvPr>
          <p:cNvSpPr>
            <a:spLocks noGrp="1"/>
          </p:cNvSpPr>
          <p:nvPr>
            <p:ph idx="1"/>
          </p:nvPr>
        </p:nvSpPr>
        <p:spPr>
          <a:xfrm>
            <a:off x="838200" y="1859416"/>
            <a:ext cx="10515600" cy="4934701"/>
          </a:xfrm>
        </p:spPr>
        <p:txBody>
          <a:bodyPr>
            <a:normAutofit/>
          </a:bodyPr>
          <a:lstStyle/>
          <a:p>
            <a:pPr algn="l">
              <a:buFont typeface="Arial" panose="020B0604020202020204" pitchFamily="34" charset="0"/>
              <a:buChar char="•"/>
            </a:pPr>
            <a:r>
              <a:rPr lang="en" altLang="zh-TW" sz="2400" b="1" i="0" u="none" strike="noStrike" dirty="0">
                <a:solidFill>
                  <a:srgbClr val="0D0D0D"/>
                </a:solidFill>
                <a:effectLst/>
                <a:latin typeface="Söhne"/>
              </a:rPr>
              <a:t>Alternative Election Data for Robustness Tests:</a:t>
            </a:r>
            <a:endParaRPr lang="en" altLang="zh-TW" sz="2400" b="0" i="0" u="none" strike="noStrike" dirty="0">
              <a:solidFill>
                <a:srgbClr val="0D0D0D"/>
              </a:solidFill>
              <a:effectLst/>
              <a:latin typeface="Söhne"/>
            </a:endParaRPr>
          </a:p>
          <a:p>
            <a:pPr marL="742950" lvl="1" indent="-285750" algn="l">
              <a:buFont typeface="Arial" panose="020B0604020202020204" pitchFamily="34" charset="0"/>
              <a:buChar char="•"/>
            </a:pPr>
            <a:r>
              <a:rPr lang="en" altLang="zh-TW" sz="2000" b="0" i="0" u="none" strike="noStrike" dirty="0">
                <a:solidFill>
                  <a:srgbClr val="0D0D0D"/>
                </a:solidFill>
                <a:effectLst/>
                <a:latin typeface="Söhne"/>
              </a:rPr>
              <a:t>Utilized municipal, county council (2014, 2018), and legislative council (2016) elections data to reassess the study's conclusions.</a:t>
            </a:r>
          </a:p>
          <a:p>
            <a:pPr algn="l">
              <a:buFont typeface="Arial" panose="020B0604020202020204" pitchFamily="34" charset="0"/>
              <a:buChar char="•"/>
            </a:pPr>
            <a:r>
              <a:rPr lang="en" altLang="zh-TW" sz="2400" b="1" i="0" u="none" strike="noStrike" dirty="0">
                <a:solidFill>
                  <a:srgbClr val="0D0D0D"/>
                </a:solidFill>
                <a:effectLst/>
                <a:latin typeface="Söhne"/>
              </a:rPr>
              <a:t>Findings:</a:t>
            </a:r>
            <a:endParaRPr lang="en" altLang="zh-TW" sz="2400" b="0" i="0" u="none" strike="noStrike" dirty="0">
              <a:solidFill>
                <a:srgbClr val="0D0D0D"/>
              </a:solidFill>
              <a:effectLst/>
              <a:latin typeface="Söhne"/>
            </a:endParaRPr>
          </a:p>
          <a:p>
            <a:pPr marL="742950" lvl="1" indent="-285750" algn="l">
              <a:buFont typeface="Arial" panose="020B0604020202020204" pitchFamily="34" charset="0"/>
              <a:buChar char="•"/>
            </a:pPr>
            <a:r>
              <a:rPr lang="en" altLang="zh-TW" sz="2000" b="0" i="0" u="none" strike="noStrike" dirty="0">
                <a:solidFill>
                  <a:srgbClr val="0D0D0D"/>
                </a:solidFill>
                <a:effectLst/>
                <a:latin typeface="Söhne"/>
              </a:rPr>
              <a:t>Found no significant impact of political preferences on trading decisions or performance using this alternative dataset, contrasting with initial results based on mayoral and presidential election data.</a:t>
            </a:r>
          </a:p>
          <a:p>
            <a:pPr marL="742950" lvl="1" indent="-285750" algn="l">
              <a:buFont typeface="Arial" panose="020B0604020202020204" pitchFamily="34" charset="0"/>
              <a:buChar char="•"/>
            </a:pPr>
            <a:r>
              <a:rPr lang="en" altLang="zh-TW" sz="2000" b="0" i="0" u="none" strike="noStrike" dirty="0">
                <a:solidFill>
                  <a:srgbClr val="0D0D0D"/>
                </a:solidFill>
                <a:effectLst/>
                <a:latin typeface="Söhne"/>
              </a:rPr>
              <a:t>Highlighted the need for further research with mayoral, gubernatorial, and presidential data or refined electoral variable definitions for municipal and council elections to accurately capture political preference effects on market behavior.</a:t>
            </a:r>
          </a:p>
          <a:p>
            <a:endParaRPr kumimoji="1" lang="zh-TW" altLang="en-US" dirty="0"/>
          </a:p>
        </p:txBody>
      </p:sp>
    </p:spTree>
    <p:extLst>
      <p:ext uri="{BB962C8B-B14F-4D97-AF65-F5344CB8AC3E}">
        <p14:creationId xmlns:p14="http://schemas.microsoft.com/office/powerpoint/2010/main" val="2275741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FF25EF-3C65-F031-3B22-D014B03475A7}"/>
              </a:ext>
            </a:extLst>
          </p:cNvPr>
          <p:cNvSpPr>
            <a:spLocks noGrp="1"/>
          </p:cNvSpPr>
          <p:nvPr>
            <p:ph type="title"/>
          </p:nvPr>
        </p:nvSpPr>
        <p:spPr/>
        <p:txBody>
          <a:bodyPr/>
          <a:lstStyle/>
          <a:p>
            <a:r>
              <a:rPr kumimoji="1" lang="en-US" altLang="zh-TW" dirty="0"/>
              <a:t>Conclusions</a:t>
            </a:r>
            <a:endParaRPr kumimoji="1" lang="zh-TW" altLang="en-US" dirty="0"/>
          </a:p>
        </p:txBody>
      </p:sp>
      <p:graphicFrame>
        <p:nvGraphicFramePr>
          <p:cNvPr id="5" name="內容版面配置區 2">
            <a:extLst>
              <a:ext uri="{FF2B5EF4-FFF2-40B4-BE49-F238E27FC236}">
                <a16:creationId xmlns:a16="http://schemas.microsoft.com/office/drawing/2014/main" id="{4FCA7D8B-8F69-76FF-5E5A-EF73C029510D}"/>
              </a:ext>
            </a:extLst>
          </p:cNvPr>
          <p:cNvGraphicFramePr>
            <a:graphicFrameLocks noGrp="1"/>
          </p:cNvGraphicFramePr>
          <p:nvPr>
            <p:ph idx="1"/>
          </p:nvPr>
        </p:nvGraphicFramePr>
        <p:xfrm>
          <a:off x="838200" y="1940875"/>
          <a:ext cx="10515600" cy="455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985398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CADACE09-1CD4-1EA7-80B7-A245662F499F}"/>
              </a:ext>
            </a:extLst>
          </p:cNvPr>
          <p:cNvPicPr>
            <a:picLocks noChangeAspect="1"/>
          </p:cNvPicPr>
          <p:nvPr/>
        </p:nvPicPr>
        <p:blipFill rotWithShape="1">
          <a:blip r:embed="rId2"/>
          <a:srcRect r="10688" b="-1"/>
          <a:stretch/>
        </p:blipFill>
        <p:spPr>
          <a:xfrm>
            <a:off x="20" y="10"/>
            <a:ext cx="12188932" cy="6857990"/>
          </a:xfrm>
          <a:prstGeom prst="rect">
            <a:avLst/>
          </a:prstGeom>
        </p:spPr>
      </p:pic>
      <p:sp>
        <p:nvSpPr>
          <p:cNvPr id="13" name="Rectangle 12">
            <a:extLst>
              <a:ext uri="{FF2B5EF4-FFF2-40B4-BE49-F238E27FC236}">
                <a16:creationId xmlns:a16="http://schemas.microsoft.com/office/drawing/2014/main" id="{4D71E64B-9F70-4956-A351-D707CAB0A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524" y="0"/>
            <a:ext cx="12188952" cy="4076943"/>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標題 3">
            <a:extLst>
              <a:ext uri="{FF2B5EF4-FFF2-40B4-BE49-F238E27FC236}">
                <a16:creationId xmlns:a16="http://schemas.microsoft.com/office/drawing/2014/main" id="{2431E648-DAE7-4A96-7C57-644AA20471A2}"/>
              </a:ext>
            </a:extLst>
          </p:cNvPr>
          <p:cNvSpPr>
            <a:spLocks noGrp="1"/>
          </p:cNvSpPr>
          <p:nvPr>
            <p:ph type="title"/>
          </p:nvPr>
        </p:nvSpPr>
        <p:spPr>
          <a:xfrm>
            <a:off x="841248" y="978408"/>
            <a:ext cx="5021182" cy="1736857"/>
          </a:xfrm>
        </p:spPr>
        <p:txBody>
          <a:bodyPr vert="horz" lIns="91440" tIns="45720" rIns="91440" bIns="45720" rtlCol="0" anchor="t">
            <a:normAutofit/>
          </a:bodyPr>
          <a:lstStyle/>
          <a:p>
            <a:r>
              <a:rPr lang="en-US" altLang="zh-TW" sz="5400">
                <a:solidFill>
                  <a:srgbClr val="FFFFFF"/>
                </a:solidFill>
              </a:rPr>
              <a:t>Thank you</a:t>
            </a:r>
          </a:p>
        </p:txBody>
      </p:sp>
      <p:sp>
        <p:nvSpPr>
          <p:cNvPr id="5" name="文字版面配置區 4">
            <a:extLst>
              <a:ext uri="{FF2B5EF4-FFF2-40B4-BE49-F238E27FC236}">
                <a16:creationId xmlns:a16="http://schemas.microsoft.com/office/drawing/2014/main" id="{C3908CF3-75EF-9350-AF5C-E302528B29D9}"/>
              </a:ext>
            </a:extLst>
          </p:cNvPr>
          <p:cNvSpPr>
            <a:spLocks noGrp="1"/>
          </p:cNvSpPr>
          <p:nvPr>
            <p:ph type="body" idx="1"/>
          </p:nvPr>
        </p:nvSpPr>
        <p:spPr>
          <a:xfrm>
            <a:off x="841248" y="1956806"/>
            <a:ext cx="5040785" cy="1736857"/>
          </a:xfrm>
        </p:spPr>
        <p:txBody>
          <a:bodyPr vert="horz" lIns="91440" tIns="45720" rIns="91440" bIns="45720" rtlCol="0" anchor="t">
            <a:normAutofit/>
          </a:bodyPr>
          <a:lstStyle/>
          <a:p>
            <a:r>
              <a:rPr lang="en-US" altLang="zh-TW" dirty="0">
                <a:solidFill>
                  <a:srgbClr val="FFFFFF"/>
                </a:solidFill>
              </a:rPr>
              <a:t>Comments are welcome</a:t>
            </a:r>
          </a:p>
        </p:txBody>
      </p:sp>
    </p:spTree>
    <p:extLst>
      <p:ext uri="{BB962C8B-B14F-4D97-AF65-F5344CB8AC3E}">
        <p14:creationId xmlns:p14="http://schemas.microsoft.com/office/powerpoint/2010/main" val="311091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1B4CB4-F9D1-FA7E-F61D-4AE3983DB7B0}"/>
              </a:ext>
            </a:extLst>
          </p:cNvPr>
          <p:cNvSpPr>
            <a:spLocks noGrp="1"/>
          </p:cNvSpPr>
          <p:nvPr>
            <p:ph type="title"/>
          </p:nvPr>
        </p:nvSpPr>
        <p:spPr/>
        <p:txBody>
          <a:bodyPr/>
          <a:lstStyle/>
          <a:p>
            <a:r>
              <a:rPr kumimoji="1" lang="en-US" altLang="zh-TW" dirty="0"/>
              <a:t>Introduction</a:t>
            </a:r>
            <a:endParaRPr kumimoji="1" lang="zh-TW" altLang="en-US" dirty="0"/>
          </a:p>
        </p:txBody>
      </p:sp>
      <p:graphicFrame>
        <p:nvGraphicFramePr>
          <p:cNvPr id="5" name="內容版面配置區 2">
            <a:extLst>
              <a:ext uri="{FF2B5EF4-FFF2-40B4-BE49-F238E27FC236}">
                <a16:creationId xmlns:a16="http://schemas.microsoft.com/office/drawing/2014/main" id="{8F8A2EB6-BC12-D1BD-1F7A-6C4644E39268}"/>
              </a:ext>
            </a:extLst>
          </p:cNvPr>
          <p:cNvGraphicFramePr>
            <a:graphicFrameLocks noGrp="1"/>
          </p:cNvGraphicFramePr>
          <p:nvPr>
            <p:ph idx="1"/>
            <p:extLst>
              <p:ext uri="{D42A27DB-BD31-4B8C-83A1-F6EECF244321}">
                <p14:modId xmlns:p14="http://schemas.microsoft.com/office/powerpoint/2010/main" val="220193792"/>
              </p:ext>
            </p:extLst>
          </p:nvPr>
        </p:nvGraphicFramePr>
        <p:xfrm>
          <a:off x="838200" y="1940875"/>
          <a:ext cx="10515600" cy="4236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1614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031864-99F3-C327-F6F0-6812A2768735}"/>
              </a:ext>
            </a:extLst>
          </p:cNvPr>
          <p:cNvSpPr>
            <a:spLocks noGrp="1"/>
          </p:cNvSpPr>
          <p:nvPr>
            <p:ph type="title"/>
          </p:nvPr>
        </p:nvSpPr>
        <p:spPr>
          <a:xfrm>
            <a:off x="373250" y="148149"/>
            <a:ext cx="12071888" cy="1325563"/>
          </a:xfrm>
        </p:spPr>
        <p:txBody>
          <a:bodyPr>
            <a:normAutofit/>
          </a:bodyPr>
          <a:lstStyle/>
          <a:p>
            <a:r>
              <a:rPr kumimoji="1" lang="en-US" altLang="zh-TW" dirty="0"/>
              <a:t>Research</a:t>
            </a:r>
            <a:r>
              <a:rPr kumimoji="1" lang="zh-TW" altLang="en-US" dirty="0"/>
              <a:t> </a:t>
            </a:r>
            <a:r>
              <a:rPr kumimoji="1" lang="en-US" altLang="zh-TW" dirty="0"/>
              <a:t>Questions</a:t>
            </a:r>
            <a:r>
              <a:rPr kumimoji="1" lang="zh-TW" altLang="en-US" dirty="0"/>
              <a:t> </a:t>
            </a:r>
            <a:r>
              <a:rPr kumimoji="1" lang="en-US" altLang="zh-TW" dirty="0"/>
              <a:t>&amp;Key</a:t>
            </a:r>
            <a:r>
              <a:rPr kumimoji="1" lang="zh-TW" altLang="en-US" dirty="0"/>
              <a:t> </a:t>
            </a:r>
            <a:r>
              <a:rPr kumimoji="1" lang="en-US" altLang="zh-TW" dirty="0"/>
              <a:t>Findings</a:t>
            </a:r>
            <a:endParaRPr kumimoji="1" lang="zh-TW" altLang="en-US" dirty="0"/>
          </a:p>
        </p:txBody>
      </p:sp>
      <p:graphicFrame>
        <p:nvGraphicFramePr>
          <p:cNvPr id="4" name="內容版面配置區 3">
            <a:extLst>
              <a:ext uri="{FF2B5EF4-FFF2-40B4-BE49-F238E27FC236}">
                <a16:creationId xmlns:a16="http://schemas.microsoft.com/office/drawing/2014/main" id="{6D7BFE8E-DCB2-7BE9-87E7-8D3C93B2F804}"/>
              </a:ext>
            </a:extLst>
          </p:cNvPr>
          <p:cNvGraphicFramePr>
            <a:graphicFrameLocks noGrp="1"/>
          </p:cNvGraphicFramePr>
          <p:nvPr>
            <p:ph idx="1"/>
            <p:extLst>
              <p:ext uri="{D42A27DB-BD31-4B8C-83A1-F6EECF244321}">
                <p14:modId xmlns:p14="http://schemas.microsoft.com/office/powerpoint/2010/main" val="110462526"/>
              </p:ext>
            </p:extLst>
          </p:nvPr>
        </p:nvGraphicFramePr>
        <p:xfrm>
          <a:off x="838200" y="1665713"/>
          <a:ext cx="10412333" cy="2819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圓角矩形 4">
            <a:extLst>
              <a:ext uri="{FF2B5EF4-FFF2-40B4-BE49-F238E27FC236}">
                <a16:creationId xmlns:a16="http://schemas.microsoft.com/office/drawing/2014/main" id="{AD2B90D3-EA1F-1BD3-7C8D-A2813C630332}"/>
              </a:ext>
            </a:extLst>
          </p:cNvPr>
          <p:cNvSpPr/>
          <p:nvPr/>
        </p:nvSpPr>
        <p:spPr>
          <a:xfrm>
            <a:off x="838199" y="4677118"/>
            <a:ext cx="10412334" cy="183798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285750" indent="-285750">
              <a:buFont typeface="Arial" panose="020B0604020202020204" pitchFamily="34" charset="0"/>
              <a:buChar char="•"/>
            </a:pPr>
            <a:r>
              <a:rPr kumimoji="1" lang="en" altLang="zh-TW" b="1" dirty="0">
                <a:solidFill>
                  <a:schemeClr val="bg1"/>
                </a:solidFill>
              </a:rPr>
              <a:t>Investors in areas with a clear preference are more likely to</a:t>
            </a:r>
            <a:r>
              <a:rPr kumimoji="1" lang="zh-TW" altLang="en-US" b="1" dirty="0">
                <a:solidFill>
                  <a:schemeClr val="bg1"/>
                </a:solidFill>
              </a:rPr>
              <a:t> </a:t>
            </a:r>
            <a:r>
              <a:rPr kumimoji="1" lang="en-US" altLang="zh-TW" b="1" dirty="0">
                <a:solidFill>
                  <a:schemeClr val="bg1"/>
                </a:solidFill>
              </a:rPr>
              <a:t>trade</a:t>
            </a:r>
            <a:r>
              <a:rPr kumimoji="1" lang="en" altLang="zh-TW" b="1" dirty="0">
                <a:solidFill>
                  <a:schemeClr val="bg1"/>
                </a:solidFill>
              </a:rPr>
              <a:t> related</a:t>
            </a:r>
            <a:r>
              <a:rPr kumimoji="1" lang="zh-TW" altLang="en-US" b="1" dirty="0">
                <a:solidFill>
                  <a:schemeClr val="bg1"/>
                </a:solidFill>
              </a:rPr>
              <a:t> </a:t>
            </a:r>
            <a:r>
              <a:rPr kumimoji="1" lang="en" altLang="zh-TW" b="1" dirty="0">
                <a:solidFill>
                  <a:schemeClr val="bg1"/>
                </a:solidFill>
              </a:rPr>
              <a:t>stocks in large quantities than investors outside these areas.</a:t>
            </a:r>
          </a:p>
          <a:p>
            <a:pPr marL="285750" indent="-285750">
              <a:buFont typeface="Arial" panose="020B0604020202020204" pitchFamily="34" charset="0"/>
              <a:buChar char="•"/>
            </a:pPr>
            <a:r>
              <a:rPr kumimoji="1" lang="en" altLang="zh-TW" b="1" dirty="0">
                <a:solidFill>
                  <a:schemeClr val="bg1"/>
                </a:solidFill>
              </a:rPr>
              <a:t>Politically influenced investment patterns can cause financial losses</a:t>
            </a:r>
            <a:r>
              <a:rPr kumimoji="1" lang="en-US" altLang="zh-TW" b="1" dirty="0">
                <a:solidFill>
                  <a:schemeClr val="bg1"/>
                </a:solidFill>
              </a:rPr>
              <a:t>,</a:t>
            </a:r>
            <a:r>
              <a:rPr kumimoji="1" lang="en" altLang="zh-TW" b="1" dirty="0">
                <a:solidFill>
                  <a:schemeClr val="bg1"/>
                </a:solidFill>
              </a:rPr>
              <a:t> suggesting that investment decisions driven by political preferences may be less rational and less profitable.</a:t>
            </a:r>
          </a:p>
          <a:p>
            <a:pPr marL="285750" indent="-285750">
              <a:buFont typeface="Arial" panose="020B0604020202020204" pitchFamily="34" charset="0"/>
              <a:buChar char="•"/>
            </a:pPr>
            <a:r>
              <a:rPr kumimoji="1" lang="en" altLang="zh-TW" b="1" dirty="0">
                <a:solidFill>
                  <a:schemeClr val="bg1"/>
                </a:solidFill>
              </a:rPr>
              <a:t>Investment results will not significantly affect investors’ future voting behavior.</a:t>
            </a:r>
            <a:endParaRPr kumimoji="1" lang="zh-TW" altLang="en-US" b="1" dirty="0">
              <a:solidFill>
                <a:schemeClr val="bg1"/>
              </a:solidFill>
            </a:endParaRPr>
          </a:p>
        </p:txBody>
      </p:sp>
      <p:sp>
        <p:nvSpPr>
          <p:cNvPr id="6" name="文字方塊 5">
            <a:extLst>
              <a:ext uri="{FF2B5EF4-FFF2-40B4-BE49-F238E27FC236}">
                <a16:creationId xmlns:a16="http://schemas.microsoft.com/office/drawing/2014/main" id="{E002EF77-6CEA-041E-C92C-ED97E83D3DD6}"/>
              </a:ext>
            </a:extLst>
          </p:cNvPr>
          <p:cNvSpPr txBox="1"/>
          <p:nvPr/>
        </p:nvSpPr>
        <p:spPr>
          <a:xfrm>
            <a:off x="4350166" y="3969231"/>
            <a:ext cx="3491667" cy="707886"/>
          </a:xfrm>
          <a:prstGeom prst="rect">
            <a:avLst/>
          </a:prstGeom>
          <a:noFill/>
        </p:spPr>
        <p:txBody>
          <a:bodyPr wrap="square" rtlCol="0">
            <a:spAutoFit/>
          </a:bodyPr>
          <a:lstStyle/>
          <a:p>
            <a:r>
              <a:rPr kumimoji="1" lang="en-US" altLang="zh-TW" sz="4000" b="1" dirty="0">
                <a:solidFill>
                  <a:srgbClr val="005493"/>
                </a:solidFill>
              </a:rPr>
              <a:t>Key</a:t>
            </a:r>
            <a:r>
              <a:rPr kumimoji="1" lang="zh-TW" altLang="en-US" sz="4000" b="1" dirty="0">
                <a:solidFill>
                  <a:srgbClr val="005493"/>
                </a:solidFill>
              </a:rPr>
              <a:t> </a:t>
            </a:r>
            <a:r>
              <a:rPr kumimoji="1" lang="en-US" altLang="zh-TW" sz="4000" b="1" dirty="0">
                <a:solidFill>
                  <a:srgbClr val="005493"/>
                </a:solidFill>
              </a:rPr>
              <a:t>Findings</a:t>
            </a:r>
            <a:endParaRPr kumimoji="1" lang="zh-TW" altLang="en-US" sz="4000" b="1" dirty="0">
              <a:solidFill>
                <a:srgbClr val="005493"/>
              </a:solidFill>
            </a:endParaRPr>
          </a:p>
        </p:txBody>
      </p:sp>
    </p:spTree>
    <p:extLst>
      <p:ext uri="{BB962C8B-B14F-4D97-AF65-F5344CB8AC3E}">
        <p14:creationId xmlns:p14="http://schemas.microsoft.com/office/powerpoint/2010/main" val="108160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36B23E-98F4-6954-ADBA-9F2715590285}"/>
              </a:ext>
            </a:extLst>
          </p:cNvPr>
          <p:cNvSpPr>
            <a:spLocks noGrp="1"/>
          </p:cNvSpPr>
          <p:nvPr>
            <p:ph type="title"/>
          </p:nvPr>
        </p:nvSpPr>
        <p:spPr/>
        <p:txBody>
          <a:bodyPr/>
          <a:lstStyle/>
          <a:p>
            <a:r>
              <a:rPr kumimoji="1" lang="en-US" altLang="zh-TW" dirty="0"/>
              <a:t>Advantages</a:t>
            </a:r>
            <a:r>
              <a:rPr kumimoji="1" lang="zh-TW" altLang="en-US" dirty="0"/>
              <a:t> </a:t>
            </a:r>
            <a:r>
              <a:rPr kumimoji="1" lang="en-US" altLang="zh-TW" dirty="0"/>
              <a:t>of</a:t>
            </a:r>
            <a:r>
              <a:rPr kumimoji="1" lang="zh-TW" altLang="en-US" dirty="0"/>
              <a:t> </a:t>
            </a:r>
            <a:r>
              <a:rPr kumimoji="1" lang="en-US" altLang="zh-TW" dirty="0"/>
              <a:t>This</a:t>
            </a:r>
            <a:r>
              <a:rPr kumimoji="1" lang="zh-TW" altLang="en-US" dirty="0"/>
              <a:t> </a:t>
            </a:r>
            <a:r>
              <a:rPr kumimoji="1" lang="en-US" altLang="zh-TW" dirty="0"/>
              <a:t>Study</a:t>
            </a:r>
            <a:endParaRPr kumimoji="1" lang="zh-TW" altLang="en-US" dirty="0"/>
          </a:p>
        </p:txBody>
      </p:sp>
      <p:sp>
        <p:nvSpPr>
          <p:cNvPr id="4" name="內容版面配置區 3">
            <a:extLst>
              <a:ext uri="{FF2B5EF4-FFF2-40B4-BE49-F238E27FC236}">
                <a16:creationId xmlns:a16="http://schemas.microsoft.com/office/drawing/2014/main" id="{64B3E2FB-4696-BB0B-3F13-C03670BA54B5}"/>
              </a:ext>
            </a:extLst>
          </p:cNvPr>
          <p:cNvSpPr>
            <a:spLocks noGrp="1"/>
          </p:cNvSpPr>
          <p:nvPr>
            <p:ph idx="1"/>
          </p:nvPr>
        </p:nvSpPr>
        <p:spPr/>
        <p:txBody>
          <a:bodyPr>
            <a:normAutofit fontScale="92500" lnSpcReduction="10000"/>
          </a:bodyPr>
          <a:lstStyle/>
          <a:p>
            <a:pPr>
              <a:buFont typeface="Wingdings" pitchFamily="2" charset="2"/>
              <a:buChar char="Ø"/>
            </a:pPr>
            <a:r>
              <a:rPr lang="en" altLang="zh-TW" sz="2800" b="1" dirty="0"/>
              <a:t>Data advantage: </a:t>
            </a:r>
            <a:r>
              <a:rPr lang="en" altLang="zh-TW" sz="2800" dirty="0"/>
              <a:t>There are detailed election data and securities trading data for each county and city. Because of these two data, we can connect them to study the correlation between elections and trading behavior.</a:t>
            </a:r>
          </a:p>
          <a:p>
            <a:pPr>
              <a:buFont typeface="Wingdings" pitchFamily="2" charset="2"/>
              <a:buChar char="Ø"/>
            </a:pPr>
            <a:r>
              <a:rPr lang="en" altLang="zh-TW" sz="2800" b="1" dirty="0"/>
              <a:t>Unique political Status: </a:t>
            </a:r>
            <a:r>
              <a:rPr lang="en" altLang="zh-TW" sz="2800" dirty="0"/>
              <a:t>Taiwan, as a democratic country in Asia, its special political attributes and ecology, make it easier to define political preferences ( China-friendly or not)</a:t>
            </a:r>
            <a:r>
              <a:rPr lang="en-US" altLang="zh-TW" sz="2800" dirty="0"/>
              <a:t>.</a:t>
            </a:r>
          </a:p>
          <a:p>
            <a:pPr>
              <a:buFont typeface="Wingdings" pitchFamily="2" charset="2"/>
              <a:buChar char="Ø"/>
            </a:pPr>
            <a:r>
              <a:rPr lang="en-US" altLang="zh-TW" sz="2800" dirty="0"/>
              <a:t> Fills the gap </a:t>
            </a:r>
            <a:r>
              <a:rPr lang="en-US" altLang="zh-TW" sz="2800" b="0" i="0" dirty="0"/>
              <a:t>by linking voting behavior to investment decisions at the individual level in a </a:t>
            </a:r>
            <a:r>
              <a:rPr lang="en-US" altLang="zh-TW" sz="2800" b="1" i="0" dirty="0"/>
              <a:t>non-Western context</a:t>
            </a:r>
            <a:r>
              <a:rPr lang="en-US" altLang="zh-TW" sz="2800" b="0" i="0" dirty="0"/>
              <a:t>. </a:t>
            </a:r>
            <a:endParaRPr lang="en" altLang="zh-TW" sz="2800" dirty="0"/>
          </a:p>
        </p:txBody>
      </p:sp>
    </p:spTree>
    <p:extLst>
      <p:ext uri="{BB962C8B-B14F-4D97-AF65-F5344CB8AC3E}">
        <p14:creationId xmlns:p14="http://schemas.microsoft.com/office/powerpoint/2010/main" val="2847446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EDD57C-9503-ED8D-3439-E62DBD893AD6}"/>
              </a:ext>
            </a:extLst>
          </p:cNvPr>
          <p:cNvSpPr>
            <a:spLocks noGrp="1"/>
          </p:cNvSpPr>
          <p:nvPr>
            <p:ph type="title"/>
          </p:nvPr>
        </p:nvSpPr>
        <p:spPr/>
        <p:txBody>
          <a:bodyPr>
            <a:normAutofit/>
          </a:bodyPr>
          <a:lstStyle/>
          <a:p>
            <a:r>
              <a:rPr kumimoji="1" lang="en" altLang="zh-TW" dirty="0"/>
              <a:t>Related Studies</a:t>
            </a:r>
            <a:endParaRPr kumimoji="1" lang="zh-TW" altLang="en-US" dirty="0"/>
          </a:p>
        </p:txBody>
      </p:sp>
      <p:sp>
        <p:nvSpPr>
          <p:cNvPr id="3" name="內容版面配置區 2">
            <a:extLst>
              <a:ext uri="{FF2B5EF4-FFF2-40B4-BE49-F238E27FC236}">
                <a16:creationId xmlns:a16="http://schemas.microsoft.com/office/drawing/2014/main" id="{27AD2773-CB82-990D-7BE5-5E533237481A}"/>
              </a:ext>
            </a:extLst>
          </p:cNvPr>
          <p:cNvSpPr>
            <a:spLocks noGrp="1"/>
          </p:cNvSpPr>
          <p:nvPr>
            <p:ph idx="1"/>
          </p:nvPr>
        </p:nvSpPr>
        <p:spPr>
          <a:xfrm>
            <a:off x="838200" y="1940875"/>
            <a:ext cx="10515600" cy="4552000"/>
          </a:xfrm>
        </p:spPr>
        <p:txBody>
          <a:bodyPr>
            <a:normAutofit lnSpcReduction="10000"/>
          </a:bodyPr>
          <a:lstStyle/>
          <a:p>
            <a:pPr algn="l">
              <a:buFont typeface="Arial" panose="020B0604020202020204" pitchFamily="34" charset="0"/>
              <a:buChar char="•"/>
            </a:pPr>
            <a:r>
              <a:rPr lang="en" altLang="zh-TW" sz="2400" b="1" i="0" u="none" strike="noStrike" dirty="0">
                <a:solidFill>
                  <a:srgbClr val="0D0D0D"/>
                </a:solidFill>
                <a:effectLst/>
                <a:latin typeface="Söhne"/>
              </a:rPr>
              <a:t>Behavioral Finance:</a:t>
            </a:r>
            <a:r>
              <a:rPr lang="en" altLang="zh-TW" sz="2400" b="0" i="0" u="none" strike="noStrike" dirty="0">
                <a:solidFill>
                  <a:srgbClr val="0D0D0D"/>
                </a:solidFill>
                <a:effectLst/>
                <a:latin typeface="Söhne"/>
              </a:rPr>
              <a:t> Theories from Barber and </a:t>
            </a:r>
            <a:r>
              <a:rPr lang="en" altLang="zh-TW" sz="2400" b="0" i="0" u="none" strike="noStrike" dirty="0" err="1">
                <a:solidFill>
                  <a:srgbClr val="0D0D0D"/>
                </a:solidFill>
                <a:effectLst/>
                <a:latin typeface="Söhne"/>
              </a:rPr>
              <a:t>Odean</a:t>
            </a:r>
            <a:r>
              <a:rPr lang="en" altLang="zh-TW" sz="2400" b="0" i="0" u="none" strike="noStrike" dirty="0">
                <a:solidFill>
                  <a:srgbClr val="0D0D0D"/>
                </a:solidFill>
                <a:effectLst/>
                <a:latin typeface="Söhne"/>
              </a:rPr>
              <a:t> (2001), and Graham and Kumar (2006) highlight individual investors' heterogeneous behaviors, influenced by their beliefs and expectations about market dynamics.</a:t>
            </a:r>
          </a:p>
          <a:p>
            <a:pPr algn="l">
              <a:buFont typeface="Arial" panose="020B0604020202020204" pitchFamily="34" charset="0"/>
              <a:buChar char="•"/>
            </a:pPr>
            <a:r>
              <a:rPr lang="en" altLang="zh-TW" sz="2400" b="1" i="0" u="none" strike="noStrike" dirty="0">
                <a:solidFill>
                  <a:srgbClr val="0D0D0D"/>
                </a:solidFill>
                <a:effectLst/>
                <a:latin typeface="Söhne"/>
              </a:rPr>
              <a:t>Political Preferences:</a:t>
            </a:r>
            <a:r>
              <a:rPr lang="en" altLang="zh-TW" sz="2400" b="0" i="0" u="none" strike="noStrike" dirty="0">
                <a:solidFill>
                  <a:srgbClr val="0D0D0D"/>
                </a:solidFill>
                <a:effectLst/>
                <a:latin typeface="Söhne"/>
              </a:rPr>
              <a:t> Studies by </a:t>
            </a:r>
            <a:r>
              <a:rPr lang="en" altLang="zh-TW" sz="2400" b="0" i="0" u="none" strike="noStrike" dirty="0" err="1">
                <a:solidFill>
                  <a:srgbClr val="0D0D0D"/>
                </a:solidFill>
                <a:effectLst/>
                <a:latin typeface="Söhne"/>
              </a:rPr>
              <a:t>Kaustia</a:t>
            </a:r>
            <a:r>
              <a:rPr lang="en" altLang="zh-TW" sz="2400" b="0" i="0" u="none" strike="noStrike" dirty="0">
                <a:solidFill>
                  <a:srgbClr val="0D0D0D"/>
                </a:solidFill>
                <a:effectLst/>
                <a:latin typeface="Söhne"/>
              </a:rPr>
              <a:t> &amp; </a:t>
            </a:r>
            <a:r>
              <a:rPr lang="en" altLang="zh-TW" sz="2400" b="0" i="0" u="none" strike="noStrike" dirty="0" err="1">
                <a:solidFill>
                  <a:srgbClr val="0D0D0D"/>
                </a:solidFill>
                <a:effectLst/>
                <a:latin typeface="Söhne"/>
              </a:rPr>
              <a:t>Torstila</a:t>
            </a:r>
            <a:r>
              <a:rPr lang="en" altLang="zh-TW" sz="2400" b="0" i="0" u="none" strike="noStrike" dirty="0">
                <a:solidFill>
                  <a:srgbClr val="0D0D0D"/>
                </a:solidFill>
                <a:effectLst/>
                <a:latin typeface="Söhne"/>
              </a:rPr>
              <a:t> (2011) and Hong &amp; </a:t>
            </a:r>
            <a:r>
              <a:rPr lang="en" altLang="zh-TW" sz="2400" b="0" i="0" u="none" strike="noStrike" dirty="0" err="1">
                <a:solidFill>
                  <a:srgbClr val="0D0D0D"/>
                </a:solidFill>
                <a:effectLst/>
                <a:latin typeface="Söhne"/>
              </a:rPr>
              <a:t>Kostovetsky</a:t>
            </a:r>
            <a:r>
              <a:rPr lang="en" altLang="zh-TW" sz="2400" b="0" i="0" u="none" strike="noStrike" dirty="0">
                <a:solidFill>
                  <a:srgbClr val="0D0D0D"/>
                </a:solidFill>
                <a:effectLst/>
                <a:latin typeface="Söhne"/>
              </a:rPr>
              <a:t> (2012) show personal political beliefs significantly influence economic decisions, laying groundwork for exploring political biases in investment.</a:t>
            </a:r>
          </a:p>
          <a:p>
            <a:pPr algn="l">
              <a:buFont typeface="Arial" panose="020B0604020202020204" pitchFamily="34" charset="0"/>
              <a:buChar char="•"/>
            </a:pPr>
            <a:r>
              <a:rPr lang="en" altLang="zh-TW" sz="2400" b="1" i="0" u="none" strike="noStrike" dirty="0">
                <a:solidFill>
                  <a:srgbClr val="0D0D0D"/>
                </a:solidFill>
                <a:effectLst/>
                <a:latin typeface="Söhne"/>
              </a:rPr>
              <a:t>Gap in Literature:</a:t>
            </a:r>
            <a:r>
              <a:rPr lang="en" altLang="zh-TW" sz="2400" b="0" i="0" u="none" strike="noStrike" dirty="0">
                <a:solidFill>
                  <a:srgbClr val="0D0D0D"/>
                </a:solidFill>
                <a:effectLst/>
                <a:latin typeface="Söhne"/>
              </a:rPr>
              <a:t> Previous studies focused on market-level analysis within the US and European contexts, leaving a gap in understanding the direct effect of political preferences on individual trading behavior, especially in Asian markets like Taiwan.</a:t>
            </a:r>
          </a:p>
        </p:txBody>
      </p:sp>
    </p:spTree>
    <p:extLst>
      <p:ext uri="{BB962C8B-B14F-4D97-AF65-F5344CB8AC3E}">
        <p14:creationId xmlns:p14="http://schemas.microsoft.com/office/powerpoint/2010/main" val="23881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61EB98-E0C4-4B95-984A-E7D9DFAD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83783A49-62E0-6A29-CEB4-AD3B2711FAA1}"/>
              </a:ext>
            </a:extLst>
          </p:cNvPr>
          <p:cNvSpPr>
            <a:spLocks noGrp="1"/>
          </p:cNvSpPr>
          <p:nvPr>
            <p:ph type="title"/>
          </p:nvPr>
        </p:nvSpPr>
        <p:spPr>
          <a:xfrm>
            <a:off x="838200" y="365125"/>
            <a:ext cx="10515601" cy="1795655"/>
          </a:xfrm>
        </p:spPr>
        <p:txBody>
          <a:bodyPr>
            <a:normAutofit/>
          </a:bodyPr>
          <a:lstStyle/>
          <a:p>
            <a:r>
              <a:rPr kumimoji="1" lang="en" altLang="zh-TW" dirty="0"/>
              <a:t>Hypotheses Development</a:t>
            </a:r>
            <a:endParaRPr kumimoji="1" lang="zh-TW" altLang="en-US" dirty="0"/>
          </a:p>
        </p:txBody>
      </p:sp>
      <p:graphicFrame>
        <p:nvGraphicFramePr>
          <p:cNvPr id="5" name="內容版面配置區 2">
            <a:extLst>
              <a:ext uri="{FF2B5EF4-FFF2-40B4-BE49-F238E27FC236}">
                <a16:creationId xmlns:a16="http://schemas.microsoft.com/office/drawing/2014/main" id="{E6785A15-F2D6-07B3-8C04-31AAB9981335}"/>
              </a:ext>
            </a:extLst>
          </p:cNvPr>
          <p:cNvGraphicFramePr>
            <a:graphicFrameLocks noGrp="1"/>
          </p:cNvGraphicFramePr>
          <p:nvPr>
            <p:ph idx="1"/>
            <p:extLst>
              <p:ext uri="{D42A27DB-BD31-4B8C-83A1-F6EECF244321}">
                <p14:modId xmlns:p14="http://schemas.microsoft.com/office/powerpoint/2010/main" val="2994464624"/>
              </p:ext>
            </p:extLst>
          </p:nvPr>
        </p:nvGraphicFramePr>
        <p:xfrm>
          <a:off x="838200" y="2399571"/>
          <a:ext cx="10515600" cy="3777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58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F00D5F-3F20-0A04-BC9C-4B11E3B3A29B}"/>
              </a:ext>
            </a:extLst>
          </p:cNvPr>
          <p:cNvSpPr>
            <a:spLocks noGrp="1"/>
          </p:cNvSpPr>
          <p:nvPr>
            <p:ph type="title"/>
          </p:nvPr>
        </p:nvSpPr>
        <p:spPr/>
        <p:txBody>
          <a:bodyPr>
            <a:normAutofit/>
          </a:bodyPr>
          <a:lstStyle/>
          <a:p>
            <a:r>
              <a:rPr kumimoji="1" lang="en" altLang="zh-TW" dirty="0"/>
              <a:t>Data and Methodology</a:t>
            </a:r>
            <a:endParaRPr kumimoji="1" lang="zh-TW" altLang="en-US" dirty="0"/>
          </a:p>
        </p:txBody>
      </p:sp>
      <p:sp>
        <p:nvSpPr>
          <p:cNvPr id="3" name="內容版面配置區 2">
            <a:extLst>
              <a:ext uri="{FF2B5EF4-FFF2-40B4-BE49-F238E27FC236}">
                <a16:creationId xmlns:a16="http://schemas.microsoft.com/office/drawing/2014/main" id="{0FBCD48C-8006-955C-A965-EC590794821A}"/>
              </a:ext>
            </a:extLst>
          </p:cNvPr>
          <p:cNvSpPr>
            <a:spLocks noGrp="1"/>
          </p:cNvSpPr>
          <p:nvPr>
            <p:ph idx="1"/>
          </p:nvPr>
        </p:nvSpPr>
        <p:spPr>
          <a:xfrm>
            <a:off x="838200" y="1690688"/>
            <a:ext cx="11020425" cy="4917125"/>
          </a:xfrm>
        </p:spPr>
        <p:txBody>
          <a:bodyPr>
            <a:normAutofit lnSpcReduction="10000"/>
          </a:bodyPr>
          <a:lstStyle/>
          <a:p>
            <a:pPr marL="0" indent="0" algn="l">
              <a:buNone/>
            </a:pPr>
            <a:r>
              <a:rPr lang="en" altLang="zh-TW" sz="2400" b="1" i="0" u="none" strike="noStrike" dirty="0">
                <a:solidFill>
                  <a:srgbClr val="0D0D0D"/>
                </a:solidFill>
                <a:effectLst/>
                <a:latin typeface="Söhne"/>
              </a:rPr>
              <a:t>Data Sources:</a:t>
            </a:r>
            <a:endParaRPr lang="en" altLang="zh-TW" sz="2400" b="0" i="0" u="none" strike="noStrike" dirty="0">
              <a:solidFill>
                <a:srgbClr val="0D0D0D"/>
              </a:solidFill>
              <a:effectLst/>
              <a:latin typeface="Söhne"/>
            </a:endParaRPr>
          </a:p>
          <a:p>
            <a:pPr marL="742950" lvl="1" indent="-285750" algn="l">
              <a:buFont typeface="Arial" panose="020B0604020202020204" pitchFamily="34" charset="0"/>
              <a:buChar char="•"/>
            </a:pPr>
            <a:r>
              <a:rPr lang="en" altLang="zh-TW" sz="2000" b="0" i="0" u="none" strike="noStrike" dirty="0">
                <a:solidFill>
                  <a:srgbClr val="0D0D0D"/>
                </a:solidFill>
                <a:effectLst/>
                <a:latin typeface="Söhne"/>
              </a:rPr>
              <a:t>Trading data sourced from TWSE, focusing on 927 branches catering to retail investors, covering 76 brokerage firms from January 2013 to December 2018, totaling nearly 460 million</a:t>
            </a:r>
            <a:r>
              <a:rPr lang="zh-TW" altLang="en-US" sz="2000" b="0" i="0" u="none" strike="noStrike" dirty="0">
                <a:solidFill>
                  <a:srgbClr val="0D0D0D"/>
                </a:solidFill>
                <a:effectLst/>
                <a:latin typeface="Söhne"/>
              </a:rPr>
              <a:t> </a:t>
            </a:r>
            <a:r>
              <a:rPr lang="en-US" altLang="zh-TW" sz="2000" b="0" i="0" u="none" strike="noStrike" dirty="0">
                <a:solidFill>
                  <a:srgbClr val="0D0D0D"/>
                </a:solidFill>
                <a:effectLst/>
                <a:latin typeface="Söhne"/>
              </a:rPr>
              <a:t>observations</a:t>
            </a:r>
            <a:r>
              <a:rPr lang="en" altLang="zh-TW" sz="2000" b="0" i="0" u="none" strike="noStrike" dirty="0">
                <a:solidFill>
                  <a:srgbClr val="0D0D0D"/>
                </a:solidFill>
                <a:effectLst/>
                <a:latin typeface="Söhne"/>
              </a:rPr>
              <a:t>.</a:t>
            </a:r>
          </a:p>
          <a:p>
            <a:pPr marL="742950" lvl="1" indent="-285750" algn="l">
              <a:buFont typeface="Arial" panose="020B0604020202020204" pitchFamily="34" charset="0"/>
              <a:buChar char="•"/>
            </a:pPr>
            <a:r>
              <a:rPr lang="en" altLang="zh-TW" sz="2000" b="0" i="0" u="none" strike="noStrike" dirty="0">
                <a:solidFill>
                  <a:srgbClr val="0D0D0D"/>
                </a:solidFill>
                <a:effectLst/>
                <a:latin typeface="Söhne"/>
              </a:rPr>
              <a:t>Additional financial variables are</a:t>
            </a:r>
            <a:r>
              <a:rPr lang="zh-TW" altLang="en-US" sz="2000" b="0" i="0" u="none" strike="noStrike" dirty="0">
                <a:solidFill>
                  <a:srgbClr val="0D0D0D"/>
                </a:solidFill>
                <a:effectLst/>
                <a:latin typeface="Söhne"/>
              </a:rPr>
              <a:t> </a:t>
            </a:r>
            <a:r>
              <a:rPr lang="en" altLang="zh-TW" sz="2000" b="0" i="0" u="none" strike="noStrike" dirty="0">
                <a:solidFill>
                  <a:srgbClr val="0D0D0D"/>
                </a:solidFill>
                <a:effectLst/>
                <a:latin typeface="Söhne"/>
              </a:rPr>
              <a:t>obtained from TEJ.</a:t>
            </a:r>
          </a:p>
          <a:p>
            <a:pPr marL="742950" lvl="1" indent="-285750" algn="l">
              <a:buFont typeface="Arial" panose="020B0604020202020204" pitchFamily="34" charset="0"/>
              <a:buChar char="•"/>
            </a:pPr>
            <a:r>
              <a:rPr lang="en" altLang="zh-TW" sz="2000" b="0" i="0" u="none" strike="noStrike" dirty="0">
                <a:solidFill>
                  <a:srgbClr val="0D0D0D"/>
                </a:solidFill>
                <a:effectLst/>
                <a:latin typeface="Söhne"/>
              </a:rPr>
              <a:t>Simplified criteria used to select 196 China concept stocks based on China‘s economic policies, along with election data from the Central Election Commission for 2014 and 2018 mayoral elections and the 2016 presidential election, leveraging party vote </a:t>
            </a:r>
            <a:r>
              <a:rPr lang="en-US" altLang="zh-TW" sz="2000" dirty="0">
                <a:solidFill>
                  <a:srgbClr val="0D0D0D"/>
                </a:solidFill>
                <a:latin typeface="Söhne"/>
              </a:rPr>
              <a:t>(</a:t>
            </a:r>
            <a:r>
              <a:rPr lang="en-US" altLang="zh-TW" sz="2000" b="0" i="0" u="none" strike="noStrike" dirty="0">
                <a:solidFill>
                  <a:srgbClr val="0D0D0D"/>
                </a:solidFill>
                <a:effectLst/>
                <a:latin typeface="Söhne"/>
              </a:rPr>
              <a:t>KMT</a:t>
            </a:r>
            <a:r>
              <a:rPr lang="zh-TW" altLang="en-US" sz="2000" b="0" i="0" u="none" strike="noStrike" dirty="0">
                <a:solidFill>
                  <a:srgbClr val="0D0D0D"/>
                </a:solidFill>
                <a:effectLst/>
                <a:latin typeface="Söhne"/>
              </a:rPr>
              <a:t> </a:t>
            </a:r>
            <a:r>
              <a:rPr lang="en-US" altLang="zh-TW" sz="2000" b="0" i="0" u="none" strike="noStrike" dirty="0">
                <a:solidFill>
                  <a:srgbClr val="0D0D0D"/>
                </a:solidFill>
                <a:effectLst/>
                <a:latin typeface="Söhne"/>
              </a:rPr>
              <a:t>vs</a:t>
            </a:r>
            <a:r>
              <a:rPr lang="zh-TW" altLang="en-US" sz="2000" b="0" i="0" u="none" strike="noStrike" dirty="0">
                <a:solidFill>
                  <a:srgbClr val="0D0D0D"/>
                </a:solidFill>
                <a:effectLst/>
                <a:latin typeface="Söhne"/>
              </a:rPr>
              <a:t> </a:t>
            </a:r>
            <a:r>
              <a:rPr lang="en-US" altLang="zh-TW" sz="2000" b="0" i="0" u="none" strike="noStrike" dirty="0">
                <a:solidFill>
                  <a:srgbClr val="0D0D0D"/>
                </a:solidFill>
                <a:effectLst/>
                <a:latin typeface="Söhne"/>
              </a:rPr>
              <a:t>DPP) </a:t>
            </a:r>
            <a:r>
              <a:rPr lang="en" altLang="zh-TW" sz="2000" b="0" i="0" u="none" strike="noStrike" dirty="0">
                <a:solidFill>
                  <a:srgbClr val="0D0D0D"/>
                </a:solidFill>
                <a:effectLst/>
                <a:latin typeface="Söhne"/>
              </a:rPr>
              <a:t>percentages as proxies for political preferences.</a:t>
            </a:r>
          </a:p>
          <a:p>
            <a:pPr marL="0" indent="0" algn="l">
              <a:buNone/>
            </a:pPr>
            <a:r>
              <a:rPr lang="en" altLang="zh-TW" sz="2400" b="1" i="0" u="none" strike="noStrike" dirty="0">
                <a:solidFill>
                  <a:srgbClr val="0D0D0D"/>
                </a:solidFill>
                <a:effectLst/>
                <a:latin typeface="Söhne"/>
              </a:rPr>
              <a:t>Methodology:</a:t>
            </a:r>
          </a:p>
          <a:p>
            <a:pPr marL="742950" lvl="1" indent="-285750" algn="l">
              <a:buFont typeface="Arial" panose="020B0604020202020204" pitchFamily="34" charset="0"/>
              <a:buChar char="•"/>
            </a:pPr>
            <a:r>
              <a:rPr lang="en" altLang="zh-TW" sz="2000" b="0" i="0" u="none" strike="noStrike" dirty="0">
                <a:solidFill>
                  <a:srgbClr val="0D0D0D"/>
                </a:solidFill>
                <a:effectLst/>
                <a:latin typeface="Söhne"/>
              </a:rPr>
              <a:t>Referring to Bui et al. (2022), aggregating dollar trading volumes (buy or sell) of China concept stocks from branch level to city level.</a:t>
            </a:r>
          </a:p>
          <a:p>
            <a:pPr marL="742950" lvl="1" indent="-285750" algn="l">
              <a:buFont typeface="Arial" panose="020B0604020202020204" pitchFamily="34" charset="0"/>
              <a:buChar char="•"/>
            </a:pPr>
            <a:r>
              <a:rPr lang="en" altLang="zh-TW" sz="2000" b="0" i="0" u="none" strike="noStrike" dirty="0">
                <a:solidFill>
                  <a:srgbClr val="0D0D0D"/>
                </a:solidFill>
                <a:effectLst/>
                <a:latin typeface="Söhne"/>
              </a:rPr>
              <a:t>Considering average buying and selling prices along with closing prices to calculate k-day buying and selling return rates post-trading day.</a:t>
            </a:r>
          </a:p>
        </p:txBody>
      </p:sp>
    </p:spTree>
    <p:extLst>
      <p:ext uri="{BB962C8B-B14F-4D97-AF65-F5344CB8AC3E}">
        <p14:creationId xmlns:p14="http://schemas.microsoft.com/office/powerpoint/2010/main" val="2105656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749B236-F632-4ECE-AF3D-EE1537189374}"/>
              </a:ext>
            </a:extLst>
          </p:cNvPr>
          <p:cNvSpPr>
            <a:spLocks noGrp="1"/>
          </p:cNvSpPr>
          <p:nvPr>
            <p:ph type="title"/>
          </p:nvPr>
        </p:nvSpPr>
        <p:spPr>
          <a:xfrm>
            <a:off x="838200" y="284915"/>
            <a:ext cx="10515600" cy="1325563"/>
          </a:xfrm>
        </p:spPr>
        <p:txBody>
          <a:bodyPr/>
          <a:lstStyle/>
          <a:p>
            <a:r>
              <a:rPr kumimoji="1" lang="en" altLang="zh-TW" dirty="0"/>
              <a:t>Data and Methodology</a:t>
            </a:r>
            <a:endParaRPr kumimoji="1" lang="zh-TW" altLang="en-US" dirty="0"/>
          </a:p>
        </p:txBody>
      </p:sp>
      <p:pic>
        <p:nvPicPr>
          <p:cNvPr id="7" name="圖片 6" descr="一張含有 文字, 字型, 白色, 印刷術 的圖片&#10;&#10;自動產生的描述">
            <a:extLst>
              <a:ext uri="{FF2B5EF4-FFF2-40B4-BE49-F238E27FC236}">
                <a16:creationId xmlns:a16="http://schemas.microsoft.com/office/drawing/2014/main" id="{C45A2BA0-B6D6-C4C4-71B8-7F2B6636D0FA}"/>
              </a:ext>
            </a:extLst>
          </p:cNvPr>
          <p:cNvPicPr>
            <a:picLocks noChangeAspect="1"/>
          </p:cNvPicPr>
          <p:nvPr/>
        </p:nvPicPr>
        <p:blipFill>
          <a:blip r:embed="rId3"/>
          <a:stretch>
            <a:fillRect/>
          </a:stretch>
        </p:blipFill>
        <p:spPr>
          <a:xfrm>
            <a:off x="147794" y="5152107"/>
            <a:ext cx="3787427" cy="554466"/>
          </a:xfrm>
          <a:prstGeom prst="rect">
            <a:avLst/>
          </a:prstGeom>
        </p:spPr>
      </p:pic>
      <p:pic>
        <p:nvPicPr>
          <p:cNvPr id="3" name="圖片 2" descr="一張含有 文字, 字型, 筆跡, 白色 的圖片&#10;&#10;自動產生的描述">
            <a:extLst>
              <a:ext uri="{FF2B5EF4-FFF2-40B4-BE49-F238E27FC236}">
                <a16:creationId xmlns:a16="http://schemas.microsoft.com/office/drawing/2014/main" id="{E2303836-7C48-24A2-70B7-BBCF28919010}"/>
              </a:ext>
            </a:extLst>
          </p:cNvPr>
          <p:cNvPicPr>
            <a:picLocks noChangeAspect="1"/>
          </p:cNvPicPr>
          <p:nvPr/>
        </p:nvPicPr>
        <p:blipFill>
          <a:blip r:embed="rId4"/>
          <a:stretch>
            <a:fillRect/>
          </a:stretch>
        </p:blipFill>
        <p:spPr>
          <a:xfrm>
            <a:off x="264829" y="3015763"/>
            <a:ext cx="3975390" cy="1413246"/>
          </a:xfrm>
          <a:prstGeom prst="rect">
            <a:avLst/>
          </a:prstGeom>
        </p:spPr>
      </p:pic>
      <p:pic>
        <p:nvPicPr>
          <p:cNvPr id="4" name="圖片 3" descr="一張含有 字型, 文字, 白色, 書法 的圖片&#10;&#10;自動產生的描述">
            <a:extLst>
              <a:ext uri="{FF2B5EF4-FFF2-40B4-BE49-F238E27FC236}">
                <a16:creationId xmlns:a16="http://schemas.microsoft.com/office/drawing/2014/main" id="{DFD8B126-61FD-37F1-5821-5B8E7BD71396}"/>
              </a:ext>
            </a:extLst>
          </p:cNvPr>
          <p:cNvPicPr>
            <a:picLocks noChangeAspect="1"/>
          </p:cNvPicPr>
          <p:nvPr/>
        </p:nvPicPr>
        <p:blipFill rotWithShape="1">
          <a:blip r:embed="rId5"/>
          <a:srcRect l="6232" t="2201"/>
          <a:stretch/>
        </p:blipFill>
        <p:spPr>
          <a:xfrm>
            <a:off x="147794" y="4530555"/>
            <a:ext cx="3321780" cy="452348"/>
          </a:xfrm>
          <a:prstGeom prst="rect">
            <a:avLst/>
          </a:prstGeom>
        </p:spPr>
      </p:pic>
      <p:sp>
        <p:nvSpPr>
          <p:cNvPr id="14" name="內容版面配置區 13">
            <a:extLst>
              <a:ext uri="{FF2B5EF4-FFF2-40B4-BE49-F238E27FC236}">
                <a16:creationId xmlns:a16="http://schemas.microsoft.com/office/drawing/2014/main" id="{B466D61F-347D-BF4B-022D-DFDC80CB1EAC}"/>
              </a:ext>
            </a:extLst>
          </p:cNvPr>
          <p:cNvSpPr>
            <a:spLocks noGrp="1"/>
          </p:cNvSpPr>
          <p:nvPr>
            <p:ph idx="1"/>
          </p:nvPr>
        </p:nvSpPr>
        <p:spPr>
          <a:xfrm>
            <a:off x="6734805" y="1872935"/>
            <a:ext cx="4237995" cy="405891"/>
          </a:xfrm>
        </p:spPr>
        <p:txBody>
          <a:bodyPr/>
          <a:lstStyle/>
          <a:p>
            <a:pPr marL="0" indent="0">
              <a:buNone/>
            </a:pPr>
            <a:r>
              <a:rPr lang="en-US" altLang="zh-TW" b="1" dirty="0">
                <a:solidFill>
                  <a:srgbClr val="005493"/>
                </a:solidFill>
              </a:rPr>
              <a:t>The regression model:</a:t>
            </a:r>
            <a:endParaRPr lang="zh-TW" altLang="en-US" b="1" dirty="0">
              <a:solidFill>
                <a:srgbClr val="005493"/>
              </a:solidFill>
            </a:endParaRPr>
          </a:p>
        </p:txBody>
      </p:sp>
      <p:pic>
        <p:nvPicPr>
          <p:cNvPr id="16" name="圖片 15" descr="一張含有 文字, 字型, 螢幕擷取畫面, 代數 的圖片&#10;&#10;自動產生的描述">
            <a:extLst>
              <a:ext uri="{FF2B5EF4-FFF2-40B4-BE49-F238E27FC236}">
                <a16:creationId xmlns:a16="http://schemas.microsoft.com/office/drawing/2014/main" id="{31B295ED-EDAE-6E5C-1F55-6FAB1B61D160}"/>
              </a:ext>
            </a:extLst>
          </p:cNvPr>
          <p:cNvPicPr>
            <a:picLocks noChangeAspect="1"/>
          </p:cNvPicPr>
          <p:nvPr/>
        </p:nvPicPr>
        <p:blipFill>
          <a:blip r:embed="rId6"/>
          <a:stretch>
            <a:fillRect/>
          </a:stretch>
        </p:blipFill>
        <p:spPr>
          <a:xfrm>
            <a:off x="4302136" y="2421435"/>
            <a:ext cx="7403360" cy="3810553"/>
          </a:xfrm>
          <a:prstGeom prst="rect">
            <a:avLst/>
          </a:prstGeom>
        </p:spPr>
      </p:pic>
      <p:sp>
        <p:nvSpPr>
          <p:cNvPr id="17" name="圓角矩形 16">
            <a:extLst>
              <a:ext uri="{FF2B5EF4-FFF2-40B4-BE49-F238E27FC236}">
                <a16:creationId xmlns:a16="http://schemas.microsoft.com/office/drawing/2014/main" id="{34383A6B-14E4-56F8-93DE-B55F4DC5B316}"/>
              </a:ext>
            </a:extLst>
          </p:cNvPr>
          <p:cNvSpPr/>
          <p:nvPr/>
        </p:nvSpPr>
        <p:spPr>
          <a:xfrm>
            <a:off x="264829" y="1730326"/>
            <a:ext cx="3889942" cy="482521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TW" altLang="en-US"/>
          </a:p>
        </p:txBody>
      </p:sp>
      <p:sp>
        <p:nvSpPr>
          <p:cNvPr id="18" name="圓角矩形 17">
            <a:extLst>
              <a:ext uri="{FF2B5EF4-FFF2-40B4-BE49-F238E27FC236}">
                <a16:creationId xmlns:a16="http://schemas.microsoft.com/office/drawing/2014/main" id="{DCB19F0F-8CB9-1B5C-CBFF-ABC7A626483E}"/>
              </a:ext>
            </a:extLst>
          </p:cNvPr>
          <p:cNvSpPr/>
          <p:nvPr/>
        </p:nvSpPr>
        <p:spPr>
          <a:xfrm>
            <a:off x="4271806" y="1730325"/>
            <a:ext cx="7655366" cy="4825219"/>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TW" altLang="en-US"/>
          </a:p>
        </p:txBody>
      </p:sp>
      <p:sp>
        <p:nvSpPr>
          <p:cNvPr id="19" name="內容版面配置區 13">
            <a:extLst>
              <a:ext uri="{FF2B5EF4-FFF2-40B4-BE49-F238E27FC236}">
                <a16:creationId xmlns:a16="http://schemas.microsoft.com/office/drawing/2014/main" id="{0CA996D7-3B93-4C84-40CE-B345BCA1D767}"/>
              </a:ext>
            </a:extLst>
          </p:cNvPr>
          <p:cNvSpPr txBox="1">
            <a:spLocks/>
          </p:cNvSpPr>
          <p:nvPr/>
        </p:nvSpPr>
        <p:spPr>
          <a:xfrm>
            <a:off x="994000" y="1872935"/>
            <a:ext cx="2517048" cy="40589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b="1" dirty="0">
                <a:solidFill>
                  <a:srgbClr val="005493"/>
                </a:solidFill>
              </a:rPr>
              <a:t>Main variables:</a:t>
            </a:r>
            <a:endParaRPr lang="zh-TW" altLang="en-US" b="1" dirty="0">
              <a:solidFill>
                <a:srgbClr val="005493"/>
              </a:solidFill>
            </a:endParaRPr>
          </a:p>
        </p:txBody>
      </p:sp>
    </p:spTree>
    <p:extLst>
      <p:ext uri="{BB962C8B-B14F-4D97-AF65-F5344CB8AC3E}">
        <p14:creationId xmlns:p14="http://schemas.microsoft.com/office/powerpoint/2010/main" val="3185663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C9AD7626-B57E-B49A-E43B-E3C5A32CA9F3}"/>
              </a:ext>
            </a:extLst>
          </p:cNvPr>
          <p:cNvSpPr>
            <a:spLocks noGrp="1"/>
          </p:cNvSpPr>
          <p:nvPr>
            <p:ph type="title"/>
          </p:nvPr>
        </p:nvSpPr>
        <p:spPr>
          <a:xfrm>
            <a:off x="152266" y="-232388"/>
            <a:ext cx="11884419" cy="1340971"/>
          </a:xfrm>
        </p:spPr>
        <p:txBody>
          <a:bodyPr vert="horz" lIns="91440" tIns="45720" rIns="91440" bIns="45720" rtlCol="0" anchor="b">
            <a:normAutofit/>
          </a:bodyPr>
          <a:lstStyle/>
          <a:p>
            <a:pPr>
              <a:lnSpc>
                <a:spcPct val="90000"/>
              </a:lnSpc>
            </a:pPr>
            <a:r>
              <a:rPr kumimoji="1" lang="en-US" altLang="zh-TW" sz="3600" dirty="0"/>
              <a:t>Influence of Political Preferences on Trading Decisions</a:t>
            </a:r>
          </a:p>
        </p:txBody>
      </p:sp>
      <p:pic>
        <p:nvPicPr>
          <p:cNvPr id="5" name="內容版面配置區 4" descr="一張含有 文字, 螢幕擷取畫面, 數字, 功能表 的圖片&#10;&#10;自動產生的描述">
            <a:extLst>
              <a:ext uri="{FF2B5EF4-FFF2-40B4-BE49-F238E27FC236}">
                <a16:creationId xmlns:a16="http://schemas.microsoft.com/office/drawing/2014/main" id="{B282CF01-F4FE-579B-D763-B14E820E42F2}"/>
              </a:ext>
            </a:extLst>
          </p:cNvPr>
          <p:cNvPicPr>
            <a:picLocks noGrp="1" noChangeAspect="1"/>
          </p:cNvPicPr>
          <p:nvPr>
            <p:ph idx="1"/>
          </p:nvPr>
        </p:nvPicPr>
        <p:blipFill>
          <a:blip r:embed="rId3"/>
          <a:stretch>
            <a:fillRect/>
          </a:stretch>
        </p:blipFill>
        <p:spPr>
          <a:xfrm>
            <a:off x="5992124" y="1479470"/>
            <a:ext cx="6061881" cy="4940432"/>
          </a:xfrm>
          <a:prstGeom prst="rect">
            <a:avLst/>
          </a:prstGeom>
        </p:spPr>
      </p:pic>
      <p:sp>
        <p:nvSpPr>
          <p:cNvPr id="9" name="文字方塊 8">
            <a:extLst>
              <a:ext uri="{FF2B5EF4-FFF2-40B4-BE49-F238E27FC236}">
                <a16:creationId xmlns:a16="http://schemas.microsoft.com/office/drawing/2014/main" id="{6CC2E085-9AB8-6819-584E-0ADC73A1901A}"/>
              </a:ext>
            </a:extLst>
          </p:cNvPr>
          <p:cNvSpPr txBox="1"/>
          <p:nvPr/>
        </p:nvSpPr>
        <p:spPr>
          <a:xfrm>
            <a:off x="283892" y="1632160"/>
            <a:ext cx="5573285" cy="4585871"/>
          </a:xfrm>
          <a:prstGeom prst="rect">
            <a:avLst/>
          </a:prstGeom>
          <a:noFill/>
        </p:spPr>
        <p:txBody>
          <a:bodyPr wrap="square">
            <a:spAutoFit/>
          </a:bodyPr>
          <a:lstStyle/>
          <a:p>
            <a:pPr algn="l"/>
            <a:r>
              <a:rPr lang="en" altLang="zh-TW" sz="2000" b="1" i="0" u="none" strike="noStrike" dirty="0">
                <a:solidFill>
                  <a:srgbClr val="0D0D0D"/>
                </a:solidFill>
                <a:effectLst/>
                <a:latin typeface="Söhne"/>
              </a:rPr>
              <a:t>Voting Behavior and Trading Decisions</a:t>
            </a:r>
            <a:endParaRPr lang="en" altLang="zh-TW" sz="2000" b="0" i="0" u="none" strike="noStrike" dirty="0">
              <a:solidFill>
                <a:srgbClr val="0D0D0D"/>
              </a:solidFill>
              <a:effectLst/>
              <a:latin typeface="Söhne"/>
            </a:endParaRPr>
          </a:p>
          <a:p>
            <a:pPr marL="742950" lvl="1" indent="-285750" algn="l">
              <a:buFont typeface="Arial" panose="020B0604020202020204" pitchFamily="34" charset="0"/>
              <a:buChar char="•"/>
            </a:pPr>
            <a:r>
              <a:rPr lang="en" altLang="zh-TW" b="1" i="0" u="none" strike="noStrike" dirty="0">
                <a:solidFill>
                  <a:srgbClr val="0D0D0D"/>
                </a:solidFill>
                <a:effectLst/>
                <a:latin typeface="Söhne"/>
              </a:rPr>
              <a:t>Interest Coefficient:</a:t>
            </a:r>
            <a:r>
              <a:rPr lang="en" altLang="zh-TW" b="0" i="0" u="none" strike="noStrike" dirty="0">
                <a:solidFill>
                  <a:srgbClr val="0D0D0D"/>
                </a:solidFill>
                <a:effectLst/>
                <a:latin typeface="Söhne"/>
              </a:rPr>
              <a:t> 𝛽1</a:t>
            </a:r>
          </a:p>
          <a:p>
            <a:pPr marL="742950" lvl="1" indent="-285750" algn="l">
              <a:buFont typeface="Arial" panose="020B0604020202020204" pitchFamily="34" charset="0"/>
              <a:buChar char="•"/>
            </a:pPr>
            <a:r>
              <a:rPr lang="en" altLang="zh-TW" b="1" i="0" u="none" strike="noStrike" dirty="0">
                <a:solidFill>
                  <a:srgbClr val="0D0D0D"/>
                </a:solidFill>
                <a:effectLst/>
                <a:latin typeface="Söhne"/>
              </a:rPr>
              <a:t>Finding:</a:t>
            </a:r>
            <a:r>
              <a:rPr lang="en" altLang="zh-TW" b="0" i="0" u="none" strike="noStrike" dirty="0">
                <a:solidFill>
                  <a:srgbClr val="0D0D0D"/>
                </a:solidFill>
                <a:effectLst/>
                <a:latin typeface="Söhne"/>
              </a:rPr>
              <a:t> Significantly positive 𝛽1 indicates a higher tendency to trade China concept stocks in KMT-favored areas, </a:t>
            </a:r>
            <a:r>
              <a:rPr lang="en" altLang="zh-TW" b="1" i="0" u="sng" strike="noStrike" dirty="0">
                <a:solidFill>
                  <a:srgbClr val="0D0D0D"/>
                </a:solidFill>
                <a:effectLst/>
                <a:latin typeface="Söhne"/>
              </a:rPr>
              <a:t>supporting Hypothesis 1</a:t>
            </a:r>
            <a:r>
              <a:rPr lang="en" altLang="zh-TW" b="0" i="0" u="none" strike="noStrike" dirty="0">
                <a:solidFill>
                  <a:srgbClr val="0D0D0D"/>
                </a:solidFill>
                <a:effectLst/>
                <a:latin typeface="Söhne"/>
              </a:rPr>
              <a:t>.</a:t>
            </a:r>
          </a:p>
          <a:p>
            <a:pPr algn="l"/>
            <a:r>
              <a:rPr lang="en" altLang="zh-TW" sz="2000" b="1" i="0" u="none" strike="noStrike" dirty="0">
                <a:solidFill>
                  <a:srgbClr val="0D0D0D"/>
                </a:solidFill>
                <a:effectLst/>
                <a:latin typeface="Söhne"/>
              </a:rPr>
              <a:t>Buying and Selling Trends</a:t>
            </a:r>
            <a:endParaRPr lang="en" altLang="zh-TW" sz="2000" b="0" i="0" u="none" strike="noStrike" dirty="0">
              <a:solidFill>
                <a:srgbClr val="0D0D0D"/>
              </a:solidFill>
              <a:effectLst/>
              <a:latin typeface="Söhne"/>
            </a:endParaRPr>
          </a:p>
          <a:p>
            <a:pPr marL="742950" lvl="1" indent="-285750" algn="l">
              <a:buFont typeface="Arial" panose="020B0604020202020204" pitchFamily="34" charset="0"/>
              <a:buChar char="•"/>
            </a:pPr>
            <a:r>
              <a:rPr lang="en" altLang="zh-TW" b="1" i="0" u="none" strike="noStrike" dirty="0">
                <a:solidFill>
                  <a:srgbClr val="0D0D0D"/>
                </a:solidFill>
                <a:effectLst/>
                <a:latin typeface="Söhne"/>
              </a:rPr>
              <a:t>Election Periods Analyzed:</a:t>
            </a:r>
            <a:r>
              <a:rPr lang="en" altLang="zh-TW" b="0" i="0" u="none" strike="noStrike" dirty="0">
                <a:solidFill>
                  <a:srgbClr val="0D0D0D"/>
                </a:solidFill>
                <a:effectLst/>
                <a:latin typeface="Söhne"/>
              </a:rPr>
              <a:t> Presidential election of 2016, mayoral and county magistrates’ elections of 2018.</a:t>
            </a:r>
            <a:r>
              <a:rPr lang="zh-TW" altLang="en-US" b="0" i="0" u="none" strike="noStrike" dirty="0">
                <a:solidFill>
                  <a:srgbClr val="0D0D0D"/>
                </a:solidFill>
                <a:effectLst/>
                <a:latin typeface="Söhne"/>
              </a:rPr>
              <a:t> </a:t>
            </a:r>
            <a:endParaRPr lang="en-US" altLang="zh-TW" b="0" i="0" u="none" strike="noStrike" dirty="0">
              <a:solidFill>
                <a:srgbClr val="0D0D0D"/>
              </a:solidFill>
              <a:effectLst/>
              <a:latin typeface="Söhne"/>
            </a:endParaRPr>
          </a:p>
          <a:p>
            <a:pPr marL="742950" lvl="1" indent="-285750" algn="l">
              <a:buFont typeface="Arial" panose="020B0604020202020204" pitchFamily="34" charset="0"/>
              <a:buChar char="•"/>
            </a:pPr>
            <a:r>
              <a:rPr lang="en" altLang="zh-TW" b="1" i="0" u="none" strike="noStrike" dirty="0">
                <a:solidFill>
                  <a:srgbClr val="0D0D0D"/>
                </a:solidFill>
                <a:effectLst/>
                <a:latin typeface="Söhne"/>
              </a:rPr>
              <a:t>Results:</a:t>
            </a:r>
            <a:r>
              <a:rPr lang="en" altLang="zh-TW" b="0" i="0" u="none" strike="noStrike" dirty="0">
                <a:solidFill>
                  <a:srgbClr val="0D0D0D"/>
                </a:solidFill>
                <a:effectLst/>
                <a:latin typeface="Söhne"/>
              </a:rPr>
              <a:t> Significant and consistent with Table 4's findings during specific elections.</a:t>
            </a:r>
          </a:p>
          <a:p>
            <a:pPr algn="l"/>
            <a:r>
              <a:rPr lang="en" altLang="zh-TW" sz="2000" b="1" i="0" u="none" strike="noStrike" dirty="0">
                <a:solidFill>
                  <a:srgbClr val="0D0D0D"/>
                </a:solidFill>
                <a:effectLst/>
                <a:latin typeface="Söhne"/>
              </a:rPr>
              <a:t>Net trading</a:t>
            </a:r>
            <a:r>
              <a:rPr lang="zh-TW" altLang="en-US" sz="2000" b="1" i="0" u="none" strike="noStrike" dirty="0">
                <a:solidFill>
                  <a:srgbClr val="0D0D0D"/>
                </a:solidFill>
                <a:effectLst/>
                <a:latin typeface="Söhne"/>
              </a:rPr>
              <a:t> </a:t>
            </a:r>
            <a:r>
              <a:rPr lang="en-US" altLang="zh-TW" sz="2000" b="1" i="0" u="none" strike="noStrike" dirty="0">
                <a:solidFill>
                  <a:srgbClr val="0D0D0D"/>
                </a:solidFill>
                <a:effectLst/>
                <a:latin typeface="Söhne"/>
              </a:rPr>
              <a:t>volume</a:t>
            </a:r>
            <a:r>
              <a:rPr lang="zh-TW" altLang="en-US" sz="2000" b="1" i="0" u="none" strike="noStrike" dirty="0">
                <a:solidFill>
                  <a:srgbClr val="0D0D0D"/>
                </a:solidFill>
                <a:effectLst/>
                <a:latin typeface="Söhne"/>
              </a:rPr>
              <a:t> </a:t>
            </a:r>
            <a:r>
              <a:rPr lang="en" altLang="zh-TW" sz="2000" b="1" i="0" u="none" strike="noStrike" dirty="0">
                <a:solidFill>
                  <a:srgbClr val="0D0D0D"/>
                </a:solidFill>
                <a:effectLst/>
                <a:latin typeface="Söhne"/>
              </a:rPr>
              <a:t>of China Concept Stocks</a:t>
            </a:r>
            <a:endParaRPr lang="en" altLang="zh-TW" sz="2000" b="0" i="0" u="none" strike="noStrike" dirty="0">
              <a:solidFill>
                <a:srgbClr val="0D0D0D"/>
              </a:solidFill>
              <a:effectLst/>
              <a:latin typeface="Söhne"/>
            </a:endParaRPr>
          </a:p>
          <a:p>
            <a:pPr marL="742950" lvl="1" indent="-285750" algn="l">
              <a:buFont typeface="Arial" panose="020B0604020202020204" pitchFamily="34" charset="0"/>
              <a:buChar char="•"/>
            </a:pPr>
            <a:r>
              <a:rPr lang="en" altLang="zh-TW" b="1" i="0" u="none" strike="noStrike" dirty="0">
                <a:solidFill>
                  <a:srgbClr val="0D0D0D"/>
                </a:solidFill>
                <a:effectLst/>
                <a:latin typeface="Söhne"/>
              </a:rPr>
              <a:t>Specific Outcome:</a:t>
            </a:r>
            <a:r>
              <a:rPr lang="en" altLang="zh-TW" b="0" i="0" u="none" strike="noStrike" dirty="0">
                <a:solidFill>
                  <a:srgbClr val="0D0D0D"/>
                </a:solidFill>
                <a:effectLst/>
                <a:latin typeface="Söhne"/>
              </a:rPr>
              <a:t> 𝛽 significant and positive only during the presidential election of 2016.</a:t>
            </a:r>
          </a:p>
          <a:p>
            <a:pPr marL="742950" lvl="1" indent="-285750" algn="l">
              <a:buFont typeface="Arial" panose="020B0604020202020204" pitchFamily="34" charset="0"/>
              <a:buChar char="•"/>
            </a:pPr>
            <a:r>
              <a:rPr lang="en" altLang="zh-TW" b="1" i="0" u="none" strike="noStrike" dirty="0">
                <a:solidFill>
                  <a:srgbClr val="0D0D0D"/>
                </a:solidFill>
                <a:effectLst/>
                <a:latin typeface="Söhne"/>
              </a:rPr>
              <a:t>Implication:</a:t>
            </a:r>
            <a:r>
              <a:rPr lang="en" altLang="zh-TW" b="0" i="0" u="none" strike="noStrike" dirty="0">
                <a:solidFill>
                  <a:srgbClr val="0D0D0D"/>
                </a:solidFill>
                <a:effectLst/>
                <a:latin typeface="Söhne"/>
              </a:rPr>
              <a:t> In KMT-favored areas, investors tend to buy more China concept stocks than they sell.</a:t>
            </a:r>
          </a:p>
        </p:txBody>
      </p:sp>
      <p:sp>
        <p:nvSpPr>
          <p:cNvPr id="3" name="文字方塊 2">
            <a:extLst>
              <a:ext uri="{FF2B5EF4-FFF2-40B4-BE49-F238E27FC236}">
                <a16:creationId xmlns:a16="http://schemas.microsoft.com/office/drawing/2014/main" id="{C6BD662D-890B-465B-CB3C-8601C0D01E96}"/>
              </a:ext>
            </a:extLst>
          </p:cNvPr>
          <p:cNvSpPr txBox="1"/>
          <p:nvPr/>
        </p:nvSpPr>
        <p:spPr>
          <a:xfrm>
            <a:off x="5993235" y="1202471"/>
            <a:ext cx="1185862" cy="276999"/>
          </a:xfrm>
          <a:prstGeom prst="rect">
            <a:avLst/>
          </a:prstGeom>
          <a:noFill/>
        </p:spPr>
        <p:txBody>
          <a:bodyPr wrap="square" rtlCol="0">
            <a:spAutoFit/>
          </a:bodyPr>
          <a:lstStyle/>
          <a:p>
            <a:r>
              <a:rPr kumimoji="1" lang="en-US" altLang="zh-TW" sz="1200" b="1" dirty="0"/>
              <a:t>Table</a:t>
            </a:r>
            <a:r>
              <a:rPr kumimoji="1" lang="zh-TW" altLang="en-US" sz="1200" b="1" dirty="0"/>
              <a:t> </a:t>
            </a:r>
            <a:r>
              <a:rPr kumimoji="1" lang="en-US" altLang="zh-TW" sz="1200" b="1" dirty="0"/>
              <a:t>4</a:t>
            </a:r>
            <a:endParaRPr kumimoji="1" lang="zh-TW" altLang="en-US" sz="1200" b="1" dirty="0"/>
          </a:p>
        </p:txBody>
      </p:sp>
      <p:sp>
        <p:nvSpPr>
          <p:cNvPr id="4" name="圓角矩形 3">
            <a:extLst>
              <a:ext uri="{FF2B5EF4-FFF2-40B4-BE49-F238E27FC236}">
                <a16:creationId xmlns:a16="http://schemas.microsoft.com/office/drawing/2014/main" id="{B5F991FC-971D-5A6A-AA34-5646925A2759}"/>
              </a:ext>
            </a:extLst>
          </p:cNvPr>
          <p:cNvSpPr/>
          <p:nvPr/>
        </p:nvSpPr>
        <p:spPr>
          <a:xfrm>
            <a:off x="8330339" y="2513865"/>
            <a:ext cx="1939076" cy="22933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dirty="0"/>
          </a:p>
        </p:txBody>
      </p:sp>
    </p:spTree>
    <p:extLst>
      <p:ext uri="{BB962C8B-B14F-4D97-AF65-F5344CB8AC3E}">
        <p14:creationId xmlns:p14="http://schemas.microsoft.com/office/powerpoint/2010/main" val="3380751353"/>
      </p:ext>
    </p:extLst>
  </p:cSld>
  <p:clrMapOvr>
    <a:masterClrMapping/>
  </p:clrMapOvr>
</p:sld>
</file>

<file path=ppt/theme/theme1.xml><?xml version="1.0" encoding="utf-8"?>
<a:theme xmlns:a="http://schemas.openxmlformats.org/drawingml/2006/main" name="FadeVTI">
  <a:themeElements>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fontScheme name="Custom 49">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deVTI" id="{1194088A-B135-4437-9FD8-7466BBC13A13}" vid="{B787DE2F-1995-45D8-A8E2-6B5CC521AC55}"/>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gradient">
    <a:dk1>
      <a:sysClr val="windowText" lastClr="000000"/>
    </a:dk1>
    <a:lt1>
      <a:sysClr val="window" lastClr="FFFFFF"/>
    </a:lt1>
    <a:dk2>
      <a:srgbClr val="203040"/>
    </a:dk2>
    <a:lt2>
      <a:srgbClr val="ECF0F0"/>
    </a:lt2>
    <a:accent1>
      <a:srgbClr val="00BAC8"/>
    </a:accent1>
    <a:accent2>
      <a:srgbClr val="794DFF"/>
    </a:accent2>
    <a:accent3>
      <a:srgbClr val="00D17D"/>
    </a:accent3>
    <a:accent4>
      <a:srgbClr val="E69500"/>
    </a:accent4>
    <a:accent5>
      <a:srgbClr val="FE5D21"/>
    </a:accent5>
    <a:accent6>
      <a:srgbClr val="DA2A69"/>
    </a:accent6>
    <a:hlink>
      <a:srgbClr val="3E8FF1"/>
    </a:hlink>
    <a:folHlink>
      <a:srgbClr val="939393"/>
    </a:folHlink>
  </a:clrScheme>
</a:themeOverride>
</file>

<file path=docProps/app.xml><?xml version="1.0" encoding="utf-8"?>
<Properties xmlns="http://schemas.openxmlformats.org/officeDocument/2006/extended-properties" xmlns:vt="http://schemas.openxmlformats.org/officeDocument/2006/docPropsVTypes">
  <Template/>
  <TotalTime>1134</TotalTime>
  <Words>2412</Words>
  <Application>Microsoft Office PowerPoint</Application>
  <PresentationFormat>와이드스크린</PresentationFormat>
  <Paragraphs>114</Paragraphs>
  <Slides>15</Slides>
  <Notes>8</Notes>
  <HiddenSlides>0</HiddenSlides>
  <MMClips>0</MMClips>
  <ScaleCrop>false</ScaleCrop>
  <HeadingPairs>
    <vt:vector size="6" baseType="variant">
      <vt:variant>
        <vt:lpstr>사용한 글꼴</vt:lpstr>
      </vt:variant>
      <vt:variant>
        <vt:i4>10</vt:i4>
      </vt:variant>
      <vt:variant>
        <vt:lpstr>테마</vt:lpstr>
      </vt:variant>
      <vt:variant>
        <vt:i4>1</vt:i4>
      </vt:variant>
      <vt:variant>
        <vt:lpstr>슬라이드 제목</vt:lpstr>
      </vt:variant>
      <vt:variant>
        <vt:i4>15</vt:i4>
      </vt:variant>
    </vt:vector>
  </HeadingPairs>
  <TitlesOfParts>
    <vt:vector size="26" baseType="lpstr">
      <vt:lpstr>CambriaMath</vt:lpstr>
      <vt:lpstr>Söhne</vt:lpstr>
      <vt:lpstr>TimesNewRomanPSMT</vt:lpstr>
      <vt:lpstr>Aharoni</vt:lpstr>
      <vt:lpstr>Aptos</vt:lpstr>
      <vt:lpstr>Arial</vt:lpstr>
      <vt:lpstr>Avenir Next LT Pro</vt:lpstr>
      <vt:lpstr>Cambria Math</vt:lpstr>
      <vt:lpstr>Times New Roman</vt:lpstr>
      <vt:lpstr>Wingdings</vt:lpstr>
      <vt:lpstr>FadeVTI</vt:lpstr>
      <vt:lpstr>Do Political Preferences Shape Retail Investors’ Decisions? Evidence from the Taiwan Stock Market</vt:lpstr>
      <vt:lpstr>Introduction</vt:lpstr>
      <vt:lpstr>Research Questions &amp;Key Findings</vt:lpstr>
      <vt:lpstr>Advantages of This Study</vt:lpstr>
      <vt:lpstr>Related Studies</vt:lpstr>
      <vt:lpstr>Hypotheses Development</vt:lpstr>
      <vt:lpstr>Data and Methodology</vt:lpstr>
      <vt:lpstr>Data and Methodology</vt:lpstr>
      <vt:lpstr>Influence of Political Preferences on Trading Decisions</vt:lpstr>
      <vt:lpstr>Influence of Political Preferences on Trading Decisions</vt:lpstr>
      <vt:lpstr>Performance of Trading China Concept Stocks During Election Period </vt:lpstr>
      <vt:lpstr>Does Trading Performance Affect Voting Behaviors in the Next Election? </vt:lpstr>
      <vt:lpstr>Robustness Tests </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Political Preferences Shape Retail Investors’ Decisions? Evidence from the Taiwan Stock Market</dc:title>
  <dc:creator>D094030001</dc:creator>
  <cp:lastModifiedBy>문성주</cp:lastModifiedBy>
  <cp:revision>31</cp:revision>
  <dcterms:created xsi:type="dcterms:W3CDTF">2024-04-02T13:27:21Z</dcterms:created>
  <dcterms:modified xsi:type="dcterms:W3CDTF">2024-06-26T23:37:49Z</dcterms:modified>
</cp:coreProperties>
</file>