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9" r:id="rId4"/>
  </p:sldMasterIdLst>
  <p:notesMasterIdLst>
    <p:notesMasterId r:id="rId27"/>
  </p:notesMasterIdLst>
  <p:handoutMasterIdLst>
    <p:handoutMasterId r:id="rId28"/>
  </p:handoutMasterIdLst>
  <p:sldIdLst>
    <p:sldId id="256" r:id="rId5"/>
    <p:sldId id="353" r:id="rId6"/>
    <p:sldId id="440" r:id="rId7"/>
    <p:sldId id="441" r:id="rId8"/>
    <p:sldId id="442" r:id="rId9"/>
    <p:sldId id="444" r:id="rId10"/>
    <p:sldId id="271" r:id="rId11"/>
    <p:sldId id="451" r:id="rId12"/>
    <p:sldId id="452" r:id="rId13"/>
    <p:sldId id="453" r:id="rId14"/>
    <p:sldId id="259" r:id="rId15"/>
    <p:sldId id="260" r:id="rId16"/>
    <p:sldId id="372" r:id="rId17"/>
    <p:sldId id="439" r:id="rId18"/>
    <p:sldId id="437" r:id="rId19"/>
    <p:sldId id="455" r:id="rId20"/>
    <p:sldId id="456" r:id="rId21"/>
    <p:sldId id="457" r:id="rId22"/>
    <p:sldId id="458" r:id="rId23"/>
    <p:sldId id="356" r:id="rId24"/>
    <p:sldId id="459" r:id="rId25"/>
    <p:sldId id="33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한경" initials="이" lastIdx="1" clrIdx="0">
    <p:extLst>
      <p:ext uri="{19B8F6BF-5375-455C-9EA6-DF929625EA0E}">
        <p15:presenceInfo xmlns:p15="http://schemas.microsoft.com/office/powerpoint/2012/main" userId="이한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A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7" autoAdjust="0"/>
    <p:restoredTop sz="96353" autoAdjust="0"/>
  </p:normalViewPr>
  <p:slideViewPr>
    <p:cSldViewPr>
      <p:cViewPr varScale="1">
        <p:scale>
          <a:sx n="78" d="100"/>
          <a:sy n="78" d="100"/>
        </p:scale>
        <p:origin x="120" y="270"/>
      </p:cViewPr>
      <p:guideLst>
        <p:guide orient="horz" pos="2160"/>
        <p:guide pos="3840"/>
      </p:guideLst>
    </p:cSldViewPr>
  </p:slideViewPr>
  <p:outlineViewPr>
    <p:cViewPr>
      <p:scale>
        <a:sx n="33" d="100"/>
        <a:sy n="33" d="100"/>
      </p:scale>
      <p:origin x="0" y="-19644"/>
    </p:cViewPr>
  </p:outlineViewPr>
  <p:notesTextViewPr>
    <p:cViewPr>
      <p:scale>
        <a:sx n="115" d="100"/>
        <a:sy n="115" d="100"/>
      </p:scale>
      <p:origin x="0" y="0"/>
    </p:cViewPr>
  </p:notesTextViewPr>
  <p:notesViewPr>
    <p:cSldViewPr>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5E38F5-A51F-490F-93AD-CDF18EBAAEAB}" type="datetimeFigureOut">
              <a:rPr lang="ko-KR" altLang="en-US" smtClean="0"/>
              <a:t>2024-06-30</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784398-E369-4EA3-9A16-014AB87A3F1B}" type="slidenum">
              <a:rPr lang="ko-KR" altLang="en-US" smtClean="0"/>
              <a:t>‹#›</a:t>
            </a:fld>
            <a:endParaRPr lang="ko-K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10CCE6-5C31-4EB0-ACE8-ABF4BF691622}" type="datetimeFigureOut">
              <a:rPr lang="ko-KR" altLang="en-US" smtClean="0"/>
              <a:pPr/>
              <a:t>2024-06-30</a:t>
            </a:fld>
            <a:endParaRPr lang="ko-KR" altLang="en-US"/>
          </a:p>
        </p:txBody>
      </p:sp>
      <p:sp>
        <p:nvSpPr>
          <p:cNvPr id="4" name="슬라이드 이미지 개체 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91133-FCA6-4307-BB1A-F029066CD244}"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a:t>
            </a:fld>
            <a:endParaRPr lang="ko-K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10</a:t>
            </a:fld>
            <a:endParaRPr lang="ko-KR" altLang="en-US"/>
          </a:p>
        </p:txBody>
      </p:sp>
    </p:spTree>
    <p:extLst>
      <p:ext uri="{BB962C8B-B14F-4D97-AF65-F5344CB8AC3E}">
        <p14:creationId xmlns:p14="http://schemas.microsoft.com/office/powerpoint/2010/main" val="1288403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11</a:t>
            </a:fld>
            <a:endParaRPr lang="ko-KR"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pPr latinLnBrk="1"/>
            <a:endParaRPr lang="ko-KR" altLang="ko-KR" sz="1200" kern="1200" dirty="0">
              <a:solidFill>
                <a:schemeClr val="tx1"/>
              </a:solidFill>
              <a:latin typeface="+mn-lt"/>
              <a:ea typeface="+mn-ea"/>
              <a:cs typeface="+mn-cs"/>
            </a:endParaRPr>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12</a:t>
            </a:fld>
            <a:endParaRPr lang="ko-KR"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C1491133-FCA6-4307-BB1A-F029066CD244}" type="slidenum">
              <a:rPr lang="ko-KR" altLang="en-US" smtClean="0"/>
              <a:pPr/>
              <a:t>13</a:t>
            </a:fld>
            <a:endParaRPr lang="ko-KR" altLang="en-US"/>
          </a:p>
        </p:txBody>
      </p:sp>
    </p:spTree>
    <p:extLst>
      <p:ext uri="{BB962C8B-B14F-4D97-AF65-F5344CB8AC3E}">
        <p14:creationId xmlns:p14="http://schemas.microsoft.com/office/powerpoint/2010/main" val="178248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14</a:t>
            </a:fld>
            <a:endParaRPr lang="ko-KR" altLang="en-US"/>
          </a:p>
        </p:txBody>
      </p:sp>
    </p:spTree>
    <p:extLst>
      <p:ext uri="{BB962C8B-B14F-4D97-AF65-F5344CB8AC3E}">
        <p14:creationId xmlns:p14="http://schemas.microsoft.com/office/powerpoint/2010/main" val="1098944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15</a:t>
            </a:fld>
            <a:endParaRPr lang="ko-KR" altLang="en-US"/>
          </a:p>
        </p:txBody>
      </p:sp>
    </p:spTree>
    <p:extLst>
      <p:ext uri="{BB962C8B-B14F-4D97-AF65-F5344CB8AC3E}">
        <p14:creationId xmlns:p14="http://schemas.microsoft.com/office/powerpoint/2010/main" val="1407605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16</a:t>
            </a:fld>
            <a:endParaRPr lang="ko-KR" altLang="en-US"/>
          </a:p>
        </p:txBody>
      </p:sp>
    </p:spTree>
    <p:extLst>
      <p:ext uri="{BB962C8B-B14F-4D97-AF65-F5344CB8AC3E}">
        <p14:creationId xmlns:p14="http://schemas.microsoft.com/office/powerpoint/2010/main" val="3844580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17</a:t>
            </a:fld>
            <a:endParaRPr lang="ko-KR" altLang="en-US"/>
          </a:p>
        </p:txBody>
      </p:sp>
    </p:spTree>
    <p:extLst>
      <p:ext uri="{BB962C8B-B14F-4D97-AF65-F5344CB8AC3E}">
        <p14:creationId xmlns:p14="http://schemas.microsoft.com/office/powerpoint/2010/main" val="3133613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18</a:t>
            </a:fld>
            <a:endParaRPr lang="ko-KR" altLang="en-US"/>
          </a:p>
        </p:txBody>
      </p:sp>
    </p:spTree>
    <p:extLst>
      <p:ext uri="{BB962C8B-B14F-4D97-AF65-F5344CB8AC3E}">
        <p14:creationId xmlns:p14="http://schemas.microsoft.com/office/powerpoint/2010/main" val="401139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19</a:t>
            </a:fld>
            <a:endParaRPr lang="ko-KR" altLang="en-US"/>
          </a:p>
        </p:txBody>
      </p:sp>
    </p:spTree>
    <p:extLst>
      <p:ext uri="{BB962C8B-B14F-4D97-AF65-F5344CB8AC3E}">
        <p14:creationId xmlns:p14="http://schemas.microsoft.com/office/powerpoint/2010/main" val="645766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2</a:t>
            </a:fld>
            <a:endParaRPr lang="ko-KR"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20</a:t>
            </a:fld>
            <a:endParaRPr lang="ko-KR" altLang="en-US"/>
          </a:p>
        </p:txBody>
      </p:sp>
    </p:spTree>
    <p:extLst>
      <p:ext uri="{BB962C8B-B14F-4D97-AF65-F5344CB8AC3E}">
        <p14:creationId xmlns:p14="http://schemas.microsoft.com/office/powerpoint/2010/main" val="567460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21</a:t>
            </a:fld>
            <a:endParaRPr lang="ko-KR" altLang="en-US"/>
          </a:p>
        </p:txBody>
      </p:sp>
    </p:spTree>
    <p:extLst>
      <p:ext uri="{BB962C8B-B14F-4D97-AF65-F5344CB8AC3E}">
        <p14:creationId xmlns:p14="http://schemas.microsoft.com/office/powerpoint/2010/main" val="3793883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pPr latinLnBrk="1"/>
            <a:endParaRPr lang="ko-KR" altLang="ko-KR" sz="1200" kern="1200" dirty="0">
              <a:solidFill>
                <a:schemeClr val="tx1"/>
              </a:solidFill>
              <a:latin typeface="+mn-lt"/>
              <a:ea typeface="+mn-ea"/>
              <a:cs typeface="+mn-cs"/>
            </a:endParaRPr>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3</a:t>
            </a:fld>
            <a:endParaRPr lang="ko-KR" altLang="en-US"/>
          </a:p>
        </p:txBody>
      </p:sp>
    </p:spTree>
    <p:extLst>
      <p:ext uri="{BB962C8B-B14F-4D97-AF65-F5344CB8AC3E}">
        <p14:creationId xmlns:p14="http://schemas.microsoft.com/office/powerpoint/2010/main" val="538847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pPr latinLnBrk="1"/>
            <a:endParaRPr lang="ko-KR" altLang="ko-KR" sz="1200" kern="1200" dirty="0">
              <a:solidFill>
                <a:schemeClr val="tx1"/>
              </a:solidFill>
              <a:latin typeface="+mn-lt"/>
              <a:ea typeface="+mn-ea"/>
              <a:cs typeface="+mn-cs"/>
            </a:endParaRPr>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4</a:t>
            </a:fld>
            <a:endParaRPr lang="ko-KR" altLang="en-US"/>
          </a:p>
        </p:txBody>
      </p:sp>
    </p:spTree>
    <p:extLst>
      <p:ext uri="{BB962C8B-B14F-4D97-AF65-F5344CB8AC3E}">
        <p14:creationId xmlns:p14="http://schemas.microsoft.com/office/powerpoint/2010/main" val="62090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pPr latinLnBrk="1"/>
            <a:endParaRPr lang="ko-KR" altLang="ko-KR" sz="1200" kern="1200" dirty="0">
              <a:solidFill>
                <a:schemeClr val="tx1"/>
              </a:solidFill>
              <a:latin typeface="+mn-lt"/>
              <a:ea typeface="+mn-ea"/>
              <a:cs typeface="+mn-cs"/>
            </a:endParaRPr>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5</a:t>
            </a:fld>
            <a:endParaRPr lang="ko-KR" altLang="en-US"/>
          </a:p>
        </p:txBody>
      </p:sp>
    </p:spTree>
    <p:extLst>
      <p:ext uri="{BB962C8B-B14F-4D97-AF65-F5344CB8AC3E}">
        <p14:creationId xmlns:p14="http://schemas.microsoft.com/office/powerpoint/2010/main" val="2570722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6</a:t>
            </a:fld>
            <a:endParaRPr lang="ko-KR" altLang="en-US"/>
          </a:p>
        </p:txBody>
      </p:sp>
    </p:spTree>
    <p:extLst>
      <p:ext uri="{BB962C8B-B14F-4D97-AF65-F5344CB8AC3E}">
        <p14:creationId xmlns:p14="http://schemas.microsoft.com/office/powerpoint/2010/main" val="2072761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7</a:t>
            </a:fld>
            <a:endParaRPr lang="ko-KR"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8</a:t>
            </a:fld>
            <a:endParaRPr lang="ko-KR" altLang="en-US"/>
          </a:p>
        </p:txBody>
      </p:sp>
    </p:spTree>
    <p:extLst>
      <p:ext uri="{BB962C8B-B14F-4D97-AF65-F5344CB8AC3E}">
        <p14:creationId xmlns:p14="http://schemas.microsoft.com/office/powerpoint/2010/main" val="3531761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381000" y="685800"/>
            <a:ext cx="6096000" cy="34290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C1491133-FCA6-4307-BB1A-F029066CD244}" type="slidenum">
              <a:rPr lang="ko-KR" altLang="en-US" smtClean="0"/>
              <a:pPr/>
              <a:t>9</a:t>
            </a:fld>
            <a:endParaRPr lang="ko-KR" altLang="en-US"/>
          </a:p>
        </p:txBody>
      </p:sp>
    </p:spTree>
    <p:extLst>
      <p:ext uri="{BB962C8B-B14F-4D97-AF65-F5344CB8AC3E}">
        <p14:creationId xmlns:p14="http://schemas.microsoft.com/office/powerpoint/2010/main" val="2335592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205695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2645218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1415330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178578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55333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1103506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282233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305735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2970384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177657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B83144BF-F066-4DC8-9042-A118C6D8483A}" type="datetimeFigureOut">
              <a:rPr lang="ko-KR" altLang="en-US" smtClean="0"/>
              <a:t>2024-06-30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62071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144BF-F066-4DC8-9042-A118C6D8483A}" type="datetimeFigureOut">
              <a:rPr lang="ko-KR" altLang="en-US" smtClean="0"/>
              <a:t>2024-06-30</a:t>
            </a:fld>
            <a:endParaRPr lang="ko-KR"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D1C9E-64AA-4F90-A76C-9FF6D70507EE}" type="slidenum">
              <a:rPr lang="ko-KR" altLang="en-US" smtClean="0"/>
              <a:t>‹#›</a:t>
            </a:fld>
            <a:endParaRPr lang="ko-KR" altLang="en-US"/>
          </a:p>
        </p:txBody>
      </p:sp>
    </p:spTree>
    <p:extLst>
      <p:ext uri="{BB962C8B-B14F-4D97-AF65-F5344CB8AC3E}">
        <p14:creationId xmlns:p14="http://schemas.microsoft.com/office/powerpoint/2010/main" val="4174690290"/>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14" r:id="rId12"/>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703512" y="1988840"/>
            <a:ext cx="8784976" cy="1828800"/>
          </a:xfrm>
        </p:spPr>
        <p:txBody>
          <a:bodyPr>
            <a:normAutofit fontScale="90000"/>
          </a:bodyPr>
          <a:lstStyle/>
          <a:p>
            <a:pPr>
              <a:lnSpc>
                <a:spcPct val="150000"/>
              </a:lnSpc>
            </a:pPr>
            <a:r>
              <a:rPr lang="en-US" altLang="ko-KR" sz="4000" b="1" spc="-100" dirty="0">
                <a:effectLst>
                  <a:outerShdw blurRad="38100" dist="38100" dir="2700000" algn="tl">
                    <a:srgbClr val="000000">
                      <a:alpha val="43137"/>
                    </a:srgbClr>
                  </a:outerShdw>
                </a:effectLst>
                <a:latin typeface="HY동녘B" pitchFamily="18" charset="-127"/>
                <a:ea typeface="HY동녘B" pitchFamily="18" charset="-127"/>
              </a:rPr>
              <a:t>A Study on Market Reaction and </a:t>
            </a:r>
            <a:br>
              <a:rPr lang="en-US" altLang="ko-KR" sz="4000" b="1" spc="-100" dirty="0">
                <a:effectLst>
                  <a:outerShdw blurRad="38100" dist="38100" dir="2700000" algn="tl">
                    <a:srgbClr val="000000">
                      <a:alpha val="43137"/>
                    </a:srgbClr>
                  </a:outerShdw>
                </a:effectLst>
                <a:latin typeface="HY동녘B" pitchFamily="18" charset="-127"/>
                <a:ea typeface="HY동녘B" pitchFamily="18" charset="-127"/>
              </a:rPr>
            </a:br>
            <a:r>
              <a:rPr lang="en-US" altLang="ko-KR" sz="4000" b="1" spc="-100" dirty="0">
                <a:effectLst>
                  <a:outerShdw blurRad="38100" dist="38100" dir="2700000" algn="tl">
                    <a:srgbClr val="000000">
                      <a:alpha val="43137"/>
                    </a:srgbClr>
                  </a:outerShdw>
                </a:effectLst>
                <a:latin typeface="HY동녘B" pitchFamily="18" charset="-127"/>
                <a:ea typeface="HY동녘B" pitchFamily="18" charset="-127"/>
              </a:rPr>
              <a:t>Short Selling of Quarterly Disclosures </a:t>
            </a:r>
            <a:br>
              <a:rPr lang="en-US" altLang="ko-KR" sz="4000" b="1" spc="-100" dirty="0">
                <a:effectLst>
                  <a:outerShdw blurRad="38100" dist="38100" dir="2700000" algn="tl">
                    <a:srgbClr val="000000">
                      <a:alpha val="43137"/>
                    </a:srgbClr>
                  </a:outerShdw>
                </a:effectLst>
                <a:latin typeface="HY동녘B" pitchFamily="18" charset="-127"/>
                <a:ea typeface="HY동녘B" pitchFamily="18" charset="-127"/>
              </a:rPr>
            </a:br>
            <a:r>
              <a:rPr lang="en-US" altLang="ko-KR" sz="4000" b="1" spc="-100" dirty="0">
                <a:effectLst>
                  <a:outerShdw blurRad="38100" dist="38100" dir="2700000" algn="tl">
                    <a:srgbClr val="000000">
                      <a:alpha val="43137"/>
                    </a:srgbClr>
                  </a:outerShdw>
                </a:effectLst>
                <a:latin typeface="HY동녘B" pitchFamily="18" charset="-127"/>
                <a:ea typeface="HY동녘B" pitchFamily="18" charset="-127"/>
              </a:rPr>
              <a:t>by Listing Type</a:t>
            </a:r>
            <a:endParaRPr lang="ko-KR" altLang="en-US" sz="4000" b="1" spc="-100" dirty="0">
              <a:effectLst>
                <a:outerShdw blurRad="38100" dist="38100" dir="2700000" algn="tl">
                  <a:srgbClr val="000000">
                    <a:alpha val="43137"/>
                  </a:srgbClr>
                </a:outerShdw>
              </a:effectLst>
              <a:latin typeface="HY동녘B" pitchFamily="18" charset="-127"/>
              <a:ea typeface="HY동녘B" pitchFamily="18" charset="-127"/>
            </a:endParaRPr>
          </a:p>
        </p:txBody>
      </p:sp>
      <p:sp>
        <p:nvSpPr>
          <p:cNvPr id="3" name="부제목 2"/>
          <p:cNvSpPr>
            <a:spLocks noGrp="1"/>
          </p:cNvSpPr>
          <p:nvPr>
            <p:ph type="subTitle" idx="1"/>
          </p:nvPr>
        </p:nvSpPr>
        <p:spPr>
          <a:xfrm>
            <a:off x="2351584" y="4223514"/>
            <a:ext cx="7704856" cy="2448272"/>
          </a:xfrm>
        </p:spPr>
        <p:txBody>
          <a:bodyPr anchor="ctr">
            <a:normAutofit/>
          </a:bodyPr>
          <a:lstStyle/>
          <a:p>
            <a:pPr>
              <a:lnSpc>
                <a:spcPct val="100000"/>
              </a:lnSpc>
              <a:spcBef>
                <a:spcPts val="0"/>
              </a:spcBef>
            </a:pPr>
            <a:r>
              <a:rPr lang="ko-KR" altLang="en-US" sz="1100" dirty="0">
                <a:cs typeface="Times New Roman" panose="02020603050405020304" pitchFamily="18" charset="0"/>
              </a:rPr>
              <a:t> </a:t>
            </a:r>
            <a:endParaRPr lang="en-US" altLang="ko-KR" sz="1100" dirty="0">
              <a:cs typeface="Times New Roman" panose="02020603050405020304" pitchFamily="18" charset="0"/>
            </a:endParaRPr>
          </a:p>
          <a:p>
            <a:pPr>
              <a:lnSpc>
                <a:spcPct val="100000"/>
              </a:lnSpc>
              <a:spcBef>
                <a:spcPts val="0"/>
              </a:spcBef>
            </a:pPr>
            <a:r>
              <a:rPr lang="en-US" altLang="ko-KR" sz="2000" dirty="0">
                <a:cs typeface="Times New Roman" panose="02020603050405020304" pitchFamily="18" charset="0"/>
              </a:rPr>
              <a:t>Hankyung Lee </a:t>
            </a:r>
          </a:p>
          <a:p>
            <a:pPr>
              <a:lnSpc>
                <a:spcPct val="100000"/>
              </a:lnSpc>
              <a:spcBef>
                <a:spcPts val="0"/>
              </a:spcBef>
            </a:pPr>
            <a:r>
              <a:rPr lang="en-US" altLang="ko-KR" sz="2000" dirty="0">
                <a:cs typeface="Times New Roman" panose="02020603050405020304" pitchFamily="18" charset="0"/>
              </a:rPr>
              <a:t>(Jinju City Council, Policy Support Specialist)</a:t>
            </a:r>
          </a:p>
          <a:p>
            <a:pPr>
              <a:lnSpc>
                <a:spcPct val="100000"/>
              </a:lnSpc>
              <a:spcBef>
                <a:spcPts val="0"/>
              </a:spcBef>
            </a:pPr>
            <a:r>
              <a:rPr lang="en-US" altLang="ko-KR" sz="2000" dirty="0" err="1">
                <a:cs typeface="Times New Roman" panose="02020603050405020304" pitchFamily="18" charset="0"/>
              </a:rPr>
              <a:t>Jinsu</a:t>
            </a:r>
            <a:r>
              <a:rPr lang="en-US" altLang="ko-KR" sz="2000" dirty="0">
                <a:cs typeface="Times New Roman" panose="02020603050405020304" pitchFamily="18" charset="0"/>
              </a:rPr>
              <a:t> Kim</a:t>
            </a:r>
          </a:p>
          <a:p>
            <a:pPr>
              <a:lnSpc>
                <a:spcPct val="100000"/>
              </a:lnSpc>
              <a:spcBef>
                <a:spcPts val="0"/>
              </a:spcBef>
            </a:pPr>
            <a:r>
              <a:rPr lang="en-US" altLang="ko-KR" sz="2000" dirty="0">
                <a:cs typeface="Times New Roman" panose="02020603050405020304" pitchFamily="18" charset="0"/>
              </a:rPr>
              <a:t> (</a:t>
            </a:r>
            <a:r>
              <a:rPr lang="en-US" altLang="ko-KR" sz="2000" dirty="0" err="1">
                <a:cs typeface="Times New Roman" panose="02020603050405020304" pitchFamily="18" charset="0"/>
              </a:rPr>
              <a:t>Gyeongsang</a:t>
            </a:r>
            <a:r>
              <a:rPr lang="en-US" altLang="ko-KR" sz="2000" dirty="0">
                <a:cs typeface="Times New Roman" panose="02020603050405020304" pitchFamily="18" charset="0"/>
              </a:rPr>
              <a:t> National University, Professor)</a:t>
            </a:r>
          </a:p>
          <a:p>
            <a:pPr>
              <a:lnSpc>
                <a:spcPct val="100000"/>
              </a:lnSpc>
              <a:spcBef>
                <a:spcPts val="0"/>
              </a:spcBef>
            </a:pPr>
            <a:endParaRPr lang="ko-KR" altLang="en-US" sz="1800" dirty="0">
              <a:cs typeface="Times New Roman" panose="02020603050405020304" pitchFamily="18" charset="0"/>
            </a:endParaRPr>
          </a:p>
        </p:txBody>
      </p:sp>
      <p:sp>
        <p:nvSpPr>
          <p:cNvPr id="4" name="부제목 2">
            <a:extLst>
              <a:ext uri="{FF2B5EF4-FFF2-40B4-BE49-F238E27FC236}">
                <a16:creationId xmlns:a16="http://schemas.microsoft.com/office/drawing/2014/main" id="{062800AE-B524-48B1-87F8-D3BD73A19905}"/>
              </a:ext>
            </a:extLst>
          </p:cNvPr>
          <p:cNvSpPr txBox="1">
            <a:spLocks/>
          </p:cNvSpPr>
          <p:nvPr/>
        </p:nvSpPr>
        <p:spPr>
          <a:xfrm>
            <a:off x="263352" y="242224"/>
            <a:ext cx="6768752" cy="504056"/>
          </a:xfrm>
          <a:prstGeom prst="rect">
            <a:avLst/>
          </a:prstGeom>
        </p:spPr>
        <p:txBody>
          <a:bodyPr vert="horz" lIns="91440" tIns="45720" rIns="91440" bIns="45720" rtlCol="0">
            <a:normAutofit fontScale="92500" lnSpcReduction="20000"/>
          </a:bodyPr>
          <a:lstStyle>
            <a:lvl1pPr marL="0" indent="0" algn="ctr" defTabSz="685800" rtl="0" eaLnBrk="1" latinLnBrk="1"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1"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1"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1"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0"/>
              </a:spcBef>
            </a:pPr>
            <a:r>
              <a:rPr lang="en-US" altLang="ko-KR" b="1" dirty="0"/>
              <a:t>Asia-Pacific Association of Finance    </a:t>
            </a:r>
          </a:p>
          <a:p>
            <a:pPr algn="l">
              <a:spcBef>
                <a:spcPts val="0"/>
              </a:spcBef>
            </a:pPr>
            <a:r>
              <a:rPr lang="en-US" altLang="ko-KR" b="1" dirty="0"/>
              <a:t>2024 International Conference</a:t>
            </a:r>
            <a:endParaRPr lang="ko-KR" altLang="en-US" sz="2400" b="1" dirty="0">
              <a:cs typeface="Times New Roman" panose="02020603050405020304" pitchFamily="18" charset="0"/>
            </a:endParaRPr>
          </a:p>
        </p:txBody>
      </p:sp>
      <p:sp>
        <p:nvSpPr>
          <p:cNvPr id="6" name="TextBox 5">
            <a:extLst>
              <a:ext uri="{FF2B5EF4-FFF2-40B4-BE49-F238E27FC236}">
                <a16:creationId xmlns:a16="http://schemas.microsoft.com/office/drawing/2014/main" id="{B644FBF2-31DD-C049-5617-277715C967C6}"/>
              </a:ext>
            </a:extLst>
          </p:cNvPr>
          <p:cNvSpPr txBox="1"/>
          <p:nvPr/>
        </p:nvSpPr>
        <p:spPr>
          <a:xfrm>
            <a:off x="7248128" y="223190"/>
            <a:ext cx="4572000" cy="461665"/>
          </a:xfrm>
          <a:prstGeom prst="rect">
            <a:avLst/>
          </a:prstGeom>
          <a:noFill/>
        </p:spPr>
        <p:txBody>
          <a:bodyPr wrap="square">
            <a:spAutoFit/>
          </a:bodyPr>
          <a:lstStyle/>
          <a:p>
            <a:pPr algn="r"/>
            <a:r>
              <a:rPr lang="en-US" altLang="ko-KR" sz="2400" b="1" dirty="0">
                <a:effectLst>
                  <a:outerShdw blurRad="38100" dist="38100" dir="2700000" algn="tl">
                    <a:srgbClr val="000000">
                      <a:alpha val="43137"/>
                    </a:srgbClr>
                  </a:outerShdw>
                </a:effectLst>
              </a:rPr>
              <a:t>2024. 7. 10.</a:t>
            </a:r>
            <a:endParaRPr lang="ko-KR" altLang="en-US" sz="2400" b="1"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
          <p:cNvSpPr>
            <a:spLocks noGrp="1"/>
          </p:cNvSpPr>
          <p:nvPr>
            <p:ph type="title"/>
          </p:nvPr>
        </p:nvSpPr>
        <p:spPr>
          <a:xfrm>
            <a:off x="350520" y="270021"/>
            <a:ext cx="8183880" cy="504056"/>
          </a:xfrm>
        </p:spPr>
        <p:txBody>
          <a:bodyPr>
            <a:noAutofit/>
          </a:bodyPr>
          <a:lstStyle/>
          <a:p>
            <a:r>
              <a:rPr lang="en-US" altLang="ko-KR" sz="2800" b="1" dirty="0">
                <a:effectLst>
                  <a:outerShdw blurRad="38100" dist="38100" dir="2700000" algn="tl">
                    <a:srgbClr val="000000">
                      <a:alpha val="43137"/>
                    </a:srgbClr>
                  </a:outerShdw>
                </a:effectLst>
                <a:latin typeface="+mn-lt"/>
              </a:rPr>
              <a:t>Ⅱ. Previous Review  </a:t>
            </a:r>
          </a:p>
        </p:txBody>
      </p:sp>
      <p:sp>
        <p:nvSpPr>
          <p:cNvPr id="13" name="슬라이드 번호 개체 틀 1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10</a:t>
            </a:fld>
            <a:endParaRPr lang="ko-KR" altLang="en-US" dirty="0"/>
          </a:p>
        </p:txBody>
      </p:sp>
      <p:graphicFrame>
        <p:nvGraphicFramePr>
          <p:cNvPr id="9" name="개체 8"/>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수식" r:id="rId3" imgW="114120" imgH="215640" progId="Equation.3">
                  <p:embed/>
                </p:oleObj>
              </mc:Choice>
              <mc:Fallback>
                <p:oleObj name="수식" r:id="rId3" imgW="114120" imgH="215640" progId="Equation.3">
                  <p:embed/>
                  <p:pic>
                    <p:nvPicPr>
                      <p:cNvPr id="9" name="개체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내용 개체 틀 2">
            <a:extLst>
              <a:ext uri="{FF2B5EF4-FFF2-40B4-BE49-F238E27FC236}">
                <a16:creationId xmlns:a16="http://schemas.microsoft.com/office/drawing/2014/main" id="{C29FC718-4C36-52A5-4855-33B9EF35976A}"/>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ko-KR" sz="2000" spc="-100" dirty="0"/>
              <a:t>Lee and Kim</a:t>
            </a:r>
            <a:r>
              <a:rPr lang="ko-KR" altLang="en-US" sz="2000" spc="-100" dirty="0"/>
              <a:t> </a:t>
            </a:r>
            <a:r>
              <a:rPr lang="en-US" altLang="ko-KR" sz="2000" spc="-100" dirty="0"/>
              <a:t>(2020) highlighted differential market responses and short selling based on earnings surprises and shocks around quarterly earnings disclosures.</a:t>
            </a:r>
          </a:p>
          <a:p>
            <a:pPr algn="just"/>
            <a:endParaRPr lang="en-US" altLang="ko-KR" sz="1600" spc="-100" dirty="0"/>
          </a:p>
          <a:p>
            <a:pPr algn="just"/>
            <a:r>
              <a:rPr lang="en-US" altLang="ko-KR" sz="2000" spc="-100" dirty="0"/>
              <a:t>Research analyzing the relationship between firm-specific risks and short selling (Duan et al., 2010; Jang and Ahn, 2015) has shown a negative relationship. These findings suggest that short selling, particularly in the context of earnings disclosures, may reveal potential corporate insolvency risks inherent to technology-intensive special listing companies due to their unique risks. these studies provide insights into the multifaceted nature of short selling in Korean markets, emphasizing its role in both information trading and trend trading strategies, as well as its implications for firm-specific risks and market reactions.</a:t>
            </a:r>
          </a:p>
          <a:p>
            <a:pPr algn="just"/>
            <a:endParaRPr lang="en-US" altLang="ko-KR" sz="1600" spc="-100" dirty="0"/>
          </a:p>
          <a:p>
            <a:pPr algn="just"/>
            <a:r>
              <a:rPr lang="en-US" altLang="ko-KR" sz="2000" b="1" spc="-100" dirty="0"/>
              <a:t>When integrating previous research on initial public offerings (IPOs) and studies related to short selling, it is assessed that the types and characteristics of newly listed companies significantly influence market reactions and trading behaviors of short selling. These studies analyze how factors such as the market segment of newly listed companies and the type of earnings impact market trends and trading behaviors.</a:t>
            </a:r>
          </a:p>
          <a:p>
            <a:pPr algn="just"/>
            <a:endParaRPr lang="en-US" altLang="ko-KR" sz="1600" b="1" spc="-100" dirty="0"/>
          </a:p>
          <a:p>
            <a:pPr algn="just"/>
            <a:r>
              <a:rPr lang="en-US" altLang="ko-KR" sz="2000" b="1" spc="-100" dirty="0"/>
              <a:t>Therefore, this study compares and analyzes differences among special listing companies and general listing companies, aiming to better understand how these differences affect market reactions and short selling behaviors.</a:t>
            </a:r>
          </a:p>
          <a:p>
            <a:pPr algn="just"/>
            <a:endParaRPr lang="en-US" altLang="ko-KR" sz="2000" spc="-100" dirty="0"/>
          </a:p>
        </p:txBody>
      </p:sp>
      <p:sp>
        <p:nvSpPr>
          <p:cNvPr id="4" name="내용 개체 틀 1">
            <a:extLst>
              <a:ext uri="{FF2B5EF4-FFF2-40B4-BE49-F238E27FC236}">
                <a16:creationId xmlns:a16="http://schemas.microsoft.com/office/drawing/2014/main" id="{FFB1A9A7-B21A-FC89-E90D-DAC62445A00C}"/>
              </a:ext>
            </a:extLst>
          </p:cNvPr>
          <p:cNvSpPr txBox="1">
            <a:spLocks/>
          </p:cNvSpPr>
          <p:nvPr/>
        </p:nvSpPr>
        <p:spPr>
          <a:xfrm>
            <a:off x="4107180" y="449886"/>
            <a:ext cx="7886700" cy="561092"/>
          </a:xfrm>
          <a:prstGeom prst="rect">
            <a:avLst/>
          </a:prstGeom>
        </p:spPr>
        <p:txBody>
          <a:bodyPr vert="horz" lIns="91440" tIns="45720" rIns="91440" bIns="45720" rtlCol="0" anchor="ctr">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latinLnBrk="0">
              <a:buFont typeface="Arial" panose="020B0604020202020204" pitchFamily="34" charset="0"/>
              <a:buNone/>
            </a:pPr>
            <a:r>
              <a:rPr lang="en-US" altLang="ko-KR" sz="2000" dirty="0"/>
              <a:t>3. Previous Review of  Short Selling</a:t>
            </a:r>
            <a:endParaRPr lang="ko-KR" altLang="en-US" sz="2000" dirty="0"/>
          </a:p>
        </p:txBody>
      </p:sp>
    </p:spTree>
    <p:extLst>
      <p:ext uri="{BB962C8B-B14F-4D97-AF65-F5344CB8AC3E}">
        <p14:creationId xmlns:p14="http://schemas.microsoft.com/office/powerpoint/2010/main" val="112265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9336" y="97558"/>
            <a:ext cx="8183880" cy="504056"/>
          </a:xfrm>
        </p:spPr>
        <p:txBody>
          <a:bodyPr>
            <a:noAutofit/>
          </a:bodyPr>
          <a:lstStyle/>
          <a:p>
            <a:r>
              <a:rPr lang="en-US" altLang="ko-KR" sz="2800" b="1" dirty="0">
                <a:effectLst>
                  <a:outerShdw blurRad="38100" dist="38100" dir="2700000" algn="tl">
                    <a:srgbClr val="000000">
                      <a:alpha val="43137"/>
                    </a:srgbClr>
                  </a:outerShdw>
                </a:effectLst>
                <a:latin typeface="+mn-lt"/>
                <a:cs typeface="Times New Roman" pitchFamily="18" charset="0"/>
              </a:rPr>
              <a:t>III. Sample and Methods</a:t>
            </a:r>
          </a:p>
        </p:txBody>
      </p:sp>
      <p:sp>
        <p:nvSpPr>
          <p:cNvPr id="3" name="내용 개체 틀 2"/>
          <p:cNvSpPr>
            <a:spLocks noGrp="1"/>
          </p:cNvSpPr>
          <p:nvPr>
            <p:ph idx="1"/>
          </p:nvPr>
        </p:nvSpPr>
        <p:spPr>
          <a:xfrm>
            <a:off x="592303" y="2996952"/>
            <a:ext cx="10832289" cy="3312368"/>
          </a:xfrm>
        </p:spPr>
        <p:txBody>
          <a:bodyPr>
            <a:normAutofit fontScale="92500" lnSpcReduction="10000"/>
          </a:bodyPr>
          <a:lstStyle/>
          <a:p>
            <a:pPr marL="457200" indent="-457200">
              <a:lnSpc>
                <a:spcPct val="170000"/>
              </a:lnSpc>
              <a:buNone/>
            </a:pPr>
            <a:r>
              <a:rPr lang="en-US" altLang="ko-KR" sz="2800" dirty="0">
                <a:latin typeface="Times New Roman" pitchFamily="18" charset="0"/>
                <a:cs typeface="Times New Roman" pitchFamily="18" charset="0"/>
              </a:rPr>
              <a:t>1. Sample</a:t>
            </a:r>
          </a:p>
          <a:p>
            <a:pPr marL="360000" indent="-180000">
              <a:lnSpc>
                <a:spcPct val="170000"/>
              </a:lnSpc>
            </a:pPr>
            <a:r>
              <a:rPr lang="en-US" altLang="ko-KR" sz="2400" dirty="0">
                <a:latin typeface="Times New Roman" pitchFamily="18" charset="0"/>
                <a:cs typeface="Times New Roman" pitchFamily="18" charset="0"/>
              </a:rPr>
              <a:t>Listing information : Korea Exchange </a:t>
            </a:r>
          </a:p>
          <a:p>
            <a:pPr marL="360000" indent="-180000">
              <a:lnSpc>
                <a:spcPct val="170000"/>
              </a:lnSpc>
            </a:pPr>
            <a:r>
              <a:rPr lang="en-US" altLang="ko-KR" sz="2400" dirty="0">
                <a:latin typeface="Times New Roman" pitchFamily="18" charset="0"/>
                <a:cs typeface="Times New Roman" pitchFamily="18" charset="0"/>
              </a:rPr>
              <a:t> Accounting, Stock data, Short-Selling</a:t>
            </a:r>
            <a:r>
              <a:rPr lang="ko-KR" altLang="en-US" sz="2400" dirty="0">
                <a:latin typeface="Times New Roman" pitchFamily="18" charset="0"/>
                <a:cs typeface="Times New Roman" pitchFamily="18" charset="0"/>
              </a:rPr>
              <a:t> </a:t>
            </a:r>
            <a:r>
              <a:rPr lang="en-US" altLang="ko-KR" sz="2400" dirty="0">
                <a:latin typeface="Times New Roman" pitchFamily="18" charset="0"/>
                <a:cs typeface="Times New Roman" pitchFamily="18" charset="0"/>
              </a:rPr>
              <a:t>: KIS-VALUE &amp; FN-Guide</a:t>
            </a:r>
          </a:p>
          <a:p>
            <a:pPr marL="360000" indent="-180000">
              <a:lnSpc>
                <a:spcPct val="170000"/>
              </a:lnSpc>
            </a:pPr>
            <a:r>
              <a:rPr lang="ko-KR" altLang="en-US" sz="2400" dirty="0">
                <a:latin typeface="Times New Roman" pitchFamily="18" charset="0"/>
                <a:cs typeface="Times New Roman" pitchFamily="18" charset="0"/>
              </a:rPr>
              <a:t> </a:t>
            </a:r>
            <a:r>
              <a:rPr lang="en-US" altLang="ko-KR" sz="2400" dirty="0" err="1">
                <a:latin typeface="Times New Roman" pitchFamily="18" charset="0"/>
                <a:cs typeface="Times New Roman" pitchFamily="18" charset="0"/>
              </a:rPr>
              <a:t>Diclosure</a:t>
            </a:r>
            <a:r>
              <a:rPr lang="en-US" altLang="ko-KR" sz="2400" dirty="0">
                <a:latin typeface="Times New Roman" pitchFamily="18" charset="0"/>
                <a:cs typeface="Times New Roman" pitchFamily="18" charset="0"/>
              </a:rPr>
              <a:t> date : FN-Guide</a:t>
            </a:r>
          </a:p>
          <a:p>
            <a:pPr marL="360000" indent="-180000">
              <a:lnSpc>
                <a:spcPct val="170000"/>
              </a:lnSpc>
            </a:pPr>
            <a:r>
              <a:rPr lang="en-US" altLang="ko-KR" sz="2400" dirty="0">
                <a:latin typeface="Times New Roman" pitchFamily="18" charset="0"/>
                <a:cs typeface="Times New Roman" pitchFamily="18" charset="0"/>
              </a:rPr>
              <a:t> Period :</a:t>
            </a:r>
            <a:r>
              <a:rPr lang="ko-KR" altLang="en-US" sz="2400" dirty="0">
                <a:latin typeface="Times New Roman" pitchFamily="18" charset="0"/>
                <a:cs typeface="Times New Roman" pitchFamily="18" charset="0"/>
              </a:rPr>
              <a:t> </a:t>
            </a:r>
            <a:r>
              <a:rPr lang="en-US" altLang="ko-KR" sz="2400" dirty="0">
                <a:latin typeface="Times New Roman" pitchFamily="18" charset="0"/>
                <a:cs typeface="Times New Roman" pitchFamily="18" charset="0"/>
              </a:rPr>
              <a:t>2014. ~ 2019.</a:t>
            </a:r>
          </a:p>
        </p:txBody>
      </p:sp>
      <p:sp>
        <p:nvSpPr>
          <p:cNvPr id="4" name="슬라이드 번호 개체 틀 3"/>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11</a:t>
            </a:fld>
            <a:endParaRPr lang="ko-KR" altLang="en-US" dirty="0"/>
          </a:p>
        </p:txBody>
      </p:sp>
      <p:graphicFrame>
        <p:nvGraphicFramePr>
          <p:cNvPr id="5" name="표 4">
            <a:extLst>
              <a:ext uri="{FF2B5EF4-FFF2-40B4-BE49-F238E27FC236}">
                <a16:creationId xmlns:a16="http://schemas.microsoft.com/office/drawing/2014/main" id="{C0FCA6B9-85BE-036B-D2E4-8A1656144EFA}"/>
              </a:ext>
            </a:extLst>
          </p:cNvPr>
          <p:cNvGraphicFramePr>
            <a:graphicFrameLocks noGrp="1"/>
          </p:cNvGraphicFramePr>
          <p:nvPr>
            <p:extLst>
              <p:ext uri="{D42A27DB-BD31-4B8C-83A1-F6EECF244321}">
                <p14:modId xmlns:p14="http://schemas.microsoft.com/office/powerpoint/2010/main" val="3853709932"/>
              </p:ext>
            </p:extLst>
          </p:nvPr>
        </p:nvGraphicFramePr>
        <p:xfrm>
          <a:off x="623392" y="1268760"/>
          <a:ext cx="10729193" cy="1219200"/>
        </p:xfrm>
        <a:graphic>
          <a:graphicData uri="http://schemas.openxmlformats.org/drawingml/2006/table">
            <a:tbl>
              <a:tblPr/>
              <a:tblGrid>
                <a:gridCol w="1143671">
                  <a:extLst>
                    <a:ext uri="{9D8B030D-6E8A-4147-A177-3AD203B41FA5}">
                      <a16:colId xmlns:a16="http://schemas.microsoft.com/office/drawing/2014/main" val="2606438322"/>
                    </a:ext>
                  </a:extLst>
                </a:gridCol>
                <a:gridCol w="1143671">
                  <a:extLst>
                    <a:ext uri="{9D8B030D-6E8A-4147-A177-3AD203B41FA5}">
                      <a16:colId xmlns:a16="http://schemas.microsoft.com/office/drawing/2014/main" val="2519025989"/>
                    </a:ext>
                  </a:extLst>
                </a:gridCol>
                <a:gridCol w="767441">
                  <a:extLst>
                    <a:ext uri="{9D8B030D-6E8A-4147-A177-3AD203B41FA5}">
                      <a16:colId xmlns:a16="http://schemas.microsoft.com/office/drawing/2014/main" val="3110463973"/>
                    </a:ext>
                  </a:extLst>
                </a:gridCol>
                <a:gridCol w="767441">
                  <a:extLst>
                    <a:ext uri="{9D8B030D-6E8A-4147-A177-3AD203B41FA5}">
                      <a16:colId xmlns:a16="http://schemas.microsoft.com/office/drawing/2014/main" val="1206869196"/>
                    </a:ext>
                  </a:extLst>
                </a:gridCol>
                <a:gridCol w="767441">
                  <a:extLst>
                    <a:ext uri="{9D8B030D-6E8A-4147-A177-3AD203B41FA5}">
                      <a16:colId xmlns:a16="http://schemas.microsoft.com/office/drawing/2014/main" val="3202435286"/>
                    </a:ext>
                  </a:extLst>
                </a:gridCol>
                <a:gridCol w="767441">
                  <a:extLst>
                    <a:ext uri="{9D8B030D-6E8A-4147-A177-3AD203B41FA5}">
                      <a16:colId xmlns:a16="http://schemas.microsoft.com/office/drawing/2014/main" val="1813022613"/>
                    </a:ext>
                  </a:extLst>
                </a:gridCol>
                <a:gridCol w="767441">
                  <a:extLst>
                    <a:ext uri="{9D8B030D-6E8A-4147-A177-3AD203B41FA5}">
                      <a16:colId xmlns:a16="http://schemas.microsoft.com/office/drawing/2014/main" val="2727510386"/>
                    </a:ext>
                  </a:extLst>
                </a:gridCol>
                <a:gridCol w="767441">
                  <a:extLst>
                    <a:ext uri="{9D8B030D-6E8A-4147-A177-3AD203B41FA5}">
                      <a16:colId xmlns:a16="http://schemas.microsoft.com/office/drawing/2014/main" val="2713331072"/>
                    </a:ext>
                  </a:extLst>
                </a:gridCol>
                <a:gridCol w="767441">
                  <a:extLst>
                    <a:ext uri="{9D8B030D-6E8A-4147-A177-3AD203B41FA5}">
                      <a16:colId xmlns:a16="http://schemas.microsoft.com/office/drawing/2014/main" val="932389236"/>
                    </a:ext>
                  </a:extLst>
                </a:gridCol>
                <a:gridCol w="767441">
                  <a:extLst>
                    <a:ext uri="{9D8B030D-6E8A-4147-A177-3AD203B41FA5}">
                      <a16:colId xmlns:a16="http://schemas.microsoft.com/office/drawing/2014/main" val="3825007129"/>
                    </a:ext>
                  </a:extLst>
                </a:gridCol>
                <a:gridCol w="767441">
                  <a:extLst>
                    <a:ext uri="{9D8B030D-6E8A-4147-A177-3AD203B41FA5}">
                      <a16:colId xmlns:a16="http://schemas.microsoft.com/office/drawing/2014/main" val="2808025247"/>
                    </a:ext>
                  </a:extLst>
                </a:gridCol>
                <a:gridCol w="767441">
                  <a:extLst>
                    <a:ext uri="{9D8B030D-6E8A-4147-A177-3AD203B41FA5}">
                      <a16:colId xmlns:a16="http://schemas.microsoft.com/office/drawing/2014/main" val="132735732"/>
                    </a:ext>
                  </a:extLst>
                </a:gridCol>
                <a:gridCol w="767441">
                  <a:extLst>
                    <a:ext uri="{9D8B030D-6E8A-4147-A177-3AD203B41FA5}">
                      <a16:colId xmlns:a16="http://schemas.microsoft.com/office/drawing/2014/main" val="1541971293"/>
                    </a:ext>
                  </a:extLst>
                </a:gridCol>
              </a:tblGrid>
              <a:tr h="143764">
                <a:tc gridSpan="2">
                  <a:txBody>
                    <a:bodyPr/>
                    <a:lstStyle/>
                    <a:p>
                      <a:pPr marL="0" marR="0" indent="0" algn="ctr" fontAlgn="ctr" latinLnBrk="0">
                        <a:lnSpc>
                          <a:spcPct val="100000"/>
                        </a:lnSpc>
                        <a:spcBef>
                          <a:spcPts val="0"/>
                        </a:spcBef>
                        <a:spcAft>
                          <a:spcPts val="0"/>
                        </a:spcAft>
                      </a:pPr>
                      <a:r>
                        <a:rPr lang="en-US" altLang="ko-KR" sz="1400" kern="0" spc="-180" dirty="0" err="1">
                          <a:solidFill>
                            <a:srgbClr val="000000"/>
                          </a:solidFill>
                          <a:effectLst/>
                          <a:latin typeface="한양신명조"/>
                        </a:rPr>
                        <a:t>Classfication</a:t>
                      </a:r>
                      <a:endParaRPr lang="ko-KR" altLang="en-US" sz="1400" kern="0" spc="0" dirty="0">
                        <a:solidFill>
                          <a:srgbClr val="000000"/>
                        </a:solidFill>
                        <a:effectLst/>
                        <a:latin typeface="맑은 고딕" panose="020B0503020000020004" pitchFamily="50" charset="-127"/>
                      </a:endParaRPr>
                    </a:p>
                  </a:txBody>
                  <a:tcPr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2014</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2015</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2016</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2017</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2018</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FF0000"/>
                          </a:solidFill>
                          <a:effectLst/>
                          <a:latin typeface="한양신명조"/>
                          <a:ea typeface="한양신명조"/>
                        </a:rPr>
                        <a:t>2019</a:t>
                      </a:r>
                      <a:endParaRPr lang="ko-KR" alt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2020</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2021</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2022</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2023</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ko-KR" altLang="en-US" sz="1400" kern="0" spc="-180" dirty="0">
                          <a:solidFill>
                            <a:srgbClr val="000000"/>
                          </a:solidFill>
                          <a:effectLst/>
                          <a:latin typeface="한양신명조"/>
                          <a:ea typeface="한양신명조"/>
                        </a:rPr>
                        <a:t>합계</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57726361"/>
                  </a:ext>
                </a:extLst>
              </a:tr>
              <a:tr h="133852">
                <a:tc>
                  <a:txBody>
                    <a:bodyPr/>
                    <a:lstStyle/>
                    <a:p>
                      <a:pPr marL="0" marR="0" indent="0" algn="ctr" fontAlgn="ctr" latinLnBrk="0">
                        <a:lnSpc>
                          <a:spcPct val="100000"/>
                        </a:lnSpc>
                        <a:spcBef>
                          <a:spcPts val="0"/>
                        </a:spcBef>
                        <a:spcAft>
                          <a:spcPts val="0"/>
                        </a:spcAft>
                      </a:pPr>
                      <a:r>
                        <a:rPr lang="en-US" altLang="ko-KR" sz="1400" kern="0" spc="-240" dirty="0">
                          <a:solidFill>
                            <a:srgbClr val="000000"/>
                          </a:solidFill>
                          <a:effectLst/>
                          <a:latin typeface="한양신명조"/>
                          <a:ea typeface="한양신명조"/>
                        </a:rPr>
                        <a:t>KOSPI</a:t>
                      </a:r>
                      <a:endParaRPr lang="ko-KR" altLang="en-US" sz="1400" kern="0" spc="0" dirty="0">
                        <a:solidFill>
                          <a:srgbClr val="000000"/>
                        </a:solidFill>
                        <a:effectLst/>
                        <a:latin typeface="맑은 고딕" panose="020B0503020000020004" pitchFamily="50" charset="-127"/>
                      </a:endParaRPr>
                    </a:p>
                  </a:txBody>
                  <a:tcPr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ALL</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12</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19</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17</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21</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17</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13</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8</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22</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6</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17</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152</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9928299"/>
                  </a:ext>
                </a:extLst>
              </a:tr>
              <a:tr h="143764">
                <a:tc rowSpan="2">
                  <a:txBody>
                    <a:bodyPr/>
                    <a:lstStyle/>
                    <a:p>
                      <a:pPr marL="0" marR="0" indent="0" algn="ctr" fontAlgn="ctr" latinLnBrk="0">
                        <a:lnSpc>
                          <a:spcPct val="100000"/>
                        </a:lnSpc>
                        <a:spcBef>
                          <a:spcPts val="0"/>
                        </a:spcBef>
                        <a:spcAft>
                          <a:spcPts val="0"/>
                        </a:spcAft>
                      </a:pPr>
                      <a:r>
                        <a:rPr lang="en-US" altLang="ko-KR" sz="1400" kern="0" spc="-240" dirty="0">
                          <a:solidFill>
                            <a:srgbClr val="000000"/>
                          </a:solidFill>
                          <a:effectLst/>
                          <a:latin typeface="한양신명조"/>
                          <a:ea typeface="한양신명조"/>
                        </a:rPr>
                        <a:t>KOSDAQ</a:t>
                      </a:r>
                      <a:endParaRPr lang="ko-KR" altLang="en-US" sz="1400" kern="0" spc="0" dirty="0">
                        <a:solidFill>
                          <a:srgbClr val="000000"/>
                        </a:solidFill>
                        <a:effectLst/>
                        <a:latin typeface="맑은 고딕" panose="020B0503020000020004" pitchFamily="50" charset="-127"/>
                      </a:endParaRPr>
                    </a:p>
                  </a:txBody>
                  <a:tcPr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All</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sz="1400" kern="0" spc="100">
                          <a:solidFill>
                            <a:srgbClr val="FF0000"/>
                          </a:solidFill>
                          <a:effectLst/>
                          <a:latin typeface="한양신명조"/>
                          <a:ea typeface="한양신명조"/>
                        </a:rPr>
                        <a:t>69</a:t>
                      </a:r>
                      <a:endParaRPr lang="en-US" sz="1400" kern="0" spc="10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122</a:t>
                      </a:r>
                      <a:endParaRPr 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a:solidFill>
                            <a:srgbClr val="FF0000"/>
                          </a:solidFill>
                          <a:effectLst/>
                          <a:latin typeface="한양신명조"/>
                          <a:ea typeface="한양신명조"/>
                        </a:rPr>
                        <a:t>82</a:t>
                      </a:r>
                      <a:endParaRPr lang="en-US" sz="1400" kern="0" spc="10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99</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101</a:t>
                      </a:r>
                      <a:endParaRPr 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108</a:t>
                      </a:r>
                      <a:endParaRPr lang="en-US" sz="1400" kern="0" spc="0" dirty="0">
                        <a:solidFill>
                          <a:srgbClr val="FF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103</a:t>
                      </a:r>
                      <a:endParaRPr 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103</a:t>
                      </a:r>
                      <a:endParaRPr 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115</a:t>
                      </a:r>
                      <a:endParaRPr 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129</a:t>
                      </a:r>
                      <a:endParaRPr 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1,031</a:t>
                      </a:r>
                      <a:endParaRPr 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8565917"/>
                  </a:ext>
                </a:extLst>
              </a:tr>
              <a:tr h="143764">
                <a:tc vMerge="1">
                  <a:txBody>
                    <a:bodyPr/>
                    <a:lstStyle/>
                    <a:p>
                      <a:pPr latinLnBrk="1"/>
                      <a:endParaRPr lang="ko-KR" altLang="en-US"/>
                    </a:p>
                  </a:txBody>
                  <a:tcPr/>
                </a:tc>
                <a:tc>
                  <a:txBody>
                    <a:bodyPr/>
                    <a:lstStyle/>
                    <a:p>
                      <a:pPr marL="0" marR="0" indent="0" algn="ctr" fontAlgn="ctr" latinLnBrk="0">
                        <a:lnSpc>
                          <a:spcPct val="100000"/>
                        </a:lnSpc>
                        <a:spcBef>
                          <a:spcPts val="0"/>
                        </a:spcBef>
                        <a:spcAft>
                          <a:spcPts val="0"/>
                        </a:spcAft>
                      </a:pPr>
                      <a:r>
                        <a:rPr lang="en-US" altLang="ko-KR" sz="1400" kern="0" spc="-180" dirty="0">
                          <a:solidFill>
                            <a:srgbClr val="000000"/>
                          </a:solidFill>
                          <a:effectLst/>
                          <a:latin typeface="한양신명조"/>
                          <a:ea typeface="한양신명조"/>
                        </a:rPr>
                        <a:t>Tech  Growth</a:t>
                      </a:r>
                      <a:endParaRPr lang="ko-KR" altLang="en-US" sz="1400" kern="0" spc="0" dirty="0">
                        <a:solidFill>
                          <a:srgbClr val="000000"/>
                        </a:solidFill>
                        <a:effectLst/>
                        <a:latin typeface="맑은 고딕" panose="020B0503020000020004" pitchFamily="50" charset="-127"/>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2</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12</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10</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7</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21</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FF0000"/>
                          </a:solidFill>
                          <a:effectLst/>
                          <a:latin typeface="한양신명조"/>
                          <a:ea typeface="한양신명조"/>
                        </a:rPr>
                        <a:t>  22</a:t>
                      </a:r>
                      <a:endParaRPr lang="en-US" sz="1400" kern="0" spc="100" dirty="0">
                        <a:solidFill>
                          <a:srgbClr val="FF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25</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31</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28</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35</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ctr" latinLnBrk="0">
                        <a:lnSpc>
                          <a:spcPct val="100000"/>
                        </a:lnSpc>
                        <a:spcBef>
                          <a:spcPts val="0"/>
                        </a:spcBef>
                        <a:spcAft>
                          <a:spcPts val="0"/>
                        </a:spcAft>
                      </a:pPr>
                      <a:r>
                        <a:rPr lang="en-US" sz="1400" kern="0" spc="100" dirty="0">
                          <a:solidFill>
                            <a:srgbClr val="000000"/>
                          </a:solidFill>
                          <a:effectLst/>
                          <a:latin typeface="한양신명조"/>
                          <a:ea typeface="한양신명조"/>
                        </a:rPr>
                        <a:t>   193</a:t>
                      </a:r>
                      <a:endParaRPr lang="en-US" sz="1400" kern="0" spc="100" dirty="0">
                        <a:solidFill>
                          <a:srgbClr val="000000"/>
                        </a:solidFill>
                        <a:effectLst/>
                        <a:latin typeface="맑은 고딕" panose="020B0503020000020004" pitchFamily="50" charset="-127"/>
                        <a:ea typeface="한양신명조"/>
                      </a:endParaRPr>
                    </a:p>
                  </a:txBody>
                  <a:tcPr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9662387"/>
                  </a:ext>
                </a:extLst>
              </a:tr>
            </a:tbl>
          </a:graphicData>
        </a:graphic>
      </p:graphicFrame>
      <p:sp>
        <p:nvSpPr>
          <p:cNvPr id="7" name="TextBox 6">
            <a:extLst>
              <a:ext uri="{FF2B5EF4-FFF2-40B4-BE49-F238E27FC236}">
                <a16:creationId xmlns:a16="http://schemas.microsoft.com/office/drawing/2014/main" id="{F91E2F59-A207-2EF9-A05F-AD3988F494B0}"/>
              </a:ext>
            </a:extLst>
          </p:cNvPr>
          <p:cNvSpPr txBox="1"/>
          <p:nvPr/>
        </p:nvSpPr>
        <p:spPr>
          <a:xfrm>
            <a:off x="2711624" y="858578"/>
            <a:ext cx="6096000" cy="369332"/>
          </a:xfrm>
          <a:prstGeom prst="rect">
            <a:avLst/>
          </a:prstGeom>
          <a:noFill/>
        </p:spPr>
        <p:txBody>
          <a:bodyPr wrap="square">
            <a:spAutoFit/>
          </a:bodyPr>
          <a:lstStyle/>
          <a:p>
            <a:pPr algn="ctr" fontAlgn="base" latinLnBrk="0"/>
            <a:r>
              <a:rPr lang="en-US" altLang="ko-KR" kern="0" spc="-100" dirty="0">
                <a:solidFill>
                  <a:srgbClr val="000000"/>
                </a:solidFill>
              </a:rPr>
              <a:t>&lt;</a:t>
            </a:r>
            <a:r>
              <a:rPr lang="en-US" altLang="ko-KR" kern="0" spc="-100" dirty="0">
                <a:solidFill>
                  <a:srgbClr val="000000"/>
                </a:solidFill>
                <a:ea typeface="휴먼고딕" panose="02010504000101010101" pitchFamily="2" charset="-127"/>
              </a:rPr>
              <a:t>Table</a:t>
            </a:r>
            <a:r>
              <a:rPr lang="ko-KR" altLang="en-US" kern="0" spc="-100" dirty="0">
                <a:solidFill>
                  <a:srgbClr val="000000"/>
                </a:solidFill>
                <a:ea typeface="휴먼고딕" panose="02010504000101010101" pitchFamily="2" charset="-127"/>
              </a:rPr>
              <a:t> </a:t>
            </a:r>
            <a:r>
              <a:rPr lang="en-US" altLang="ko-KR" kern="0" spc="-100" dirty="0">
                <a:solidFill>
                  <a:srgbClr val="000000"/>
                </a:solidFill>
                <a:ea typeface="휴먼고딕" panose="02010504000101010101" pitchFamily="2" charset="-127"/>
              </a:rPr>
              <a:t>3</a:t>
            </a:r>
            <a:r>
              <a:rPr lang="en-US" altLang="ko-KR" kern="0" spc="-100" dirty="0">
                <a:solidFill>
                  <a:srgbClr val="000000"/>
                </a:solidFill>
              </a:rPr>
              <a:t>&gt; The Number of Listing Companies in KRX (2014~2023)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E5073E7-B16C-A588-E496-7447F8A3B9E8}"/>
              </a:ext>
            </a:extLst>
          </p:cNvPr>
          <p:cNvSpPr>
            <a:spLocks noGrp="1"/>
          </p:cNvSpPr>
          <p:nvPr>
            <p:ph type="title"/>
          </p:nvPr>
        </p:nvSpPr>
        <p:spPr>
          <a:xfrm>
            <a:off x="263352" y="245823"/>
            <a:ext cx="8183880" cy="504056"/>
          </a:xfrm>
        </p:spPr>
        <p:txBody>
          <a:bodyPr>
            <a:noAutofit/>
          </a:bodyPr>
          <a:lstStyle/>
          <a:p>
            <a:r>
              <a:rPr lang="en-US" altLang="ko-KR" sz="2800" b="1" dirty="0">
                <a:effectLst>
                  <a:outerShdw blurRad="38100" dist="38100" dir="2700000" algn="tl">
                    <a:srgbClr val="000000">
                      <a:alpha val="43137"/>
                    </a:srgbClr>
                  </a:outerShdw>
                </a:effectLst>
                <a:latin typeface="+mn-lt"/>
                <a:cs typeface="Times New Roman" pitchFamily="18" charset="0"/>
              </a:rPr>
              <a:t>III. Sample and Methods</a:t>
            </a:r>
          </a:p>
        </p:txBody>
      </p:sp>
      <p:sp>
        <p:nvSpPr>
          <p:cNvPr id="3" name="내용 개체 틀 2"/>
          <p:cNvSpPr>
            <a:spLocks noGrp="1"/>
          </p:cNvSpPr>
          <p:nvPr>
            <p:ph idx="1"/>
          </p:nvPr>
        </p:nvSpPr>
        <p:spPr>
          <a:xfrm>
            <a:off x="1703512" y="836712"/>
            <a:ext cx="3096344" cy="432048"/>
          </a:xfrm>
        </p:spPr>
        <p:txBody>
          <a:bodyPr>
            <a:normAutofit/>
          </a:bodyPr>
          <a:lstStyle/>
          <a:p>
            <a:pPr>
              <a:buNone/>
            </a:pPr>
            <a:r>
              <a:rPr lang="ko-KR" altLang="en-US" sz="1800" dirty="0">
                <a:solidFill>
                  <a:schemeClr val="accent2"/>
                </a:solidFill>
                <a:latin typeface="+mj-ea"/>
                <a:ea typeface="+mj-ea"/>
              </a:rPr>
              <a:t> </a:t>
            </a:r>
            <a:endParaRPr lang="en-US" altLang="ko-KR" sz="1800" dirty="0">
              <a:solidFill>
                <a:schemeClr val="accent2"/>
              </a:solidFill>
              <a:latin typeface="+mj-ea"/>
              <a:ea typeface="+mj-ea"/>
            </a:endParaRPr>
          </a:p>
        </p:txBody>
      </p:sp>
      <p:sp>
        <p:nvSpPr>
          <p:cNvPr id="231" name="슬라이드 번호 개체 틀 230"/>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12</a:t>
            </a:fld>
            <a:endParaRPr lang="ko-KR" altLang="en-US" dirty="0"/>
          </a:p>
        </p:txBody>
      </p:sp>
      <p:sp>
        <p:nvSpPr>
          <p:cNvPr id="12507" name="Rectangle 219"/>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2354" name="Rectangle 66"/>
          <p:cNvSpPr>
            <a:spLocks noChangeArrowheads="1"/>
          </p:cNvSpPr>
          <p:nvPr/>
        </p:nvSpPr>
        <p:spPr bwMode="auto">
          <a:xfrm>
            <a:off x="3315075" y="6413772"/>
            <a:ext cx="65"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endParaRPr kumimoji="1" lang="en-US" altLang="ko-KR" sz="800" dirty="0">
              <a:latin typeface="굴림" pitchFamily="50" charset="-127"/>
              <a:ea typeface="굴림" pitchFamily="50" charset="-127"/>
              <a:cs typeface="굴림" pitchFamily="50" charset="-127"/>
            </a:endParaRPr>
          </a:p>
        </p:txBody>
      </p:sp>
      <p:sp>
        <p:nvSpPr>
          <p:cNvPr id="5" name="직사각형 4">
            <a:extLst>
              <a:ext uri="{FF2B5EF4-FFF2-40B4-BE49-F238E27FC236}">
                <a16:creationId xmlns:a16="http://schemas.microsoft.com/office/drawing/2014/main" id="{C130A78F-4C9F-4909-9E3D-D87076DFCA2E}"/>
              </a:ext>
            </a:extLst>
          </p:cNvPr>
          <p:cNvSpPr/>
          <p:nvPr/>
        </p:nvSpPr>
        <p:spPr>
          <a:xfrm>
            <a:off x="551448" y="815916"/>
            <a:ext cx="11088969" cy="923330"/>
          </a:xfrm>
          <a:prstGeom prst="rect">
            <a:avLst/>
          </a:prstGeom>
        </p:spPr>
        <p:txBody>
          <a:bodyPr wrap="square">
            <a:spAutoFit/>
          </a:bodyPr>
          <a:lstStyle/>
          <a:p>
            <a:pPr algn="ctr" fontAlgn="base" latinLnBrk="0"/>
            <a:r>
              <a:rPr lang="en-US" altLang="ko-KR" kern="0" spc="-100" dirty="0">
                <a:solidFill>
                  <a:srgbClr val="000000"/>
                </a:solidFill>
              </a:rPr>
              <a:t>&lt;</a:t>
            </a:r>
            <a:r>
              <a:rPr lang="en-US" altLang="ko-KR" kern="0" spc="-100" dirty="0">
                <a:solidFill>
                  <a:srgbClr val="000000"/>
                </a:solidFill>
                <a:ea typeface="휴먼고딕" panose="02010504000101010101" pitchFamily="2" charset="-127"/>
              </a:rPr>
              <a:t>Table</a:t>
            </a:r>
            <a:r>
              <a:rPr lang="ko-KR" altLang="en-US" kern="0" spc="-100" dirty="0">
                <a:solidFill>
                  <a:srgbClr val="000000"/>
                </a:solidFill>
                <a:ea typeface="휴먼고딕" panose="02010504000101010101" pitchFamily="2" charset="-127"/>
              </a:rPr>
              <a:t> </a:t>
            </a:r>
            <a:r>
              <a:rPr lang="en-US" altLang="ko-KR" kern="0" spc="-100" dirty="0">
                <a:solidFill>
                  <a:srgbClr val="000000"/>
                </a:solidFill>
              </a:rPr>
              <a:t>4&gt;  Sample</a:t>
            </a:r>
          </a:p>
          <a:p>
            <a:pPr algn="ctr" fontAlgn="base" latinLnBrk="0"/>
            <a:r>
              <a:rPr lang="en-US" altLang="ko-KR" spc="-100" dirty="0"/>
              <a:t>The following results show the number of sampled companies categorized by market (KOSDAQ: tech growth, venture, superior, mid-sized) and KOSPI, among those newly listed from 2014 to 2019, which disclosed quarterly earnings</a:t>
            </a:r>
            <a:endParaRPr lang="ko-KR" altLang="en-US" kern="0" spc="-100" dirty="0">
              <a:solidFill>
                <a:srgbClr val="000000"/>
              </a:solidFill>
            </a:endParaRPr>
          </a:p>
        </p:txBody>
      </p:sp>
      <p:graphicFrame>
        <p:nvGraphicFramePr>
          <p:cNvPr id="4" name="표 3">
            <a:extLst>
              <a:ext uri="{FF2B5EF4-FFF2-40B4-BE49-F238E27FC236}">
                <a16:creationId xmlns:a16="http://schemas.microsoft.com/office/drawing/2014/main" id="{EA05EB00-8A2D-E67F-D8AC-8BF8D7A34562}"/>
              </a:ext>
            </a:extLst>
          </p:cNvPr>
          <p:cNvGraphicFramePr>
            <a:graphicFrameLocks noGrp="1"/>
          </p:cNvGraphicFramePr>
          <p:nvPr>
            <p:extLst>
              <p:ext uri="{D42A27DB-BD31-4B8C-83A1-F6EECF244321}">
                <p14:modId xmlns:p14="http://schemas.microsoft.com/office/powerpoint/2010/main" val="1486132380"/>
              </p:ext>
            </p:extLst>
          </p:nvPr>
        </p:nvGraphicFramePr>
        <p:xfrm>
          <a:off x="838254" y="1722805"/>
          <a:ext cx="10298239" cy="4752522"/>
        </p:xfrm>
        <a:graphic>
          <a:graphicData uri="http://schemas.openxmlformats.org/drawingml/2006/table">
            <a:tbl>
              <a:tblPr/>
              <a:tblGrid>
                <a:gridCol w="1524009">
                  <a:extLst>
                    <a:ext uri="{9D8B030D-6E8A-4147-A177-3AD203B41FA5}">
                      <a16:colId xmlns:a16="http://schemas.microsoft.com/office/drawing/2014/main" val="358617078"/>
                    </a:ext>
                  </a:extLst>
                </a:gridCol>
                <a:gridCol w="1537565">
                  <a:extLst>
                    <a:ext uri="{9D8B030D-6E8A-4147-A177-3AD203B41FA5}">
                      <a16:colId xmlns:a16="http://schemas.microsoft.com/office/drawing/2014/main" val="2225443995"/>
                    </a:ext>
                  </a:extLst>
                </a:gridCol>
                <a:gridCol w="1477916">
                  <a:extLst>
                    <a:ext uri="{9D8B030D-6E8A-4147-A177-3AD203B41FA5}">
                      <a16:colId xmlns:a16="http://schemas.microsoft.com/office/drawing/2014/main" val="1256228008"/>
                    </a:ext>
                  </a:extLst>
                </a:gridCol>
                <a:gridCol w="1477916">
                  <a:extLst>
                    <a:ext uri="{9D8B030D-6E8A-4147-A177-3AD203B41FA5}">
                      <a16:colId xmlns:a16="http://schemas.microsoft.com/office/drawing/2014/main" val="1454644210"/>
                    </a:ext>
                  </a:extLst>
                </a:gridCol>
                <a:gridCol w="1273485">
                  <a:extLst>
                    <a:ext uri="{9D8B030D-6E8A-4147-A177-3AD203B41FA5}">
                      <a16:colId xmlns:a16="http://schemas.microsoft.com/office/drawing/2014/main" val="3726553328"/>
                    </a:ext>
                  </a:extLst>
                </a:gridCol>
                <a:gridCol w="1503674">
                  <a:extLst>
                    <a:ext uri="{9D8B030D-6E8A-4147-A177-3AD203B41FA5}">
                      <a16:colId xmlns:a16="http://schemas.microsoft.com/office/drawing/2014/main" val="3048589139"/>
                    </a:ext>
                  </a:extLst>
                </a:gridCol>
                <a:gridCol w="1503674">
                  <a:extLst>
                    <a:ext uri="{9D8B030D-6E8A-4147-A177-3AD203B41FA5}">
                      <a16:colId xmlns:a16="http://schemas.microsoft.com/office/drawing/2014/main" val="3618627601"/>
                    </a:ext>
                  </a:extLst>
                </a:gridCol>
              </a:tblGrid>
              <a:tr h="268742">
                <a:tc gridSpan="7">
                  <a:txBody>
                    <a:bodyPr/>
                    <a:lstStyle/>
                    <a:p>
                      <a:pPr marL="0" marR="0" indent="0" algn="l"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  </a:t>
                      </a:r>
                      <a:r>
                        <a:rPr lang="en-US" altLang="ko-KR" sz="1400" b="1" kern="0" spc="-50" dirty="0">
                          <a:solidFill>
                            <a:srgbClr val="000000"/>
                          </a:solidFill>
                          <a:effectLst/>
                          <a:latin typeface="한양신명조"/>
                          <a:ea typeface="한양신명조"/>
                        </a:rPr>
                        <a:t>Panel</a:t>
                      </a:r>
                      <a:r>
                        <a:rPr lang="ko-KR" altLang="en-US" sz="1400" b="1" kern="0" spc="-50" dirty="0">
                          <a:solidFill>
                            <a:srgbClr val="000000"/>
                          </a:solidFill>
                          <a:effectLst/>
                          <a:latin typeface="한양신명조"/>
                          <a:ea typeface="한양신명조"/>
                        </a:rPr>
                        <a:t> </a:t>
                      </a:r>
                      <a:r>
                        <a:rPr lang="en-US" altLang="ko-KR" sz="1400" b="1" kern="0" spc="-50" dirty="0">
                          <a:solidFill>
                            <a:srgbClr val="000000"/>
                          </a:solidFill>
                          <a:effectLst/>
                          <a:latin typeface="한양신명조"/>
                          <a:ea typeface="한양신명조"/>
                        </a:rPr>
                        <a:t>A. Market Reaction Sample</a:t>
                      </a:r>
                      <a:endParaRPr lang="ko-KR" altLang="en-US" sz="1400" b="1" kern="0" spc="0" dirty="0">
                        <a:solidFill>
                          <a:srgbClr val="000000"/>
                        </a:solidFill>
                        <a:effectLst/>
                        <a:latin typeface="바탕" panose="02030600000101010101" pitchFamily="18" charset="-127"/>
                      </a:endParaRPr>
                    </a:p>
                  </a:txBody>
                  <a:tcPr marL="3631" marR="3631" marT="0" marB="0" anchor="ctr">
                    <a:lnL>
                      <a:noFill/>
                    </a:lnL>
                    <a:lnR>
                      <a:noFill/>
                    </a:lnR>
                    <a:lnT>
                      <a:noFill/>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727165331"/>
                  </a:ext>
                </a:extLst>
              </a:tr>
              <a:tr h="268742">
                <a:tc rowSpan="2">
                  <a:txBody>
                    <a:bodyPr/>
                    <a:lstStyle/>
                    <a:p>
                      <a:pPr marL="0" marR="0" indent="0" algn="ctr" fontAlgn="base" latinLnBrk="1">
                        <a:lnSpc>
                          <a:spcPct val="140000"/>
                        </a:lnSpc>
                        <a:spcBef>
                          <a:spcPts val="0"/>
                        </a:spcBef>
                        <a:spcAft>
                          <a:spcPts val="0"/>
                        </a:spcAft>
                        <a:tabLst>
                          <a:tab pos="340360" algn="l"/>
                        </a:tabLst>
                      </a:pPr>
                      <a:r>
                        <a:rPr lang="en-US" altLang="ko-KR" sz="1400" kern="0" spc="0" dirty="0">
                          <a:solidFill>
                            <a:srgbClr val="000000"/>
                          </a:solidFill>
                          <a:effectLst/>
                          <a:latin typeface="+mn-lt"/>
                        </a:rPr>
                        <a:t>Classification</a:t>
                      </a:r>
                      <a:endParaRPr lang="ko-KR" altLang="en-US" sz="1400" kern="0" spc="0" dirty="0">
                        <a:solidFill>
                          <a:srgbClr val="000000"/>
                        </a:solidFill>
                        <a:effectLst/>
                        <a:latin typeface="+mn-lt"/>
                      </a:endParaRPr>
                    </a:p>
                  </a:txBody>
                  <a:tcPr marL="3631" marR="3631"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mn-lt"/>
                        </a:rPr>
                        <a:t>KOSPI</a:t>
                      </a:r>
                      <a:endParaRPr lang="ko-KR" altLang="en-US" sz="1400" kern="0" spc="0" dirty="0">
                        <a:solidFill>
                          <a:srgbClr val="000000"/>
                        </a:solidFill>
                        <a:effectLst/>
                        <a:latin typeface="+mn-lt"/>
                      </a:endParaRPr>
                    </a:p>
                  </a:txBody>
                  <a:tcPr marL="3631" marR="3631"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gridSpan="5">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KOSDAQ</a:t>
                      </a:r>
                      <a:endParaRPr lang="ko-KR" altLang="en-US" sz="1400" kern="0" spc="0" dirty="0">
                        <a:solidFill>
                          <a:srgbClr val="000000"/>
                        </a:solidFill>
                        <a:effectLst/>
                        <a:latin typeface="바탕" panose="02030600000101010101" pitchFamily="18" charset="-127"/>
                      </a:endParaRPr>
                    </a:p>
                  </a:txBody>
                  <a:tcPr marL="3631" marR="3631"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2964882200"/>
                  </a:ext>
                </a:extLst>
              </a:tr>
              <a:tr h="26874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40000"/>
                        </a:lnSpc>
                        <a:spcBef>
                          <a:spcPts val="0"/>
                        </a:spcBef>
                        <a:spcAft>
                          <a:spcPts val="0"/>
                        </a:spcAft>
                        <a:tabLst>
                          <a:tab pos="340360" algn="l"/>
                        </a:tabLst>
                      </a:pPr>
                      <a:r>
                        <a:rPr lang="en-US" altLang="ko-KR" sz="1400" kern="0" spc="-70" dirty="0">
                          <a:solidFill>
                            <a:srgbClr val="000000"/>
                          </a:solidFill>
                          <a:effectLst/>
                          <a:latin typeface="한양신명조"/>
                        </a:rPr>
                        <a:t>All</a:t>
                      </a:r>
                      <a:endParaRPr lang="ko-KR" altLang="en-US" sz="1400" kern="0" spc="0" dirty="0">
                        <a:solidFill>
                          <a:srgbClr val="000000"/>
                        </a:solidFill>
                        <a:effectLst/>
                        <a:latin typeface="바탕" panose="02030600000101010101" pitchFamily="18" charset="-127"/>
                      </a:endParaRPr>
                    </a:p>
                  </a:txBody>
                  <a:tcPr marL="3631" marR="3631"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tabLst>
                          <a:tab pos="340360" algn="l"/>
                        </a:tabLst>
                      </a:pPr>
                      <a:r>
                        <a:rPr lang="en-US" altLang="ko-KR" sz="1400" kern="0" spc="-70" dirty="0">
                          <a:solidFill>
                            <a:srgbClr val="000000"/>
                          </a:solidFill>
                          <a:effectLst/>
                          <a:latin typeface="한양신명조"/>
                        </a:rPr>
                        <a:t>Tech growth</a:t>
                      </a:r>
                      <a:endParaRPr lang="ko-KR" altLang="en-US" sz="1400" kern="0" spc="0" dirty="0">
                        <a:solidFill>
                          <a:srgbClr val="000000"/>
                        </a:solidFill>
                        <a:effectLst/>
                        <a:latin typeface="바탕" panose="02030600000101010101" pitchFamily="18" charset="-127"/>
                      </a:endParaRPr>
                    </a:p>
                  </a:txBody>
                  <a:tcPr marL="3631" marR="3631"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tabLst>
                          <a:tab pos="340360" algn="l"/>
                        </a:tabLst>
                      </a:pPr>
                      <a:r>
                        <a:rPr lang="en-US" altLang="ko-KR" sz="1400" kern="0" spc="-70" dirty="0">
                          <a:solidFill>
                            <a:srgbClr val="000000"/>
                          </a:solidFill>
                          <a:effectLst/>
                          <a:latin typeface="한양신명조"/>
                          <a:ea typeface="한양신명조"/>
                        </a:rPr>
                        <a:t>Venture</a:t>
                      </a:r>
                      <a:endParaRPr lang="ko-KR" altLang="en-US" sz="1400" kern="0" spc="0" dirty="0">
                        <a:solidFill>
                          <a:srgbClr val="000000"/>
                        </a:solidFill>
                        <a:effectLst/>
                        <a:latin typeface="바탕" panose="02030600000101010101" pitchFamily="18" charset="-127"/>
                      </a:endParaRPr>
                    </a:p>
                  </a:txBody>
                  <a:tcPr marL="3631" marR="3631"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tabLst>
                          <a:tab pos="340360" algn="l"/>
                        </a:tabLst>
                      </a:pPr>
                      <a:r>
                        <a:rPr lang="en-US" altLang="ko-KR" sz="1400" kern="0" spc="-70" dirty="0">
                          <a:solidFill>
                            <a:srgbClr val="000000"/>
                          </a:solidFill>
                          <a:effectLst/>
                          <a:latin typeface="한양신명조"/>
                          <a:ea typeface="한양신명조"/>
                        </a:rPr>
                        <a:t>Superior</a:t>
                      </a:r>
                      <a:endParaRPr lang="ko-KR" altLang="en-US" sz="1400" kern="0" spc="0" dirty="0">
                        <a:solidFill>
                          <a:srgbClr val="000000"/>
                        </a:solidFill>
                        <a:effectLst/>
                        <a:latin typeface="바탕" panose="02030600000101010101" pitchFamily="18" charset="-127"/>
                      </a:endParaRPr>
                    </a:p>
                  </a:txBody>
                  <a:tcPr marL="3631" marR="3631"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tabLst>
                          <a:tab pos="340360" algn="l"/>
                        </a:tabLst>
                      </a:pPr>
                      <a:r>
                        <a:rPr lang="en-US" altLang="ko-KR" sz="1400" kern="0" spc="-70" dirty="0">
                          <a:solidFill>
                            <a:srgbClr val="000000"/>
                          </a:solidFill>
                          <a:effectLst/>
                          <a:latin typeface="한양신명조"/>
                          <a:ea typeface="한양신명조"/>
                        </a:rPr>
                        <a:t>Mid-sized</a:t>
                      </a:r>
                      <a:endParaRPr lang="ko-KR" altLang="en-US" sz="1400" kern="0" spc="0" dirty="0">
                        <a:solidFill>
                          <a:srgbClr val="000000"/>
                        </a:solidFill>
                        <a:effectLst/>
                        <a:latin typeface="바탕" panose="02030600000101010101" pitchFamily="18" charset="-127"/>
                      </a:endParaRPr>
                    </a:p>
                  </a:txBody>
                  <a:tcPr marL="3631" marR="3631"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35725728"/>
                  </a:ext>
                </a:extLst>
              </a:tr>
              <a:tr h="305512">
                <a:tc>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a:t>
                      </a:r>
                      <a:endParaRPr lang="ko-KR" altLang="en-US" sz="1400" kern="0" spc="0" dirty="0">
                        <a:solidFill>
                          <a:srgbClr val="000000"/>
                        </a:solidFill>
                        <a:effectLst/>
                        <a:latin typeface="바탕" panose="02030600000101010101" pitchFamily="18"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309</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496</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39</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118</a:t>
                      </a:r>
                      <a:endParaRPr lang="en-US" sz="1400" kern="0" spc="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239</a:t>
                      </a:r>
                      <a:endParaRPr lang="en-US" sz="1400" kern="0" spc="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120</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31634935"/>
                  </a:ext>
                </a:extLst>
              </a:tr>
              <a:tr h="305512">
                <a:tc>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a:t>
                      </a:r>
                      <a:endParaRPr lang="ko-KR" altLang="en-US" sz="1400" kern="0" spc="0" dirty="0">
                        <a:solidFill>
                          <a:srgbClr val="000000"/>
                        </a:solidFill>
                        <a:effectLst/>
                        <a:latin typeface="바탕" panose="02030600000101010101" pitchFamily="18" charset="-127"/>
                      </a:endParaRPr>
                    </a:p>
                  </a:txBody>
                  <a:tcPr marL="76894" marR="7689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206</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372</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48</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101</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123</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82</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7152970"/>
                  </a:ext>
                </a:extLst>
              </a:tr>
              <a:tr h="305512">
                <a:tc>
                  <a:txBody>
                    <a:bodyPr/>
                    <a:lstStyle/>
                    <a:p>
                      <a:pPr marL="50800" marR="0" indent="0" algn="ctr" fontAlgn="ctr"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Sum</a:t>
                      </a:r>
                      <a:endParaRPr lang="ko-KR" altLang="en-US" sz="1400" kern="0" spc="0" dirty="0">
                        <a:solidFill>
                          <a:srgbClr val="000000"/>
                        </a:solidFill>
                        <a:effectLst/>
                        <a:latin typeface="맑은 고딕" panose="020B0503020000020004" pitchFamily="50"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515</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868</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87</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219</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362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202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2934789"/>
                  </a:ext>
                </a:extLst>
              </a:tr>
              <a:tr h="305512">
                <a:tc>
                  <a:txBody>
                    <a:bodyPr/>
                    <a:lstStyle/>
                    <a:p>
                      <a:pPr marL="0" marR="0" indent="0" algn="ctr" fontAlgn="base" latinLnBrk="0">
                        <a:lnSpc>
                          <a:spcPct val="140000"/>
                        </a:lnSpc>
                        <a:spcBef>
                          <a:spcPts val="0"/>
                        </a:spcBef>
                        <a:spcAft>
                          <a:spcPts val="0"/>
                        </a:spcAft>
                      </a:pPr>
                      <a:r>
                        <a:rPr lang="en-US" sz="1400" kern="0" spc="-10" dirty="0">
                          <a:solidFill>
                            <a:srgbClr val="000000"/>
                          </a:solidFill>
                          <a:effectLst/>
                          <a:latin typeface="한양신명조"/>
                          <a:ea typeface="한양신명조"/>
                        </a:rPr>
                        <a:t>∆Q+</a:t>
                      </a:r>
                      <a:endParaRPr lang="en-US" sz="1400" kern="0" dirty="0">
                        <a:solidFill>
                          <a:srgbClr val="000000"/>
                        </a:solidFill>
                        <a:effectLst/>
                        <a:latin typeface="한양신명조"/>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480</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619</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37</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148</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309</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126</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006009992"/>
                  </a:ext>
                </a:extLst>
              </a:tr>
              <a:tr h="305512">
                <a:tc>
                  <a:txBody>
                    <a:bodyPr/>
                    <a:lstStyle/>
                    <a:p>
                      <a:pPr marL="0" marR="0" indent="0" algn="ctr" fontAlgn="base" latinLnBrk="0">
                        <a:lnSpc>
                          <a:spcPct val="140000"/>
                        </a:lnSpc>
                        <a:spcBef>
                          <a:spcPts val="0"/>
                        </a:spcBef>
                        <a:spcAft>
                          <a:spcPts val="0"/>
                        </a:spcAft>
                      </a:pPr>
                      <a:r>
                        <a:rPr lang="en-US" sz="1400" kern="0" spc="-10" dirty="0">
                          <a:solidFill>
                            <a:srgbClr val="000000"/>
                          </a:solidFill>
                          <a:effectLst/>
                          <a:latin typeface="한양신명조"/>
                          <a:ea typeface="한양신명조"/>
                        </a:rPr>
                        <a:t>∆Q-</a:t>
                      </a:r>
                      <a:endParaRPr lang="en-US" sz="1400" kern="0" dirty="0">
                        <a:solidFill>
                          <a:srgbClr val="000000"/>
                        </a:solidFill>
                        <a:effectLst/>
                        <a:latin typeface="한양신명조"/>
                      </a:endParaRPr>
                    </a:p>
                  </a:txBody>
                  <a:tcPr marL="76894" marR="7689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34</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233</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47</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66</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48</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72</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4810824"/>
                  </a:ext>
                </a:extLst>
              </a:tr>
              <a:tr h="305512">
                <a:tc>
                  <a:txBody>
                    <a:bodyPr/>
                    <a:lstStyle/>
                    <a:p>
                      <a:pPr marL="50800" marR="0" indent="0" algn="ctr" fontAlgn="ctr"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Sum</a:t>
                      </a:r>
                      <a:endParaRPr lang="ko-KR" altLang="en-US" sz="1400" kern="0" spc="0" dirty="0">
                        <a:solidFill>
                          <a:srgbClr val="000000"/>
                        </a:solidFill>
                        <a:effectLst/>
                        <a:latin typeface="맑은 고딕" panose="020B0503020000020004" pitchFamily="50"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514</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852</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84</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214</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357</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128</a:t>
                      </a:r>
                      <a:endParaRPr lang="en-US" sz="1400" kern="0" spc="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0191972"/>
                  </a:ext>
                </a:extLst>
              </a:tr>
              <a:tr h="280152">
                <a:tc gridSpan="7">
                  <a:txBody>
                    <a:bodyPr/>
                    <a:lstStyle/>
                    <a:p>
                      <a:pPr marL="0" marR="0" indent="0" algn="l" fontAlgn="base" latinLnBrk="0">
                        <a:lnSpc>
                          <a:spcPct val="140000"/>
                        </a:lnSpc>
                        <a:spcBef>
                          <a:spcPts val="0"/>
                        </a:spcBef>
                        <a:spcAft>
                          <a:spcPts val="0"/>
                        </a:spcAft>
                        <a:tabLst>
                          <a:tab pos="340360" algn="l"/>
                        </a:tabLst>
                      </a:pPr>
                      <a:r>
                        <a:rPr lang="en-US" altLang="ko-KR" sz="1400" b="1" kern="0" spc="-50" dirty="0">
                          <a:solidFill>
                            <a:srgbClr val="000000"/>
                          </a:solidFill>
                          <a:effectLst/>
                          <a:latin typeface="한양신명조"/>
                          <a:ea typeface="한양신명조"/>
                        </a:rPr>
                        <a:t>Panel</a:t>
                      </a:r>
                      <a:r>
                        <a:rPr lang="ko-KR" altLang="en-US" sz="1400" b="1" kern="0" spc="-50" dirty="0">
                          <a:solidFill>
                            <a:srgbClr val="000000"/>
                          </a:solidFill>
                          <a:effectLst/>
                          <a:latin typeface="한양신명조"/>
                          <a:ea typeface="한양신명조"/>
                        </a:rPr>
                        <a:t>  </a:t>
                      </a:r>
                      <a:r>
                        <a:rPr lang="en-US" altLang="ko-KR" sz="1400" b="1" kern="0" spc="-50" dirty="0">
                          <a:solidFill>
                            <a:srgbClr val="000000"/>
                          </a:solidFill>
                          <a:effectLst/>
                          <a:latin typeface="한양신명조"/>
                          <a:ea typeface="한양신명조"/>
                        </a:rPr>
                        <a:t>B. Short Selling Sample</a:t>
                      </a:r>
                      <a:endParaRPr lang="ko-KR" altLang="en-US" sz="1400" b="1" kern="0" spc="0" dirty="0">
                        <a:solidFill>
                          <a:srgbClr val="000000"/>
                        </a:solidFill>
                        <a:effectLst/>
                        <a:latin typeface="바탕" panose="02030600000101010101" pitchFamily="18"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3691671371"/>
                  </a:ext>
                </a:extLst>
              </a:tr>
              <a:tr h="305512">
                <a:tc>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a:t>
                      </a:r>
                      <a:endParaRPr lang="ko-KR" altLang="en-US" sz="1400" kern="0" spc="0" dirty="0">
                        <a:solidFill>
                          <a:srgbClr val="000000"/>
                        </a:solidFill>
                        <a:effectLst/>
                        <a:latin typeface="바탕" panose="02030600000101010101" pitchFamily="18"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295</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511</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41</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106</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232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120</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76952628"/>
                  </a:ext>
                </a:extLst>
              </a:tr>
              <a:tr h="305512">
                <a:tc>
                  <a:txBody>
                    <a:bodyPr/>
                    <a:lstStyle/>
                    <a:p>
                      <a:pPr marL="0" marR="0" indent="0" algn="ctr" fontAlgn="base"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a:t>
                      </a:r>
                      <a:endParaRPr lang="ko-KR" altLang="en-US" sz="1400" kern="0" spc="0" dirty="0">
                        <a:solidFill>
                          <a:srgbClr val="000000"/>
                        </a:solidFill>
                        <a:effectLst/>
                        <a:latin typeface="바탕" panose="02030600000101010101" pitchFamily="18" charset="-127"/>
                      </a:endParaRPr>
                    </a:p>
                  </a:txBody>
                  <a:tcPr marL="76894" marR="7689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202</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355</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56</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96</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79</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2567230"/>
                  </a:ext>
                </a:extLst>
              </a:tr>
              <a:tr h="305512">
                <a:tc>
                  <a:txBody>
                    <a:bodyPr/>
                    <a:lstStyle/>
                    <a:p>
                      <a:pPr marL="50800" marR="0" indent="0" algn="ctr" fontAlgn="ctr"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Sum</a:t>
                      </a:r>
                      <a:endParaRPr lang="ko-KR" altLang="en-US" sz="1400" kern="0" spc="0" dirty="0">
                        <a:solidFill>
                          <a:srgbClr val="000000"/>
                        </a:solidFill>
                        <a:effectLst/>
                        <a:latin typeface="맑은 고딕" panose="020B0503020000020004" pitchFamily="50"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497</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866</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97</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202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354</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199</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164572"/>
                  </a:ext>
                </a:extLst>
              </a:tr>
              <a:tr h="305512">
                <a:tc>
                  <a:txBody>
                    <a:bodyPr/>
                    <a:lstStyle/>
                    <a:p>
                      <a:pPr marL="0" marR="0" indent="0" algn="ctr" fontAlgn="base" latinLnBrk="0">
                        <a:lnSpc>
                          <a:spcPct val="140000"/>
                        </a:lnSpc>
                        <a:spcBef>
                          <a:spcPts val="0"/>
                        </a:spcBef>
                        <a:spcAft>
                          <a:spcPts val="0"/>
                        </a:spcAft>
                      </a:pPr>
                      <a:r>
                        <a:rPr lang="en-US" sz="1400" kern="0" spc="-10" dirty="0">
                          <a:solidFill>
                            <a:srgbClr val="000000"/>
                          </a:solidFill>
                          <a:effectLst/>
                          <a:latin typeface="한양신명조"/>
                          <a:ea typeface="한양신명조"/>
                        </a:rPr>
                        <a:t>∆Q+</a:t>
                      </a:r>
                      <a:endParaRPr lang="en-US" sz="1400" kern="0" dirty="0">
                        <a:solidFill>
                          <a:srgbClr val="000000"/>
                        </a:solidFill>
                        <a:effectLst/>
                        <a:latin typeface="한양신명조"/>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465</a:t>
                      </a:r>
                      <a:endParaRPr lang="en-US" sz="1400" kern="0" spc="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623</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38</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135</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302</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123</a:t>
                      </a:r>
                      <a:endParaRPr lang="en-US" sz="1400" kern="0" spc="0" dirty="0">
                        <a:solidFill>
                          <a:srgbClr val="000000"/>
                        </a:solidFill>
                        <a:effectLst/>
                        <a:latin typeface="맑은 고딕" panose="020B0503020000020004" pitchFamily="50" charset="-127"/>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331088036"/>
                  </a:ext>
                </a:extLst>
              </a:tr>
              <a:tr h="305512">
                <a:tc>
                  <a:txBody>
                    <a:bodyPr/>
                    <a:lstStyle/>
                    <a:p>
                      <a:pPr marL="0" marR="0" indent="0" algn="ctr" fontAlgn="base" latinLnBrk="0">
                        <a:lnSpc>
                          <a:spcPct val="140000"/>
                        </a:lnSpc>
                        <a:spcBef>
                          <a:spcPts val="0"/>
                        </a:spcBef>
                        <a:spcAft>
                          <a:spcPts val="0"/>
                        </a:spcAft>
                      </a:pPr>
                      <a:r>
                        <a:rPr lang="en-US" sz="1400" kern="0" spc="-10" dirty="0">
                          <a:solidFill>
                            <a:srgbClr val="000000"/>
                          </a:solidFill>
                          <a:effectLst/>
                          <a:latin typeface="한양신명조"/>
                          <a:ea typeface="한양신명조"/>
                        </a:rPr>
                        <a:t>∆Q-</a:t>
                      </a:r>
                      <a:endParaRPr lang="en-US" sz="1400" kern="0" dirty="0">
                        <a:solidFill>
                          <a:srgbClr val="000000"/>
                        </a:solidFill>
                        <a:effectLst/>
                        <a:latin typeface="한양신명조"/>
                      </a:endParaRPr>
                    </a:p>
                  </a:txBody>
                  <a:tcPr marL="76894" marR="7689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31</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230</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56</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62</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48</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 74</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7192369"/>
                  </a:ext>
                </a:extLst>
              </a:tr>
              <a:tr h="305512">
                <a:tc>
                  <a:txBody>
                    <a:bodyPr/>
                    <a:lstStyle/>
                    <a:p>
                      <a:pPr marL="50800" marR="0" indent="0" algn="ctr" fontAlgn="ctr" latinLnBrk="0">
                        <a:lnSpc>
                          <a:spcPct val="140000"/>
                        </a:lnSpc>
                        <a:spcBef>
                          <a:spcPts val="0"/>
                        </a:spcBef>
                        <a:spcAft>
                          <a:spcPts val="0"/>
                        </a:spcAft>
                        <a:tabLst>
                          <a:tab pos="340360" algn="l"/>
                        </a:tabLst>
                      </a:pPr>
                      <a:r>
                        <a:rPr lang="en-US" altLang="ko-KR" sz="1400" kern="0" spc="-50" dirty="0">
                          <a:solidFill>
                            <a:srgbClr val="000000"/>
                          </a:solidFill>
                          <a:effectLst/>
                          <a:latin typeface="한양신명조"/>
                          <a:ea typeface="한양신명조"/>
                        </a:rPr>
                        <a:t>Sum</a:t>
                      </a:r>
                      <a:endParaRPr lang="ko-KR" altLang="en-US" sz="1400" kern="0" spc="0" dirty="0">
                        <a:solidFill>
                          <a:srgbClr val="000000"/>
                        </a:solidFill>
                        <a:effectLst/>
                        <a:latin typeface="맑은 고딕" panose="020B0503020000020004" pitchFamily="50" charset="-127"/>
                      </a:endParaRPr>
                    </a:p>
                  </a:txBody>
                  <a:tcPr marL="76894" marR="7689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496</a:t>
                      </a:r>
                      <a:endParaRPr lang="en-US" sz="1400" kern="0" spc="0" dirty="0">
                        <a:solidFill>
                          <a:srgbClr val="000000"/>
                        </a:solidFill>
                        <a:effectLst/>
                        <a:latin typeface="맑은 고딕" panose="020B0503020000020004" pitchFamily="50" charset="-127"/>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853</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94</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197</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a:solidFill>
                            <a:srgbClr val="000000"/>
                          </a:solidFill>
                          <a:effectLst/>
                          <a:latin typeface="한양신명조"/>
                          <a:ea typeface="한양신명조"/>
                        </a:rPr>
                        <a:t>350</a:t>
                      </a:r>
                      <a:endParaRPr lang="en-US" sz="1400" kern="0" spc="-50">
                        <a:solidFill>
                          <a:srgbClr val="000000"/>
                        </a:solidFill>
                        <a:effectLst/>
                        <a:latin typeface="맑은 고딕" panose="020B0503020000020004" pitchFamily="50" charset="-127"/>
                        <a:ea typeface="한양신명조"/>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ctr" fontAlgn="ctr" latinLnBrk="0">
                        <a:lnSpc>
                          <a:spcPct val="140000"/>
                        </a:lnSpc>
                        <a:spcBef>
                          <a:spcPts val="0"/>
                        </a:spcBef>
                        <a:spcAft>
                          <a:spcPts val="0"/>
                        </a:spcAft>
                        <a:tabLst>
                          <a:tab pos="340360" algn="l"/>
                        </a:tabLst>
                      </a:pPr>
                      <a:r>
                        <a:rPr lang="en-US" sz="1400" kern="0" spc="-50" dirty="0">
                          <a:solidFill>
                            <a:srgbClr val="000000"/>
                          </a:solidFill>
                          <a:effectLst/>
                          <a:latin typeface="한양신명조"/>
                          <a:ea typeface="한양신명조"/>
                        </a:rPr>
                        <a:t>197</a:t>
                      </a:r>
                      <a:endParaRPr lang="en-US" sz="1400" kern="0" spc="-50" dirty="0">
                        <a:solidFill>
                          <a:srgbClr val="000000"/>
                        </a:solidFill>
                        <a:effectLst/>
                        <a:latin typeface="맑은 고딕" panose="020B0503020000020004" pitchFamily="50" charset="-127"/>
                        <a:ea typeface="한양신명조"/>
                      </a:endParaRPr>
                    </a:p>
                  </a:txBody>
                  <a:tcPr marL="76894" marR="76894"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0267658"/>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23392" y="929264"/>
                <a:ext cx="8435280" cy="5740096"/>
              </a:xfrm>
            </p:spPr>
            <p:txBody>
              <a:bodyPr>
                <a:noAutofit/>
              </a:bodyPr>
              <a:lstStyle/>
              <a:p>
                <a:pPr marL="0" indent="0">
                  <a:lnSpc>
                    <a:spcPct val="100000"/>
                  </a:lnSpc>
                  <a:buNone/>
                </a:pPr>
                <a:r>
                  <a:rPr lang="en-US" altLang="ko-KR" sz="2400" b="1" dirty="0">
                    <a:cs typeface="Times New Roman" pitchFamily="18" charset="0"/>
                  </a:rPr>
                  <a:t>2. Methods  </a:t>
                </a:r>
                <a:r>
                  <a:rPr lang="en-US" altLang="ko-KR" sz="2400" dirty="0">
                    <a:cs typeface="Times New Roman" pitchFamily="18" charset="0"/>
                  </a:rPr>
                  <a:t>(efficient Market Hypothesis: EMH)</a:t>
                </a:r>
              </a:p>
              <a:p>
                <a:pPr marL="0" indent="0">
                  <a:lnSpc>
                    <a:spcPct val="100000"/>
                  </a:lnSpc>
                  <a:buNone/>
                </a:pPr>
                <a:r>
                  <a:rPr lang="en-US" altLang="ko-KR" sz="2400" i="1" dirty="0">
                    <a:latin typeface="Cambria Math" panose="02040503050406030204" pitchFamily="18" charset="0"/>
                  </a:rPr>
                  <a:t>  </a:t>
                </a:r>
                <a:r>
                  <a:rPr lang="en-US" altLang="ko-KR" sz="2400" dirty="0"/>
                  <a:t>1) AAR, CAR, and “t-statistics”</a:t>
                </a:r>
              </a:p>
              <a:p>
                <a:pPr marL="0" indent="0">
                  <a:lnSpc>
                    <a:spcPct val="100000"/>
                  </a:lnSpc>
                  <a:buNone/>
                </a:pPr>
                <a:r>
                  <a:rPr lang="en-US" altLang="ko-KR" sz="2400" dirty="0"/>
                  <a:t>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r>
                      <a:rPr lang="en-US" altLang="ko-KR" sz="2400">
                        <a:latin typeface="Cambria Math" panose="02040503050406030204" pitchFamily="18" charset="0"/>
                      </a:rPr>
                      <m:t>=</m:t>
                    </m:r>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𝑚</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oMath>
                </a14:m>
                <a:r>
                  <a:rPr lang="en-US" altLang="ko-KR" sz="2400" dirty="0"/>
                  <a:t>                      </a:t>
                </a:r>
              </a:p>
              <a:p>
                <a:pPr marL="0" indent="0">
                  <a:lnSpc>
                    <a:spcPct val="100000"/>
                  </a:lnSpc>
                  <a:buNone/>
                </a:pPr>
                <a:r>
                  <a:rPr lang="en-US" altLang="ko-KR" sz="2400" dirty="0"/>
                  <a:t>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AAR</m:t>
                        </m:r>
                      </m:e>
                      <m:sub>
                        <m:r>
                          <a:rPr lang="en-US" altLang="ko-KR" sz="2400" i="1">
                            <a:latin typeface="Cambria Math" panose="02040503050406030204" pitchFamily="18" charset="0"/>
                          </a:rPr>
                          <m:t>𝑡</m:t>
                        </m:r>
                      </m:sub>
                    </m:sSub>
                    <m:r>
                      <a:rPr lang="en-US" altLang="ko-KR" sz="2400">
                        <a:latin typeface="Cambria Math" panose="02040503050406030204" pitchFamily="18" charset="0"/>
                      </a:rPr>
                      <m:t>=</m:t>
                    </m:r>
                    <m:f>
                      <m:fPr>
                        <m:ctrlPr>
                          <a:rPr lang="ko-KR" altLang="ko-KR" sz="2400" i="1">
                            <a:latin typeface="Cambria Math" panose="02040503050406030204" pitchFamily="18" charset="0"/>
                          </a:rPr>
                        </m:ctrlPr>
                      </m:fPr>
                      <m:num>
                        <m:r>
                          <a:rPr lang="en-US" altLang="ko-KR" sz="2400">
                            <a:latin typeface="Cambria Math" panose="02040503050406030204" pitchFamily="18" charset="0"/>
                          </a:rPr>
                          <m:t>1</m:t>
                        </m:r>
                      </m:num>
                      <m:den>
                        <m:r>
                          <m:rPr>
                            <m:sty m:val="p"/>
                          </m:rPr>
                          <a:rPr lang="en-US" altLang="ko-KR" sz="2400">
                            <a:latin typeface="Cambria Math" panose="02040503050406030204" pitchFamily="18" charset="0"/>
                          </a:rPr>
                          <m:t>n</m:t>
                        </m:r>
                      </m:den>
                    </m:f>
                    <m:nary>
                      <m:naryPr>
                        <m:chr m:val="∑"/>
                        <m:limLoc m:val="undOvr"/>
                        <m:ctrlPr>
                          <a:rPr lang="ko-KR" altLang="ko-KR" sz="2400" i="1">
                            <a:latin typeface="Cambria Math" panose="02040503050406030204" pitchFamily="18" charset="0"/>
                          </a:rPr>
                        </m:ctrlPr>
                      </m:naryPr>
                      <m:sub>
                        <m:r>
                          <a:rPr lang="en-US" altLang="ko-KR" sz="2400" i="1">
                            <a:latin typeface="Cambria Math" panose="02040503050406030204" pitchFamily="18" charset="0"/>
                          </a:rPr>
                          <m:t>𝑖</m:t>
                        </m:r>
                        <m:r>
                          <a:rPr lang="en-US" altLang="ko-KR" sz="2400" i="1">
                            <a:latin typeface="Cambria Math" panose="02040503050406030204" pitchFamily="18" charset="0"/>
                          </a:rPr>
                          <m:t>=1</m:t>
                        </m:r>
                      </m:sub>
                      <m:sup>
                        <m:r>
                          <a:rPr lang="en-US" altLang="ko-KR" sz="2400" i="1">
                            <a:latin typeface="Cambria Math" panose="02040503050406030204" pitchFamily="18" charset="0"/>
                          </a:rPr>
                          <m:t>𝑛</m:t>
                        </m:r>
                      </m:sup>
                      <m:e>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e>
                    </m:nary>
                  </m:oMath>
                </a14:m>
                <a:r>
                  <a:rPr lang="en-US" altLang="ko-KR" sz="2400" dirty="0"/>
                  <a:t> .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CAR</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r>
                      <a:rPr lang="en-US" altLang="ko-KR" sz="2400">
                        <a:latin typeface="Cambria Math" panose="02040503050406030204" pitchFamily="18" charset="0"/>
                      </a:rPr>
                      <m:t>=</m:t>
                    </m:r>
                    <m:nary>
                      <m:naryPr>
                        <m:chr m:val="∑"/>
                        <m:limLoc m:val="undOvr"/>
                        <m:ctrlPr>
                          <a:rPr lang="ko-KR" altLang="ko-KR" sz="2400" i="1">
                            <a:latin typeface="Cambria Math" panose="02040503050406030204" pitchFamily="18" charset="0"/>
                          </a:rPr>
                        </m:ctrlPr>
                      </m:naryPr>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sub>
                      <m:sup>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p>
                      <m:e>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AAR</m:t>
                            </m:r>
                          </m:e>
                          <m:sub>
                            <m:r>
                              <a:rPr lang="en-US" altLang="ko-KR" sz="2400" i="1">
                                <a:latin typeface="Cambria Math" panose="02040503050406030204" pitchFamily="18" charset="0"/>
                              </a:rPr>
                              <m:t>𝑡</m:t>
                            </m:r>
                          </m:sub>
                        </m:sSub>
                      </m:e>
                    </m:nary>
                  </m:oMath>
                </a14:m>
                <a:r>
                  <a:rPr lang="en-US" altLang="ko-KR" sz="2400" dirty="0"/>
                  <a:t>          </a:t>
                </a:r>
                <a:endParaRPr lang="ko-KR" altLang="ko-KR" sz="2400" dirty="0"/>
              </a:p>
              <a:p>
                <a:pPr marL="0" indent="0">
                  <a:lnSpc>
                    <a:spcPct val="100000"/>
                  </a:lnSpc>
                  <a:buNone/>
                </a:pPr>
                <a:r>
                  <a:rPr lang="en-US" altLang="ko-KR" sz="2400" dirty="0"/>
                  <a:t>    </a:t>
                </a:r>
                <a14:m>
                  <m:oMath xmlns:m="http://schemas.openxmlformats.org/officeDocument/2006/math">
                    <m:r>
                      <a:rPr lang="en-US" altLang="ko-KR" sz="2400" i="1">
                        <a:latin typeface="Cambria Math" panose="02040503050406030204" pitchFamily="18" charset="0"/>
                      </a:rPr>
                      <m:t> </m:t>
                    </m:r>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t</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𝐴𝐴𝑅</m:t>
                            </m:r>
                          </m:e>
                          <m:sub>
                            <m:r>
                              <a:rPr lang="en-US" altLang="ko-KR" sz="2400" i="1">
                                <a:latin typeface="Cambria Math" panose="02040503050406030204" pitchFamily="18" charset="0"/>
                              </a:rPr>
                              <m:t>𝑡</m:t>
                            </m:r>
                          </m:sub>
                        </m:sSub>
                      </m:sub>
                    </m:sSub>
                    <m:r>
                      <a:rPr lang="en-US" altLang="ko-KR" sz="2400">
                        <a:latin typeface="Cambria Math" panose="02040503050406030204" pitchFamily="18" charset="0"/>
                      </a:rPr>
                      <m:t>=</m:t>
                    </m:r>
                    <m:f>
                      <m:fPr>
                        <m:ctrlPr>
                          <a:rPr lang="en-US" altLang="ko-KR" sz="2400" i="1">
                            <a:latin typeface="Cambria Math" panose="02040503050406030204" pitchFamily="18" charset="0"/>
                          </a:rPr>
                        </m:ctrlPr>
                      </m:fPr>
                      <m:num>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AAR</m:t>
                            </m:r>
                          </m:e>
                          <m:sub>
                            <m:r>
                              <a:rPr lang="en-US" altLang="ko-KR" sz="2400" i="1">
                                <a:latin typeface="Cambria Math" panose="02040503050406030204" pitchFamily="18" charset="0"/>
                              </a:rPr>
                              <m:t>𝑡</m:t>
                            </m:r>
                          </m:sub>
                        </m:sSub>
                      </m:num>
                      <m:den>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𝜎</m:t>
                            </m:r>
                          </m:e>
                        </m:acc>
                        <m:sSub>
                          <m:sSubPr>
                            <m:ctrlPr>
                              <a:rPr lang="ko-KR" altLang="ko-KR" sz="2400" i="1">
                                <a:latin typeface="Cambria Math" panose="02040503050406030204" pitchFamily="18" charset="0"/>
                              </a:rPr>
                            </m:ctrlPr>
                          </m:sSubPr>
                          <m:e>
                            <m:r>
                              <a:rPr lang="en-US" altLang="ko-KR" sz="2400">
                                <a:latin typeface="Cambria Math" panose="02040503050406030204" pitchFamily="18" charset="0"/>
                              </a:rPr>
                              <m:t>(</m:t>
                            </m:r>
                            <m:r>
                              <m:rPr>
                                <m:sty m:val="p"/>
                              </m:rPr>
                              <a:rPr lang="en-US" altLang="ko-KR" sz="2400">
                                <a:latin typeface="Cambria Math" panose="02040503050406030204" pitchFamily="18" charset="0"/>
                              </a:rPr>
                              <m:t>AAR</m:t>
                            </m:r>
                          </m:e>
                          <m:sub>
                            <m:r>
                              <a:rPr lang="en-US" altLang="ko-KR" sz="2400" i="1">
                                <a:latin typeface="Cambria Math" panose="02040503050406030204" pitchFamily="18" charset="0"/>
                              </a:rPr>
                              <m:t>𝑡</m:t>
                            </m:r>
                          </m:sub>
                        </m:sSub>
                        <m:r>
                          <a:rPr lang="en-US" altLang="ko-KR" sz="2400" i="1">
                            <a:latin typeface="Cambria Math" panose="02040503050406030204" pitchFamily="18" charset="0"/>
                          </a:rPr>
                          <m:t>)</m:t>
                        </m:r>
                      </m:den>
                    </m:f>
                  </m:oMath>
                </a14:m>
                <a:r>
                  <a:rPr lang="en-US" altLang="ko-KR" sz="2400" dirty="0"/>
                  <a:t> ,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t</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𝐶𝐴𝑅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sub>
                    </m:sSub>
                    <m:r>
                      <a:rPr lang="en-US" altLang="ko-KR" sz="2400">
                        <a:latin typeface="Cambria Math" panose="02040503050406030204" pitchFamily="18" charset="0"/>
                      </a:rPr>
                      <m:t>=</m:t>
                    </m:r>
                    <m:f>
                      <m:fPr>
                        <m:ctrlPr>
                          <a:rPr lang="en-US" altLang="ko-KR" sz="2400" i="1">
                            <a:latin typeface="Cambria Math" panose="02040503050406030204" pitchFamily="18" charset="0"/>
                          </a:rPr>
                        </m:ctrlPr>
                      </m:fPr>
                      <m:num>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𝐶𝐴𝑅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num>
                      <m:den>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𝜎</m:t>
                            </m:r>
                          </m:e>
                        </m:acc>
                        <m:d>
                          <m:dPr>
                            <m:ctrlPr>
                              <a:rPr lang="en-US" altLang="ko-KR" sz="2400" i="1">
                                <a:latin typeface="Cambria Math" panose="02040503050406030204" pitchFamily="18" charset="0"/>
                              </a:rPr>
                            </m:ctrlPr>
                          </m:dPr>
                          <m:e>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𝐶𝐴𝑅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e>
                        </m:d>
                      </m:den>
                    </m:f>
                    <m:r>
                      <a:rPr lang="en-US" altLang="ko-KR" sz="2400" i="1">
                        <a:latin typeface="Cambria Math" panose="02040503050406030204" pitchFamily="18" charset="0"/>
                      </a:rPr>
                      <m:t>      </m:t>
                    </m:r>
                  </m:oMath>
                </a14:m>
                <a:r>
                  <a:rPr lang="en-US" altLang="ko-KR" sz="2400" dirty="0"/>
                  <a:t>            (2)</a:t>
                </a:r>
              </a:p>
              <a:p>
                <a:pPr marL="0" indent="0">
                  <a:lnSpc>
                    <a:spcPct val="100000"/>
                  </a:lnSpc>
                  <a:buNone/>
                </a:pPr>
                <a:endParaRPr lang="en-US" altLang="ko-KR" sz="2400" dirty="0"/>
              </a:p>
              <a:p>
                <a:pPr marL="0" indent="0">
                  <a:lnSpc>
                    <a:spcPct val="100000"/>
                  </a:lnSpc>
                  <a:buNone/>
                </a:pPr>
                <a:r>
                  <a:rPr lang="en-US" altLang="ko-KR" sz="2400" i="1" dirty="0">
                    <a:latin typeface="Cambria Math" panose="02040503050406030204" pitchFamily="18" charset="0"/>
                  </a:rPr>
                  <a:t> </a:t>
                </a:r>
                <a:r>
                  <a:rPr lang="en-US" altLang="ko-KR" sz="2400" dirty="0">
                    <a:latin typeface="Cambria Math" panose="02040503050406030204" pitchFamily="18" charset="0"/>
                  </a:rPr>
                  <a:t>2</a:t>
                </a:r>
                <a:r>
                  <a:rPr lang="en-US" altLang="ko-KR" sz="2400" dirty="0"/>
                  <a:t>) ASR, CSR, and “t-statistics”</a:t>
                </a:r>
              </a:p>
              <a:p>
                <a:pPr marL="0" indent="0">
                  <a:lnSpc>
                    <a:spcPct val="100000"/>
                  </a:lnSpc>
                  <a:buNone/>
                </a:pPr>
                <a:r>
                  <a:rPr lang="en-US" altLang="ko-KR" sz="2400" dirty="0"/>
                  <a:t>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r>
                      <a:rPr lang="en-US" altLang="ko-KR" sz="2400">
                        <a:latin typeface="Cambria Math" panose="02040503050406030204" pitchFamily="18" charset="0"/>
                      </a:rPr>
                      <m:t>=</m:t>
                    </m:r>
                    <m:sSub>
                      <m:sSubPr>
                        <m:ctrlPr>
                          <a:rPr lang="ko-KR" altLang="ko-KR" sz="2400" i="1">
                            <a:latin typeface="Cambria Math" panose="02040503050406030204" pitchFamily="18" charset="0"/>
                          </a:rPr>
                        </m:ctrlPr>
                      </m:sSubPr>
                      <m:e>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𝑚</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oMath>
                </a14:m>
                <a:r>
                  <a:rPr lang="en-US" altLang="ko-KR" sz="2400" dirty="0"/>
                  <a:t>                      </a:t>
                </a:r>
              </a:p>
              <a:p>
                <a:pPr marL="0" indent="0">
                  <a:lnSpc>
                    <a:spcPct val="100000"/>
                  </a:lnSpc>
                  <a:buNone/>
                </a:pPr>
                <a:r>
                  <a:rPr lang="en-US" altLang="ko-KR" sz="2400" dirty="0"/>
                  <a:t>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m:t>
                        </m:r>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𝑡</m:t>
                        </m:r>
                      </m:sub>
                    </m:sSub>
                    <m:r>
                      <a:rPr lang="en-US" altLang="ko-KR" sz="2400">
                        <a:latin typeface="Cambria Math" panose="02040503050406030204" pitchFamily="18" charset="0"/>
                      </a:rPr>
                      <m:t>=</m:t>
                    </m:r>
                    <m:f>
                      <m:fPr>
                        <m:ctrlPr>
                          <a:rPr lang="ko-KR" altLang="ko-KR" sz="2400" i="1">
                            <a:latin typeface="Cambria Math" panose="02040503050406030204" pitchFamily="18" charset="0"/>
                          </a:rPr>
                        </m:ctrlPr>
                      </m:fPr>
                      <m:num>
                        <m:r>
                          <a:rPr lang="en-US" altLang="ko-KR" sz="2400">
                            <a:latin typeface="Cambria Math" panose="02040503050406030204" pitchFamily="18" charset="0"/>
                          </a:rPr>
                          <m:t>1</m:t>
                        </m:r>
                      </m:num>
                      <m:den>
                        <m:r>
                          <m:rPr>
                            <m:sty m:val="p"/>
                          </m:rPr>
                          <a:rPr lang="en-US" altLang="ko-KR" sz="2400">
                            <a:latin typeface="Cambria Math" panose="02040503050406030204" pitchFamily="18" charset="0"/>
                          </a:rPr>
                          <m:t>n</m:t>
                        </m:r>
                      </m:den>
                    </m:f>
                    <m:nary>
                      <m:naryPr>
                        <m:chr m:val="∑"/>
                        <m:limLoc m:val="undOvr"/>
                        <m:ctrlPr>
                          <a:rPr lang="ko-KR" altLang="ko-KR" sz="2400" i="1">
                            <a:latin typeface="Cambria Math" panose="02040503050406030204" pitchFamily="18" charset="0"/>
                          </a:rPr>
                        </m:ctrlPr>
                      </m:naryPr>
                      <m:sub>
                        <m:r>
                          <a:rPr lang="en-US" altLang="ko-KR" sz="2400" i="1">
                            <a:latin typeface="Cambria Math" panose="02040503050406030204" pitchFamily="18" charset="0"/>
                          </a:rPr>
                          <m:t>𝑖</m:t>
                        </m:r>
                        <m:r>
                          <a:rPr lang="en-US" altLang="ko-KR" sz="2400" i="1">
                            <a:latin typeface="Cambria Math" panose="02040503050406030204" pitchFamily="18" charset="0"/>
                          </a:rPr>
                          <m:t>=1</m:t>
                        </m:r>
                      </m:sub>
                      <m:sup>
                        <m:r>
                          <a:rPr lang="en-US" altLang="ko-KR" sz="2400" i="1">
                            <a:latin typeface="Cambria Math" panose="02040503050406030204" pitchFamily="18" charset="0"/>
                          </a:rPr>
                          <m:t>𝑛</m:t>
                        </m:r>
                      </m:sup>
                      <m:e>
                        <m:sSub>
                          <m:sSubPr>
                            <m:ctrlPr>
                              <a:rPr lang="ko-KR" altLang="ko-KR" sz="2400" i="1">
                                <a:latin typeface="Cambria Math" panose="02040503050406030204" pitchFamily="18" charset="0"/>
                              </a:rPr>
                            </m:ctrlPr>
                          </m:sSubPr>
                          <m:e>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𝑖</m:t>
                            </m:r>
                            <m:r>
                              <a:rPr lang="en-US" altLang="ko-KR" sz="2400" i="1">
                                <a:latin typeface="Cambria Math" panose="02040503050406030204" pitchFamily="18" charset="0"/>
                              </a:rPr>
                              <m:t>,</m:t>
                            </m:r>
                            <m:r>
                              <a:rPr lang="en-US" altLang="ko-KR" sz="2400" i="1">
                                <a:latin typeface="Cambria Math" panose="02040503050406030204" pitchFamily="18" charset="0"/>
                              </a:rPr>
                              <m:t>𝑡</m:t>
                            </m:r>
                          </m:sub>
                        </m:sSub>
                      </m:e>
                    </m:nary>
                  </m:oMath>
                </a14:m>
                <a:r>
                  <a:rPr lang="en-US" altLang="ko-KR" sz="2400" dirty="0"/>
                  <a:t> .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C</m:t>
                        </m:r>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r>
                      <a:rPr lang="en-US" altLang="ko-KR" sz="2400">
                        <a:latin typeface="Cambria Math" panose="02040503050406030204" pitchFamily="18" charset="0"/>
                      </a:rPr>
                      <m:t>=</m:t>
                    </m:r>
                    <m:nary>
                      <m:naryPr>
                        <m:chr m:val="∑"/>
                        <m:limLoc m:val="undOvr"/>
                        <m:ctrlPr>
                          <a:rPr lang="ko-KR" altLang="ko-KR" sz="2400" i="1">
                            <a:latin typeface="Cambria Math" panose="02040503050406030204" pitchFamily="18" charset="0"/>
                          </a:rPr>
                        </m:ctrlPr>
                      </m:naryPr>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sub>
                      <m:sup>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p>
                      <m:e>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m:t>
                            </m:r>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𝑡</m:t>
                            </m:r>
                          </m:sub>
                        </m:sSub>
                      </m:e>
                    </m:nary>
                  </m:oMath>
                </a14:m>
                <a:r>
                  <a:rPr lang="en-US" altLang="ko-KR" sz="2400" dirty="0"/>
                  <a:t>          </a:t>
                </a:r>
                <a:endParaRPr lang="ko-KR" altLang="ko-KR" sz="2400" dirty="0"/>
              </a:p>
              <a:p>
                <a:pPr marL="0" indent="0">
                  <a:lnSpc>
                    <a:spcPct val="100000"/>
                  </a:lnSpc>
                  <a:buNone/>
                </a:pPr>
                <a:r>
                  <a:rPr lang="en-US" altLang="ko-KR" sz="2400" dirty="0"/>
                  <a:t>    </a:t>
                </a:r>
                <a14:m>
                  <m:oMath xmlns:m="http://schemas.openxmlformats.org/officeDocument/2006/math">
                    <m:r>
                      <a:rPr lang="en-US" altLang="ko-KR" sz="2400" i="1">
                        <a:latin typeface="Cambria Math" panose="02040503050406030204" pitchFamily="18" charset="0"/>
                      </a:rPr>
                      <m:t> </m:t>
                    </m:r>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t</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𝐴</m:t>
                            </m:r>
                            <m:r>
                              <a:rPr lang="en-US" altLang="ko-KR" sz="2400" b="0" i="1" smtClean="0">
                                <a:latin typeface="Cambria Math" panose="02040503050406030204" pitchFamily="18" charset="0"/>
                              </a:rPr>
                              <m:t>𝑆</m:t>
                            </m:r>
                            <m:r>
                              <a:rPr lang="en-US" altLang="ko-KR" sz="2400" i="1">
                                <a:latin typeface="Cambria Math" panose="02040503050406030204" pitchFamily="18" charset="0"/>
                              </a:rPr>
                              <m:t>𝑅</m:t>
                            </m:r>
                          </m:e>
                          <m:sub>
                            <m:r>
                              <a:rPr lang="en-US" altLang="ko-KR" sz="2400" i="1">
                                <a:latin typeface="Cambria Math" panose="02040503050406030204" pitchFamily="18" charset="0"/>
                              </a:rPr>
                              <m:t>𝑡</m:t>
                            </m:r>
                          </m:sub>
                        </m:sSub>
                      </m:sub>
                    </m:sSub>
                    <m:r>
                      <a:rPr lang="en-US" altLang="ko-KR" sz="2400">
                        <a:latin typeface="Cambria Math" panose="02040503050406030204" pitchFamily="18" charset="0"/>
                      </a:rPr>
                      <m:t>=</m:t>
                    </m:r>
                    <m:f>
                      <m:fPr>
                        <m:ctrlPr>
                          <a:rPr lang="en-US" altLang="ko-KR" sz="2400" i="1">
                            <a:latin typeface="Cambria Math" panose="02040503050406030204" pitchFamily="18" charset="0"/>
                          </a:rPr>
                        </m:ctrlPr>
                      </m:fPr>
                      <m:num>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A</m:t>
                            </m:r>
                            <m:r>
                              <m:rPr>
                                <m:sty m:val="p"/>
                              </m:rPr>
                              <a:rPr lang="en-US" altLang="ko-KR" sz="2400" b="0" i="0" smtClean="0">
                                <a:latin typeface="Cambria Math" panose="02040503050406030204" pitchFamily="18" charset="0"/>
                              </a:rPr>
                              <m:t>S</m:t>
                            </m:r>
                            <m:r>
                              <m:rPr>
                                <m:sty m:val="p"/>
                              </m:rPr>
                              <a:rPr lang="en-US" altLang="ko-KR" sz="2400">
                                <a:latin typeface="Cambria Math" panose="02040503050406030204" pitchFamily="18" charset="0"/>
                              </a:rPr>
                              <m:t>R</m:t>
                            </m:r>
                          </m:e>
                          <m:sub>
                            <m:r>
                              <a:rPr lang="en-US" altLang="ko-KR" sz="2400" i="1">
                                <a:latin typeface="Cambria Math" panose="02040503050406030204" pitchFamily="18" charset="0"/>
                              </a:rPr>
                              <m:t>𝑡</m:t>
                            </m:r>
                          </m:sub>
                        </m:sSub>
                      </m:num>
                      <m:den>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𝜎</m:t>
                            </m:r>
                          </m:e>
                        </m:acc>
                        <m:sSub>
                          <m:sSubPr>
                            <m:ctrlPr>
                              <a:rPr lang="ko-KR" altLang="ko-KR" sz="2400" i="1">
                                <a:latin typeface="Cambria Math" panose="02040503050406030204" pitchFamily="18" charset="0"/>
                              </a:rPr>
                            </m:ctrlPr>
                          </m:sSubPr>
                          <m:e>
                            <m:r>
                              <a:rPr lang="en-US" altLang="ko-KR" sz="2400">
                                <a:latin typeface="Cambria Math" panose="02040503050406030204" pitchFamily="18" charset="0"/>
                              </a:rPr>
                              <m:t>(</m:t>
                            </m:r>
                            <m:r>
                              <m:rPr>
                                <m:sty m:val="p"/>
                              </m:rPr>
                              <a:rPr lang="en-US" altLang="ko-KR" sz="2400">
                                <a:latin typeface="Cambria Math" panose="02040503050406030204" pitchFamily="18" charset="0"/>
                              </a:rPr>
                              <m:t>ASR</m:t>
                            </m:r>
                          </m:e>
                          <m:sub>
                            <m:r>
                              <a:rPr lang="en-US" altLang="ko-KR" sz="2400" i="1">
                                <a:latin typeface="Cambria Math" panose="02040503050406030204" pitchFamily="18" charset="0"/>
                              </a:rPr>
                              <m:t>𝑡</m:t>
                            </m:r>
                          </m:sub>
                        </m:sSub>
                        <m:r>
                          <a:rPr lang="en-US" altLang="ko-KR" sz="2400" i="1">
                            <a:latin typeface="Cambria Math" panose="02040503050406030204" pitchFamily="18" charset="0"/>
                          </a:rPr>
                          <m:t>)</m:t>
                        </m:r>
                      </m:den>
                    </m:f>
                  </m:oMath>
                </a14:m>
                <a:r>
                  <a:rPr lang="en-US" altLang="ko-KR" sz="2400" dirty="0"/>
                  <a:t> ,      </a:t>
                </a:r>
                <a14:m>
                  <m:oMath xmlns:m="http://schemas.openxmlformats.org/officeDocument/2006/math">
                    <m:sSub>
                      <m:sSubPr>
                        <m:ctrlPr>
                          <a:rPr lang="ko-KR" altLang="ko-KR" sz="2400" i="1">
                            <a:latin typeface="Cambria Math" panose="02040503050406030204" pitchFamily="18" charset="0"/>
                          </a:rPr>
                        </m:ctrlPr>
                      </m:sSubPr>
                      <m:e>
                        <m:r>
                          <m:rPr>
                            <m:sty m:val="p"/>
                          </m:rPr>
                          <a:rPr lang="en-US" altLang="ko-KR" sz="2400">
                            <a:latin typeface="Cambria Math" panose="02040503050406030204" pitchFamily="18" charset="0"/>
                          </a:rPr>
                          <m:t>t</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m:t>
                            </m:r>
                            <m:r>
                              <a:rPr lang="en-US" altLang="ko-KR" sz="2400" b="0" i="1" smtClean="0">
                                <a:latin typeface="Cambria Math" panose="02040503050406030204" pitchFamily="18" charset="0"/>
                              </a:rPr>
                              <m:t>𝑆</m:t>
                            </m:r>
                            <m:r>
                              <a:rPr lang="en-US" altLang="ko-KR" sz="2400" i="1">
                                <a:latin typeface="Cambria Math" panose="02040503050406030204" pitchFamily="18" charset="0"/>
                              </a:rPr>
                              <m:t>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sub>
                    </m:sSub>
                    <m:r>
                      <a:rPr lang="en-US" altLang="ko-KR" sz="2400">
                        <a:latin typeface="Cambria Math" panose="02040503050406030204" pitchFamily="18" charset="0"/>
                      </a:rPr>
                      <m:t>=</m:t>
                    </m:r>
                    <m:f>
                      <m:fPr>
                        <m:ctrlPr>
                          <a:rPr lang="en-US" altLang="ko-KR" sz="2400" i="1">
                            <a:latin typeface="Cambria Math" panose="02040503050406030204" pitchFamily="18" charset="0"/>
                          </a:rPr>
                        </m:ctrlPr>
                      </m:fPr>
                      <m:num>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m:t>
                            </m:r>
                            <m:r>
                              <a:rPr lang="en-US" altLang="ko-KR" sz="2400" b="0" i="1" smtClean="0">
                                <a:latin typeface="Cambria Math" panose="02040503050406030204" pitchFamily="18" charset="0"/>
                              </a:rPr>
                              <m:t>𝑆</m:t>
                            </m:r>
                            <m:r>
                              <a:rPr lang="en-US" altLang="ko-KR" sz="2400" i="1">
                                <a:latin typeface="Cambria Math" panose="02040503050406030204" pitchFamily="18" charset="0"/>
                              </a:rPr>
                              <m:t>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num>
                      <m:den>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𝜎</m:t>
                            </m:r>
                          </m:e>
                        </m:acc>
                        <m:d>
                          <m:dPr>
                            <m:ctrlPr>
                              <a:rPr lang="en-US" altLang="ko-KR" sz="2400" i="1">
                                <a:latin typeface="Cambria Math" panose="02040503050406030204" pitchFamily="18" charset="0"/>
                              </a:rPr>
                            </m:ctrlPr>
                          </m:dPr>
                          <m:e>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𝐶</m:t>
                                </m:r>
                                <m:r>
                                  <a:rPr lang="en-US" altLang="ko-KR" sz="2400" b="0" i="1" smtClean="0">
                                    <a:latin typeface="Cambria Math" panose="02040503050406030204" pitchFamily="18" charset="0"/>
                                  </a:rPr>
                                  <m:t>𝑆</m:t>
                                </m:r>
                                <m:r>
                                  <a:rPr lang="en-US" altLang="ko-KR" sz="2400" i="1">
                                    <a:latin typeface="Cambria Math" panose="02040503050406030204" pitchFamily="18" charset="0"/>
                                  </a:rPr>
                                  <m:t>𝑅</m:t>
                                </m:r>
                              </m:e>
                              <m:sub>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1</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𝑡</m:t>
                                    </m:r>
                                  </m:e>
                                  <m:sub>
                                    <m:r>
                                      <a:rPr lang="en-US" altLang="ko-KR" sz="2400" i="1">
                                        <a:latin typeface="Cambria Math" panose="02040503050406030204" pitchFamily="18" charset="0"/>
                                      </a:rPr>
                                      <m:t>2</m:t>
                                    </m:r>
                                  </m:sub>
                                </m:sSub>
                              </m:sub>
                            </m:sSub>
                          </m:e>
                        </m:d>
                      </m:den>
                    </m:f>
                    <m:r>
                      <a:rPr lang="en-US" altLang="ko-KR" sz="2400" i="1">
                        <a:latin typeface="Cambria Math" panose="02040503050406030204" pitchFamily="18" charset="0"/>
                      </a:rPr>
                      <m:t>      </m:t>
                    </m:r>
                  </m:oMath>
                </a14:m>
                <a:r>
                  <a:rPr lang="en-US" altLang="ko-KR" sz="2400" dirty="0"/>
                  <a:t>            (2)</a:t>
                </a:r>
                <a:endParaRPr lang="ko-KR" altLang="ko-KR"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23392" y="929264"/>
                <a:ext cx="8435280" cy="5740096"/>
              </a:xfrm>
              <a:blipFill>
                <a:blip r:embed="rId3"/>
                <a:stretch>
                  <a:fillRect l="-1084" t="-849"/>
                </a:stretch>
              </a:blipFill>
            </p:spPr>
            <p:txBody>
              <a:bodyPr/>
              <a:lstStyle/>
              <a:p>
                <a:r>
                  <a:rPr lang="ko-KR" altLang="en-US">
                    <a:noFill/>
                  </a:rPr>
                  <a:t> </a:t>
                </a:r>
              </a:p>
            </p:txBody>
          </p:sp>
        </mc:Fallback>
      </mc:AlternateContent>
      <p:sp>
        <p:nvSpPr>
          <p:cNvPr id="7" name="제목 1">
            <a:extLst>
              <a:ext uri="{FF2B5EF4-FFF2-40B4-BE49-F238E27FC236}">
                <a16:creationId xmlns:a16="http://schemas.microsoft.com/office/drawing/2014/main" id="{81538383-B35B-1A9D-F65A-E71717C45EAD}"/>
              </a:ext>
            </a:extLst>
          </p:cNvPr>
          <p:cNvSpPr txBox="1">
            <a:spLocks/>
          </p:cNvSpPr>
          <p:nvPr/>
        </p:nvSpPr>
        <p:spPr>
          <a:xfrm>
            <a:off x="263352" y="245823"/>
            <a:ext cx="8183880" cy="504056"/>
          </a:xfrm>
          <a:prstGeom prst="rect">
            <a:avLst/>
          </a:prstGeom>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2800" b="1" dirty="0">
                <a:effectLst>
                  <a:outerShdw blurRad="38100" dist="38100" dir="2700000" algn="tl">
                    <a:srgbClr val="000000">
                      <a:alpha val="43137"/>
                    </a:srgbClr>
                  </a:outerShdw>
                </a:effectLst>
                <a:latin typeface="+mn-lt"/>
                <a:cs typeface="Times New Roman" pitchFamily="18" charset="0"/>
              </a:rPr>
              <a:t>III. Sample and Methods</a:t>
            </a:r>
          </a:p>
        </p:txBody>
      </p:sp>
    </p:spTree>
    <p:extLst>
      <p:ext uri="{BB962C8B-B14F-4D97-AF65-F5344CB8AC3E}">
        <p14:creationId xmlns:p14="http://schemas.microsoft.com/office/powerpoint/2010/main" val="279490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dirty="0">
                <a:solidFill>
                  <a:srgbClr val="000000"/>
                </a:solidFill>
                <a:latin typeface="한양신명조"/>
              </a:rPr>
              <a:t>5&gt; Market Reaction of Listing Groups (All)</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3E48D2C9-8716-9B28-7214-891877DE5617}"/>
              </a:ext>
            </a:extLst>
          </p:cNvPr>
          <p:cNvGraphicFramePr>
            <a:graphicFrameLocks noGrp="1"/>
          </p:cNvGraphicFramePr>
          <p:nvPr>
            <p:extLst>
              <p:ext uri="{D42A27DB-BD31-4B8C-83A1-F6EECF244321}">
                <p14:modId xmlns:p14="http://schemas.microsoft.com/office/powerpoint/2010/main" val="2346958670"/>
              </p:ext>
            </p:extLst>
          </p:nvPr>
        </p:nvGraphicFramePr>
        <p:xfrm>
          <a:off x="2456547" y="1124744"/>
          <a:ext cx="6696746" cy="5385688"/>
        </p:xfrm>
        <a:graphic>
          <a:graphicData uri="http://schemas.openxmlformats.org/drawingml/2006/table">
            <a:tbl>
              <a:tblPr/>
              <a:tblGrid>
                <a:gridCol w="967625">
                  <a:extLst>
                    <a:ext uri="{9D8B030D-6E8A-4147-A177-3AD203B41FA5}">
                      <a16:colId xmlns:a16="http://schemas.microsoft.com/office/drawing/2014/main" val="66336742"/>
                    </a:ext>
                  </a:extLst>
                </a:gridCol>
                <a:gridCol w="890996">
                  <a:extLst>
                    <a:ext uri="{9D8B030D-6E8A-4147-A177-3AD203B41FA5}">
                      <a16:colId xmlns:a16="http://schemas.microsoft.com/office/drawing/2014/main" val="3563646488"/>
                    </a:ext>
                  </a:extLst>
                </a:gridCol>
                <a:gridCol w="967625">
                  <a:extLst>
                    <a:ext uri="{9D8B030D-6E8A-4147-A177-3AD203B41FA5}">
                      <a16:colId xmlns:a16="http://schemas.microsoft.com/office/drawing/2014/main" val="2108958078"/>
                    </a:ext>
                  </a:extLst>
                </a:gridCol>
                <a:gridCol w="967625">
                  <a:extLst>
                    <a:ext uri="{9D8B030D-6E8A-4147-A177-3AD203B41FA5}">
                      <a16:colId xmlns:a16="http://schemas.microsoft.com/office/drawing/2014/main" val="2092424839"/>
                    </a:ext>
                  </a:extLst>
                </a:gridCol>
                <a:gridCol w="967625">
                  <a:extLst>
                    <a:ext uri="{9D8B030D-6E8A-4147-A177-3AD203B41FA5}">
                      <a16:colId xmlns:a16="http://schemas.microsoft.com/office/drawing/2014/main" val="346827419"/>
                    </a:ext>
                  </a:extLst>
                </a:gridCol>
                <a:gridCol w="967625">
                  <a:extLst>
                    <a:ext uri="{9D8B030D-6E8A-4147-A177-3AD203B41FA5}">
                      <a16:colId xmlns:a16="http://schemas.microsoft.com/office/drawing/2014/main" val="377275477"/>
                    </a:ext>
                  </a:extLst>
                </a:gridCol>
                <a:gridCol w="967625">
                  <a:extLst>
                    <a:ext uri="{9D8B030D-6E8A-4147-A177-3AD203B41FA5}">
                      <a16:colId xmlns:a16="http://schemas.microsoft.com/office/drawing/2014/main" val="1129555660"/>
                    </a:ext>
                  </a:extLst>
                </a:gridCol>
              </a:tblGrid>
              <a:tr h="159711">
                <a:tc rowSpan="2">
                  <a:txBody>
                    <a:bodyPr/>
                    <a:lstStyle/>
                    <a:p>
                      <a:pPr marL="0" marR="0" indent="0" algn="ctr" fontAlgn="base" latinLnBrk="1">
                        <a:lnSpc>
                          <a:spcPct val="100000"/>
                        </a:lnSpc>
                        <a:spcBef>
                          <a:spcPts val="0"/>
                        </a:spcBef>
                        <a:spcAft>
                          <a:spcPts val="0"/>
                        </a:spcAft>
                        <a:tabLst>
                          <a:tab pos="340360" algn="l"/>
                        </a:tabLst>
                      </a:pPr>
                      <a:r>
                        <a:rPr lang="en-US" altLang="ko-KR" sz="1200" kern="0" spc="0" dirty="0" err="1">
                          <a:solidFill>
                            <a:srgbClr val="000000"/>
                          </a:solidFill>
                          <a:effectLst/>
                          <a:latin typeface="한양신명조"/>
                        </a:rPr>
                        <a:t>Classfication</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542873579"/>
                  </a:ext>
                </a:extLst>
              </a:tr>
              <a:tr h="225645">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2035914"/>
                  </a:ext>
                </a:extLst>
              </a:tr>
              <a:tr h="208736">
                <a:tc>
                  <a:txBody>
                    <a:bodyPr/>
                    <a:lstStyle/>
                    <a:p>
                      <a:pPr marL="0" marR="0" indent="0" algn="ctr" fontAlgn="base" latinLnBrk="1">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Std</a:t>
                      </a:r>
                      <a:endParaRPr 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dirty="0">
                          <a:solidFill>
                            <a:srgbClr val="000000"/>
                          </a:solidFill>
                          <a:effectLst/>
                          <a:latin typeface="한양신명조"/>
                        </a:rPr>
                        <a:t>	</a:t>
                      </a:r>
                      <a:r>
                        <a:rPr lang="en-US" altLang="ko-KR" sz="1100" kern="0" spc="0" dirty="0">
                          <a:solidFill>
                            <a:srgbClr val="000000"/>
                          </a:solidFill>
                          <a:effectLst/>
                          <a:latin typeface="한양신명조"/>
                          <a:ea typeface="한양신명조"/>
                        </a:rPr>
                        <a:t>0.108</a:t>
                      </a:r>
                      <a:endParaRPr lang="ko-KR" altLang="en-US" sz="1100" kern="0" dirty="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0.143</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0.412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0.601</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0.143</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0.218</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6229055"/>
                  </a:ext>
                </a:extLst>
              </a:tr>
              <a:tr h="208736">
                <a:tc>
                  <a:txBody>
                    <a:bodyPr/>
                    <a:lstStyle/>
                    <a:p>
                      <a:pPr marL="0" marR="0" indent="0" algn="ctr" fontAlgn="base" latinLnBrk="1">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The number of Sample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540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868</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87</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219</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362</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202</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727310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-5</a:t>
                      </a:r>
                      <a:endParaRPr lang="en-US" sz="1200" kern="0" spc="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-0.05</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0.17</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-0.48</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-0.15</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0.16</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25951201"/>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-4</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-0.08</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-0.17</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0.29</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-0.75</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-0.11</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-0.08</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221607493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-3</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-0.15</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-0.40</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-0.02</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0.21</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38226180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-2</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-0.09</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-0.45</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-0.60</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-0.13</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0.23</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92198511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-0.04</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0.09</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0.24</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-0.44</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-0.10</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0.16</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27410403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0</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0.40</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0.31</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0.63</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0.44</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0.19</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70997071"/>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-0.25</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-0.24</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-0.46</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8693569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2</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-0.13</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0.02</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0.08</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923161656"/>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3</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-0.07</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0.11</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0.07</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-0.26</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3390721465"/>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4</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0.07</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0.32</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0.06</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0.29</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06094800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0.14</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0.08</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0.52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-0.42</a:t>
                      </a:r>
                      <a:endParaRPr lang="ko-KR" altLang="en-US" sz="11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0.05</a:t>
                      </a:r>
                      <a:endParaRPr lang="ko-KR" altLang="en-US" sz="11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0.01</a:t>
                      </a:r>
                      <a:endParaRPr lang="ko-KR" altLang="en-US" sz="11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9497965"/>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(-5,5)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-2.24</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0.21</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-0.26</a:t>
                      </a:r>
                      <a:endParaRPr lang="ko-KR" altLang="en-US" sz="11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28810234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0.24</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-0.03</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-0.05</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0.48</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-0.10</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59222818"/>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(-5,-1)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-0.29</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-2.67</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-0.52</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0.68</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19626418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(-1,0)</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0.36</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0.40</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0.19</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0.34</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0.35</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66378422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(0,1)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0.15</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0.15</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0.26</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0.39</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0.58</a:t>
                      </a:r>
                      <a:r>
                        <a:rPr lang="ko-KR" altLang="en-US" sz="1100" kern="0">
                          <a:solidFill>
                            <a:srgbClr val="000000"/>
                          </a:solidFill>
                          <a:effectLst/>
                          <a:latin typeface="한양신명조"/>
                        </a:rPr>
                        <a:t>	</a:t>
                      </a:r>
                      <a:r>
                        <a:rPr lang="ko-KR" altLang="en-US" sz="1100" kern="0" spc="0" baseline="30000">
                          <a:solidFill>
                            <a:srgbClr val="000000"/>
                          </a:solidFill>
                          <a:effectLst/>
                          <a:latin typeface="한양신명조"/>
                          <a:ea typeface="한양신명조"/>
                        </a:rPr>
                        <a:t>***</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-0.27</a:t>
                      </a:r>
                      <a:endParaRPr lang="ko-KR" altLang="en-US" sz="11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72626367"/>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-0.21</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-0.22</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-0.23</a:t>
                      </a:r>
                      <a:endParaRPr lang="ko-KR" altLang="en-US" sz="11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-0.19</a:t>
                      </a:r>
                      <a:endParaRPr lang="ko-KR" altLang="en-US" sz="11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a:solidFill>
                            <a:srgbClr val="000000"/>
                          </a:solidFill>
                          <a:effectLst/>
                          <a:latin typeface="한양신명조"/>
                        </a:rPr>
                        <a:t>	</a:t>
                      </a:r>
                      <a:r>
                        <a:rPr lang="en-US" altLang="ko-KR" sz="1100" kern="0" spc="0">
                          <a:solidFill>
                            <a:srgbClr val="000000"/>
                          </a:solidFill>
                          <a:effectLst/>
                          <a:latin typeface="한양신명조"/>
                          <a:ea typeface="한양신명조"/>
                        </a:rPr>
                        <a:t>0.29</a:t>
                      </a:r>
                      <a:endParaRPr lang="ko-KR" altLang="en-US" sz="11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1100" kern="0" dirty="0">
                          <a:solidFill>
                            <a:srgbClr val="000000"/>
                          </a:solidFill>
                          <a:effectLst/>
                          <a:latin typeface="한양신명조"/>
                        </a:rPr>
                        <a:t>	</a:t>
                      </a:r>
                      <a:r>
                        <a:rPr lang="en-US" altLang="ko-KR" sz="1100" kern="0" spc="0" dirty="0">
                          <a:solidFill>
                            <a:srgbClr val="000000"/>
                          </a:solidFill>
                          <a:effectLst/>
                          <a:latin typeface="한양신명조"/>
                          <a:ea typeface="한양신명조"/>
                        </a:rPr>
                        <a:t>-1.13</a:t>
                      </a:r>
                      <a:r>
                        <a:rPr lang="ko-KR" altLang="en-US" sz="1100" kern="0" dirty="0">
                          <a:solidFill>
                            <a:srgbClr val="000000"/>
                          </a:solidFill>
                          <a:effectLst/>
                          <a:latin typeface="한양신명조"/>
                        </a:rPr>
                        <a:t>	</a:t>
                      </a:r>
                      <a:r>
                        <a:rPr lang="ko-KR" altLang="en-US" sz="1100" kern="0" spc="0" baseline="30000" dirty="0">
                          <a:solidFill>
                            <a:srgbClr val="000000"/>
                          </a:solidFill>
                          <a:effectLst/>
                          <a:latin typeface="한양신명조"/>
                          <a:ea typeface="한양신명조"/>
                        </a:rPr>
                        <a:t>**</a:t>
                      </a:r>
                      <a:endParaRPr lang="ko-KR" altLang="en-US" sz="1100" kern="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7862276"/>
                  </a:ext>
                </a:extLst>
              </a:tr>
            </a:tbl>
          </a:graphicData>
        </a:graphic>
      </p:graphicFrame>
      <p:sp>
        <p:nvSpPr>
          <p:cNvPr id="3" name="제목 1">
            <a:extLst>
              <a:ext uri="{FF2B5EF4-FFF2-40B4-BE49-F238E27FC236}">
                <a16:creationId xmlns:a16="http://schemas.microsoft.com/office/drawing/2014/main" id="{58B214A5-6BB0-2B9C-5E0E-0270AEDB0D28}"/>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5" name="제목 1">
            <a:extLst>
              <a:ext uri="{FF2B5EF4-FFF2-40B4-BE49-F238E27FC236}">
                <a16:creationId xmlns:a16="http://schemas.microsoft.com/office/drawing/2014/main" id="{953348DD-BFBC-909F-3C39-2B6F3670042B}"/>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1</a:t>
            </a:r>
            <a:r>
              <a:rPr lang="en-US" altLang="ko-KR" sz="2000" b="1" dirty="0"/>
              <a:t>. Market Reaction</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239514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spc="-50" dirty="0">
                <a:solidFill>
                  <a:srgbClr val="000000"/>
                </a:solidFill>
                <a:latin typeface="한양신명조"/>
                <a:ea typeface="한양신명조"/>
              </a:rPr>
              <a:t>6</a:t>
            </a:r>
            <a:r>
              <a:rPr lang="en-US" altLang="ko-KR" sz="1600" kern="0" dirty="0">
                <a:solidFill>
                  <a:srgbClr val="000000"/>
                </a:solidFill>
                <a:latin typeface="한양신명조"/>
              </a:rPr>
              <a:t>&gt; AAR and</a:t>
            </a:r>
            <a:r>
              <a:rPr lang="ko-KR" altLang="en-US" sz="1600" kern="0" spc="-50" dirty="0">
                <a:solidFill>
                  <a:srgbClr val="000000"/>
                </a:solidFill>
                <a:latin typeface="한양신명조"/>
                <a:ea typeface="한양신명조"/>
              </a:rPr>
              <a:t> </a:t>
            </a:r>
            <a:r>
              <a:rPr lang="en-US" altLang="ko-KR" sz="1600" kern="0" dirty="0">
                <a:solidFill>
                  <a:srgbClr val="000000"/>
                </a:solidFill>
                <a:latin typeface="한양신명조"/>
              </a:rPr>
              <a:t>CAR of Listing Group by </a:t>
            </a:r>
            <a:r>
              <a:rPr lang="en-US" altLang="ko-KR" sz="1600" kern="0" spc="-50" dirty="0">
                <a:solidFill>
                  <a:srgbClr val="000000"/>
                </a:solidFill>
                <a:latin typeface="한양신명조"/>
              </a:rPr>
              <a:t>Operating Profit</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6EB9E7CF-0F14-0556-8D0F-02B650865B01}"/>
              </a:ext>
            </a:extLst>
          </p:cNvPr>
          <p:cNvGraphicFramePr>
            <a:graphicFrameLocks noGrp="1"/>
          </p:cNvGraphicFramePr>
          <p:nvPr>
            <p:extLst>
              <p:ext uri="{D42A27DB-BD31-4B8C-83A1-F6EECF244321}">
                <p14:modId xmlns:p14="http://schemas.microsoft.com/office/powerpoint/2010/main" val="2370817419"/>
              </p:ext>
            </p:extLst>
          </p:nvPr>
        </p:nvGraphicFramePr>
        <p:xfrm>
          <a:off x="767408" y="1652968"/>
          <a:ext cx="5040558" cy="4602484"/>
        </p:xfrm>
        <a:graphic>
          <a:graphicData uri="http://schemas.openxmlformats.org/drawingml/2006/table">
            <a:tbl>
              <a:tblPr/>
              <a:tblGrid>
                <a:gridCol w="675855">
                  <a:extLst>
                    <a:ext uri="{9D8B030D-6E8A-4147-A177-3AD203B41FA5}">
                      <a16:colId xmlns:a16="http://schemas.microsoft.com/office/drawing/2014/main" val="3252591110"/>
                    </a:ext>
                  </a:extLst>
                </a:gridCol>
                <a:gridCol w="644830">
                  <a:extLst>
                    <a:ext uri="{9D8B030D-6E8A-4147-A177-3AD203B41FA5}">
                      <a16:colId xmlns:a16="http://schemas.microsoft.com/office/drawing/2014/main" val="850968311"/>
                    </a:ext>
                  </a:extLst>
                </a:gridCol>
                <a:gridCol w="789388">
                  <a:extLst>
                    <a:ext uri="{9D8B030D-6E8A-4147-A177-3AD203B41FA5}">
                      <a16:colId xmlns:a16="http://schemas.microsoft.com/office/drawing/2014/main" val="2083489882"/>
                    </a:ext>
                  </a:extLst>
                </a:gridCol>
                <a:gridCol w="789388">
                  <a:extLst>
                    <a:ext uri="{9D8B030D-6E8A-4147-A177-3AD203B41FA5}">
                      <a16:colId xmlns:a16="http://schemas.microsoft.com/office/drawing/2014/main" val="2980293713"/>
                    </a:ext>
                  </a:extLst>
                </a:gridCol>
                <a:gridCol w="713699">
                  <a:extLst>
                    <a:ext uri="{9D8B030D-6E8A-4147-A177-3AD203B41FA5}">
                      <a16:colId xmlns:a16="http://schemas.microsoft.com/office/drawing/2014/main" val="4074549114"/>
                    </a:ext>
                  </a:extLst>
                </a:gridCol>
                <a:gridCol w="713699">
                  <a:extLst>
                    <a:ext uri="{9D8B030D-6E8A-4147-A177-3AD203B41FA5}">
                      <a16:colId xmlns:a16="http://schemas.microsoft.com/office/drawing/2014/main" val="2283370179"/>
                    </a:ext>
                  </a:extLst>
                </a:gridCol>
                <a:gridCol w="713699">
                  <a:extLst>
                    <a:ext uri="{9D8B030D-6E8A-4147-A177-3AD203B41FA5}">
                      <a16:colId xmlns:a16="http://schemas.microsoft.com/office/drawing/2014/main" val="4225995691"/>
                    </a:ext>
                  </a:extLst>
                </a:gridCol>
              </a:tblGrid>
              <a:tr h="193149">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1486">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1056">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en-US" altLang="ko-KR" sz="900" kern="0" spc="0" dirty="0">
                          <a:solidFill>
                            <a:srgbClr val="000000"/>
                          </a:solidFill>
                          <a:effectLst/>
                          <a:latin typeface="한양신명조"/>
                          <a:ea typeface="한양신명조"/>
                        </a:rPr>
                        <a:t>0.181</a:t>
                      </a:r>
                      <a:endParaRPr lang="ko-KR" altLang="en-US" sz="900" kern="0" dirty="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0.601</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0.181</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0.344</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1056">
                <a:tc>
                  <a:txBody>
                    <a:bodyPr/>
                    <a:lstStyle/>
                    <a:p>
                      <a:pPr marL="0" marR="0" lvl="0" indent="0" algn="ctr" defTabSz="914400" rtl="0" eaLnBrk="1" fontAlgn="base" latinLnBrk="1" hangingPunct="1">
                        <a:lnSpc>
                          <a:spcPct val="100000"/>
                        </a:lnSpc>
                        <a:spcBef>
                          <a:spcPts val="0"/>
                        </a:spcBef>
                        <a:spcAft>
                          <a:spcPts val="0"/>
                        </a:spcAft>
                        <a:buClrTx/>
                        <a:buSzTx/>
                        <a:buFontTx/>
                        <a:buNone/>
                        <a:tabLst>
                          <a:tab pos="340360" algn="l"/>
                        </a:tabLst>
                        <a:defRPr/>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496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882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118</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239</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120</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-0.48</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798459753"/>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202266152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-0.60</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1624654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72339585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0.37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2544396190"/>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056486027"/>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71382028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55103764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45906967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2.05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-0.42</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3.31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-2.24</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406314865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-0.57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40">
                          <a:solidFill>
                            <a:srgbClr val="000000"/>
                          </a:solidFill>
                          <a:effectLst/>
                          <a:latin typeface="한양신명조"/>
                          <a:ea typeface="한양신명조"/>
                        </a:rPr>
                        <a:t>–</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-2.67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0826045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9736111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(0,1)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212765356"/>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0.63</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-1.24</a:t>
                      </a:r>
                      <a:endParaRPr lang="ko-KR" altLang="en-US" sz="900" kern="0" dirty="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graphicFrame>
        <p:nvGraphicFramePr>
          <p:cNvPr id="5" name="표 4">
            <a:extLst>
              <a:ext uri="{FF2B5EF4-FFF2-40B4-BE49-F238E27FC236}">
                <a16:creationId xmlns:a16="http://schemas.microsoft.com/office/drawing/2014/main" id="{21D1C85E-4204-69EC-CC6A-DFD04A58282C}"/>
              </a:ext>
            </a:extLst>
          </p:cNvPr>
          <p:cNvGraphicFramePr>
            <a:graphicFrameLocks noGrp="1"/>
          </p:cNvGraphicFramePr>
          <p:nvPr>
            <p:extLst>
              <p:ext uri="{D42A27DB-BD31-4B8C-83A1-F6EECF244321}">
                <p14:modId xmlns:p14="http://schemas.microsoft.com/office/powerpoint/2010/main" val="4025512687"/>
              </p:ext>
            </p:extLst>
          </p:nvPr>
        </p:nvGraphicFramePr>
        <p:xfrm>
          <a:off x="6096000" y="1637938"/>
          <a:ext cx="5503823" cy="4602484"/>
        </p:xfrm>
        <a:graphic>
          <a:graphicData uri="http://schemas.openxmlformats.org/drawingml/2006/table">
            <a:tbl>
              <a:tblPr/>
              <a:tblGrid>
                <a:gridCol w="792088">
                  <a:extLst>
                    <a:ext uri="{9D8B030D-6E8A-4147-A177-3AD203B41FA5}">
                      <a16:colId xmlns:a16="http://schemas.microsoft.com/office/drawing/2014/main" val="3252591110"/>
                    </a:ext>
                  </a:extLst>
                </a:gridCol>
                <a:gridCol w="649978">
                  <a:extLst>
                    <a:ext uri="{9D8B030D-6E8A-4147-A177-3AD203B41FA5}">
                      <a16:colId xmlns:a16="http://schemas.microsoft.com/office/drawing/2014/main" val="850968311"/>
                    </a:ext>
                  </a:extLst>
                </a:gridCol>
                <a:gridCol w="861939">
                  <a:extLst>
                    <a:ext uri="{9D8B030D-6E8A-4147-A177-3AD203B41FA5}">
                      <a16:colId xmlns:a16="http://schemas.microsoft.com/office/drawing/2014/main" val="2083489882"/>
                    </a:ext>
                  </a:extLst>
                </a:gridCol>
                <a:gridCol w="861939">
                  <a:extLst>
                    <a:ext uri="{9D8B030D-6E8A-4147-A177-3AD203B41FA5}">
                      <a16:colId xmlns:a16="http://schemas.microsoft.com/office/drawing/2014/main" val="2980293713"/>
                    </a:ext>
                  </a:extLst>
                </a:gridCol>
                <a:gridCol w="779293">
                  <a:extLst>
                    <a:ext uri="{9D8B030D-6E8A-4147-A177-3AD203B41FA5}">
                      <a16:colId xmlns:a16="http://schemas.microsoft.com/office/drawing/2014/main" val="4074549114"/>
                    </a:ext>
                  </a:extLst>
                </a:gridCol>
                <a:gridCol w="779293">
                  <a:extLst>
                    <a:ext uri="{9D8B030D-6E8A-4147-A177-3AD203B41FA5}">
                      <a16:colId xmlns:a16="http://schemas.microsoft.com/office/drawing/2014/main" val="2283370179"/>
                    </a:ext>
                  </a:extLst>
                </a:gridCol>
                <a:gridCol w="779293">
                  <a:extLst>
                    <a:ext uri="{9D8B030D-6E8A-4147-A177-3AD203B41FA5}">
                      <a16:colId xmlns:a16="http://schemas.microsoft.com/office/drawing/2014/main" val="4225995691"/>
                    </a:ext>
                  </a:extLst>
                </a:gridCol>
              </a:tblGrid>
              <a:tr h="166402">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640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3787">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0.192</a:t>
                      </a:r>
                      <a:endParaRPr lang="ko-KR" altLang="en-US" sz="900" kern="0" dirty="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0.535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0.450</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0.240</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0.409</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3787">
                <a:tc>
                  <a:txBody>
                    <a:bodyPr/>
                    <a:lstStyle/>
                    <a:p>
                      <a:pPr marL="0" marR="0" indent="0" algn="ctr" fontAlgn="base" latinLnBrk="1">
                        <a:lnSpc>
                          <a:spcPct val="100000"/>
                        </a:lnSpc>
                        <a:spcBef>
                          <a:spcPts val="0"/>
                        </a:spcBef>
                        <a:spcAft>
                          <a:spcPts val="0"/>
                        </a:spcAft>
                        <a:tabLst>
                          <a:tab pos="340360" algn="l"/>
                        </a:tabLst>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372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882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101</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123</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82</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798459753"/>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202266152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1624654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72339585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2544396190"/>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056486027"/>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-0.31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71382028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55103764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45906967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-2.90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-0.60</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-2.00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-0.46</a:t>
                      </a:r>
                      <a:endParaRPr lang="ko-KR" altLang="en-US" sz="900" kern="0">
                        <a:solidFill>
                          <a:srgbClr val="000000"/>
                        </a:solidFill>
                        <a:effectLst/>
                        <a:latin typeface="한양신명조"/>
                      </a:endParaRPr>
                    </a:p>
                  </a:txBody>
                  <a:tcPr marL="0" marR="0" marT="25146" marB="25146"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-0.84</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406314865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40">
                          <a:solidFill>
                            <a:srgbClr val="000000"/>
                          </a:solidFill>
                          <a:effectLst/>
                          <a:latin typeface="한양신명조"/>
                          <a:ea typeface="한양신명조"/>
                        </a:rPr>
                        <a:t>–</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-1.55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10826045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0.48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-0.51</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9736111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(0,1)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-0.50</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-0.57</a:t>
                      </a:r>
                      <a:endParaRPr lang="ko-KR" altLang="en-US" sz="900" kern="0">
                        <a:solidFill>
                          <a:srgbClr val="000000"/>
                        </a:solidFill>
                        <a:effectLst/>
                        <a:latin typeface="한양신명조"/>
                      </a:endParaRPr>
                    </a:p>
                  </a:txBody>
                  <a:tcPr marL="0" marR="0" marT="25146" marB="25146" anchor="ctr">
                    <a:lnL>
                      <a:noFill/>
                    </a:lnL>
                    <a:lnR>
                      <a:noFill/>
                    </a:lnR>
                    <a:lnT>
                      <a:noFill/>
                    </a:lnT>
                    <a:lnB>
                      <a:noFill/>
                    </a:lnB>
                    <a:noFill/>
                  </a:tcPr>
                </a:tc>
                <a:extLst>
                  <a:ext uri="{0D108BD9-81ED-4DB2-BD59-A6C34878D82A}">
                    <a16:rowId xmlns:a16="http://schemas.microsoft.com/office/drawing/2014/main" val="3212765356"/>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-2.10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25146" marB="25146"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-0.60</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-0.97</a:t>
                      </a:r>
                      <a:endParaRPr lang="ko-KR" altLang="en-US" sz="900" kern="0" dirty="0">
                        <a:solidFill>
                          <a:srgbClr val="000000"/>
                        </a:solidFill>
                        <a:effectLst/>
                        <a:latin typeface="한양신명조"/>
                      </a:endParaRPr>
                    </a:p>
                  </a:txBody>
                  <a:tcPr marL="0" marR="0" marT="25146" marB="25146"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sp>
        <p:nvSpPr>
          <p:cNvPr id="8" name="TextBox 7">
            <a:extLst>
              <a:ext uri="{FF2B5EF4-FFF2-40B4-BE49-F238E27FC236}">
                <a16:creationId xmlns:a16="http://schemas.microsoft.com/office/drawing/2014/main" id="{345863BE-F837-AE1E-48D7-1DC1969E9BD1}"/>
              </a:ext>
            </a:extLst>
          </p:cNvPr>
          <p:cNvSpPr txBox="1"/>
          <p:nvPr/>
        </p:nvSpPr>
        <p:spPr>
          <a:xfrm>
            <a:off x="767408" y="1287686"/>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A. Surplus (Q+)</a:t>
            </a:r>
            <a:endParaRPr lang="ko-KR" altLang="en-US" sz="1600" kern="0" spc="0" dirty="0">
              <a:solidFill>
                <a:srgbClr val="000000"/>
              </a:solidFill>
              <a:effectLst/>
            </a:endParaRPr>
          </a:p>
        </p:txBody>
      </p:sp>
      <p:sp>
        <p:nvSpPr>
          <p:cNvPr id="9" name="TextBox 8">
            <a:extLst>
              <a:ext uri="{FF2B5EF4-FFF2-40B4-BE49-F238E27FC236}">
                <a16:creationId xmlns:a16="http://schemas.microsoft.com/office/drawing/2014/main" id="{FC9C6112-C349-B765-C0B7-1C11A358CCA8}"/>
              </a:ext>
            </a:extLst>
          </p:cNvPr>
          <p:cNvSpPr txBox="1"/>
          <p:nvPr/>
        </p:nvSpPr>
        <p:spPr>
          <a:xfrm>
            <a:off x="6168008" y="1264190"/>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B. D</a:t>
            </a:r>
            <a:r>
              <a:rPr lang="en-US" altLang="ko-KR" sz="1600" kern="0" dirty="0">
                <a:solidFill>
                  <a:srgbClr val="000000"/>
                </a:solidFill>
                <a:ea typeface="한양신명조"/>
              </a:rPr>
              <a:t>eficit</a:t>
            </a:r>
            <a:r>
              <a:rPr lang="en-US" altLang="ko-KR" sz="1600" kern="0" spc="0" dirty="0">
                <a:solidFill>
                  <a:srgbClr val="000000"/>
                </a:solidFill>
                <a:effectLst/>
                <a:ea typeface="한양신명조"/>
              </a:rPr>
              <a:t> (Q-)</a:t>
            </a:r>
            <a:endParaRPr lang="ko-KR" altLang="en-US" sz="1600" kern="0" spc="0" dirty="0">
              <a:solidFill>
                <a:srgbClr val="000000"/>
              </a:solidFill>
              <a:effectLst/>
            </a:endParaRPr>
          </a:p>
        </p:txBody>
      </p:sp>
      <p:sp>
        <p:nvSpPr>
          <p:cNvPr id="7" name="제목 1">
            <a:extLst>
              <a:ext uri="{FF2B5EF4-FFF2-40B4-BE49-F238E27FC236}">
                <a16:creationId xmlns:a16="http://schemas.microsoft.com/office/drawing/2014/main" id="{27763EF5-67CF-C830-58D1-B7753FBE2033}"/>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10" name="제목 1">
            <a:extLst>
              <a:ext uri="{FF2B5EF4-FFF2-40B4-BE49-F238E27FC236}">
                <a16:creationId xmlns:a16="http://schemas.microsoft.com/office/drawing/2014/main" id="{294EC448-C993-A407-3F89-442C2C8A603E}"/>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1</a:t>
            </a:r>
            <a:r>
              <a:rPr lang="en-US" altLang="ko-KR" sz="2000" b="1" dirty="0"/>
              <a:t>. Market Reaction</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802528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spc="-50" dirty="0">
                <a:solidFill>
                  <a:srgbClr val="000000"/>
                </a:solidFill>
                <a:latin typeface="한양신명조"/>
                <a:ea typeface="한양신명조"/>
              </a:rPr>
              <a:t>7</a:t>
            </a:r>
            <a:r>
              <a:rPr lang="en-US" altLang="ko-KR" sz="1600" kern="0" dirty="0">
                <a:solidFill>
                  <a:srgbClr val="000000"/>
                </a:solidFill>
                <a:latin typeface="한양신명조"/>
              </a:rPr>
              <a:t>&gt; AAR and</a:t>
            </a:r>
            <a:r>
              <a:rPr lang="ko-KR" altLang="en-US" sz="1600" kern="0" spc="-50" dirty="0">
                <a:solidFill>
                  <a:srgbClr val="000000"/>
                </a:solidFill>
                <a:latin typeface="한양신명조"/>
                <a:ea typeface="한양신명조"/>
              </a:rPr>
              <a:t> </a:t>
            </a:r>
            <a:r>
              <a:rPr lang="en-US" altLang="ko-KR" sz="1600" kern="0" dirty="0">
                <a:solidFill>
                  <a:srgbClr val="000000"/>
                </a:solidFill>
                <a:latin typeface="한양신명조"/>
              </a:rPr>
              <a:t>CAR of Listing Group by </a:t>
            </a:r>
            <a:r>
              <a:rPr lang="en-US" altLang="ko-KR" sz="1600" kern="0" spc="-50" dirty="0">
                <a:solidFill>
                  <a:srgbClr val="000000"/>
                </a:solidFill>
                <a:latin typeface="한양신명조"/>
              </a:rPr>
              <a:t>Operating Profit change</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6EB9E7CF-0F14-0556-8D0F-02B650865B01}"/>
              </a:ext>
            </a:extLst>
          </p:cNvPr>
          <p:cNvGraphicFramePr>
            <a:graphicFrameLocks noGrp="1"/>
          </p:cNvGraphicFramePr>
          <p:nvPr>
            <p:extLst>
              <p:ext uri="{D42A27DB-BD31-4B8C-83A1-F6EECF244321}">
                <p14:modId xmlns:p14="http://schemas.microsoft.com/office/powerpoint/2010/main" val="1692974674"/>
              </p:ext>
            </p:extLst>
          </p:nvPr>
        </p:nvGraphicFramePr>
        <p:xfrm>
          <a:off x="767408" y="1652968"/>
          <a:ext cx="5040560" cy="4546144"/>
        </p:xfrm>
        <a:graphic>
          <a:graphicData uri="http://schemas.openxmlformats.org/drawingml/2006/table">
            <a:tbl>
              <a:tblPr/>
              <a:tblGrid>
                <a:gridCol w="675855">
                  <a:extLst>
                    <a:ext uri="{9D8B030D-6E8A-4147-A177-3AD203B41FA5}">
                      <a16:colId xmlns:a16="http://schemas.microsoft.com/office/drawing/2014/main" val="3252591110"/>
                    </a:ext>
                  </a:extLst>
                </a:gridCol>
                <a:gridCol w="644830">
                  <a:extLst>
                    <a:ext uri="{9D8B030D-6E8A-4147-A177-3AD203B41FA5}">
                      <a16:colId xmlns:a16="http://schemas.microsoft.com/office/drawing/2014/main" val="850968311"/>
                    </a:ext>
                  </a:extLst>
                </a:gridCol>
                <a:gridCol w="743975">
                  <a:extLst>
                    <a:ext uri="{9D8B030D-6E8A-4147-A177-3AD203B41FA5}">
                      <a16:colId xmlns:a16="http://schemas.microsoft.com/office/drawing/2014/main" val="2083489882"/>
                    </a:ext>
                  </a:extLst>
                </a:gridCol>
                <a:gridCol w="743975">
                  <a:extLst>
                    <a:ext uri="{9D8B030D-6E8A-4147-A177-3AD203B41FA5}">
                      <a16:colId xmlns:a16="http://schemas.microsoft.com/office/drawing/2014/main" val="2980293713"/>
                    </a:ext>
                  </a:extLst>
                </a:gridCol>
                <a:gridCol w="743975">
                  <a:extLst>
                    <a:ext uri="{9D8B030D-6E8A-4147-A177-3AD203B41FA5}">
                      <a16:colId xmlns:a16="http://schemas.microsoft.com/office/drawing/2014/main" val="4074549114"/>
                    </a:ext>
                  </a:extLst>
                </a:gridCol>
                <a:gridCol w="743975">
                  <a:extLst>
                    <a:ext uri="{9D8B030D-6E8A-4147-A177-3AD203B41FA5}">
                      <a16:colId xmlns:a16="http://schemas.microsoft.com/office/drawing/2014/main" val="2283370179"/>
                    </a:ext>
                  </a:extLst>
                </a:gridCol>
                <a:gridCol w="743975">
                  <a:extLst>
                    <a:ext uri="{9D8B030D-6E8A-4147-A177-3AD203B41FA5}">
                      <a16:colId xmlns:a16="http://schemas.microsoft.com/office/drawing/2014/main" val="4225995691"/>
                    </a:ext>
                  </a:extLst>
                </a:gridCol>
              </a:tblGrid>
              <a:tr h="193149">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1486">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1056">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0.122</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0.552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0.641</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0.159</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0.252</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1056">
                <a:tc>
                  <a:txBody>
                    <a:bodyPr/>
                    <a:lstStyle/>
                    <a:p>
                      <a:pPr marL="0" marR="0" lvl="0" indent="0" algn="ctr" defTabSz="914400" rtl="0" eaLnBrk="1" fontAlgn="base" latinLnBrk="1" hangingPunct="1">
                        <a:lnSpc>
                          <a:spcPct val="100000"/>
                        </a:lnSpc>
                        <a:spcBef>
                          <a:spcPts val="0"/>
                        </a:spcBef>
                        <a:spcAft>
                          <a:spcPts val="0"/>
                        </a:spcAft>
                        <a:buClrTx/>
                        <a:buSzTx/>
                        <a:buFontTx/>
                        <a:buNone/>
                        <a:tabLst>
                          <a:tab pos="340360" algn="l"/>
                        </a:tabLst>
                        <a:defRPr/>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480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619</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309</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126</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798459753"/>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02266152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1624654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2339585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544396190"/>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56486027"/>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1382028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-0.44</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55103764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0.00</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45906967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1.59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-0.35</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406314865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-1.67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826045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9736111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(0,1)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1.45</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0.03</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212765356"/>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0.53</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0.31</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en-US" altLang="ko-KR" sz="900" kern="0" spc="0" dirty="0">
                          <a:solidFill>
                            <a:srgbClr val="000000"/>
                          </a:solidFill>
                          <a:effectLst/>
                          <a:latin typeface="한양신명조"/>
                          <a:ea typeface="한양신명조"/>
                        </a:rPr>
                        <a:t>-1.58</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graphicFrame>
        <p:nvGraphicFramePr>
          <p:cNvPr id="5" name="표 4">
            <a:extLst>
              <a:ext uri="{FF2B5EF4-FFF2-40B4-BE49-F238E27FC236}">
                <a16:creationId xmlns:a16="http://schemas.microsoft.com/office/drawing/2014/main" id="{21D1C85E-4204-69EC-CC6A-DFD04A58282C}"/>
              </a:ext>
            </a:extLst>
          </p:cNvPr>
          <p:cNvGraphicFramePr>
            <a:graphicFrameLocks noGrp="1"/>
          </p:cNvGraphicFramePr>
          <p:nvPr>
            <p:extLst>
              <p:ext uri="{D42A27DB-BD31-4B8C-83A1-F6EECF244321}">
                <p14:modId xmlns:p14="http://schemas.microsoft.com/office/powerpoint/2010/main" val="1859325478"/>
              </p:ext>
            </p:extLst>
          </p:nvPr>
        </p:nvGraphicFramePr>
        <p:xfrm>
          <a:off x="6096000" y="1637938"/>
          <a:ext cx="5503821" cy="4595302"/>
        </p:xfrm>
        <a:graphic>
          <a:graphicData uri="http://schemas.openxmlformats.org/drawingml/2006/table">
            <a:tbl>
              <a:tblPr/>
              <a:tblGrid>
                <a:gridCol w="792088">
                  <a:extLst>
                    <a:ext uri="{9D8B030D-6E8A-4147-A177-3AD203B41FA5}">
                      <a16:colId xmlns:a16="http://schemas.microsoft.com/office/drawing/2014/main" val="3252591110"/>
                    </a:ext>
                  </a:extLst>
                </a:gridCol>
                <a:gridCol w="649978">
                  <a:extLst>
                    <a:ext uri="{9D8B030D-6E8A-4147-A177-3AD203B41FA5}">
                      <a16:colId xmlns:a16="http://schemas.microsoft.com/office/drawing/2014/main" val="850968311"/>
                    </a:ext>
                  </a:extLst>
                </a:gridCol>
                <a:gridCol w="812351">
                  <a:extLst>
                    <a:ext uri="{9D8B030D-6E8A-4147-A177-3AD203B41FA5}">
                      <a16:colId xmlns:a16="http://schemas.microsoft.com/office/drawing/2014/main" val="2083489882"/>
                    </a:ext>
                  </a:extLst>
                </a:gridCol>
                <a:gridCol w="812351">
                  <a:extLst>
                    <a:ext uri="{9D8B030D-6E8A-4147-A177-3AD203B41FA5}">
                      <a16:colId xmlns:a16="http://schemas.microsoft.com/office/drawing/2014/main" val="2980293713"/>
                    </a:ext>
                  </a:extLst>
                </a:gridCol>
                <a:gridCol w="812351">
                  <a:extLst>
                    <a:ext uri="{9D8B030D-6E8A-4147-A177-3AD203B41FA5}">
                      <a16:colId xmlns:a16="http://schemas.microsoft.com/office/drawing/2014/main" val="4074549114"/>
                    </a:ext>
                  </a:extLst>
                </a:gridCol>
                <a:gridCol w="812351">
                  <a:extLst>
                    <a:ext uri="{9D8B030D-6E8A-4147-A177-3AD203B41FA5}">
                      <a16:colId xmlns:a16="http://schemas.microsoft.com/office/drawing/2014/main" val="2283370179"/>
                    </a:ext>
                  </a:extLst>
                </a:gridCol>
                <a:gridCol w="812351">
                  <a:extLst>
                    <a:ext uri="{9D8B030D-6E8A-4147-A177-3AD203B41FA5}">
                      <a16:colId xmlns:a16="http://schemas.microsoft.com/office/drawing/2014/main" val="4225995691"/>
                    </a:ext>
                  </a:extLst>
                </a:gridCol>
              </a:tblGrid>
              <a:tr h="166402">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640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3787">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0.616</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0.556</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0.455</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0.363</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3787">
                <a:tc>
                  <a:txBody>
                    <a:bodyPr/>
                    <a:lstStyle/>
                    <a:p>
                      <a:pPr marL="0" marR="0" indent="0" algn="ctr" fontAlgn="base" latinLnBrk="1">
                        <a:lnSpc>
                          <a:spcPct val="100000"/>
                        </a:lnSpc>
                        <a:spcBef>
                          <a:spcPts val="0"/>
                        </a:spcBef>
                        <a:spcAft>
                          <a:spcPts val="0"/>
                        </a:spcAft>
                        <a:tabLst>
                          <a:tab pos="340360" algn="l"/>
                        </a:tabLst>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233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47</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66</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72</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0.13</a:t>
                      </a:r>
                      <a:endParaRPr lang="ko-KR" altLang="en-US" sz="900" kern="0" dirty="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0.05</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798459753"/>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-0.60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02266152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-0.22</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1624654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-0.51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2339585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-0.56</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544396190"/>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-0.94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56486027"/>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-0.08</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1382028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-1.40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0.11</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55103764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-0.14</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45906967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0.51</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0.15</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-1.10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-1.81</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-3.27</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-0.71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-1.60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-0.89</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406314865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-0.76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0.13</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826045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0.45</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9736111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(0,1)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-1.88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-0.43</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212765356"/>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-1.08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-0.71</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-0.68</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-0.45</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sp>
        <p:nvSpPr>
          <p:cNvPr id="8" name="TextBox 7">
            <a:extLst>
              <a:ext uri="{FF2B5EF4-FFF2-40B4-BE49-F238E27FC236}">
                <a16:creationId xmlns:a16="http://schemas.microsoft.com/office/drawing/2014/main" id="{345863BE-F837-AE1E-48D7-1DC1969E9BD1}"/>
              </a:ext>
            </a:extLst>
          </p:cNvPr>
          <p:cNvSpPr txBox="1"/>
          <p:nvPr/>
        </p:nvSpPr>
        <p:spPr>
          <a:xfrm>
            <a:off x="767408" y="1287686"/>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A. </a:t>
            </a:r>
            <a:r>
              <a:rPr lang="en-US" altLang="ko-KR" sz="1600" kern="0" spc="0" dirty="0" err="1">
                <a:solidFill>
                  <a:srgbClr val="000000"/>
                </a:solidFill>
                <a:effectLst/>
                <a:ea typeface="한양신명조"/>
              </a:rPr>
              <a:t>Increse</a:t>
            </a:r>
            <a:r>
              <a:rPr lang="en-US" altLang="ko-KR" sz="1600" kern="0" spc="0" dirty="0">
                <a:solidFill>
                  <a:srgbClr val="000000"/>
                </a:solidFill>
                <a:effectLst/>
                <a:ea typeface="한양신명조"/>
              </a:rPr>
              <a:t> Previous Quarter (</a:t>
            </a:r>
            <a:r>
              <a:rPr lang="ko-KR" altLang="en-US" sz="1600" kern="0" spc="0" dirty="0">
                <a:solidFill>
                  <a:srgbClr val="000000"/>
                </a:solidFill>
                <a:effectLst/>
                <a:ea typeface="한양신명조"/>
              </a:rPr>
              <a:t>∆</a:t>
            </a:r>
            <a:r>
              <a:rPr lang="en-US" altLang="ko-KR" sz="1600" kern="0" spc="0" dirty="0">
                <a:solidFill>
                  <a:srgbClr val="000000"/>
                </a:solidFill>
                <a:effectLst/>
                <a:ea typeface="한양신명조"/>
              </a:rPr>
              <a:t>Q+)</a:t>
            </a:r>
            <a:endParaRPr lang="ko-KR" altLang="en-US" sz="1600" kern="0" spc="0" dirty="0">
              <a:solidFill>
                <a:srgbClr val="000000"/>
              </a:solidFill>
              <a:effectLst/>
            </a:endParaRPr>
          </a:p>
        </p:txBody>
      </p:sp>
      <p:sp>
        <p:nvSpPr>
          <p:cNvPr id="9" name="TextBox 8">
            <a:extLst>
              <a:ext uri="{FF2B5EF4-FFF2-40B4-BE49-F238E27FC236}">
                <a16:creationId xmlns:a16="http://schemas.microsoft.com/office/drawing/2014/main" id="{FC9C6112-C349-B765-C0B7-1C11A358CCA8}"/>
              </a:ext>
            </a:extLst>
          </p:cNvPr>
          <p:cNvSpPr txBox="1"/>
          <p:nvPr/>
        </p:nvSpPr>
        <p:spPr>
          <a:xfrm>
            <a:off x="6168008" y="1264190"/>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B. </a:t>
            </a:r>
            <a:r>
              <a:rPr lang="en-US" altLang="ko-KR" sz="1600" kern="0" dirty="0" err="1">
                <a:solidFill>
                  <a:srgbClr val="000000"/>
                </a:solidFill>
                <a:ea typeface="한양신명조"/>
              </a:rPr>
              <a:t>de</a:t>
            </a:r>
            <a:r>
              <a:rPr lang="en-US" altLang="ko-KR" sz="1600" kern="0" spc="0" dirty="0" err="1">
                <a:solidFill>
                  <a:srgbClr val="000000"/>
                </a:solidFill>
                <a:effectLst/>
                <a:ea typeface="한양신명조"/>
              </a:rPr>
              <a:t>crese</a:t>
            </a:r>
            <a:r>
              <a:rPr lang="en-US" altLang="ko-KR" sz="1600" kern="0" spc="0" dirty="0">
                <a:solidFill>
                  <a:srgbClr val="000000"/>
                </a:solidFill>
                <a:effectLst/>
                <a:ea typeface="한양신명조"/>
              </a:rPr>
              <a:t> Previous Quarter (</a:t>
            </a:r>
            <a:r>
              <a:rPr lang="ko-KR" altLang="en-US" sz="1600" kern="0" spc="0" dirty="0">
                <a:solidFill>
                  <a:srgbClr val="000000"/>
                </a:solidFill>
                <a:effectLst/>
                <a:ea typeface="한양신명조"/>
              </a:rPr>
              <a:t>∆</a:t>
            </a:r>
            <a:r>
              <a:rPr lang="en-US" altLang="ko-KR" sz="1600" kern="0" spc="0" dirty="0">
                <a:solidFill>
                  <a:srgbClr val="000000"/>
                </a:solidFill>
                <a:effectLst/>
                <a:ea typeface="한양신명조"/>
              </a:rPr>
              <a:t>Q-)</a:t>
            </a:r>
            <a:endParaRPr lang="ko-KR" altLang="en-US" sz="1600" kern="0" spc="0" dirty="0">
              <a:solidFill>
                <a:srgbClr val="000000"/>
              </a:solidFill>
              <a:effectLst/>
            </a:endParaRPr>
          </a:p>
        </p:txBody>
      </p:sp>
      <p:sp>
        <p:nvSpPr>
          <p:cNvPr id="7" name="제목 1">
            <a:extLst>
              <a:ext uri="{FF2B5EF4-FFF2-40B4-BE49-F238E27FC236}">
                <a16:creationId xmlns:a16="http://schemas.microsoft.com/office/drawing/2014/main" id="{1F047294-7ADB-48D5-3D66-12CD48DF38AB}"/>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10" name="제목 1">
            <a:extLst>
              <a:ext uri="{FF2B5EF4-FFF2-40B4-BE49-F238E27FC236}">
                <a16:creationId xmlns:a16="http://schemas.microsoft.com/office/drawing/2014/main" id="{FEB9BAFB-5684-2057-F44E-FEBA9F20F4B5}"/>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1</a:t>
            </a:r>
            <a:r>
              <a:rPr lang="en-US" altLang="ko-KR" sz="2000" b="1" dirty="0"/>
              <a:t>. Market Reaction</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3532116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spc="-50" dirty="0">
                <a:solidFill>
                  <a:srgbClr val="000000"/>
                </a:solidFill>
                <a:latin typeface="한양신명조"/>
                <a:ea typeface="한양신명조"/>
              </a:rPr>
              <a:t>8</a:t>
            </a:r>
            <a:r>
              <a:rPr lang="en-US" altLang="ko-KR" sz="1600" kern="0" dirty="0">
                <a:solidFill>
                  <a:srgbClr val="000000"/>
                </a:solidFill>
                <a:latin typeface="한양신명조"/>
              </a:rPr>
              <a:t>&gt; Short Selling of Listing Groups (All)</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3E48D2C9-8716-9B28-7214-891877DE5617}"/>
              </a:ext>
            </a:extLst>
          </p:cNvPr>
          <p:cNvGraphicFramePr>
            <a:graphicFrameLocks noGrp="1"/>
          </p:cNvGraphicFramePr>
          <p:nvPr>
            <p:extLst>
              <p:ext uri="{D42A27DB-BD31-4B8C-83A1-F6EECF244321}">
                <p14:modId xmlns:p14="http://schemas.microsoft.com/office/powerpoint/2010/main" val="1344750880"/>
              </p:ext>
            </p:extLst>
          </p:nvPr>
        </p:nvGraphicFramePr>
        <p:xfrm>
          <a:off x="2456547" y="1124744"/>
          <a:ext cx="6696746" cy="5370445"/>
        </p:xfrm>
        <a:graphic>
          <a:graphicData uri="http://schemas.openxmlformats.org/drawingml/2006/table">
            <a:tbl>
              <a:tblPr/>
              <a:tblGrid>
                <a:gridCol w="967625">
                  <a:extLst>
                    <a:ext uri="{9D8B030D-6E8A-4147-A177-3AD203B41FA5}">
                      <a16:colId xmlns:a16="http://schemas.microsoft.com/office/drawing/2014/main" val="66336742"/>
                    </a:ext>
                  </a:extLst>
                </a:gridCol>
                <a:gridCol w="890996">
                  <a:extLst>
                    <a:ext uri="{9D8B030D-6E8A-4147-A177-3AD203B41FA5}">
                      <a16:colId xmlns:a16="http://schemas.microsoft.com/office/drawing/2014/main" val="3563646488"/>
                    </a:ext>
                  </a:extLst>
                </a:gridCol>
                <a:gridCol w="967625">
                  <a:extLst>
                    <a:ext uri="{9D8B030D-6E8A-4147-A177-3AD203B41FA5}">
                      <a16:colId xmlns:a16="http://schemas.microsoft.com/office/drawing/2014/main" val="2108958078"/>
                    </a:ext>
                  </a:extLst>
                </a:gridCol>
                <a:gridCol w="967625">
                  <a:extLst>
                    <a:ext uri="{9D8B030D-6E8A-4147-A177-3AD203B41FA5}">
                      <a16:colId xmlns:a16="http://schemas.microsoft.com/office/drawing/2014/main" val="2092424839"/>
                    </a:ext>
                  </a:extLst>
                </a:gridCol>
                <a:gridCol w="967625">
                  <a:extLst>
                    <a:ext uri="{9D8B030D-6E8A-4147-A177-3AD203B41FA5}">
                      <a16:colId xmlns:a16="http://schemas.microsoft.com/office/drawing/2014/main" val="346827419"/>
                    </a:ext>
                  </a:extLst>
                </a:gridCol>
                <a:gridCol w="967625">
                  <a:extLst>
                    <a:ext uri="{9D8B030D-6E8A-4147-A177-3AD203B41FA5}">
                      <a16:colId xmlns:a16="http://schemas.microsoft.com/office/drawing/2014/main" val="377275477"/>
                    </a:ext>
                  </a:extLst>
                </a:gridCol>
                <a:gridCol w="967625">
                  <a:extLst>
                    <a:ext uri="{9D8B030D-6E8A-4147-A177-3AD203B41FA5}">
                      <a16:colId xmlns:a16="http://schemas.microsoft.com/office/drawing/2014/main" val="1129555660"/>
                    </a:ext>
                  </a:extLst>
                </a:gridCol>
              </a:tblGrid>
              <a:tr h="159711">
                <a:tc rowSpan="2">
                  <a:txBody>
                    <a:bodyPr/>
                    <a:lstStyle/>
                    <a:p>
                      <a:pPr marL="0" marR="0" indent="0" algn="ctr" fontAlgn="base" latinLnBrk="1">
                        <a:lnSpc>
                          <a:spcPct val="100000"/>
                        </a:lnSpc>
                        <a:spcBef>
                          <a:spcPts val="0"/>
                        </a:spcBef>
                        <a:spcAft>
                          <a:spcPts val="0"/>
                        </a:spcAft>
                        <a:tabLst>
                          <a:tab pos="340360" algn="l"/>
                        </a:tabLst>
                      </a:pPr>
                      <a:r>
                        <a:rPr lang="en-US" altLang="ko-KR" sz="1200" kern="0" spc="0" dirty="0" err="1">
                          <a:solidFill>
                            <a:srgbClr val="000000"/>
                          </a:solidFill>
                          <a:effectLst/>
                          <a:latin typeface="한양신명조"/>
                        </a:rPr>
                        <a:t>Classfication</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542873579"/>
                  </a:ext>
                </a:extLst>
              </a:tr>
              <a:tr h="225645">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2035914"/>
                  </a:ext>
                </a:extLst>
              </a:tr>
              <a:tr h="208736">
                <a:tc>
                  <a:txBody>
                    <a:bodyPr/>
                    <a:lstStyle/>
                    <a:p>
                      <a:pPr marL="0" marR="0" indent="0" algn="ctr" fontAlgn="base" latinLnBrk="1">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Std</a:t>
                      </a:r>
                      <a:endParaRPr 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0.244</a:t>
                      </a:r>
                      <a:endParaRPr lang="ko-KR" altLang="en-US" sz="900" kern="0" dirty="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0.388</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0.158</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0.154</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0.144</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6229055"/>
                  </a:ext>
                </a:extLst>
              </a:tr>
              <a:tr h="208736">
                <a:tc>
                  <a:txBody>
                    <a:bodyPr/>
                    <a:lstStyle/>
                    <a:p>
                      <a:pPr marL="0" marR="0" indent="0" algn="ctr" fontAlgn="base" latinLnBrk="1">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The number of Sample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497</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879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96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202</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354</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199</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727310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-5</a:t>
                      </a:r>
                      <a:endParaRPr lang="en-US" sz="1200" kern="0" spc="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25951201"/>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-4</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221607493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-3</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38226180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-2</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92198511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27410403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0</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70997071"/>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8693569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2</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923161656"/>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3</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-0.57</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3390721465"/>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4</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06094800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AAR</a:t>
                      </a:r>
                      <a:r>
                        <a:rPr lang="en-US" sz="1200" kern="0" spc="-50" baseline="-25000" dirty="0">
                          <a:solidFill>
                            <a:srgbClr val="000000"/>
                          </a:solidFill>
                          <a:effectLst/>
                          <a:latin typeface="한양신명조"/>
                          <a:ea typeface="한양신명조"/>
                        </a:rPr>
                        <a:t>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9497965"/>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(-5,5)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3.68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-3.41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1.71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288102343"/>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59222818"/>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(-5,-1)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-1.36</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0.43</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196264180"/>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(-1,0)</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0.48</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1663784224"/>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(0,1)</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T="18034" marB="18034" anchor="ctr">
                    <a:lnL>
                      <a:noFill/>
                    </a:lnL>
                    <a:lnR>
                      <a:noFill/>
                    </a:lnR>
                    <a:lnT>
                      <a:noFill/>
                    </a:lnT>
                    <a:lnB>
                      <a:noFill/>
                    </a:lnB>
                    <a:noFill/>
                  </a:tcPr>
                </a:tc>
                <a:extLst>
                  <a:ext uri="{0D108BD9-81ED-4DB2-BD59-A6C34878D82A}">
                    <a16:rowId xmlns:a16="http://schemas.microsoft.com/office/drawing/2014/main" val="4272626367"/>
                  </a:ext>
                </a:extLst>
              </a:tr>
              <a:tr h="208736">
                <a:tc>
                  <a:txBody>
                    <a:bodyPr/>
                    <a:lstStyle/>
                    <a:p>
                      <a:pPr marL="50800" marR="0" indent="0" algn="l" fontAlgn="ctr" latinLnBrk="0">
                        <a:lnSpc>
                          <a:spcPct val="100000"/>
                        </a:lnSpc>
                        <a:spcBef>
                          <a:spcPts val="0"/>
                        </a:spcBef>
                        <a:spcAft>
                          <a:spcPts val="0"/>
                        </a:spcAft>
                        <a:tabLst>
                          <a:tab pos="340360" algn="l"/>
                        </a:tabLst>
                      </a:pPr>
                      <a:r>
                        <a:rPr lang="en-US" sz="1200" kern="0" spc="-50" dirty="0">
                          <a:solidFill>
                            <a:srgbClr val="000000"/>
                          </a:solidFill>
                          <a:effectLst/>
                          <a:latin typeface="한양신명조"/>
                          <a:ea typeface="한양신명조"/>
                        </a:rPr>
                        <a:t>CAR</a:t>
                      </a:r>
                      <a:r>
                        <a:rPr lang="en-US" sz="1200" kern="0" spc="-50" baseline="-25000" dirty="0">
                          <a:solidFill>
                            <a:srgbClr val="000000"/>
                          </a:solidFill>
                          <a:effectLst/>
                          <a:latin typeface="한양신명조"/>
                          <a:ea typeface="한양신명조"/>
                        </a:rPr>
                        <a:t>(1,5)</a:t>
                      </a:r>
                      <a:endParaRPr lang="en-US" sz="1200" kern="0" spc="-50" dirty="0">
                        <a:solidFill>
                          <a:srgbClr val="000000"/>
                        </a:solidFill>
                        <a:effectLst/>
                        <a:latin typeface="맑은 고딕" panose="020B0503020000020004" pitchFamily="50" charset="-127"/>
                      </a:endParaRPr>
                    </a:p>
                  </a:txBody>
                  <a:tcPr marL="288000" marR="69967" marT="34984" marB="34984"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2.53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en-US" sz="900" kern="0" spc="-40">
                          <a:solidFill>
                            <a:srgbClr val="000000"/>
                          </a:solidFill>
                          <a:effectLst/>
                          <a:latin typeface="한양신명조"/>
                          <a:ea typeface="한양신명조"/>
                        </a:rPr>
                        <a:t>	 </a:t>
                      </a:r>
                      <a:r>
                        <a:rPr lang="en-US" sz="900" kern="0" spc="0">
                          <a:solidFill>
                            <a:srgbClr val="000000"/>
                          </a:solidFill>
                          <a:effectLst/>
                          <a:latin typeface="한양신명조"/>
                          <a:ea typeface="한양신명조"/>
                        </a:rPr>
                        <a:t>-1.89</a:t>
                      </a:r>
                      <a:r>
                        <a:rPr lang="en-US" sz="900" kern="0" spc="-40">
                          <a:solidFill>
                            <a:srgbClr val="000000"/>
                          </a:solidFill>
                          <a:effectLst/>
                          <a:latin typeface="한양신명조"/>
                          <a:ea typeface="한양신명조"/>
                        </a:rPr>
                        <a:t>	</a:t>
                      </a:r>
                      <a:r>
                        <a:rPr lang="en-US" sz="900" kern="0" spc="0" baseline="30000">
                          <a:solidFill>
                            <a:srgbClr val="000000"/>
                          </a:solidFill>
                          <a:effectLst/>
                          <a:latin typeface="한양신명조"/>
                          <a:ea typeface="한양신명조"/>
                        </a:rPr>
                        <a:t>**</a:t>
                      </a:r>
                      <a:endParaRPr lang="en-US" sz="900" kern="0" spc="-40">
                        <a:solidFill>
                          <a:srgbClr val="000000"/>
                        </a:solidFill>
                        <a:effectLst/>
                        <a:latin typeface="한양신명조"/>
                        <a:ea typeface="한양신명조"/>
                      </a:endParaRPr>
                    </a:p>
                  </a:txBody>
                  <a:tcPr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0.21</a:t>
                      </a:r>
                      <a:endParaRPr lang="ko-KR" altLang="en-US" sz="900" kern="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7862276"/>
                  </a:ext>
                </a:extLst>
              </a:tr>
            </a:tbl>
          </a:graphicData>
        </a:graphic>
      </p:graphicFrame>
      <p:sp>
        <p:nvSpPr>
          <p:cNvPr id="5" name="제목 1">
            <a:extLst>
              <a:ext uri="{FF2B5EF4-FFF2-40B4-BE49-F238E27FC236}">
                <a16:creationId xmlns:a16="http://schemas.microsoft.com/office/drawing/2014/main" id="{493967EE-F759-69F6-33DC-951C55E8BAC4}"/>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7" name="제목 1">
            <a:extLst>
              <a:ext uri="{FF2B5EF4-FFF2-40B4-BE49-F238E27FC236}">
                <a16:creationId xmlns:a16="http://schemas.microsoft.com/office/drawing/2014/main" id="{0C2A66E7-D8CA-87F0-3FEE-ACA921F537DC}"/>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2</a:t>
            </a:r>
            <a:r>
              <a:rPr lang="en-US" altLang="ko-KR" sz="2000" b="1" dirty="0"/>
              <a:t>. Short Selling</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2605018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spc="-50" dirty="0">
                <a:solidFill>
                  <a:srgbClr val="000000"/>
                </a:solidFill>
                <a:latin typeface="한양신명조"/>
                <a:ea typeface="한양신명조"/>
              </a:rPr>
              <a:t>9</a:t>
            </a:r>
            <a:r>
              <a:rPr lang="en-US" altLang="ko-KR" sz="1600" kern="0" dirty="0">
                <a:solidFill>
                  <a:srgbClr val="000000"/>
                </a:solidFill>
                <a:latin typeface="한양신명조"/>
              </a:rPr>
              <a:t>&gt; ASR and</a:t>
            </a:r>
            <a:r>
              <a:rPr lang="ko-KR" altLang="en-US" sz="1600" kern="0" spc="-50" dirty="0">
                <a:solidFill>
                  <a:srgbClr val="000000"/>
                </a:solidFill>
                <a:latin typeface="한양신명조"/>
                <a:ea typeface="한양신명조"/>
              </a:rPr>
              <a:t> </a:t>
            </a:r>
            <a:r>
              <a:rPr lang="en-US" altLang="ko-KR" sz="1600" kern="0" dirty="0">
                <a:solidFill>
                  <a:srgbClr val="000000"/>
                </a:solidFill>
                <a:latin typeface="한양신명조"/>
              </a:rPr>
              <a:t>CSR of Listing Group by </a:t>
            </a:r>
            <a:r>
              <a:rPr lang="en-US" altLang="ko-KR" sz="1600" kern="0" spc="-50" dirty="0">
                <a:solidFill>
                  <a:srgbClr val="000000"/>
                </a:solidFill>
                <a:latin typeface="한양신명조"/>
              </a:rPr>
              <a:t>Operating Profit</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6EB9E7CF-0F14-0556-8D0F-02B650865B01}"/>
              </a:ext>
            </a:extLst>
          </p:cNvPr>
          <p:cNvGraphicFramePr>
            <a:graphicFrameLocks noGrp="1"/>
          </p:cNvGraphicFramePr>
          <p:nvPr>
            <p:extLst>
              <p:ext uri="{D42A27DB-BD31-4B8C-83A1-F6EECF244321}">
                <p14:modId xmlns:p14="http://schemas.microsoft.com/office/powerpoint/2010/main" val="2771579451"/>
              </p:ext>
            </p:extLst>
          </p:nvPr>
        </p:nvGraphicFramePr>
        <p:xfrm>
          <a:off x="767408" y="1652968"/>
          <a:ext cx="5040560" cy="4546144"/>
        </p:xfrm>
        <a:graphic>
          <a:graphicData uri="http://schemas.openxmlformats.org/drawingml/2006/table">
            <a:tbl>
              <a:tblPr/>
              <a:tblGrid>
                <a:gridCol w="675855">
                  <a:extLst>
                    <a:ext uri="{9D8B030D-6E8A-4147-A177-3AD203B41FA5}">
                      <a16:colId xmlns:a16="http://schemas.microsoft.com/office/drawing/2014/main" val="3252591110"/>
                    </a:ext>
                  </a:extLst>
                </a:gridCol>
                <a:gridCol w="644830">
                  <a:extLst>
                    <a:ext uri="{9D8B030D-6E8A-4147-A177-3AD203B41FA5}">
                      <a16:colId xmlns:a16="http://schemas.microsoft.com/office/drawing/2014/main" val="850968311"/>
                    </a:ext>
                  </a:extLst>
                </a:gridCol>
                <a:gridCol w="743975">
                  <a:extLst>
                    <a:ext uri="{9D8B030D-6E8A-4147-A177-3AD203B41FA5}">
                      <a16:colId xmlns:a16="http://schemas.microsoft.com/office/drawing/2014/main" val="2083489882"/>
                    </a:ext>
                  </a:extLst>
                </a:gridCol>
                <a:gridCol w="743975">
                  <a:extLst>
                    <a:ext uri="{9D8B030D-6E8A-4147-A177-3AD203B41FA5}">
                      <a16:colId xmlns:a16="http://schemas.microsoft.com/office/drawing/2014/main" val="2980293713"/>
                    </a:ext>
                  </a:extLst>
                </a:gridCol>
                <a:gridCol w="743975">
                  <a:extLst>
                    <a:ext uri="{9D8B030D-6E8A-4147-A177-3AD203B41FA5}">
                      <a16:colId xmlns:a16="http://schemas.microsoft.com/office/drawing/2014/main" val="4074549114"/>
                    </a:ext>
                  </a:extLst>
                </a:gridCol>
                <a:gridCol w="743975">
                  <a:extLst>
                    <a:ext uri="{9D8B030D-6E8A-4147-A177-3AD203B41FA5}">
                      <a16:colId xmlns:a16="http://schemas.microsoft.com/office/drawing/2014/main" val="2283370179"/>
                    </a:ext>
                  </a:extLst>
                </a:gridCol>
                <a:gridCol w="743975">
                  <a:extLst>
                    <a:ext uri="{9D8B030D-6E8A-4147-A177-3AD203B41FA5}">
                      <a16:colId xmlns:a16="http://schemas.microsoft.com/office/drawing/2014/main" val="4225995691"/>
                    </a:ext>
                  </a:extLst>
                </a:gridCol>
              </a:tblGrid>
              <a:tr h="193149">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1486">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1056">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0.305</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0.125</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0.486</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0.155</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0.159</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1056">
                <a:tc>
                  <a:txBody>
                    <a:bodyPr/>
                    <a:lstStyle/>
                    <a:p>
                      <a:pPr marL="0" marR="0" lvl="0" indent="0" algn="ctr" defTabSz="914400" rtl="0" eaLnBrk="1" fontAlgn="base" latinLnBrk="1" hangingPunct="1">
                        <a:lnSpc>
                          <a:spcPct val="100000"/>
                        </a:lnSpc>
                        <a:spcBef>
                          <a:spcPts val="0"/>
                        </a:spcBef>
                        <a:spcAft>
                          <a:spcPts val="0"/>
                        </a:spcAft>
                        <a:buClrTx/>
                        <a:buSzTx/>
                        <a:buFontTx/>
                        <a:buNone/>
                        <a:tabLst>
                          <a:tab pos="340360" algn="l"/>
                        </a:tabLst>
                        <a:defRPr/>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295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511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41</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106</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232</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-0.19</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0.53</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798459753"/>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02266152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0.34</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1624654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-0.16</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2339585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0.47</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-0.12</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544396190"/>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56486027"/>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-0.04</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1382028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0.08</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55103764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0.25</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45906967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0.84</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0.24</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4.03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-4.78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0.84</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-0.28</a:t>
                      </a:r>
                      <a:endParaRPr lang="ko-KR" altLang="en-US" sz="900" kern="0" dirty="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-0.46</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406314865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1.21</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0.28</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826045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-0.21</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9736111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(0,1)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-0.31</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212765356"/>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3.27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-3.05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0.25</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-0.50</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sp>
        <p:nvSpPr>
          <p:cNvPr id="8" name="TextBox 7">
            <a:extLst>
              <a:ext uri="{FF2B5EF4-FFF2-40B4-BE49-F238E27FC236}">
                <a16:creationId xmlns:a16="http://schemas.microsoft.com/office/drawing/2014/main" id="{345863BE-F837-AE1E-48D7-1DC1969E9BD1}"/>
              </a:ext>
            </a:extLst>
          </p:cNvPr>
          <p:cNvSpPr txBox="1"/>
          <p:nvPr/>
        </p:nvSpPr>
        <p:spPr>
          <a:xfrm>
            <a:off x="767408" y="1287686"/>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A. surplus (Q+)</a:t>
            </a:r>
            <a:endParaRPr lang="ko-KR" altLang="en-US" sz="1600" kern="0" spc="0" dirty="0">
              <a:solidFill>
                <a:srgbClr val="000000"/>
              </a:solidFill>
              <a:effectLst/>
            </a:endParaRPr>
          </a:p>
        </p:txBody>
      </p:sp>
      <p:sp>
        <p:nvSpPr>
          <p:cNvPr id="9" name="TextBox 8">
            <a:extLst>
              <a:ext uri="{FF2B5EF4-FFF2-40B4-BE49-F238E27FC236}">
                <a16:creationId xmlns:a16="http://schemas.microsoft.com/office/drawing/2014/main" id="{FC9C6112-C349-B765-C0B7-1C11A358CCA8}"/>
              </a:ext>
            </a:extLst>
          </p:cNvPr>
          <p:cNvSpPr txBox="1"/>
          <p:nvPr/>
        </p:nvSpPr>
        <p:spPr>
          <a:xfrm>
            <a:off x="6168008" y="1264190"/>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B. </a:t>
            </a:r>
            <a:r>
              <a:rPr lang="en-US" altLang="ko-KR" sz="1600" kern="0" dirty="0">
                <a:solidFill>
                  <a:srgbClr val="000000"/>
                </a:solidFill>
                <a:ea typeface="한양신명조"/>
              </a:rPr>
              <a:t>deficit</a:t>
            </a:r>
            <a:r>
              <a:rPr lang="en-US" altLang="ko-KR" sz="1600" kern="0" spc="0" dirty="0">
                <a:solidFill>
                  <a:srgbClr val="000000"/>
                </a:solidFill>
                <a:effectLst/>
                <a:ea typeface="한양신명조"/>
              </a:rPr>
              <a:t> (Q-)</a:t>
            </a:r>
            <a:endParaRPr lang="ko-KR" altLang="en-US" sz="1600" kern="0" spc="0" dirty="0">
              <a:solidFill>
                <a:srgbClr val="000000"/>
              </a:solidFill>
              <a:effectLst/>
            </a:endParaRPr>
          </a:p>
        </p:txBody>
      </p:sp>
      <p:graphicFrame>
        <p:nvGraphicFramePr>
          <p:cNvPr id="10" name="표 9">
            <a:extLst>
              <a:ext uri="{FF2B5EF4-FFF2-40B4-BE49-F238E27FC236}">
                <a16:creationId xmlns:a16="http://schemas.microsoft.com/office/drawing/2014/main" id="{183F5799-EA41-041B-A894-6595C18CA8AC}"/>
              </a:ext>
            </a:extLst>
          </p:cNvPr>
          <p:cNvGraphicFramePr>
            <a:graphicFrameLocks noGrp="1"/>
          </p:cNvGraphicFramePr>
          <p:nvPr>
            <p:extLst>
              <p:ext uri="{D42A27DB-BD31-4B8C-83A1-F6EECF244321}">
                <p14:modId xmlns:p14="http://schemas.microsoft.com/office/powerpoint/2010/main" val="2773748899"/>
              </p:ext>
            </p:extLst>
          </p:nvPr>
        </p:nvGraphicFramePr>
        <p:xfrm>
          <a:off x="6096000" y="1637938"/>
          <a:ext cx="5503821" cy="4595302"/>
        </p:xfrm>
        <a:graphic>
          <a:graphicData uri="http://schemas.openxmlformats.org/drawingml/2006/table">
            <a:tbl>
              <a:tblPr/>
              <a:tblGrid>
                <a:gridCol w="792088">
                  <a:extLst>
                    <a:ext uri="{9D8B030D-6E8A-4147-A177-3AD203B41FA5}">
                      <a16:colId xmlns:a16="http://schemas.microsoft.com/office/drawing/2014/main" val="3252591110"/>
                    </a:ext>
                  </a:extLst>
                </a:gridCol>
                <a:gridCol w="649978">
                  <a:extLst>
                    <a:ext uri="{9D8B030D-6E8A-4147-A177-3AD203B41FA5}">
                      <a16:colId xmlns:a16="http://schemas.microsoft.com/office/drawing/2014/main" val="850968311"/>
                    </a:ext>
                  </a:extLst>
                </a:gridCol>
                <a:gridCol w="812351">
                  <a:extLst>
                    <a:ext uri="{9D8B030D-6E8A-4147-A177-3AD203B41FA5}">
                      <a16:colId xmlns:a16="http://schemas.microsoft.com/office/drawing/2014/main" val="2083489882"/>
                    </a:ext>
                  </a:extLst>
                </a:gridCol>
                <a:gridCol w="812351">
                  <a:extLst>
                    <a:ext uri="{9D8B030D-6E8A-4147-A177-3AD203B41FA5}">
                      <a16:colId xmlns:a16="http://schemas.microsoft.com/office/drawing/2014/main" val="2980293713"/>
                    </a:ext>
                  </a:extLst>
                </a:gridCol>
                <a:gridCol w="812351">
                  <a:extLst>
                    <a:ext uri="{9D8B030D-6E8A-4147-A177-3AD203B41FA5}">
                      <a16:colId xmlns:a16="http://schemas.microsoft.com/office/drawing/2014/main" val="4074549114"/>
                    </a:ext>
                  </a:extLst>
                </a:gridCol>
                <a:gridCol w="812351">
                  <a:extLst>
                    <a:ext uri="{9D8B030D-6E8A-4147-A177-3AD203B41FA5}">
                      <a16:colId xmlns:a16="http://schemas.microsoft.com/office/drawing/2014/main" val="2283370179"/>
                    </a:ext>
                  </a:extLst>
                </a:gridCol>
                <a:gridCol w="812351">
                  <a:extLst>
                    <a:ext uri="{9D8B030D-6E8A-4147-A177-3AD203B41FA5}">
                      <a16:colId xmlns:a16="http://schemas.microsoft.com/office/drawing/2014/main" val="4225995691"/>
                    </a:ext>
                  </a:extLst>
                </a:gridCol>
              </a:tblGrid>
              <a:tr h="166402">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640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3787">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0.378</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0.147</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0.569</a:t>
                      </a:r>
                      <a:endParaRPr lang="ko-KR" altLang="en-US" sz="900" kern="0" dirty="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0.284</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0.261</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3787">
                <a:tc>
                  <a:txBody>
                    <a:bodyPr/>
                    <a:lstStyle/>
                    <a:p>
                      <a:pPr marL="0" marR="0" indent="0" algn="ctr" fontAlgn="base" latinLnBrk="1">
                        <a:lnSpc>
                          <a:spcPct val="100000"/>
                        </a:lnSpc>
                        <a:spcBef>
                          <a:spcPts val="0"/>
                        </a:spcBef>
                        <a:spcAft>
                          <a:spcPts val="0"/>
                        </a:spcAft>
                        <a:tabLst>
                          <a:tab pos="340360" algn="l"/>
                        </a:tabLst>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202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355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56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96</a:t>
                      </a:r>
                      <a:endParaRPr lang="ko-KR" altLang="en-US" sz="900" kern="0" dirty="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122</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79</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-0.22</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798459753"/>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-0.97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-0.07</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02266152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0.64</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1624654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0.35</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0.07</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2339585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2544396190"/>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0.68</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56486027"/>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0.80</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71382028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0.03</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55103764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0.50</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45906967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0.32</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0.23</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3.17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1.52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-2.40</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-0.50</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4.01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1.15</a:t>
                      </a:r>
                      <a:endParaRPr lang="ko-KR" altLang="en-US" sz="900" kern="0" dirty="0">
                        <a:solidFill>
                          <a:srgbClr val="000000"/>
                        </a:solidFill>
                        <a:effectLst/>
                        <a:latin typeface="한양신명조"/>
                      </a:endParaRPr>
                    </a:p>
                  </a:txBody>
                  <a:tcPr marL="0" marR="0"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1.08</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0.69</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406314865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1.74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-0.44</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-0.55</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10826045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0.29</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0.35</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9736111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(0,1)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0.73</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1.32</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0.76</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a:noFill/>
                    </a:lnB>
                    <a:noFill/>
                  </a:tcPr>
                </a:tc>
                <a:extLst>
                  <a:ext uri="{0D108BD9-81ED-4DB2-BD59-A6C34878D82A}">
                    <a16:rowId xmlns:a16="http://schemas.microsoft.com/office/drawing/2014/main" val="3212765356"/>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1.45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1.18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-1.04</a:t>
                      </a:r>
                      <a:endParaRPr lang="ko-KR" altLang="en-US" sz="900" kern="0">
                        <a:solidFill>
                          <a:srgbClr val="000000"/>
                        </a:solidFill>
                        <a:effectLst/>
                        <a:latin typeface="한양신명조"/>
                      </a:endParaRPr>
                    </a:p>
                  </a:txBody>
                  <a:tcPr marL="0" marR="0" marT="18034" marB="18034"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2.36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1.30</a:t>
                      </a:r>
                      <a:r>
                        <a:rPr lang="ko-KR" altLang="en-US" sz="900" kern="0" dirty="0">
                          <a:solidFill>
                            <a:srgbClr val="000000"/>
                          </a:solidFill>
                          <a:effectLst/>
                          <a:latin typeface="한양신명조"/>
                        </a:rPr>
                        <a:t>	</a:t>
                      </a:r>
                      <a:r>
                        <a:rPr lang="ko-KR" altLang="en-US" sz="900" kern="0" spc="0" baseline="30000" dirty="0">
                          <a:solidFill>
                            <a:srgbClr val="000000"/>
                          </a:solidFill>
                          <a:effectLst/>
                          <a:latin typeface="한양신명조"/>
                          <a:ea typeface="한양신명조"/>
                        </a:rPr>
                        <a:t>**</a:t>
                      </a:r>
                      <a:endParaRPr lang="ko-KR" altLang="en-US" sz="900" kern="0" dirty="0">
                        <a:solidFill>
                          <a:srgbClr val="000000"/>
                        </a:solidFill>
                        <a:effectLst/>
                        <a:latin typeface="한양신명조"/>
                      </a:endParaRPr>
                    </a:p>
                  </a:txBody>
                  <a:tcPr marL="0" marR="0"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sp>
        <p:nvSpPr>
          <p:cNvPr id="5" name="제목 1">
            <a:extLst>
              <a:ext uri="{FF2B5EF4-FFF2-40B4-BE49-F238E27FC236}">
                <a16:creationId xmlns:a16="http://schemas.microsoft.com/office/drawing/2014/main" id="{C328E938-1B22-C7F1-0035-75CF62D155A5}"/>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6" name="제목 1">
            <a:extLst>
              <a:ext uri="{FF2B5EF4-FFF2-40B4-BE49-F238E27FC236}">
                <a16:creationId xmlns:a16="http://schemas.microsoft.com/office/drawing/2014/main" id="{E304A841-C855-4F5E-09DE-DF9BB932E75F}"/>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2</a:t>
            </a:r>
            <a:r>
              <a:rPr lang="en-US" altLang="ko-KR" sz="2000" b="1" dirty="0"/>
              <a:t>. Short Selling</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2719506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F1021BC0-6A74-4671-A592-EA0BDA5F1258}"/>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4" name="직사각형 3">
            <a:extLst>
              <a:ext uri="{FF2B5EF4-FFF2-40B4-BE49-F238E27FC236}">
                <a16:creationId xmlns:a16="http://schemas.microsoft.com/office/drawing/2014/main" id="{094142FE-CDB6-43BB-B7AC-5AD3A6B5544D}"/>
              </a:ext>
            </a:extLst>
          </p:cNvPr>
          <p:cNvSpPr/>
          <p:nvPr/>
        </p:nvSpPr>
        <p:spPr>
          <a:xfrm>
            <a:off x="2423592" y="545274"/>
            <a:ext cx="7702680" cy="449162"/>
          </a:xfrm>
          <a:prstGeom prst="rect">
            <a:avLst/>
          </a:prstGeom>
        </p:spPr>
        <p:txBody>
          <a:bodyPr wrap="square">
            <a:spAutoFit/>
          </a:bodyPr>
          <a:lstStyle/>
          <a:p>
            <a:pPr algn="ctr" fontAlgn="base" latinLnBrk="0">
              <a:lnSpc>
                <a:spcPct val="165000"/>
              </a:lnSpc>
            </a:pPr>
            <a:r>
              <a:rPr lang="en-US" altLang="ko-KR" sz="1600" kern="0" dirty="0">
                <a:solidFill>
                  <a:srgbClr val="000000"/>
                </a:solidFill>
                <a:latin typeface="한양신명조"/>
              </a:rPr>
              <a:t>&lt;</a:t>
            </a:r>
            <a:r>
              <a:rPr lang="en-US" altLang="ko-KR" sz="1600" kern="0" spc="-50" dirty="0">
                <a:solidFill>
                  <a:srgbClr val="000000"/>
                </a:solidFill>
                <a:latin typeface="한양신명조"/>
              </a:rPr>
              <a:t>Table</a:t>
            </a:r>
            <a:r>
              <a:rPr lang="ko-KR" altLang="en-US" sz="1600" kern="0" spc="-50" dirty="0">
                <a:solidFill>
                  <a:srgbClr val="000000"/>
                </a:solidFill>
                <a:latin typeface="한양신명조"/>
                <a:ea typeface="한양신명조"/>
              </a:rPr>
              <a:t> </a:t>
            </a:r>
            <a:r>
              <a:rPr lang="en-US" altLang="ko-KR" sz="1600" kern="0" spc="-50" dirty="0">
                <a:solidFill>
                  <a:srgbClr val="000000"/>
                </a:solidFill>
                <a:latin typeface="한양신명조"/>
                <a:ea typeface="한양신명조"/>
              </a:rPr>
              <a:t>10</a:t>
            </a:r>
            <a:r>
              <a:rPr lang="en-US" altLang="ko-KR" sz="1600" kern="0" dirty="0">
                <a:solidFill>
                  <a:srgbClr val="000000"/>
                </a:solidFill>
                <a:latin typeface="한양신명조"/>
              </a:rPr>
              <a:t>&gt; ASR and</a:t>
            </a:r>
            <a:r>
              <a:rPr lang="ko-KR" altLang="en-US" sz="1600" kern="0" spc="-50" dirty="0">
                <a:solidFill>
                  <a:srgbClr val="000000"/>
                </a:solidFill>
                <a:latin typeface="한양신명조"/>
                <a:ea typeface="한양신명조"/>
              </a:rPr>
              <a:t> </a:t>
            </a:r>
            <a:r>
              <a:rPr lang="en-US" altLang="ko-KR" sz="1600" kern="0" dirty="0">
                <a:solidFill>
                  <a:srgbClr val="000000"/>
                </a:solidFill>
                <a:latin typeface="한양신명조"/>
              </a:rPr>
              <a:t>CSR of Listing Group by </a:t>
            </a:r>
            <a:r>
              <a:rPr lang="en-US" altLang="ko-KR" sz="1600" kern="0" spc="-50" dirty="0">
                <a:solidFill>
                  <a:srgbClr val="000000"/>
                </a:solidFill>
                <a:latin typeface="한양신명조"/>
              </a:rPr>
              <a:t>Operating Profit Change</a:t>
            </a:r>
            <a:endParaRPr lang="ko-KR" altLang="en-US" kern="0" dirty="0">
              <a:solidFill>
                <a:srgbClr val="000000"/>
              </a:solidFill>
            </a:endParaRPr>
          </a:p>
        </p:txBody>
      </p:sp>
      <p:graphicFrame>
        <p:nvGraphicFramePr>
          <p:cNvPr id="2" name="표 1">
            <a:extLst>
              <a:ext uri="{FF2B5EF4-FFF2-40B4-BE49-F238E27FC236}">
                <a16:creationId xmlns:a16="http://schemas.microsoft.com/office/drawing/2014/main" id="{6EB9E7CF-0F14-0556-8D0F-02B650865B01}"/>
              </a:ext>
            </a:extLst>
          </p:cNvPr>
          <p:cNvGraphicFramePr>
            <a:graphicFrameLocks noGrp="1"/>
          </p:cNvGraphicFramePr>
          <p:nvPr>
            <p:extLst>
              <p:ext uri="{D42A27DB-BD31-4B8C-83A1-F6EECF244321}">
                <p14:modId xmlns:p14="http://schemas.microsoft.com/office/powerpoint/2010/main" val="2114027643"/>
              </p:ext>
            </p:extLst>
          </p:nvPr>
        </p:nvGraphicFramePr>
        <p:xfrm>
          <a:off x="767408" y="1652968"/>
          <a:ext cx="5040558" cy="4546144"/>
        </p:xfrm>
        <a:graphic>
          <a:graphicData uri="http://schemas.openxmlformats.org/drawingml/2006/table">
            <a:tbl>
              <a:tblPr/>
              <a:tblGrid>
                <a:gridCol w="675855">
                  <a:extLst>
                    <a:ext uri="{9D8B030D-6E8A-4147-A177-3AD203B41FA5}">
                      <a16:colId xmlns:a16="http://schemas.microsoft.com/office/drawing/2014/main" val="3252591110"/>
                    </a:ext>
                  </a:extLst>
                </a:gridCol>
                <a:gridCol w="644830">
                  <a:extLst>
                    <a:ext uri="{9D8B030D-6E8A-4147-A177-3AD203B41FA5}">
                      <a16:colId xmlns:a16="http://schemas.microsoft.com/office/drawing/2014/main" val="850968311"/>
                    </a:ext>
                  </a:extLst>
                </a:gridCol>
                <a:gridCol w="789388">
                  <a:extLst>
                    <a:ext uri="{9D8B030D-6E8A-4147-A177-3AD203B41FA5}">
                      <a16:colId xmlns:a16="http://schemas.microsoft.com/office/drawing/2014/main" val="2083489882"/>
                    </a:ext>
                  </a:extLst>
                </a:gridCol>
                <a:gridCol w="789388">
                  <a:extLst>
                    <a:ext uri="{9D8B030D-6E8A-4147-A177-3AD203B41FA5}">
                      <a16:colId xmlns:a16="http://schemas.microsoft.com/office/drawing/2014/main" val="2980293713"/>
                    </a:ext>
                  </a:extLst>
                </a:gridCol>
                <a:gridCol w="713699">
                  <a:extLst>
                    <a:ext uri="{9D8B030D-6E8A-4147-A177-3AD203B41FA5}">
                      <a16:colId xmlns:a16="http://schemas.microsoft.com/office/drawing/2014/main" val="4074549114"/>
                    </a:ext>
                  </a:extLst>
                </a:gridCol>
                <a:gridCol w="713699">
                  <a:extLst>
                    <a:ext uri="{9D8B030D-6E8A-4147-A177-3AD203B41FA5}">
                      <a16:colId xmlns:a16="http://schemas.microsoft.com/office/drawing/2014/main" val="2283370179"/>
                    </a:ext>
                  </a:extLst>
                </a:gridCol>
                <a:gridCol w="713699">
                  <a:extLst>
                    <a:ext uri="{9D8B030D-6E8A-4147-A177-3AD203B41FA5}">
                      <a16:colId xmlns:a16="http://schemas.microsoft.com/office/drawing/2014/main" val="4225995691"/>
                    </a:ext>
                  </a:extLst>
                </a:gridCol>
              </a:tblGrid>
              <a:tr h="193149">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1486">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1056">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0.108</a:t>
                      </a:r>
                      <a:endParaRPr lang="ko-KR" altLang="en-US" sz="900" kern="0" dirty="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0.738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0.176</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0.180</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0.188</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1056">
                <a:tc>
                  <a:txBody>
                    <a:bodyPr/>
                    <a:lstStyle/>
                    <a:p>
                      <a:pPr marL="0" marR="0" lvl="0" indent="0" algn="ctr" defTabSz="914400" rtl="0" eaLnBrk="1" fontAlgn="base" latinLnBrk="1" hangingPunct="1">
                        <a:lnSpc>
                          <a:spcPct val="100000"/>
                        </a:lnSpc>
                        <a:spcBef>
                          <a:spcPts val="0"/>
                        </a:spcBef>
                        <a:spcAft>
                          <a:spcPts val="0"/>
                        </a:spcAft>
                        <a:buClrTx/>
                        <a:buSzTx/>
                        <a:buFontTx/>
                        <a:buNone/>
                        <a:tabLst>
                          <a:tab pos="340360" algn="l"/>
                        </a:tabLst>
                        <a:defRPr/>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L="3227" marR="3227"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540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623</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135</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302</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123</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0.13</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798459753"/>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-0.76</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202266152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0.16</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31624654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-0.04</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-0.34</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172339585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0.40</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2544396190"/>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1056486027"/>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2</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-2.57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171382028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3</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-1.06</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-0.05</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0.02</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55103764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4</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0.10</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3459069674"/>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0.14</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-1.57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-0.12</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0.65</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-7.84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0.49</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1.28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0.19</a:t>
                      </a:r>
                      <a:endParaRPr lang="ko-KR" altLang="en-US" sz="900" kern="0">
                        <a:solidFill>
                          <a:srgbClr val="000000"/>
                        </a:solidFill>
                        <a:effectLst/>
                        <a:latin typeface="한양신명조"/>
                      </a:endParaRPr>
                    </a:p>
                  </a:txBody>
                  <a:tcPr marL="0" marR="0" marT="14351" marB="14351"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0.11</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-0.81</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-0.23</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4063148651"/>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(-5,-1)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-0.31</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0.38</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-1.37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0.78</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0.56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0.01</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1082604572"/>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(-1,0)</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0.36</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0.00</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-0.89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0.06</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-0.22</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973611168"/>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(0,1)</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0.15</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-0.47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0.09</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0.17</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-0.08</a:t>
                      </a:r>
                      <a:endParaRPr lang="ko-KR" altLang="en-US" sz="900" kern="0">
                        <a:solidFill>
                          <a:srgbClr val="000000"/>
                        </a:solidFill>
                        <a:effectLst/>
                        <a:latin typeface="한양신명조"/>
                      </a:endParaRPr>
                    </a:p>
                  </a:txBody>
                  <a:tcPr marL="0" marR="0" marT="14351" marB="14351" anchor="ctr">
                    <a:lnL>
                      <a:noFill/>
                    </a:lnL>
                    <a:lnR>
                      <a:noFill/>
                    </a:lnR>
                    <a:lnT>
                      <a:noFill/>
                    </a:lnT>
                    <a:lnB>
                      <a:noFill/>
                    </a:lnB>
                    <a:noFill/>
                  </a:tcPr>
                </a:tc>
                <a:extLst>
                  <a:ext uri="{0D108BD9-81ED-4DB2-BD59-A6C34878D82A}">
                    <a16:rowId xmlns:a16="http://schemas.microsoft.com/office/drawing/2014/main" val="3212765356"/>
                  </a:ext>
                </a:extLst>
              </a:tr>
              <a:tr h="211056">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(1,5)</a:t>
                      </a:r>
                      <a:endParaRPr lang="en-US" sz="1000" kern="0" spc="-50" dirty="0">
                        <a:solidFill>
                          <a:srgbClr val="000000"/>
                        </a:solidFill>
                        <a:effectLst/>
                        <a:latin typeface="맑은 고딕" panose="020B0503020000020004" pitchFamily="50" charset="-127"/>
                      </a:endParaRPr>
                    </a:p>
                  </a:txBody>
                  <a:tcPr marL="68334" marR="68334"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en-US" altLang="ko-KR" sz="900" kern="0" spc="0">
                          <a:solidFill>
                            <a:srgbClr val="000000"/>
                          </a:solidFill>
                          <a:effectLst/>
                          <a:latin typeface="한양신명조"/>
                          <a:ea typeface="한양신명조"/>
                        </a:rPr>
                        <a:t>-0.21</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0.27</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-5.91</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-0.39</a:t>
                      </a:r>
                      <a:endParaRPr lang="ko-KR" altLang="en-US" sz="900" kern="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a:solidFill>
                            <a:srgbClr val="000000"/>
                          </a:solidFill>
                          <a:effectLst/>
                          <a:latin typeface="한양신명조"/>
                        </a:rPr>
                        <a:t>	</a:t>
                      </a:r>
                      <a:r>
                        <a:rPr lang="ko-KR" altLang="en-US" sz="900" kern="0" spc="-40">
                          <a:solidFill>
                            <a:srgbClr val="000000"/>
                          </a:solidFill>
                          <a:effectLst/>
                          <a:latin typeface="한양신명조"/>
                          <a:ea typeface="한양신명조"/>
                        </a:rPr>
                        <a:t> </a:t>
                      </a:r>
                      <a:r>
                        <a:rPr lang="en-US" altLang="ko-KR" sz="900" kern="0" spc="0">
                          <a:solidFill>
                            <a:srgbClr val="000000"/>
                          </a:solidFill>
                          <a:effectLst/>
                          <a:latin typeface="한양신명조"/>
                          <a:ea typeface="한양신명조"/>
                        </a:rPr>
                        <a:t>0.64</a:t>
                      </a:r>
                      <a:r>
                        <a:rPr lang="ko-KR" altLang="en-US" sz="900" kern="0">
                          <a:solidFill>
                            <a:srgbClr val="000000"/>
                          </a:solidFill>
                          <a:effectLst/>
                          <a:latin typeface="한양신명조"/>
                        </a:rPr>
                        <a:t>	</a:t>
                      </a:r>
                      <a:r>
                        <a:rPr lang="ko-KR" altLang="en-US" sz="900" kern="0" spc="0" baseline="30000">
                          <a:solidFill>
                            <a:srgbClr val="000000"/>
                          </a:solidFill>
                          <a:effectLst/>
                          <a:latin typeface="한양신명조"/>
                          <a:ea typeface="한양신명조"/>
                        </a:rPr>
                        <a:t>***</a:t>
                      </a:r>
                      <a:endParaRPr lang="ko-KR" altLang="en-US" sz="900" kern="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just" fontAlgn="base" latinLnBrk="1">
                        <a:lnSpc>
                          <a:spcPct val="130000"/>
                        </a:lnSpc>
                        <a:spcBef>
                          <a:spcPts val="0"/>
                        </a:spcBef>
                        <a:spcAft>
                          <a:spcPts val="0"/>
                        </a:spcAft>
                        <a:tabLst>
                          <a:tab pos="473710" algn="r"/>
                          <a:tab pos="477520" algn="l"/>
                        </a:tabLst>
                      </a:pPr>
                      <a:r>
                        <a:rPr lang="ko-KR" altLang="en-US" sz="900" kern="0" dirty="0">
                          <a:solidFill>
                            <a:srgbClr val="000000"/>
                          </a:solidFill>
                          <a:effectLst/>
                          <a:latin typeface="한양신명조"/>
                        </a:rPr>
                        <a:t>	</a:t>
                      </a:r>
                      <a:r>
                        <a:rPr lang="ko-KR" altLang="en-US" sz="900" kern="0" spc="-40" dirty="0">
                          <a:solidFill>
                            <a:srgbClr val="000000"/>
                          </a:solidFill>
                          <a:effectLst/>
                          <a:latin typeface="한양신명조"/>
                          <a:ea typeface="한양신명조"/>
                        </a:rPr>
                        <a:t> </a:t>
                      </a:r>
                      <a:r>
                        <a:rPr lang="en-US" altLang="ko-KR" sz="900" kern="0" spc="0" dirty="0">
                          <a:solidFill>
                            <a:srgbClr val="000000"/>
                          </a:solidFill>
                          <a:effectLst/>
                          <a:latin typeface="한양신명조"/>
                          <a:ea typeface="한양신명조"/>
                        </a:rPr>
                        <a:t>0.26</a:t>
                      </a:r>
                      <a:endParaRPr lang="ko-KR" altLang="en-US" sz="900" kern="0" dirty="0">
                        <a:solidFill>
                          <a:srgbClr val="000000"/>
                        </a:solidFill>
                        <a:effectLst/>
                        <a:latin typeface="한양신명조"/>
                      </a:endParaRPr>
                    </a:p>
                  </a:txBody>
                  <a:tcPr marL="0" marR="0" marT="14351" marB="14351"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graphicFrame>
        <p:nvGraphicFramePr>
          <p:cNvPr id="5" name="표 4">
            <a:extLst>
              <a:ext uri="{FF2B5EF4-FFF2-40B4-BE49-F238E27FC236}">
                <a16:creationId xmlns:a16="http://schemas.microsoft.com/office/drawing/2014/main" id="{21D1C85E-4204-69EC-CC6A-DFD04A58282C}"/>
              </a:ext>
            </a:extLst>
          </p:cNvPr>
          <p:cNvGraphicFramePr>
            <a:graphicFrameLocks noGrp="1"/>
          </p:cNvGraphicFramePr>
          <p:nvPr>
            <p:extLst>
              <p:ext uri="{D42A27DB-BD31-4B8C-83A1-F6EECF244321}">
                <p14:modId xmlns:p14="http://schemas.microsoft.com/office/powerpoint/2010/main" val="964327218"/>
              </p:ext>
            </p:extLst>
          </p:nvPr>
        </p:nvGraphicFramePr>
        <p:xfrm>
          <a:off x="6096000" y="1637938"/>
          <a:ext cx="5503823" cy="4595302"/>
        </p:xfrm>
        <a:graphic>
          <a:graphicData uri="http://schemas.openxmlformats.org/drawingml/2006/table">
            <a:tbl>
              <a:tblPr/>
              <a:tblGrid>
                <a:gridCol w="792088">
                  <a:extLst>
                    <a:ext uri="{9D8B030D-6E8A-4147-A177-3AD203B41FA5}">
                      <a16:colId xmlns:a16="http://schemas.microsoft.com/office/drawing/2014/main" val="3252591110"/>
                    </a:ext>
                  </a:extLst>
                </a:gridCol>
                <a:gridCol w="649978">
                  <a:extLst>
                    <a:ext uri="{9D8B030D-6E8A-4147-A177-3AD203B41FA5}">
                      <a16:colId xmlns:a16="http://schemas.microsoft.com/office/drawing/2014/main" val="850968311"/>
                    </a:ext>
                  </a:extLst>
                </a:gridCol>
                <a:gridCol w="861939">
                  <a:extLst>
                    <a:ext uri="{9D8B030D-6E8A-4147-A177-3AD203B41FA5}">
                      <a16:colId xmlns:a16="http://schemas.microsoft.com/office/drawing/2014/main" val="2083489882"/>
                    </a:ext>
                  </a:extLst>
                </a:gridCol>
                <a:gridCol w="861939">
                  <a:extLst>
                    <a:ext uri="{9D8B030D-6E8A-4147-A177-3AD203B41FA5}">
                      <a16:colId xmlns:a16="http://schemas.microsoft.com/office/drawing/2014/main" val="2980293713"/>
                    </a:ext>
                  </a:extLst>
                </a:gridCol>
                <a:gridCol w="779293">
                  <a:extLst>
                    <a:ext uri="{9D8B030D-6E8A-4147-A177-3AD203B41FA5}">
                      <a16:colId xmlns:a16="http://schemas.microsoft.com/office/drawing/2014/main" val="4074549114"/>
                    </a:ext>
                  </a:extLst>
                </a:gridCol>
                <a:gridCol w="779293">
                  <a:extLst>
                    <a:ext uri="{9D8B030D-6E8A-4147-A177-3AD203B41FA5}">
                      <a16:colId xmlns:a16="http://schemas.microsoft.com/office/drawing/2014/main" val="2283370179"/>
                    </a:ext>
                  </a:extLst>
                </a:gridCol>
                <a:gridCol w="779293">
                  <a:extLst>
                    <a:ext uri="{9D8B030D-6E8A-4147-A177-3AD203B41FA5}">
                      <a16:colId xmlns:a16="http://schemas.microsoft.com/office/drawing/2014/main" val="4225995691"/>
                    </a:ext>
                  </a:extLst>
                </a:gridCol>
              </a:tblGrid>
              <a:tr h="166402">
                <a:tc rowSpan="2">
                  <a:txBody>
                    <a:bodyPr/>
                    <a:lstStyle/>
                    <a:p>
                      <a:pPr marL="0" marR="0" indent="0" algn="ctr" fontAlgn="base" latinLnBrk="1">
                        <a:lnSpc>
                          <a:spcPct val="100000"/>
                        </a:lnSpc>
                        <a:spcBef>
                          <a:spcPts val="0"/>
                        </a:spcBef>
                        <a:spcAft>
                          <a:spcPts val="0"/>
                        </a:spcAft>
                        <a:tabLst>
                          <a:tab pos="340360" algn="l"/>
                        </a:tabLst>
                      </a:pPr>
                      <a:r>
                        <a:rPr lang="en-US" altLang="ko-KR" sz="1200" kern="0" spc="-100" baseline="0" dirty="0" err="1">
                          <a:solidFill>
                            <a:srgbClr val="000000"/>
                          </a:solidFill>
                          <a:effectLst/>
                          <a:latin typeface="한양신명조"/>
                        </a:rPr>
                        <a:t>Classfication</a:t>
                      </a:r>
                      <a:endParaRPr lang="ko-KR" altLang="en-US" sz="1200" kern="0" spc="-100" baseline="0" dirty="0">
                        <a:solidFill>
                          <a:srgbClr val="000000"/>
                        </a:solidFill>
                        <a:effectLst/>
                        <a:latin typeface="바탕" panose="02030600000101010101" pitchFamily="18" charset="-127"/>
                      </a:endParaRPr>
                    </a:p>
                  </a:txBody>
                  <a:tcPr marL="3304" marR="3304" marT="3304" marB="34984"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KOSPI</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5">
                  <a:txBody>
                    <a:bodyPr/>
                    <a:lstStyle/>
                    <a:p>
                      <a:pPr marL="0" marR="0" indent="0" algn="ctr" fontAlgn="base" latinLnBrk="0">
                        <a:lnSpc>
                          <a:spcPct val="100000"/>
                        </a:lnSpc>
                        <a:spcBef>
                          <a:spcPts val="0"/>
                        </a:spcBef>
                        <a:spcAft>
                          <a:spcPts val="0"/>
                        </a:spcAft>
                        <a:tabLst>
                          <a:tab pos="340360" algn="l"/>
                        </a:tabLst>
                      </a:pPr>
                      <a:r>
                        <a:rPr lang="en-US" altLang="ko-KR" sz="1200" kern="0" spc="-50" dirty="0">
                          <a:solidFill>
                            <a:srgbClr val="000000"/>
                          </a:solidFill>
                          <a:effectLst/>
                          <a:latin typeface="한양신명조"/>
                          <a:ea typeface="한양신명조"/>
                        </a:rPr>
                        <a:t>KOSDAQ</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812641929"/>
                  </a:ext>
                </a:extLst>
              </a:tr>
              <a:tr h="16640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All</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Tech Growth</a:t>
                      </a:r>
                      <a:endParaRPr lang="ko-KR" altLang="en-US" sz="1200" kern="0" spc="0" dirty="0">
                        <a:solidFill>
                          <a:srgbClr val="000000"/>
                        </a:solidFill>
                        <a:effectLst/>
                        <a:latin typeface="바탕" panose="02030600000101010101" pitchFamily="18" charset="-127"/>
                      </a:endParaRPr>
                    </a:p>
                  </a:txBody>
                  <a:tcPr marL="3304" marR="3304" marT="3304" marB="34984"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Venture</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Superior</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00000"/>
                        </a:lnSpc>
                        <a:spcBef>
                          <a:spcPts val="0"/>
                        </a:spcBef>
                        <a:spcAft>
                          <a:spcPts val="0"/>
                        </a:spcAft>
                        <a:tabLst>
                          <a:tab pos="340360" algn="l"/>
                        </a:tabLst>
                      </a:pPr>
                      <a:r>
                        <a:rPr lang="en-US" altLang="ko-KR" sz="1200" kern="0" spc="-70" dirty="0">
                          <a:solidFill>
                            <a:srgbClr val="000000"/>
                          </a:solidFill>
                          <a:effectLst/>
                          <a:latin typeface="한양신명조"/>
                          <a:ea typeface="한양신명조"/>
                        </a:rPr>
                        <a:t>Mid-Sized</a:t>
                      </a:r>
                      <a:endParaRPr lang="ko-KR" altLang="en-US" sz="1200" kern="0" spc="0" dirty="0">
                        <a:solidFill>
                          <a:srgbClr val="000000"/>
                        </a:solidFill>
                        <a:effectLst/>
                        <a:latin typeface="바탕" panose="02030600000101010101" pitchFamily="18" charset="-127"/>
                      </a:endParaRPr>
                    </a:p>
                  </a:txBody>
                  <a:tcPr marL="3304" marR="3304" marT="3304" marB="34984"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0248426"/>
                  </a:ext>
                </a:extLst>
              </a:tr>
              <a:tr h="213787">
                <a:tc>
                  <a:txBody>
                    <a:bodyPr/>
                    <a:lstStyle/>
                    <a:p>
                      <a:pPr marL="0" marR="0" indent="0" algn="ctr" fontAlgn="base" latinLnBrk="1">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std</a:t>
                      </a:r>
                      <a:endParaRPr lang="en-US" sz="1000" kern="0" spc="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1.084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0.156</a:t>
                      </a:r>
                      <a:endParaRPr lang="en-US" sz="850" kern="0" spc="-5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0.495</a:t>
                      </a:r>
                      <a:endParaRPr lang="en-US" sz="850" kern="0" spc="-5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0.314</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0.432</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0.254</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9695670"/>
                  </a:ext>
                </a:extLst>
              </a:tr>
              <a:tr h="213787">
                <a:tc>
                  <a:txBody>
                    <a:bodyPr/>
                    <a:lstStyle/>
                    <a:p>
                      <a:pPr marL="0" marR="0" indent="0" algn="ctr" fontAlgn="base" latinLnBrk="1">
                        <a:lnSpc>
                          <a:spcPct val="100000"/>
                        </a:lnSpc>
                        <a:spcBef>
                          <a:spcPts val="0"/>
                        </a:spcBef>
                        <a:spcAft>
                          <a:spcPts val="0"/>
                        </a:spcAft>
                        <a:tabLst>
                          <a:tab pos="340360" algn="l"/>
                        </a:tabLst>
                      </a:pPr>
                      <a:r>
                        <a:rPr lang="en-US" altLang="ko-KR" sz="1000" kern="0" spc="-50" dirty="0">
                          <a:solidFill>
                            <a:srgbClr val="000000"/>
                          </a:solidFill>
                          <a:effectLst/>
                          <a:latin typeface="한양신명조"/>
                          <a:ea typeface="한양신명조"/>
                        </a:rPr>
                        <a:t>The number of Sample</a:t>
                      </a:r>
                      <a:endParaRPr lang="ko-KR" altLang="en-US" sz="1000" kern="0" spc="0" dirty="0">
                        <a:solidFill>
                          <a:srgbClr val="000000"/>
                        </a:solidFill>
                        <a:effectLst/>
                        <a:latin typeface="바탕" panose="02030600000101010101" pitchFamily="18"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31</a:t>
                      </a:r>
                      <a:endParaRPr lang="en-US" sz="850" kern="0" spc="-5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230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56</a:t>
                      </a:r>
                      <a:endParaRPr lang="en-US" sz="850" kern="0" spc="-5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62</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48</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marL="101600" marR="0" indent="0" algn="l" fontAlgn="ctr" latinLnBrk="0">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74</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4787639"/>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-5</a:t>
                      </a:r>
                      <a:endParaRPr lang="en-US" sz="1000" kern="0" spc="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-0.85</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-0.68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991292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-0.21</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-0.26</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0.49</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798459753"/>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0.64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0.01</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-0.74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0.09</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-0.26</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202266152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1.33</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0.42</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-0.31</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1.37</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31624654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1.68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-0.29</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172339585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0</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-0.16</a:t>
                      </a:r>
                      <a:endParaRPr lang="en-US" sz="1100" kern="0" spc="0" dirty="0">
                        <a:solidFill>
                          <a:srgbClr val="000000"/>
                        </a:solidFill>
                        <a:effectLst/>
                        <a:latin typeface="맑은 고딕" panose="020B0503020000020004" pitchFamily="50" charset="-127"/>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baseline="0" dirty="0">
                          <a:solidFill>
                            <a:srgbClr val="000000"/>
                          </a:solidFill>
                          <a:effectLst/>
                          <a:latin typeface="한양신명조"/>
                          <a:ea typeface="한양신명조"/>
                        </a:rPr>
                        <a:t> 0.35</a:t>
                      </a:r>
                      <a:r>
                        <a:rPr lang="en-US" sz="850" kern="0" spc="-50" baseline="30000" dirty="0">
                          <a:solidFill>
                            <a:srgbClr val="000000"/>
                          </a:solidFill>
                          <a:effectLst/>
                          <a:latin typeface="한양신명조"/>
                          <a:ea typeface="한양신명조"/>
                        </a:rPr>
                        <a:t>**</a:t>
                      </a:r>
                      <a:endParaRPr lang="en-US" sz="850" kern="0" spc="-50" baseline="3000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0.54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0.45</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2544396190"/>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AAR</a:t>
                      </a:r>
                      <a:r>
                        <a:rPr lang="en-US" sz="1000" kern="0" spc="-50" baseline="-25000" dirty="0">
                          <a:solidFill>
                            <a:srgbClr val="000000"/>
                          </a:solidFill>
                          <a:effectLst/>
                          <a:latin typeface="한양신명조"/>
                          <a:ea typeface="한양신명조"/>
                        </a:rPr>
                        <a:t>1</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1.42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0.28</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0.23</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0.78</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1056486027"/>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2</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0.23</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-0.44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2.10</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171382028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3</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-0.08</a:t>
                      </a:r>
                      <a:endParaRPr lang="en-US" sz="1100" kern="0" spc="0" dirty="0">
                        <a:solidFill>
                          <a:srgbClr val="000000"/>
                        </a:solidFill>
                        <a:effectLst/>
                        <a:latin typeface="맑은 고딕" panose="020B0503020000020004" pitchFamily="50" charset="-127"/>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-0.01</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-0.70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55103764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4</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0.10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0.43</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0.29</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1.60</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3459069674"/>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AAR</a:t>
                      </a:r>
                      <a:r>
                        <a:rPr lang="en-US" sz="1000" kern="0" spc="-50" baseline="-25000">
                          <a:solidFill>
                            <a:srgbClr val="000000"/>
                          </a:solidFill>
                          <a:effectLst/>
                          <a:latin typeface="한양신명조"/>
                          <a:ea typeface="한양신명조"/>
                        </a:rPr>
                        <a:t>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-1.99</a:t>
                      </a:r>
                      <a:r>
                        <a:rPr lang="en-US" sz="850" kern="0" spc="-50" baseline="30000" dirty="0">
                          <a:solidFill>
                            <a:srgbClr val="000000"/>
                          </a:solidFill>
                          <a:effectLst/>
                          <a:latin typeface="한양신명조"/>
                          <a:ea typeface="한양신명조"/>
                        </a:rPr>
                        <a:t>**</a:t>
                      </a:r>
                      <a:endParaRPr lang="en-US" sz="1100" kern="0" spc="0" dirty="0">
                        <a:solidFill>
                          <a:srgbClr val="000000"/>
                        </a:solidFill>
                        <a:effectLst/>
                        <a:latin typeface="맑은 고딕" panose="020B0503020000020004" pitchFamily="50" charset="-127"/>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-0.01</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70830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3.76</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1.47</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-0.96</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-0.45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5.41</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89576265"/>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2.94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0.55</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0.43</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0.32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1.03</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0.38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4063148651"/>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(-5,-1)</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4.20</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0.15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-1.68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-0.24</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1.34</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-0.10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1082604572"/>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(-1,0)</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1.52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0.27</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0.09</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0.25</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0.38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973611168"/>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dirty="0">
                          <a:solidFill>
                            <a:srgbClr val="000000"/>
                          </a:solidFill>
                          <a:effectLst/>
                          <a:latin typeface="한양신명조"/>
                          <a:ea typeface="한양신명조"/>
                        </a:rPr>
                        <a:t>CAR</a:t>
                      </a:r>
                      <a:r>
                        <a:rPr lang="en-US" sz="1000" kern="0" spc="-50" baseline="-25000" dirty="0">
                          <a:solidFill>
                            <a:srgbClr val="000000"/>
                          </a:solidFill>
                          <a:effectLst/>
                          <a:latin typeface="한양신명조"/>
                          <a:ea typeface="한양신명조"/>
                        </a:rPr>
                        <a:t>(0,1)</a:t>
                      </a:r>
                      <a:endParaRPr lang="en-US" sz="1000" kern="0" spc="-50" dirty="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1.26</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0.63</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0.00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0.50</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1.32</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0.45</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a:noFill/>
                    </a:lnB>
                    <a:noFill/>
                  </a:tcPr>
                </a:tc>
                <a:extLst>
                  <a:ext uri="{0D108BD9-81ED-4DB2-BD59-A6C34878D82A}">
                    <a16:rowId xmlns:a16="http://schemas.microsoft.com/office/drawing/2014/main" val="3212765356"/>
                  </a:ext>
                </a:extLst>
              </a:tr>
              <a:tr h="213787">
                <a:tc>
                  <a:txBody>
                    <a:bodyPr/>
                    <a:lstStyle/>
                    <a:p>
                      <a:pPr marL="50800" marR="0" indent="0" algn="l" fontAlgn="ctr" latinLnBrk="0">
                        <a:lnSpc>
                          <a:spcPct val="100000"/>
                        </a:lnSpc>
                        <a:spcBef>
                          <a:spcPts val="0"/>
                        </a:spcBef>
                        <a:spcAft>
                          <a:spcPts val="0"/>
                        </a:spcAft>
                        <a:tabLst>
                          <a:tab pos="340360" algn="l"/>
                        </a:tabLst>
                      </a:pPr>
                      <a:r>
                        <a:rPr lang="en-US" sz="1000" kern="0" spc="-50">
                          <a:solidFill>
                            <a:srgbClr val="000000"/>
                          </a:solidFill>
                          <a:effectLst/>
                          <a:latin typeface="한양신명조"/>
                          <a:ea typeface="한양신명조"/>
                        </a:rPr>
                        <a:t>CAR</a:t>
                      </a:r>
                      <a:r>
                        <a:rPr lang="en-US" sz="1000" kern="0" spc="-50" baseline="-25000">
                          <a:solidFill>
                            <a:srgbClr val="000000"/>
                          </a:solidFill>
                          <a:effectLst/>
                          <a:latin typeface="한양신명조"/>
                          <a:ea typeface="한양신명조"/>
                        </a:rPr>
                        <a:t>(1,5)</a:t>
                      </a:r>
                      <a:endParaRPr lang="en-US" sz="1000" kern="0" spc="-50">
                        <a:solidFill>
                          <a:srgbClr val="000000"/>
                        </a:solidFill>
                        <a:effectLst/>
                        <a:latin typeface="맑은 고딕" panose="020B0503020000020004" pitchFamily="50" charset="-127"/>
                      </a:endParaRPr>
                    </a:p>
                  </a:txBody>
                  <a:tcPr marT="0" marB="0" anchor="ctr">
                    <a:lnL>
                      <a:noFill/>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-0.28</a:t>
                      </a:r>
                      <a:endParaRPr lang="en-US" sz="1100" kern="0" spc="0">
                        <a:solidFill>
                          <a:srgbClr val="000000"/>
                        </a:solidFill>
                        <a:effectLst/>
                        <a:latin typeface="맑은 고딕" panose="020B0503020000020004" pitchFamily="50" charset="-127"/>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0.97</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0.68</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w="3556" cap="flat" cmpd="sng" algn="ctr">
                      <a:solidFill>
                        <a:srgbClr val="000000"/>
                      </a:solidFill>
                      <a:prstDash val="solid"/>
                      <a:round/>
                      <a:headEnd type="none" w="med" len="med"/>
                      <a:tailEnd type="none" w="med" len="med"/>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a:solidFill>
                            <a:srgbClr val="000000"/>
                          </a:solidFill>
                          <a:effectLst/>
                          <a:latin typeface="한양신명조"/>
                          <a:ea typeface="한양신명조"/>
                        </a:rPr>
                        <a:t>-0.48</a:t>
                      </a:r>
                      <a:endParaRPr lang="en-US" sz="850" kern="0" spc="-5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3.53</a:t>
                      </a:r>
                      <a:r>
                        <a:rPr lang="en-US" sz="850" kern="0" spc="-50" baseline="30000" dirty="0">
                          <a:solidFill>
                            <a:srgbClr val="000000"/>
                          </a:solidFill>
                          <a:effectLst/>
                          <a:latin typeface="한양신명조"/>
                          <a:ea typeface="한양신명조"/>
                        </a:rPr>
                        <a:t>***</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101600" marR="0" indent="0" algn="just" fontAlgn="ctr" latinLnBrk="1">
                        <a:lnSpc>
                          <a:spcPct val="140000"/>
                        </a:lnSpc>
                        <a:spcBef>
                          <a:spcPts val="0"/>
                        </a:spcBef>
                        <a:spcAft>
                          <a:spcPts val="0"/>
                        </a:spcAft>
                        <a:tabLst>
                          <a:tab pos="340360" algn="l"/>
                        </a:tabLst>
                      </a:pPr>
                      <a:r>
                        <a:rPr lang="en-US" sz="850" kern="0" spc="-50" dirty="0">
                          <a:solidFill>
                            <a:srgbClr val="000000"/>
                          </a:solidFill>
                          <a:effectLst/>
                          <a:latin typeface="한양신명조"/>
                          <a:ea typeface="한양신명조"/>
                        </a:rPr>
                        <a:t> 0.12</a:t>
                      </a:r>
                      <a:endParaRPr lang="en-US" sz="850" kern="0" spc="-50" dirty="0">
                        <a:solidFill>
                          <a:srgbClr val="000000"/>
                        </a:solidFill>
                        <a:effectLst/>
                        <a:latin typeface="맑은 고딕" panose="020B0503020000020004" pitchFamily="50" charset="-127"/>
                        <a:ea typeface="한양신명조"/>
                      </a:endParaRPr>
                    </a:p>
                  </a:txBody>
                  <a:tcPr marL="144000" marR="0" marT="0" marB="0"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742235"/>
                  </a:ext>
                </a:extLst>
              </a:tr>
            </a:tbl>
          </a:graphicData>
        </a:graphic>
      </p:graphicFrame>
      <p:sp>
        <p:nvSpPr>
          <p:cNvPr id="8" name="TextBox 7">
            <a:extLst>
              <a:ext uri="{FF2B5EF4-FFF2-40B4-BE49-F238E27FC236}">
                <a16:creationId xmlns:a16="http://schemas.microsoft.com/office/drawing/2014/main" id="{345863BE-F837-AE1E-48D7-1DC1969E9BD1}"/>
              </a:ext>
            </a:extLst>
          </p:cNvPr>
          <p:cNvSpPr txBox="1"/>
          <p:nvPr/>
        </p:nvSpPr>
        <p:spPr>
          <a:xfrm>
            <a:off x="767408" y="1287686"/>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A. </a:t>
            </a:r>
            <a:r>
              <a:rPr lang="en-US" altLang="ko-KR" sz="1600" kern="0" spc="0" dirty="0" err="1">
                <a:solidFill>
                  <a:srgbClr val="000000"/>
                </a:solidFill>
                <a:effectLst/>
                <a:ea typeface="한양신명조"/>
              </a:rPr>
              <a:t>Increse</a:t>
            </a:r>
            <a:r>
              <a:rPr lang="en-US" altLang="ko-KR" sz="1600" kern="0" spc="0" dirty="0">
                <a:solidFill>
                  <a:srgbClr val="000000"/>
                </a:solidFill>
                <a:effectLst/>
                <a:ea typeface="한양신명조"/>
              </a:rPr>
              <a:t> Previous Quarter (</a:t>
            </a:r>
            <a:r>
              <a:rPr lang="ko-KR" altLang="en-US" sz="1600" kern="0" spc="0" dirty="0">
                <a:solidFill>
                  <a:srgbClr val="000000"/>
                </a:solidFill>
                <a:effectLst/>
                <a:ea typeface="한양신명조"/>
              </a:rPr>
              <a:t>∆</a:t>
            </a:r>
            <a:r>
              <a:rPr lang="en-US" altLang="ko-KR" sz="1600" kern="0" spc="0" dirty="0">
                <a:solidFill>
                  <a:srgbClr val="000000"/>
                </a:solidFill>
                <a:effectLst/>
                <a:ea typeface="한양신명조"/>
              </a:rPr>
              <a:t>Q+)</a:t>
            </a:r>
            <a:endParaRPr lang="ko-KR" altLang="en-US" sz="1600" kern="0" spc="0" dirty="0">
              <a:solidFill>
                <a:srgbClr val="000000"/>
              </a:solidFill>
              <a:effectLst/>
            </a:endParaRPr>
          </a:p>
        </p:txBody>
      </p:sp>
      <p:sp>
        <p:nvSpPr>
          <p:cNvPr id="9" name="TextBox 8">
            <a:extLst>
              <a:ext uri="{FF2B5EF4-FFF2-40B4-BE49-F238E27FC236}">
                <a16:creationId xmlns:a16="http://schemas.microsoft.com/office/drawing/2014/main" id="{FC9C6112-C349-B765-C0B7-1C11A358CCA8}"/>
              </a:ext>
            </a:extLst>
          </p:cNvPr>
          <p:cNvSpPr txBox="1"/>
          <p:nvPr/>
        </p:nvSpPr>
        <p:spPr>
          <a:xfrm>
            <a:off x="6168008" y="1264190"/>
            <a:ext cx="4464496" cy="338554"/>
          </a:xfrm>
          <a:prstGeom prst="rect">
            <a:avLst/>
          </a:prstGeom>
          <a:noFill/>
        </p:spPr>
        <p:txBody>
          <a:bodyPr wrap="square">
            <a:spAutoFit/>
          </a:bodyPr>
          <a:lstStyle/>
          <a:p>
            <a:pPr marL="0" marR="0" indent="0" algn="l" fontAlgn="base" latinLnBrk="0">
              <a:lnSpc>
                <a:spcPct val="100000"/>
              </a:lnSpc>
              <a:spcBef>
                <a:spcPts val="0"/>
              </a:spcBef>
              <a:spcAft>
                <a:spcPts val="0"/>
              </a:spcAft>
              <a:tabLst>
                <a:tab pos="340360" algn="l"/>
              </a:tabLst>
            </a:pPr>
            <a:r>
              <a:rPr lang="en-US" altLang="ko-KR" sz="1600" kern="0" spc="0" dirty="0">
                <a:solidFill>
                  <a:srgbClr val="000000"/>
                </a:solidFill>
                <a:effectLst/>
                <a:ea typeface="한양신명조"/>
              </a:rPr>
              <a:t>Panel</a:t>
            </a:r>
            <a:r>
              <a:rPr lang="ko-KR" altLang="en-US" sz="1600" kern="0" spc="0" dirty="0">
                <a:solidFill>
                  <a:srgbClr val="000000"/>
                </a:solidFill>
                <a:effectLst/>
                <a:ea typeface="한양신명조"/>
              </a:rPr>
              <a:t> </a:t>
            </a:r>
            <a:r>
              <a:rPr lang="en-US" altLang="ko-KR" sz="1600" kern="0" spc="0" dirty="0">
                <a:solidFill>
                  <a:srgbClr val="000000"/>
                </a:solidFill>
                <a:effectLst/>
                <a:ea typeface="한양신명조"/>
              </a:rPr>
              <a:t>B. </a:t>
            </a:r>
            <a:r>
              <a:rPr lang="en-US" altLang="ko-KR" sz="1600" kern="0" spc="0" dirty="0" err="1">
                <a:solidFill>
                  <a:srgbClr val="000000"/>
                </a:solidFill>
                <a:effectLst/>
                <a:ea typeface="한양신명조"/>
              </a:rPr>
              <a:t>D</a:t>
            </a:r>
            <a:r>
              <a:rPr lang="en-US" altLang="ko-KR" sz="1600" kern="0" dirty="0" err="1">
                <a:solidFill>
                  <a:srgbClr val="000000"/>
                </a:solidFill>
                <a:ea typeface="한양신명조"/>
              </a:rPr>
              <a:t>e</a:t>
            </a:r>
            <a:r>
              <a:rPr lang="en-US" altLang="ko-KR" sz="1600" kern="0" spc="0" dirty="0" err="1">
                <a:solidFill>
                  <a:srgbClr val="000000"/>
                </a:solidFill>
                <a:effectLst/>
                <a:ea typeface="한양신명조"/>
              </a:rPr>
              <a:t>crese</a:t>
            </a:r>
            <a:r>
              <a:rPr lang="en-US" altLang="ko-KR" sz="1600" kern="0" spc="0" dirty="0">
                <a:solidFill>
                  <a:srgbClr val="000000"/>
                </a:solidFill>
                <a:effectLst/>
                <a:ea typeface="한양신명조"/>
              </a:rPr>
              <a:t> Previous Quarter (</a:t>
            </a:r>
            <a:r>
              <a:rPr lang="ko-KR" altLang="en-US" sz="1600" kern="0" spc="0" dirty="0">
                <a:solidFill>
                  <a:srgbClr val="000000"/>
                </a:solidFill>
                <a:effectLst/>
                <a:ea typeface="한양신명조"/>
              </a:rPr>
              <a:t>∆</a:t>
            </a:r>
            <a:r>
              <a:rPr lang="en-US" altLang="ko-KR" sz="1600" kern="0" spc="0" dirty="0">
                <a:solidFill>
                  <a:srgbClr val="000000"/>
                </a:solidFill>
                <a:effectLst/>
                <a:ea typeface="한양신명조"/>
              </a:rPr>
              <a:t>Q-)</a:t>
            </a:r>
            <a:endParaRPr lang="ko-KR" altLang="en-US" sz="1600" kern="0" spc="0" dirty="0">
              <a:solidFill>
                <a:srgbClr val="000000"/>
              </a:solidFill>
              <a:effectLst/>
            </a:endParaRPr>
          </a:p>
        </p:txBody>
      </p:sp>
      <p:sp>
        <p:nvSpPr>
          <p:cNvPr id="6" name="제목 1">
            <a:extLst>
              <a:ext uri="{FF2B5EF4-FFF2-40B4-BE49-F238E27FC236}">
                <a16:creationId xmlns:a16="http://schemas.microsoft.com/office/drawing/2014/main" id="{77CBD658-B1B0-2E23-5524-8FAE66DCF4A8}"/>
              </a:ext>
            </a:extLst>
          </p:cNvPr>
          <p:cNvSpPr txBox="1">
            <a:spLocks/>
          </p:cNvSpPr>
          <p:nvPr/>
        </p:nvSpPr>
        <p:spPr bwMode="gray">
          <a:xfrm>
            <a:off x="191344" y="95540"/>
            <a:ext cx="8010636" cy="504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3200" b="1" kern="0" dirty="0">
                <a:effectLst>
                  <a:outerShdw blurRad="38100" dist="38100" dir="2700000" algn="tl">
                    <a:srgbClr val="000000">
                      <a:alpha val="43137"/>
                    </a:srgbClr>
                  </a:outerShdw>
                </a:effectLst>
                <a:ea typeface="+mj-ea"/>
                <a:cs typeface="+mj-cs"/>
              </a:rPr>
              <a:t>IV.  Empirical</a:t>
            </a:r>
            <a:r>
              <a:rPr lang="ko-KR" altLang="en-US" sz="3200" b="1" kern="0" dirty="0">
                <a:effectLst>
                  <a:outerShdw blurRad="38100" dist="38100" dir="2700000" algn="tl">
                    <a:srgbClr val="000000">
                      <a:alpha val="43137"/>
                    </a:srgbClr>
                  </a:outerShdw>
                </a:effectLst>
                <a:ea typeface="+mj-ea"/>
                <a:cs typeface="+mj-cs"/>
              </a:rPr>
              <a:t> </a:t>
            </a:r>
            <a:r>
              <a:rPr lang="en-US" altLang="ko-KR" sz="3200" b="1" kern="0" dirty="0">
                <a:effectLst>
                  <a:outerShdw blurRad="38100" dist="38100" dir="2700000" algn="tl">
                    <a:srgbClr val="000000">
                      <a:alpha val="43137"/>
                    </a:srgbClr>
                  </a:outerShdw>
                </a:effectLst>
                <a:ea typeface="+mj-ea"/>
                <a:cs typeface="+mj-cs"/>
              </a:rPr>
              <a:t>Result</a:t>
            </a:r>
          </a:p>
        </p:txBody>
      </p:sp>
      <p:sp>
        <p:nvSpPr>
          <p:cNvPr id="10" name="제목 1">
            <a:extLst>
              <a:ext uri="{FF2B5EF4-FFF2-40B4-BE49-F238E27FC236}">
                <a16:creationId xmlns:a16="http://schemas.microsoft.com/office/drawing/2014/main" id="{64023536-D572-A0FF-E32E-70E0914FF360}"/>
              </a:ext>
            </a:extLst>
          </p:cNvPr>
          <p:cNvSpPr txBox="1">
            <a:spLocks/>
          </p:cNvSpPr>
          <p:nvPr/>
        </p:nvSpPr>
        <p:spPr bwMode="gray">
          <a:xfrm>
            <a:off x="6456040" y="184343"/>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kern="0" dirty="0">
                <a:effectLst>
                  <a:outerShdw blurRad="38100" dist="38100" dir="2700000" algn="tl">
                    <a:srgbClr val="000000">
                      <a:alpha val="43137"/>
                    </a:srgbClr>
                  </a:outerShdw>
                </a:effectLst>
                <a:latin typeface="+mj-ea"/>
                <a:ea typeface="+mj-ea"/>
                <a:cs typeface="+mj-cs"/>
              </a:rPr>
              <a:t>2</a:t>
            </a:r>
            <a:r>
              <a:rPr lang="en-US" altLang="ko-KR" sz="2000" b="1" dirty="0"/>
              <a:t>. Short Selling</a:t>
            </a:r>
            <a:endParaRPr lang="en-US" altLang="ko-KR" sz="2000" b="1" kern="0" dirty="0">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79862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1818597" y="380656"/>
            <a:ext cx="8554805" cy="478976"/>
          </a:xfrm>
        </p:spPr>
        <p:txBody>
          <a:bodyPr>
            <a:noAutofit/>
          </a:bodyPr>
          <a:lstStyle/>
          <a:p>
            <a:pPr algn="ctr"/>
            <a:r>
              <a:rPr lang="en-US" altLang="ko-KR" sz="4000" b="1" dirty="0">
                <a:latin typeface="HY동녘B" pitchFamily="18" charset="-127"/>
                <a:ea typeface="HY동녘B" pitchFamily="18" charset="-127"/>
              </a:rPr>
              <a:t>Contents</a:t>
            </a:r>
            <a:endParaRPr lang="ko-KR" altLang="en-US" sz="4000" b="1" dirty="0">
              <a:latin typeface="HY동녘B" pitchFamily="18" charset="-127"/>
              <a:ea typeface="HY동녘B" pitchFamily="18" charset="-127"/>
            </a:endParaRPr>
          </a:p>
        </p:txBody>
      </p:sp>
      <p:sp>
        <p:nvSpPr>
          <p:cNvPr id="3" name="슬라이드 번호 개체 틀 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2</a:t>
            </a:fld>
            <a:endParaRPr lang="ko-KR" altLang="en-US" dirty="0"/>
          </a:p>
        </p:txBody>
      </p:sp>
      <p:grpSp>
        <p:nvGrpSpPr>
          <p:cNvPr id="8" name="Group 82"/>
          <p:cNvGrpSpPr>
            <a:grpSpLocks/>
          </p:cNvGrpSpPr>
          <p:nvPr/>
        </p:nvGrpSpPr>
        <p:grpSpPr bwMode="auto">
          <a:xfrm>
            <a:off x="2410333" y="1411289"/>
            <a:ext cx="6578600" cy="609600"/>
            <a:chOff x="431" y="1003"/>
            <a:chExt cx="4144" cy="384"/>
          </a:xfrm>
        </p:grpSpPr>
        <p:sp>
          <p:nvSpPr>
            <p:cNvPr id="14" name="Rectangle 37"/>
            <p:cNvSpPr>
              <a:spLocks noChangeArrowheads="1"/>
            </p:cNvSpPr>
            <p:nvPr/>
          </p:nvSpPr>
          <p:spPr bwMode="gray">
            <a:xfrm>
              <a:off x="735" y="1037"/>
              <a:ext cx="3840" cy="296"/>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mj-ea"/>
                  <a:ea typeface="+mj-ea"/>
                </a:rPr>
                <a:t> 	       </a:t>
              </a:r>
              <a:r>
                <a:rPr lang="en-US" altLang="ko-KR" sz="3200" b="1" dirty="0" err="1">
                  <a:effectLst>
                    <a:outerShdw blurRad="38100" dist="38100" dir="2700000" algn="tl">
                      <a:srgbClr val="000000">
                        <a:alpha val="43137"/>
                      </a:srgbClr>
                    </a:outerShdw>
                  </a:effectLst>
                  <a:latin typeface="+mj-ea"/>
                  <a:ea typeface="+mj-ea"/>
                </a:rPr>
                <a:t>Introdutcion</a:t>
              </a:r>
              <a:endParaRPr lang="en-US" altLang="ko-KR" sz="3200" b="1" dirty="0">
                <a:effectLst>
                  <a:outerShdw blurRad="38100" dist="38100" dir="2700000" algn="tl">
                    <a:srgbClr val="000000">
                      <a:alpha val="43137"/>
                    </a:srgbClr>
                  </a:outerShdw>
                </a:effectLst>
                <a:latin typeface="+mj-ea"/>
                <a:ea typeface="+mj-ea"/>
              </a:endParaRPr>
            </a:p>
          </p:txBody>
        </p:sp>
        <p:sp>
          <p:nvSpPr>
            <p:cNvPr id="12" name="Rectangle 68"/>
            <p:cNvSpPr>
              <a:spLocks noChangeArrowheads="1"/>
            </p:cNvSpPr>
            <p:nvPr/>
          </p:nvSpPr>
          <p:spPr bwMode="gray">
            <a:xfrm>
              <a:off x="431" y="1003"/>
              <a:ext cx="452" cy="384"/>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맑은 고딕"/>
                  <a:ea typeface="굴림" charset="-127"/>
                </a:rPr>
                <a:t>Ⅰ</a:t>
              </a:r>
              <a:r>
                <a:rPr lang="en-US" altLang="ko-KR" sz="3200" b="1" dirty="0">
                  <a:effectLst>
                    <a:outerShdw blurRad="38100" dist="38100" dir="2700000" algn="tl">
                      <a:srgbClr val="FFFFFF"/>
                    </a:outerShdw>
                  </a:effectLst>
                  <a:ea typeface="굴림" charset="-127"/>
                </a:rPr>
                <a:t>.</a:t>
              </a:r>
            </a:p>
          </p:txBody>
        </p:sp>
      </p:grpSp>
      <p:grpSp>
        <p:nvGrpSpPr>
          <p:cNvPr id="15" name="Group 81"/>
          <p:cNvGrpSpPr>
            <a:grpSpLocks/>
          </p:cNvGrpSpPr>
          <p:nvPr/>
        </p:nvGrpSpPr>
        <p:grpSpPr bwMode="auto">
          <a:xfrm>
            <a:off x="2410333" y="2458047"/>
            <a:ext cx="6578600" cy="609600"/>
            <a:chOff x="431" y="1752"/>
            <a:chExt cx="4144" cy="384"/>
          </a:xfrm>
        </p:grpSpPr>
        <p:sp>
          <p:nvSpPr>
            <p:cNvPr id="21" name="Rectangle 40"/>
            <p:cNvSpPr>
              <a:spLocks noChangeArrowheads="1"/>
            </p:cNvSpPr>
            <p:nvPr/>
          </p:nvSpPr>
          <p:spPr bwMode="gray">
            <a:xfrm>
              <a:off x="735" y="1789"/>
              <a:ext cx="3840" cy="296"/>
            </a:xfrm>
            <a:prstGeom prst="rect">
              <a:avLst/>
            </a:prstGeom>
            <a:noFill/>
            <a:ln w="25400" algn="ctr">
              <a:noFill/>
              <a:miter lim="800000"/>
              <a:headEnd/>
              <a:tailEnd/>
            </a:ln>
            <a:effectLst/>
          </p:spPr>
          <p:txBody>
            <a:bodyPr wrap="none" anchor="ctr"/>
            <a:lstStyle/>
            <a:p>
              <a:pPr algn="l"/>
              <a:r>
                <a:rPr lang="en-US" altLang="ko-KR" sz="3200" b="1" dirty="0">
                  <a:latin typeface="+mj-ea"/>
                  <a:ea typeface="+mj-ea"/>
                </a:rPr>
                <a:t>          </a:t>
              </a:r>
              <a:r>
                <a:rPr lang="en-US" altLang="ko-KR" sz="3200" b="1" dirty="0">
                  <a:effectLst>
                    <a:outerShdw blurRad="38100" dist="38100" dir="2700000" algn="tl">
                      <a:srgbClr val="000000">
                        <a:alpha val="43137"/>
                      </a:srgbClr>
                    </a:outerShdw>
                  </a:effectLst>
                  <a:latin typeface="+mj-ea"/>
                  <a:ea typeface="+mj-ea"/>
                </a:rPr>
                <a:t>Previous Review</a:t>
              </a:r>
            </a:p>
          </p:txBody>
        </p:sp>
        <p:sp>
          <p:nvSpPr>
            <p:cNvPr id="19" name="Rectangle 71"/>
            <p:cNvSpPr>
              <a:spLocks noChangeArrowheads="1"/>
            </p:cNvSpPr>
            <p:nvPr/>
          </p:nvSpPr>
          <p:spPr bwMode="gray">
            <a:xfrm>
              <a:off x="431" y="1752"/>
              <a:ext cx="452" cy="384"/>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맑은 고딕"/>
                  <a:ea typeface="굴림" charset="-127"/>
                </a:rPr>
                <a:t>Ⅱ</a:t>
              </a:r>
              <a:r>
                <a:rPr lang="en-US" altLang="ko-KR" sz="3200" b="1" dirty="0">
                  <a:effectLst>
                    <a:outerShdw blurRad="38100" dist="38100" dir="2700000" algn="tl">
                      <a:srgbClr val="FFFFFF"/>
                    </a:outerShdw>
                  </a:effectLst>
                  <a:ea typeface="굴림" charset="-127"/>
                </a:rPr>
                <a:t>.</a:t>
              </a:r>
            </a:p>
          </p:txBody>
        </p:sp>
      </p:grpSp>
      <p:grpSp>
        <p:nvGrpSpPr>
          <p:cNvPr id="22" name="Group 80"/>
          <p:cNvGrpSpPr>
            <a:grpSpLocks/>
          </p:cNvGrpSpPr>
          <p:nvPr/>
        </p:nvGrpSpPr>
        <p:grpSpPr bwMode="auto">
          <a:xfrm>
            <a:off x="2410333" y="3504805"/>
            <a:ext cx="6578600" cy="609600"/>
            <a:chOff x="431" y="2500"/>
            <a:chExt cx="4144" cy="384"/>
          </a:xfrm>
        </p:grpSpPr>
        <p:sp>
          <p:nvSpPr>
            <p:cNvPr id="28" name="Rectangle 43"/>
            <p:cNvSpPr>
              <a:spLocks noChangeArrowheads="1"/>
            </p:cNvSpPr>
            <p:nvPr/>
          </p:nvSpPr>
          <p:spPr bwMode="gray">
            <a:xfrm>
              <a:off x="735" y="2541"/>
              <a:ext cx="3840" cy="296"/>
            </a:xfrm>
            <a:prstGeom prst="rect">
              <a:avLst/>
            </a:prstGeom>
            <a:noFill/>
            <a:ln w="25400" algn="ctr">
              <a:noFill/>
              <a:miter lim="800000"/>
              <a:headEnd/>
              <a:tailEnd/>
            </a:ln>
            <a:effectLst/>
          </p:spPr>
          <p:txBody>
            <a:bodyPr wrap="none" anchor="ctr"/>
            <a:lstStyle/>
            <a:p>
              <a:pPr algn="l"/>
              <a:r>
                <a:rPr lang="en-US" altLang="ko-KR" sz="3200" b="1" dirty="0">
                  <a:effectLst>
                    <a:outerShdw blurRad="38100" dist="38100" dir="2700000" algn="tl">
                      <a:srgbClr val="000000">
                        <a:alpha val="43137"/>
                      </a:srgbClr>
                    </a:outerShdw>
                  </a:effectLst>
                  <a:latin typeface="+mj-ea"/>
                  <a:ea typeface="+mj-ea"/>
                </a:rPr>
                <a:t>          Sample and Methods</a:t>
              </a:r>
            </a:p>
          </p:txBody>
        </p:sp>
        <p:sp>
          <p:nvSpPr>
            <p:cNvPr id="26" name="Rectangle 74"/>
            <p:cNvSpPr>
              <a:spLocks noChangeArrowheads="1"/>
            </p:cNvSpPr>
            <p:nvPr/>
          </p:nvSpPr>
          <p:spPr bwMode="gray">
            <a:xfrm>
              <a:off x="431" y="2500"/>
              <a:ext cx="452" cy="384"/>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맑은 고딕"/>
                  <a:ea typeface="굴림" charset="-127"/>
                </a:rPr>
                <a:t>Ⅲ</a:t>
              </a:r>
              <a:r>
                <a:rPr lang="en-US" altLang="ko-KR" sz="3200" b="1" dirty="0">
                  <a:effectLst>
                    <a:outerShdw blurRad="38100" dist="38100" dir="2700000" algn="tl">
                      <a:srgbClr val="FFFFFF"/>
                    </a:outerShdw>
                  </a:effectLst>
                  <a:ea typeface="굴림" charset="-127"/>
                </a:rPr>
                <a:t>.</a:t>
              </a:r>
            </a:p>
          </p:txBody>
        </p:sp>
      </p:grpSp>
      <p:grpSp>
        <p:nvGrpSpPr>
          <p:cNvPr id="29" name="Group 79"/>
          <p:cNvGrpSpPr>
            <a:grpSpLocks/>
          </p:cNvGrpSpPr>
          <p:nvPr/>
        </p:nvGrpSpPr>
        <p:grpSpPr bwMode="auto">
          <a:xfrm>
            <a:off x="2410333" y="4551563"/>
            <a:ext cx="6578600" cy="609600"/>
            <a:chOff x="431" y="3136"/>
            <a:chExt cx="4144" cy="384"/>
          </a:xfrm>
        </p:grpSpPr>
        <p:sp>
          <p:nvSpPr>
            <p:cNvPr id="35" name="Rectangle 46"/>
            <p:cNvSpPr>
              <a:spLocks noChangeArrowheads="1"/>
            </p:cNvSpPr>
            <p:nvPr/>
          </p:nvSpPr>
          <p:spPr bwMode="gray">
            <a:xfrm>
              <a:off x="735" y="3181"/>
              <a:ext cx="3840" cy="296"/>
            </a:xfrm>
            <a:prstGeom prst="rect">
              <a:avLst/>
            </a:prstGeom>
            <a:noFill/>
            <a:ln w="25400" algn="ctr">
              <a:noFill/>
              <a:miter lim="800000"/>
              <a:headEnd/>
              <a:tailEnd/>
            </a:ln>
            <a:effectLst/>
          </p:spPr>
          <p:txBody>
            <a:bodyPr wrap="none" anchor="ctr"/>
            <a:lstStyle/>
            <a:p>
              <a:pPr algn="l"/>
              <a:r>
                <a:rPr lang="en-US" altLang="ko-KR" sz="3200" b="1" dirty="0">
                  <a:effectLst>
                    <a:outerShdw blurRad="38100" dist="38100" dir="2700000" algn="tl">
                      <a:srgbClr val="000000">
                        <a:alpha val="43137"/>
                      </a:srgbClr>
                    </a:outerShdw>
                  </a:effectLst>
                  <a:latin typeface="+mj-ea"/>
                  <a:ea typeface="+mj-ea"/>
                </a:rPr>
                <a:t>          Empirical Results</a:t>
              </a:r>
            </a:p>
          </p:txBody>
        </p:sp>
        <p:sp>
          <p:nvSpPr>
            <p:cNvPr id="33" name="Rectangle 77"/>
            <p:cNvSpPr>
              <a:spLocks noChangeArrowheads="1"/>
            </p:cNvSpPr>
            <p:nvPr/>
          </p:nvSpPr>
          <p:spPr bwMode="gray">
            <a:xfrm>
              <a:off x="431" y="3136"/>
              <a:ext cx="452" cy="384"/>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맑은 고딕"/>
                  <a:ea typeface="굴림" charset="-127"/>
                </a:rPr>
                <a:t>Ⅳ</a:t>
              </a:r>
              <a:r>
                <a:rPr lang="en-US" altLang="ko-KR" sz="3200" b="1" dirty="0">
                  <a:effectLst>
                    <a:outerShdw blurRad="38100" dist="38100" dir="2700000" algn="tl">
                      <a:srgbClr val="FFFFFF"/>
                    </a:outerShdw>
                  </a:effectLst>
                  <a:ea typeface="굴림" charset="-127"/>
                </a:rPr>
                <a:t>.</a:t>
              </a:r>
            </a:p>
          </p:txBody>
        </p:sp>
      </p:grpSp>
      <p:grpSp>
        <p:nvGrpSpPr>
          <p:cNvPr id="65" name="Group 82"/>
          <p:cNvGrpSpPr>
            <a:grpSpLocks/>
          </p:cNvGrpSpPr>
          <p:nvPr/>
        </p:nvGrpSpPr>
        <p:grpSpPr bwMode="auto">
          <a:xfrm>
            <a:off x="2410333" y="5598319"/>
            <a:ext cx="6578600" cy="609600"/>
            <a:chOff x="431" y="1003"/>
            <a:chExt cx="4144" cy="384"/>
          </a:xfrm>
        </p:grpSpPr>
        <p:sp>
          <p:nvSpPr>
            <p:cNvPr id="71" name="Rectangle 37"/>
            <p:cNvSpPr>
              <a:spLocks noChangeArrowheads="1"/>
            </p:cNvSpPr>
            <p:nvPr/>
          </p:nvSpPr>
          <p:spPr bwMode="gray">
            <a:xfrm>
              <a:off x="735" y="1037"/>
              <a:ext cx="3840" cy="296"/>
            </a:xfrm>
            <a:prstGeom prst="rect">
              <a:avLst/>
            </a:prstGeom>
            <a:noFill/>
            <a:ln w="25400" algn="ctr">
              <a:noFill/>
              <a:miter lim="800000"/>
              <a:headEnd/>
              <a:tailEnd/>
            </a:ln>
            <a:effectLst/>
          </p:spPr>
          <p:txBody>
            <a:bodyPr wrap="none" anchor="ctr"/>
            <a:lstStyle/>
            <a:p>
              <a:pPr algn="l"/>
              <a:r>
                <a:rPr lang="en-US" altLang="ko-KR" sz="3200" b="1" dirty="0">
                  <a:ea typeface="굴림" charset="-127"/>
                </a:rPr>
                <a:t>                </a:t>
              </a:r>
              <a:r>
                <a:rPr lang="en-US" altLang="ko-KR" sz="3200" b="1" dirty="0">
                  <a:effectLst>
                    <a:outerShdw blurRad="38100" dist="38100" dir="2700000" algn="tl">
                      <a:srgbClr val="000000">
                        <a:alpha val="43137"/>
                      </a:srgbClr>
                    </a:outerShdw>
                  </a:effectLst>
                  <a:latin typeface="+mj-ea"/>
                  <a:ea typeface="+mj-ea"/>
                </a:rPr>
                <a:t>Conclusion</a:t>
              </a:r>
            </a:p>
          </p:txBody>
        </p:sp>
        <p:sp>
          <p:nvSpPr>
            <p:cNvPr id="69" name="Rectangle 68"/>
            <p:cNvSpPr>
              <a:spLocks noChangeArrowheads="1"/>
            </p:cNvSpPr>
            <p:nvPr/>
          </p:nvSpPr>
          <p:spPr bwMode="gray">
            <a:xfrm>
              <a:off x="431" y="1003"/>
              <a:ext cx="452" cy="384"/>
            </a:xfrm>
            <a:prstGeom prst="rect">
              <a:avLst/>
            </a:prstGeom>
            <a:noFill/>
            <a:ln w="25400" algn="ctr">
              <a:noFill/>
              <a:miter lim="800000"/>
              <a:headEnd/>
              <a:tailEnd/>
            </a:ln>
            <a:effectLst/>
          </p:spPr>
          <p:txBody>
            <a:bodyPr wrap="none" anchor="ctr"/>
            <a:lstStyle/>
            <a:p>
              <a:r>
                <a:rPr lang="en-US" altLang="ko-KR" sz="3200" b="1" dirty="0">
                  <a:effectLst>
                    <a:outerShdw blurRad="38100" dist="38100" dir="2700000" algn="tl">
                      <a:srgbClr val="FFFFFF"/>
                    </a:outerShdw>
                  </a:effectLst>
                  <a:latin typeface="맑은 고딕"/>
                  <a:ea typeface="굴림" charset="-127"/>
                </a:rPr>
                <a:t>Ⅴ</a:t>
              </a:r>
              <a:r>
                <a:rPr lang="en-US" altLang="ko-KR" sz="3200" b="1" dirty="0">
                  <a:effectLst>
                    <a:outerShdw blurRad="38100" dist="38100" dir="2700000" algn="tl">
                      <a:srgbClr val="FFFFFF"/>
                    </a:outerShdw>
                  </a:effectLst>
                  <a:ea typeface="굴림" charset="-127"/>
                </a:rPr>
                <a:t>.</a:t>
              </a: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20</a:t>
            </a:fld>
            <a:endParaRPr lang="ko-KR" altLang="en-US" dirty="0"/>
          </a:p>
        </p:txBody>
      </p:sp>
      <p:sp>
        <p:nvSpPr>
          <p:cNvPr id="5" name="제목 1"/>
          <p:cNvSpPr txBox="1">
            <a:spLocks/>
          </p:cNvSpPr>
          <p:nvPr/>
        </p:nvSpPr>
        <p:spPr>
          <a:xfrm>
            <a:off x="191344" y="253945"/>
            <a:ext cx="8183880" cy="504056"/>
          </a:xfrm>
          <a:prstGeom prst="rect">
            <a:avLst/>
          </a:prstGeom>
        </p:spPr>
        <p:txBody>
          <a:bodyPr vert="horz" rtlCol="0" anchor="ctr">
            <a:noAutofit/>
          </a:bodyPr>
          <a:lstStyle/>
          <a:p>
            <a:pPr>
              <a:spcBef>
                <a:spcPct val="0"/>
              </a:spcBef>
              <a:defRPr/>
            </a:pPr>
            <a:r>
              <a:rPr lang="en-US" altLang="ko-KR" sz="3200" b="1" spc="100" dirty="0">
                <a:ln w="18000">
                  <a:noFill/>
                  <a:prstDash val="solid"/>
                </a:ln>
                <a:effectLst>
                  <a:outerShdw blurRad="38100" dist="38100" dir="2700000" algn="tl">
                    <a:srgbClr val="000000">
                      <a:alpha val="43137"/>
                    </a:srgbClr>
                  </a:outerShdw>
                </a:effectLst>
                <a:ea typeface="+mj-ea"/>
                <a:cs typeface="+mj-cs"/>
              </a:rPr>
              <a:t>Ⅴ. Conclusion</a:t>
            </a:r>
            <a:endParaRPr lang="ko-KR" altLang="en-US" sz="3200" b="1" spc="100" dirty="0">
              <a:ln w="18000">
                <a:noFill/>
                <a:prstDash val="solid"/>
              </a:ln>
              <a:effectLst>
                <a:outerShdw blurRad="38100" dist="38100" dir="2700000" algn="tl">
                  <a:srgbClr val="000000">
                    <a:alpha val="43137"/>
                  </a:srgbClr>
                </a:outerShdw>
              </a:effectLst>
              <a:ea typeface="+mj-ea"/>
              <a:cs typeface="+mj-cs"/>
            </a:endParaRPr>
          </a:p>
        </p:txBody>
      </p:sp>
      <p:sp>
        <p:nvSpPr>
          <p:cNvPr id="4" name="내용 개체 틀 2">
            <a:extLst>
              <a:ext uri="{FF2B5EF4-FFF2-40B4-BE49-F238E27FC236}">
                <a16:creationId xmlns:a16="http://schemas.microsoft.com/office/drawing/2014/main" id="{5668BCD5-1616-FBF6-4A67-8D6B293D1945}"/>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107950" algn="just" fontAlgn="base" latinLnBrk="0">
              <a:lnSpc>
                <a:spcPct val="165000"/>
              </a:lnSpc>
              <a:spcBef>
                <a:spcPts val="0"/>
              </a:spcBef>
              <a:spcAft>
                <a:spcPts val="0"/>
              </a:spcAft>
            </a:pPr>
            <a:r>
              <a:rPr lang="en-US" altLang="ko-KR" sz="1800" kern="0" spc="-40" dirty="0">
                <a:solidFill>
                  <a:srgbClr val="000000"/>
                </a:solidFill>
                <a:effectLst/>
                <a:ea typeface="한양신명조"/>
              </a:rPr>
              <a:t>This study investigates the market reaction and short selling based on the event study methodology around quarterly profit disclosures of technology based special listing. This study examines a comparative study between technology based special listed companies and general listed companies.</a:t>
            </a:r>
          </a:p>
          <a:p>
            <a:pPr marL="0" marR="0" indent="107950" algn="just" fontAlgn="base" latinLnBrk="0">
              <a:lnSpc>
                <a:spcPct val="165000"/>
              </a:lnSpc>
              <a:spcBef>
                <a:spcPts val="0"/>
              </a:spcBef>
              <a:spcAft>
                <a:spcPts val="0"/>
              </a:spcAft>
            </a:pPr>
            <a:endParaRPr lang="en-US" altLang="ko-KR" sz="1800" kern="0" spc="-40" dirty="0">
              <a:solidFill>
                <a:srgbClr val="000000"/>
              </a:solidFill>
              <a:effectLst/>
              <a:ea typeface="한양신명조"/>
            </a:endParaRPr>
          </a:p>
          <a:p>
            <a:pPr marL="0" marR="0" indent="0" algn="just" fontAlgn="base" latinLnBrk="0">
              <a:lnSpc>
                <a:spcPct val="165000"/>
              </a:lnSpc>
              <a:spcBef>
                <a:spcPts val="0"/>
              </a:spcBef>
              <a:spcAft>
                <a:spcPts val="0"/>
              </a:spcAft>
              <a:buNone/>
            </a:pPr>
            <a:r>
              <a:rPr lang="en-US" altLang="ko-KR" sz="1800" b="1" kern="0" spc="-40" dirty="0">
                <a:solidFill>
                  <a:srgbClr val="000000"/>
                </a:solidFill>
                <a:effectLst/>
                <a:latin typeface="한양신명조"/>
                <a:ea typeface="한양신명조"/>
              </a:rPr>
              <a:t>1.  For the first time in Korea, short selling of technology based special listed group decreased before and after quarterly profit disclosures, unlike other groups. </a:t>
            </a:r>
          </a:p>
          <a:p>
            <a:pPr marL="0" marR="0" indent="0" algn="just" fontAlgn="base" latinLnBrk="0">
              <a:lnSpc>
                <a:spcPct val="165000"/>
              </a:lnSpc>
              <a:spcBef>
                <a:spcPts val="0"/>
              </a:spcBef>
              <a:spcAft>
                <a:spcPts val="0"/>
              </a:spcAft>
              <a:buNone/>
            </a:pPr>
            <a:endParaRPr lang="en-US" altLang="ko-KR" sz="1000" b="1" kern="0" spc="-40" dirty="0">
              <a:solidFill>
                <a:srgbClr val="000000"/>
              </a:solidFill>
              <a:effectLst/>
              <a:latin typeface="한양신명조"/>
              <a:ea typeface="한양신명조"/>
            </a:endParaRPr>
          </a:p>
          <a:p>
            <a:pPr marL="0" marR="0" indent="0" algn="just" fontAlgn="base" latinLnBrk="0">
              <a:lnSpc>
                <a:spcPct val="165000"/>
              </a:lnSpc>
              <a:spcBef>
                <a:spcPts val="0"/>
              </a:spcBef>
              <a:spcAft>
                <a:spcPts val="0"/>
              </a:spcAft>
              <a:buNone/>
            </a:pPr>
            <a:r>
              <a:rPr lang="en-US" altLang="ko-KR" sz="1800" b="1" kern="0" spc="-40" dirty="0">
                <a:solidFill>
                  <a:srgbClr val="000000"/>
                </a:solidFill>
                <a:effectLst/>
                <a:latin typeface="한양신명조"/>
                <a:ea typeface="한양신명조"/>
              </a:rPr>
              <a:t>2. Technology based special listed group have relaxed financial requirements and are listed based on their technological capabilities. Compared to other general listed group, the market reaction to quarterly profit disclosures for these groups was statistically insignificant. </a:t>
            </a:r>
          </a:p>
          <a:p>
            <a:pPr marL="0" marR="0" indent="0" algn="just" fontAlgn="base" latinLnBrk="0">
              <a:lnSpc>
                <a:spcPct val="165000"/>
              </a:lnSpc>
              <a:spcBef>
                <a:spcPts val="0"/>
              </a:spcBef>
              <a:spcAft>
                <a:spcPts val="0"/>
              </a:spcAft>
              <a:buNone/>
            </a:pPr>
            <a:endParaRPr lang="en-US" altLang="ko-KR" sz="1000" b="1" kern="0" spc="-40" dirty="0">
              <a:solidFill>
                <a:srgbClr val="000000"/>
              </a:solidFill>
              <a:effectLst/>
              <a:latin typeface="한양신명조"/>
              <a:ea typeface="한양신명조"/>
            </a:endParaRPr>
          </a:p>
          <a:p>
            <a:pPr marL="0" marR="0" indent="0" algn="just" fontAlgn="base" latinLnBrk="0">
              <a:lnSpc>
                <a:spcPct val="165000"/>
              </a:lnSpc>
              <a:spcBef>
                <a:spcPts val="0"/>
              </a:spcBef>
              <a:spcAft>
                <a:spcPts val="0"/>
              </a:spcAft>
              <a:buNone/>
            </a:pPr>
            <a:r>
              <a:rPr lang="en-US" altLang="ko-KR" sz="1800" b="1" kern="0" spc="-40" dirty="0">
                <a:solidFill>
                  <a:srgbClr val="000000"/>
                </a:solidFill>
                <a:effectLst/>
                <a:latin typeface="한양신명조"/>
                <a:ea typeface="한양신명조"/>
              </a:rPr>
              <a:t>3. </a:t>
            </a:r>
            <a:r>
              <a:rPr lang="en-US" altLang="ko-KR" sz="1800" b="1" kern="0" spc="-40" dirty="0">
                <a:solidFill>
                  <a:srgbClr val="000000"/>
                </a:solidFill>
                <a:latin typeface="한양신명조"/>
                <a:ea typeface="한양신명조"/>
              </a:rPr>
              <a:t>A</a:t>
            </a:r>
            <a:r>
              <a:rPr lang="en-US" altLang="ko-KR" sz="1800" b="1" kern="0" spc="-40" dirty="0">
                <a:solidFill>
                  <a:srgbClr val="000000"/>
                </a:solidFill>
                <a:effectLst/>
                <a:latin typeface="한양신명조"/>
                <a:ea typeface="한양신명조"/>
              </a:rPr>
              <a:t>s a result of comparative analysis according to operating profit, it was confirmed that the number of samples and the results of each group were different.</a:t>
            </a:r>
            <a:endParaRPr lang="en-US" altLang="ko-KR" sz="1800" b="1" kern="0" spc="-40" dirty="0">
              <a:solidFill>
                <a:srgbClr val="000000"/>
              </a:solidFill>
              <a:effectLst/>
              <a:latin typeface="한양신명조"/>
            </a:endParaRPr>
          </a:p>
          <a:p>
            <a:pPr marL="0" marR="0" indent="107950" algn="just" fontAlgn="base" latinLnBrk="0">
              <a:lnSpc>
                <a:spcPct val="165000"/>
              </a:lnSpc>
              <a:spcBef>
                <a:spcPts val="0"/>
              </a:spcBef>
              <a:spcAft>
                <a:spcPts val="0"/>
              </a:spcAft>
            </a:pPr>
            <a:endParaRPr lang="en-US" altLang="ko-KR" sz="1800" kern="0" spc="-40" dirty="0">
              <a:solidFill>
                <a:srgbClr val="000000"/>
              </a:solidFill>
              <a:ea typeface="한양신명조"/>
            </a:endParaRPr>
          </a:p>
          <a:p>
            <a:pPr marL="0" marR="0" indent="107950" algn="just" fontAlgn="base" latinLnBrk="0">
              <a:lnSpc>
                <a:spcPct val="165000"/>
              </a:lnSpc>
              <a:spcBef>
                <a:spcPts val="0"/>
              </a:spcBef>
              <a:spcAft>
                <a:spcPts val="0"/>
              </a:spcAft>
            </a:pPr>
            <a:endParaRPr lang="en-US" altLang="ko-KR" sz="1800" kern="0" spc="-40" dirty="0">
              <a:solidFill>
                <a:srgbClr val="000000"/>
              </a:solidFill>
              <a:effectLst/>
              <a:ea typeface="한양신명조"/>
            </a:endParaRPr>
          </a:p>
          <a:p>
            <a:pPr marL="0" marR="0" indent="107950" algn="just" fontAlgn="base" latinLnBrk="0">
              <a:lnSpc>
                <a:spcPct val="165000"/>
              </a:lnSpc>
              <a:spcBef>
                <a:spcPts val="0"/>
              </a:spcBef>
              <a:spcAft>
                <a:spcPts val="0"/>
              </a:spcAft>
            </a:pPr>
            <a:endParaRPr lang="en-US" altLang="ko-KR" sz="1800" kern="0" spc="-40" dirty="0">
              <a:solidFill>
                <a:srgbClr val="000000"/>
              </a:solidFill>
              <a:effectLst/>
            </a:endParaRPr>
          </a:p>
        </p:txBody>
      </p:sp>
      <p:sp>
        <p:nvSpPr>
          <p:cNvPr id="11" name="제목 1">
            <a:extLst>
              <a:ext uri="{FF2B5EF4-FFF2-40B4-BE49-F238E27FC236}">
                <a16:creationId xmlns:a16="http://schemas.microsoft.com/office/drawing/2014/main" id="{F6950324-4CB2-69E0-9E4B-662E79BE8F8E}"/>
              </a:ext>
            </a:extLst>
          </p:cNvPr>
          <p:cNvSpPr txBox="1">
            <a:spLocks/>
          </p:cNvSpPr>
          <p:nvPr/>
        </p:nvSpPr>
        <p:spPr bwMode="gray">
          <a:xfrm>
            <a:off x="6192035" y="358829"/>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dirty="0"/>
              <a:t>1. Summary of Results </a:t>
            </a:r>
            <a:endParaRPr lang="en-US" altLang="ko-KR" sz="2000" b="1" kern="0" dirty="0">
              <a:solidFill>
                <a:schemeClr val="tx2"/>
              </a:solidFill>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1793152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21</a:t>
            </a:fld>
            <a:endParaRPr lang="ko-KR" altLang="en-US" dirty="0"/>
          </a:p>
        </p:txBody>
      </p:sp>
      <p:sp>
        <p:nvSpPr>
          <p:cNvPr id="5" name="제목 1"/>
          <p:cNvSpPr txBox="1">
            <a:spLocks/>
          </p:cNvSpPr>
          <p:nvPr/>
        </p:nvSpPr>
        <p:spPr>
          <a:xfrm>
            <a:off x="263352" y="247759"/>
            <a:ext cx="8183880" cy="504056"/>
          </a:xfrm>
          <a:prstGeom prst="rect">
            <a:avLst/>
          </a:prstGeom>
        </p:spPr>
        <p:txBody>
          <a:bodyPr vert="horz" rtlCol="0" anchor="ctr">
            <a:noAutofit/>
          </a:bodyPr>
          <a:lstStyle/>
          <a:p>
            <a:pPr>
              <a:spcBef>
                <a:spcPct val="0"/>
              </a:spcBef>
              <a:defRPr/>
            </a:pPr>
            <a:r>
              <a:rPr lang="en-US" altLang="ko-KR" sz="2800" b="1" spc="100" dirty="0">
                <a:ln w="18000">
                  <a:noFill/>
                  <a:prstDash val="solid"/>
                </a:ln>
                <a:effectLst>
                  <a:outerShdw blurRad="38100" dist="38100" dir="2700000" algn="tl">
                    <a:srgbClr val="000000">
                      <a:alpha val="43137"/>
                    </a:srgbClr>
                  </a:outerShdw>
                </a:effectLst>
                <a:ea typeface="+mj-ea"/>
                <a:cs typeface="+mj-cs"/>
              </a:rPr>
              <a:t>Ⅴ. </a:t>
            </a:r>
            <a:r>
              <a:rPr lang="en-US" altLang="ko-KR" sz="3200" b="1" spc="100" dirty="0">
                <a:ln w="18000">
                  <a:noFill/>
                  <a:prstDash val="solid"/>
                </a:ln>
                <a:effectLst>
                  <a:outerShdw blurRad="38100" dist="38100" dir="2700000" algn="tl">
                    <a:srgbClr val="000000">
                      <a:alpha val="43137"/>
                    </a:srgbClr>
                  </a:outerShdw>
                </a:effectLst>
                <a:ea typeface="+mj-ea"/>
                <a:cs typeface="+mj-cs"/>
              </a:rPr>
              <a:t>Conclusion</a:t>
            </a:r>
            <a:endParaRPr lang="ko-KR" altLang="en-US" sz="2800" b="1" spc="100" dirty="0">
              <a:ln w="18000">
                <a:noFill/>
                <a:prstDash val="solid"/>
              </a:ln>
              <a:effectLst>
                <a:outerShdw blurRad="38100" dist="38100" dir="2700000" algn="tl">
                  <a:srgbClr val="000000">
                    <a:alpha val="43137"/>
                  </a:srgbClr>
                </a:outerShdw>
              </a:effectLst>
              <a:ea typeface="+mj-ea"/>
              <a:cs typeface="+mj-cs"/>
            </a:endParaRPr>
          </a:p>
        </p:txBody>
      </p:sp>
      <p:sp>
        <p:nvSpPr>
          <p:cNvPr id="4" name="내용 개체 틀 2">
            <a:extLst>
              <a:ext uri="{FF2B5EF4-FFF2-40B4-BE49-F238E27FC236}">
                <a16:creationId xmlns:a16="http://schemas.microsoft.com/office/drawing/2014/main" id="{5668BCD5-1616-FBF6-4A67-8D6B293D1945}"/>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just" fontAlgn="base" latinLnBrk="0">
              <a:lnSpc>
                <a:spcPct val="164000"/>
              </a:lnSpc>
              <a:spcBef>
                <a:spcPts val="0"/>
              </a:spcBef>
              <a:spcAft>
                <a:spcPts val="0"/>
              </a:spcAft>
              <a:buNone/>
            </a:pPr>
            <a:r>
              <a:rPr lang="en-US" altLang="ko-KR" sz="1600" dirty="0"/>
              <a:t>1.  It has been confirmed for </a:t>
            </a:r>
            <a:r>
              <a:rPr lang="en-US" altLang="ko-KR" sz="1600" b="1" dirty="0"/>
              <a:t>the first time in Korea </a:t>
            </a:r>
            <a:r>
              <a:rPr lang="en-US" altLang="ko-KR" sz="1600" dirty="0"/>
              <a:t>that </a:t>
            </a:r>
            <a:r>
              <a:rPr lang="en-US" altLang="ko-KR" sz="1600" b="1" dirty="0"/>
              <a:t>short selling decreases</a:t>
            </a:r>
            <a:r>
              <a:rPr lang="en-US" altLang="ko-KR" sz="1600" dirty="0"/>
              <a:t> around the quarterly earnings disclosure period for technology based special listings compared to other general listed companies. This finding is partially correlated with research indicating significant long-term performance among special listing companies compared to general growth companies, as highlighted by Lee (2022). Small-cap technology special listing companies are more likely to achieve long-term gains rather than short-term profits through short selling. Additionally, the earnings surprise from deficit companies with technological capabilities is expected to drive substantial stock price increases. Therefore, it is reasonable to attribute the reduced short selling around the quarterly earnings disclosure in the technology special listing group</a:t>
            </a:r>
          </a:p>
          <a:p>
            <a:pPr marL="0" marR="0" indent="0" algn="just" fontAlgn="base" latinLnBrk="0">
              <a:lnSpc>
                <a:spcPct val="164000"/>
              </a:lnSpc>
              <a:spcBef>
                <a:spcPts val="0"/>
              </a:spcBef>
              <a:spcAft>
                <a:spcPts val="0"/>
              </a:spcAft>
              <a:buNone/>
            </a:pPr>
            <a:endParaRPr lang="en-US" altLang="ko-KR" sz="1600" kern="0" spc="-40" dirty="0">
              <a:solidFill>
                <a:srgbClr val="000000"/>
              </a:solidFill>
              <a:effectLst/>
              <a:ea typeface="한양신명조"/>
            </a:endParaRPr>
          </a:p>
          <a:p>
            <a:pPr marL="0" marR="0" indent="0" algn="just" fontAlgn="base" latinLnBrk="0">
              <a:lnSpc>
                <a:spcPct val="164000"/>
              </a:lnSpc>
              <a:spcBef>
                <a:spcPts val="0"/>
              </a:spcBef>
              <a:spcAft>
                <a:spcPts val="0"/>
              </a:spcAft>
              <a:buNone/>
            </a:pPr>
            <a:r>
              <a:rPr lang="en-US" altLang="ko-KR" sz="1600" dirty="0"/>
              <a:t>2. This finding also suggests that, </a:t>
            </a:r>
            <a:r>
              <a:rPr lang="en-US" altLang="ko-KR" sz="1600" b="1" dirty="0"/>
              <a:t>considering the current trend where top market-cap companies listed on KOSDAQ transfer to KOSPI to avoid the risk of price declines due to short selling</a:t>
            </a:r>
            <a:r>
              <a:rPr lang="en-US" altLang="ko-KR" sz="1600" dirty="0"/>
              <a:t>, companies with technological capabilities may significantly reduce the risk of price declines associated with increased short selling following earnings disclosures </a:t>
            </a:r>
            <a:r>
              <a:rPr lang="en-US" altLang="ko-KR" sz="1600" b="1" dirty="0"/>
              <a:t>by opting for technology-intensive special listings rather than general listings.</a:t>
            </a:r>
            <a:endParaRPr lang="en-US" altLang="ko-KR" b="1" kern="0" spc="-40" dirty="0">
              <a:effectLst/>
            </a:endParaRPr>
          </a:p>
        </p:txBody>
      </p:sp>
      <p:sp>
        <p:nvSpPr>
          <p:cNvPr id="2" name="제목 1">
            <a:extLst>
              <a:ext uri="{FF2B5EF4-FFF2-40B4-BE49-F238E27FC236}">
                <a16:creationId xmlns:a16="http://schemas.microsoft.com/office/drawing/2014/main" id="{7095941C-0A61-5877-A6BC-8D5E8CF13657}"/>
              </a:ext>
            </a:extLst>
          </p:cNvPr>
          <p:cNvSpPr txBox="1">
            <a:spLocks/>
          </p:cNvSpPr>
          <p:nvPr/>
        </p:nvSpPr>
        <p:spPr bwMode="gray">
          <a:xfrm>
            <a:off x="6096000" y="367342"/>
            <a:ext cx="4098579" cy="3686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fontAlgn="base">
              <a:spcBef>
                <a:spcPct val="0"/>
              </a:spcBef>
              <a:spcAft>
                <a:spcPct val="0"/>
              </a:spcAft>
              <a:defRPr/>
            </a:pPr>
            <a:r>
              <a:rPr lang="en-US" altLang="ko-KR" sz="2000" b="1" dirty="0"/>
              <a:t>2. Limitation of This Study</a:t>
            </a:r>
            <a:endParaRPr lang="en-US" altLang="ko-KR" sz="2000" b="1" kern="0" dirty="0">
              <a:solidFill>
                <a:schemeClr val="tx2"/>
              </a:solidFill>
              <a:effectLst>
                <a:outerShdw blurRad="38100" dist="38100" dir="2700000" algn="tl">
                  <a:srgbClr val="000000">
                    <a:alpha val="43137"/>
                  </a:srgbClr>
                </a:outerShdw>
              </a:effectLst>
              <a:latin typeface="+mj-ea"/>
              <a:ea typeface="+mj-ea"/>
              <a:cs typeface="+mj-cs"/>
            </a:endParaRPr>
          </a:p>
        </p:txBody>
      </p:sp>
    </p:spTree>
    <p:extLst>
      <p:ext uri="{BB962C8B-B14F-4D97-AF65-F5344CB8AC3E}">
        <p14:creationId xmlns:p14="http://schemas.microsoft.com/office/powerpoint/2010/main" val="776341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35560" y="2924944"/>
            <a:ext cx="8229600" cy="1143000"/>
          </a:xfrm>
        </p:spPr>
        <p:txBody>
          <a:bodyPr>
            <a:normAutofit fontScale="90000"/>
          </a:bodyPr>
          <a:lstStyle/>
          <a:p>
            <a:pPr algn="ctr"/>
            <a:r>
              <a:rPr lang="en-US" altLang="ko-KR" sz="8900" dirty="0"/>
              <a:t>Thanks</a:t>
            </a:r>
            <a:br>
              <a:rPr lang="en-US" altLang="ko-KR" sz="8900" dirty="0"/>
            </a:br>
            <a:br>
              <a:rPr lang="en-US" altLang="ko-KR" sz="4800" dirty="0"/>
            </a:br>
            <a:r>
              <a:rPr lang="en-US" altLang="ko-KR" sz="4800" dirty="0"/>
              <a:t>e-mail : leehk2@korea.kr </a:t>
            </a:r>
            <a:endParaRPr lang="ko-KR" altLang="en-US" sz="4800" dirty="0"/>
          </a:p>
        </p:txBody>
      </p:sp>
      <p:sp>
        <p:nvSpPr>
          <p:cNvPr id="3" name="슬라이드 번호 개체 틀 2"/>
          <p:cNvSpPr>
            <a:spLocks noGrp="1"/>
          </p:cNvSpPr>
          <p:nvPr>
            <p:ph type="sldNum" sz="quarter" idx="12"/>
          </p:nvPr>
        </p:nvSpPr>
        <p:spPr>
          <a:xfrm>
            <a:off x="8534400" y="6572250"/>
            <a:ext cx="2133600" cy="285750"/>
          </a:xfrm>
          <a:prstGeom prst="rect">
            <a:avLst/>
          </a:prstGeom>
        </p:spPr>
        <p:txBody>
          <a:bodyPr/>
          <a:lstStyle/>
          <a:p>
            <a:fld id="{869A33DF-EC52-4B68-AE71-C1D376A7EC5E}" type="slidenum">
              <a:rPr lang="ko-KR" altLang="en-US" smtClean="0"/>
              <a:pPr/>
              <a:t>22</a:t>
            </a:fld>
            <a:endParaRPr lang="ko-K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5400" y="908720"/>
            <a:ext cx="10801200" cy="5283968"/>
          </a:xfrm>
        </p:spPr>
        <p:txBody>
          <a:bodyPr>
            <a:noAutofit/>
          </a:bodyPr>
          <a:lstStyle/>
          <a:p>
            <a:pPr algn="just" fontAlgn="base"/>
            <a:r>
              <a:rPr lang="en-US" altLang="ko-KR" sz="2000" dirty="0"/>
              <a:t>The technology based </a:t>
            </a:r>
            <a:r>
              <a:rPr lang="en-US" altLang="ko-KR" sz="2000" spc="-100" dirty="0"/>
              <a:t>special</a:t>
            </a:r>
            <a:r>
              <a:rPr lang="en-US" altLang="ko-KR" sz="2000" dirty="0"/>
              <a:t> listing system introduced in 2005, initially saw an average of fewer than three companies listed per year until 2014.  </a:t>
            </a:r>
          </a:p>
          <a:p>
            <a:pPr algn="just" fontAlgn="base"/>
            <a:r>
              <a:rPr lang="en-US" altLang="ko-KR" sz="2000" dirty="0"/>
              <a:t>In 2014, this special listing system was reformed to expand the eligible industries. </a:t>
            </a:r>
          </a:p>
          <a:p>
            <a:pPr algn="just" fontAlgn="base"/>
            <a:r>
              <a:rPr lang="en-US" altLang="ko-KR" sz="2000" dirty="0"/>
              <a:t>In 2016, further measures like the growth recommendation system and the materials, parts, and equipment special system were introduced, leading to increased listings.</a:t>
            </a:r>
          </a:p>
          <a:p>
            <a:pPr algn="just"/>
            <a:r>
              <a:rPr lang="en-US" altLang="ko-KR" sz="2000" dirty="0"/>
              <a:t>By 2023, a total of 206 companies had been listed under the technology based special listing system. A significant portion of new listings on the KOSDAQ market consists of companies listed through this system.</a:t>
            </a:r>
          </a:p>
          <a:p>
            <a:pPr algn="just"/>
            <a:endParaRPr lang="en-US" altLang="ko-KR" sz="2000" dirty="0"/>
          </a:p>
          <a:p>
            <a:pPr algn="just" fontAlgn="base"/>
            <a:r>
              <a:rPr lang="en-US" altLang="ko-KR" sz="1800" dirty="0"/>
              <a:t>According to Lee (2022), companies listed under the technology based special listing system do not significantly differ from regular listed companies in terms of </a:t>
            </a:r>
            <a:r>
              <a:rPr lang="en-US" altLang="ko-KR" sz="1800" b="1" dirty="0"/>
              <a:t>funding costs</a:t>
            </a:r>
            <a:r>
              <a:rPr lang="en-US" altLang="ko-KR" sz="1800" dirty="0"/>
              <a:t> and </a:t>
            </a:r>
            <a:r>
              <a:rPr lang="en-US" altLang="ko-KR" sz="1800" b="1" dirty="0"/>
              <a:t>the rate of being designated </a:t>
            </a:r>
            <a:r>
              <a:rPr lang="en-US" altLang="ko-KR" sz="1800" dirty="0"/>
              <a:t>as Administrative issues. </a:t>
            </a:r>
          </a:p>
          <a:p>
            <a:pPr algn="just" fontAlgn="base"/>
            <a:r>
              <a:rPr lang="en-US" altLang="ko-KR" sz="1800" dirty="0"/>
              <a:t>These companies generally exhibit superior long-term stock performance within five years post-listing compared to regular listed companies. However, there is a higher risk of disclosure violations or unfair trading practices if their long-term financial performance does not significantly improve after listing. Consequently, there is a highlighted need for financial authorities to monitor these companies closely and implement investor protection policies.</a:t>
            </a:r>
            <a:endParaRPr lang="ko-KR" altLang="en-US" sz="1800" kern="0" spc="-40" dirty="0">
              <a:solidFill>
                <a:srgbClr val="000000"/>
              </a:solidFill>
              <a:effectLst/>
            </a:endParaRPr>
          </a:p>
          <a:p>
            <a:pPr algn="just"/>
            <a:endParaRPr lang="en-US" altLang="ko-KR" sz="1800" dirty="0"/>
          </a:p>
        </p:txBody>
      </p:sp>
      <p:sp>
        <p:nvSpPr>
          <p:cNvPr id="6" name="슬라이드 번호 개체 틀 5"/>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3</a:t>
            </a:fld>
            <a:endParaRPr lang="ko-KR" altLang="en-US" dirty="0"/>
          </a:p>
        </p:txBody>
      </p:sp>
      <p:sp>
        <p:nvSpPr>
          <p:cNvPr id="5" name="제목 1"/>
          <p:cNvSpPr txBox="1">
            <a:spLocks/>
          </p:cNvSpPr>
          <p:nvPr/>
        </p:nvSpPr>
        <p:spPr>
          <a:xfrm>
            <a:off x="407368" y="214883"/>
            <a:ext cx="8784976" cy="504056"/>
          </a:xfrm>
          <a:prstGeom prst="rect">
            <a:avLst/>
          </a:prstGeom>
        </p:spPr>
        <p:txBody>
          <a:bodyPr vert="horz" rtlCol="0" anchor="ctr">
            <a:noAutofit/>
          </a:bodyPr>
          <a:lstStyle/>
          <a:p>
            <a:pPr>
              <a:buNone/>
            </a:pPr>
            <a:r>
              <a:rPr lang="en-US" altLang="ko-KR" sz="3200" b="1" dirty="0">
                <a:effectLst>
                  <a:outerShdw blurRad="38100" dist="38100" dir="2700000" algn="tl">
                    <a:srgbClr val="000000">
                      <a:alpha val="43137"/>
                    </a:srgbClr>
                  </a:outerShdw>
                </a:effectLst>
              </a:rPr>
              <a:t>I.   Introduction</a:t>
            </a:r>
          </a:p>
        </p:txBody>
      </p:sp>
    </p:spTree>
    <p:extLst>
      <p:ext uri="{BB962C8B-B14F-4D97-AF65-F5344CB8AC3E}">
        <p14:creationId xmlns:p14="http://schemas.microsoft.com/office/powerpoint/2010/main" val="106205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5400" y="881336"/>
            <a:ext cx="10945216" cy="5283968"/>
          </a:xfrm>
        </p:spPr>
        <p:txBody>
          <a:bodyPr>
            <a:noAutofit/>
          </a:bodyPr>
          <a:lstStyle/>
          <a:p>
            <a:pPr algn="just" fontAlgn="base"/>
            <a:r>
              <a:rPr lang="en-US" altLang="ko-KR" sz="2000" dirty="0"/>
              <a:t>Some companies listed under the technology based special listing system, such as </a:t>
            </a:r>
            <a:r>
              <a:rPr lang="en-US" altLang="ko-KR" sz="2000" dirty="0" err="1"/>
              <a:t>Alteogen</a:t>
            </a:r>
            <a:r>
              <a:rPr lang="en-US" altLang="ko-KR" sz="2000" dirty="0"/>
              <a:t>, Park Systems, Rainbow Robotics, and </a:t>
            </a:r>
            <a:r>
              <a:rPr lang="en-US" altLang="ko-KR" sz="2000" dirty="0" err="1"/>
              <a:t>Seokyeong</a:t>
            </a:r>
            <a:r>
              <a:rPr lang="en-US" altLang="ko-KR" sz="2000" dirty="0"/>
              <a:t> AT, have shown continuous growth. Conversely, other companies like NKMAX, SECULETTER, </a:t>
            </a:r>
            <a:r>
              <a:rPr lang="en-US" altLang="ko-KR" sz="2000" dirty="0" err="1"/>
              <a:t>Cellivery</a:t>
            </a:r>
            <a:r>
              <a:rPr lang="en-US" altLang="ko-KR" sz="2000" dirty="0"/>
              <a:t>, and Earth &amp; Aerospace Manufacturing have faced delisting issues after being designated as Administrative issues.</a:t>
            </a:r>
          </a:p>
          <a:p>
            <a:pPr algn="just" fontAlgn="base"/>
            <a:endParaRPr lang="en-US" altLang="ko-KR" sz="1400" kern="0" spc="-40" dirty="0">
              <a:solidFill>
                <a:srgbClr val="000000"/>
              </a:solidFill>
            </a:endParaRPr>
          </a:p>
          <a:p>
            <a:pPr algn="just" fontAlgn="base"/>
            <a:r>
              <a:rPr lang="en-US" altLang="ko-KR" sz="2000" dirty="0"/>
              <a:t>A comparative analysis of newly listed companies from 2015 to 2020 shows that technology-special listing companies have a lower rate of delisting reasons compared to regular KOSDAQ companies, supporting the validity of the system.</a:t>
            </a:r>
          </a:p>
          <a:p>
            <a:pPr algn="just" fontAlgn="base"/>
            <a:endParaRPr lang="en-US" altLang="ko-KR" sz="2000" dirty="0"/>
          </a:p>
          <a:p>
            <a:pPr algn="just" fontAlgn="base"/>
            <a:endParaRPr lang="en-US" altLang="ko-KR" sz="2000" dirty="0"/>
          </a:p>
          <a:p>
            <a:pPr algn="just" fontAlgn="base"/>
            <a:endParaRPr lang="en-US" altLang="ko-KR" sz="1800" dirty="0"/>
          </a:p>
          <a:p>
            <a:pPr algn="just" fontAlgn="base"/>
            <a:endParaRPr lang="en-US" altLang="ko-KR" sz="1800" dirty="0"/>
          </a:p>
          <a:p>
            <a:pPr algn="just" fontAlgn="base"/>
            <a:endParaRPr lang="en-US" altLang="ko-KR" sz="1800" dirty="0"/>
          </a:p>
          <a:p>
            <a:pPr algn="just" fontAlgn="base"/>
            <a:r>
              <a:rPr lang="en-US" altLang="ko-KR" sz="2000" dirty="0"/>
              <a:t>Despite this, there are few auxiliary indicators to assist in investment decisions for technology-special listing companies, especially considering they are exempted from reasons like insufficient sales, large ordinary losses, and operating losses. The milestone system, which required companies to disclose major business progress, was abolished in April 2015 due to corporate burden, resulting in insufficient investor protection (Park, 2020).</a:t>
            </a:r>
            <a:endParaRPr lang="ko-KR" altLang="en-US" sz="2000" kern="0" spc="-40" dirty="0">
              <a:solidFill>
                <a:srgbClr val="000000"/>
              </a:solidFill>
              <a:effectLst/>
            </a:endParaRPr>
          </a:p>
          <a:p>
            <a:pPr algn="just" fontAlgn="base"/>
            <a:endParaRPr lang="ko-KR" altLang="en-US" sz="2000" dirty="0"/>
          </a:p>
          <a:p>
            <a:pPr algn="just"/>
            <a:endParaRPr lang="en-US" altLang="ko-KR" sz="2000" dirty="0"/>
          </a:p>
        </p:txBody>
      </p:sp>
      <p:sp>
        <p:nvSpPr>
          <p:cNvPr id="6" name="슬라이드 번호 개체 틀 5"/>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4</a:t>
            </a:fld>
            <a:endParaRPr lang="ko-KR" altLang="en-US" dirty="0"/>
          </a:p>
        </p:txBody>
      </p:sp>
      <p:sp>
        <p:nvSpPr>
          <p:cNvPr id="2" name="제목 1">
            <a:extLst>
              <a:ext uri="{FF2B5EF4-FFF2-40B4-BE49-F238E27FC236}">
                <a16:creationId xmlns:a16="http://schemas.microsoft.com/office/drawing/2014/main" id="{3783508C-0F8C-8599-A4F3-1569134AD8A6}"/>
              </a:ext>
            </a:extLst>
          </p:cNvPr>
          <p:cNvSpPr txBox="1">
            <a:spLocks/>
          </p:cNvSpPr>
          <p:nvPr/>
        </p:nvSpPr>
        <p:spPr>
          <a:xfrm>
            <a:off x="407368" y="214883"/>
            <a:ext cx="8784976" cy="504056"/>
          </a:xfrm>
          <a:prstGeom prst="rect">
            <a:avLst/>
          </a:prstGeom>
        </p:spPr>
        <p:txBody>
          <a:bodyPr vert="horz" rtlCol="0" anchor="ctr">
            <a:noAutofit/>
          </a:bodyPr>
          <a:lstStyle/>
          <a:p>
            <a:pPr>
              <a:buNone/>
            </a:pPr>
            <a:r>
              <a:rPr lang="en-US" altLang="ko-KR" sz="3200" b="1" dirty="0">
                <a:effectLst>
                  <a:outerShdw blurRad="38100" dist="38100" dir="2700000" algn="tl">
                    <a:srgbClr val="000000">
                      <a:alpha val="43137"/>
                    </a:srgbClr>
                  </a:outerShdw>
                </a:effectLst>
              </a:rPr>
              <a:t>I.   Introduction</a:t>
            </a:r>
          </a:p>
        </p:txBody>
      </p:sp>
      <p:graphicFrame>
        <p:nvGraphicFramePr>
          <p:cNvPr id="4" name="표 3">
            <a:extLst>
              <a:ext uri="{FF2B5EF4-FFF2-40B4-BE49-F238E27FC236}">
                <a16:creationId xmlns:a16="http://schemas.microsoft.com/office/drawing/2014/main" id="{D9E50C2D-D4D1-9808-B736-F45AFE286CAF}"/>
              </a:ext>
            </a:extLst>
          </p:cNvPr>
          <p:cNvGraphicFramePr>
            <a:graphicFrameLocks noGrp="1"/>
          </p:cNvGraphicFramePr>
          <p:nvPr>
            <p:extLst>
              <p:ext uri="{D42A27DB-BD31-4B8C-83A1-F6EECF244321}">
                <p14:modId xmlns:p14="http://schemas.microsoft.com/office/powerpoint/2010/main" val="2629924863"/>
              </p:ext>
            </p:extLst>
          </p:nvPr>
        </p:nvGraphicFramePr>
        <p:xfrm>
          <a:off x="839415" y="3861048"/>
          <a:ext cx="10657186" cy="1235712"/>
        </p:xfrm>
        <a:graphic>
          <a:graphicData uri="http://schemas.openxmlformats.org/drawingml/2006/table">
            <a:tbl>
              <a:tblPr/>
              <a:tblGrid>
                <a:gridCol w="1944216">
                  <a:extLst>
                    <a:ext uri="{9D8B030D-6E8A-4147-A177-3AD203B41FA5}">
                      <a16:colId xmlns:a16="http://schemas.microsoft.com/office/drawing/2014/main" val="3921852507"/>
                    </a:ext>
                  </a:extLst>
                </a:gridCol>
                <a:gridCol w="1728192">
                  <a:extLst>
                    <a:ext uri="{9D8B030D-6E8A-4147-A177-3AD203B41FA5}">
                      <a16:colId xmlns:a16="http://schemas.microsoft.com/office/drawing/2014/main" val="3333231254"/>
                    </a:ext>
                  </a:extLst>
                </a:gridCol>
                <a:gridCol w="1400762">
                  <a:extLst>
                    <a:ext uri="{9D8B030D-6E8A-4147-A177-3AD203B41FA5}">
                      <a16:colId xmlns:a16="http://schemas.microsoft.com/office/drawing/2014/main" val="1219705526"/>
                    </a:ext>
                  </a:extLst>
                </a:gridCol>
                <a:gridCol w="1116919">
                  <a:extLst>
                    <a:ext uri="{9D8B030D-6E8A-4147-A177-3AD203B41FA5}">
                      <a16:colId xmlns:a16="http://schemas.microsoft.com/office/drawing/2014/main" val="363263927"/>
                    </a:ext>
                  </a:extLst>
                </a:gridCol>
                <a:gridCol w="1116919">
                  <a:extLst>
                    <a:ext uri="{9D8B030D-6E8A-4147-A177-3AD203B41FA5}">
                      <a16:colId xmlns:a16="http://schemas.microsoft.com/office/drawing/2014/main" val="346698215"/>
                    </a:ext>
                  </a:extLst>
                </a:gridCol>
                <a:gridCol w="1116919">
                  <a:extLst>
                    <a:ext uri="{9D8B030D-6E8A-4147-A177-3AD203B41FA5}">
                      <a16:colId xmlns:a16="http://schemas.microsoft.com/office/drawing/2014/main" val="2212712192"/>
                    </a:ext>
                  </a:extLst>
                </a:gridCol>
                <a:gridCol w="1116919">
                  <a:extLst>
                    <a:ext uri="{9D8B030D-6E8A-4147-A177-3AD203B41FA5}">
                      <a16:colId xmlns:a16="http://schemas.microsoft.com/office/drawing/2014/main" val="2198678998"/>
                    </a:ext>
                  </a:extLst>
                </a:gridCol>
                <a:gridCol w="1116340">
                  <a:extLst>
                    <a:ext uri="{9D8B030D-6E8A-4147-A177-3AD203B41FA5}">
                      <a16:colId xmlns:a16="http://schemas.microsoft.com/office/drawing/2014/main" val="2318909958"/>
                    </a:ext>
                  </a:extLst>
                </a:gridCol>
              </a:tblGrid>
              <a:tr h="150114">
                <a:tc rowSpan="2">
                  <a:txBody>
                    <a:bodyPr/>
                    <a:lstStyle/>
                    <a:p>
                      <a:pPr marL="0" marR="0" indent="0" algn="ctr" fontAlgn="base" latinLnBrk="0">
                        <a:lnSpc>
                          <a:spcPct val="130000"/>
                        </a:lnSpc>
                        <a:spcBef>
                          <a:spcPts val="0"/>
                        </a:spcBef>
                        <a:spcAft>
                          <a:spcPts val="0"/>
                        </a:spcAft>
                      </a:pPr>
                      <a:r>
                        <a:rPr lang="en-US" altLang="ko-KR" sz="1400" kern="0" spc="-100" baseline="0" dirty="0" err="1">
                          <a:solidFill>
                            <a:srgbClr val="000000"/>
                          </a:solidFill>
                          <a:effectLst/>
                          <a:latin typeface="한양신명조"/>
                          <a:ea typeface="한양신명조"/>
                        </a:rPr>
                        <a:t>Classfication</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The Number of Listing</a:t>
                      </a:r>
                    </a:p>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rPr>
                        <a:t>(2015~2020)</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gridSpan="2">
                  <a:txBody>
                    <a:bodyPr/>
                    <a:lstStyle/>
                    <a:p>
                      <a:pPr marL="0" marR="0" indent="0" algn="ctr" fontAlgn="base" latinLnBrk="0">
                        <a:lnSpc>
                          <a:spcPct val="130000"/>
                        </a:lnSpc>
                        <a:spcBef>
                          <a:spcPts val="0"/>
                        </a:spcBef>
                        <a:spcAft>
                          <a:spcPts val="0"/>
                        </a:spcAft>
                      </a:pPr>
                      <a:r>
                        <a:rPr lang="en-US" altLang="ko-KR" sz="1400" spc="-100" baseline="0" dirty="0"/>
                        <a:t>Designation as a Administrative Issue</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tc gridSpan="2">
                  <a:txBody>
                    <a:bodyPr/>
                    <a:lstStyle/>
                    <a:p>
                      <a:pPr marL="0" marR="0" indent="0" algn="ctr" fontAlgn="base" latinLnBrk="0">
                        <a:lnSpc>
                          <a:spcPct val="130000"/>
                        </a:lnSpc>
                        <a:spcBef>
                          <a:spcPts val="0"/>
                        </a:spcBef>
                        <a:spcAft>
                          <a:spcPts val="0"/>
                        </a:spcAft>
                      </a:pPr>
                      <a:r>
                        <a:rPr lang="en-US" altLang="ko-KR" sz="1400" spc="-100" baseline="0" dirty="0"/>
                        <a:t>Grounds for Possible Delisting</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tc gridSpan="2">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Delisting</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extLst>
                  <a:ext uri="{0D108BD9-81ED-4DB2-BD59-A6C34878D82A}">
                    <a16:rowId xmlns:a16="http://schemas.microsoft.com/office/drawing/2014/main" val="3705831800"/>
                  </a:ext>
                </a:extLst>
              </a:tr>
              <a:tr h="150622">
                <a:tc vMerge="1">
                  <a:txBody>
                    <a:bodyPr/>
                    <a:lstStyle/>
                    <a:p>
                      <a:pPr latinLnBrk="1"/>
                      <a:endParaRPr lang="ko-KR" altLang="en-US"/>
                    </a:p>
                  </a:txBody>
                  <a:tcPr/>
                </a:tc>
                <a:tc vMerge="1">
                  <a:txBody>
                    <a:bodyPr/>
                    <a:lstStyle/>
                    <a:p>
                      <a:pPr latinLnBrk="1"/>
                      <a:endParaRPr lang="ko-KR" altLang="en-US"/>
                    </a:p>
                  </a:txBody>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number</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Proportion</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number</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Proportion</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number</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Proportion</a:t>
                      </a:r>
                      <a:endParaRPr lang="ko-KR" altLang="en-US" sz="1400" kern="0" spc="-100" baseline="0" dirty="0">
                        <a:solidFill>
                          <a:srgbClr val="000000"/>
                        </a:solidFill>
                        <a:effectLst/>
                        <a:latin typeface="한양신명조"/>
                      </a:endParaRPr>
                    </a:p>
                  </a:txBody>
                  <a:tcPr marT="35941" marB="35941" anchor="ctr">
                    <a:lnL>
                      <a:noFill/>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1223294"/>
                  </a:ext>
                </a:extLst>
              </a:tr>
              <a:tr h="150114">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General companies</a:t>
                      </a:r>
                      <a:endParaRPr lang="ko-KR" altLang="en-US" sz="1400" kern="0" spc="-100" baseline="0" dirty="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292</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16</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5.5%</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12</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4.1%</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ko-KR" altLang="en-US" sz="1400" kern="0" spc="-100" baseline="0">
                          <a:solidFill>
                            <a:srgbClr val="000000"/>
                          </a:solidFill>
                          <a:effectLst/>
                          <a:latin typeface="한양신명조"/>
                        </a:rPr>
                        <a:t>	</a:t>
                      </a: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0.7%</a:t>
                      </a:r>
                      <a:endParaRPr lang="en-US" sz="1400" kern="0" spc="-100" baseline="0">
                        <a:solidFill>
                          <a:srgbClr val="000000"/>
                        </a:solidFill>
                        <a:effectLst/>
                        <a:latin typeface="한양신명조"/>
                      </a:endParaRPr>
                    </a:p>
                  </a:txBody>
                  <a:tcPr marT="18034" marB="18034" anchor="ctr">
                    <a:lnL>
                      <a:noFill/>
                    </a:lnL>
                    <a:lnR>
                      <a:noFill/>
                    </a:lnR>
                    <a:lnT w="3556"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886046974"/>
                  </a:ext>
                </a:extLst>
              </a:tr>
              <a:tr h="150114">
                <a:tc>
                  <a:txBody>
                    <a:bodyPr/>
                    <a:lstStyle/>
                    <a:p>
                      <a:pPr marL="0" marR="0" indent="0" algn="ctr" fontAlgn="base" latinLnBrk="0">
                        <a:lnSpc>
                          <a:spcPct val="130000"/>
                        </a:lnSpc>
                        <a:spcBef>
                          <a:spcPts val="0"/>
                        </a:spcBef>
                        <a:spcAft>
                          <a:spcPts val="0"/>
                        </a:spcAft>
                      </a:pPr>
                      <a:r>
                        <a:rPr lang="en-US" altLang="ko-KR" sz="1400" kern="0" spc="-100" baseline="0" dirty="0">
                          <a:solidFill>
                            <a:srgbClr val="000000"/>
                          </a:solidFill>
                          <a:effectLst/>
                          <a:latin typeface="한양신명조"/>
                          <a:ea typeface="한양신명조"/>
                        </a:rPr>
                        <a:t>Tech Growth based Special</a:t>
                      </a:r>
                      <a:endParaRPr lang="ko-KR" altLang="en-US" sz="1400" kern="0" spc="-100" baseline="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77</a:t>
                      </a:r>
                      <a:endParaRPr lang="en-US" sz="1400" kern="0" spc="-100" baseline="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3</a:t>
                      </a:r>
                      <a:endParaRPr lang="en-US" sz="1400" kern="0" spc="-100" baseline="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dirty="0">
                          <a:solidFill>
                            <a:srgbClr val="000000"/>
                          </a:solidFill>
                          <a:effectLst/>
                          <a:latin typeface="한양신명조"/>
                          <a:ea typeface="한양신명조"/>
                        </a:rPr>
                        <a:t>3.9%</a:t>
                      </a:r>
                      <a:endParaRPr lang="en-US" sz="1400" kern="0" spc="-100" baseline="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3</a:t>
                      </a:r>
                      <a:endParaRPr lang="en-US" sz="1400" kern="0" spc="-100" baseline="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dirty="0">
                          <a:solidFill>
                            <a:srgbClr val="000000"/>
                          </a:solidFill>
                          <a:effectLst/>
                          <a:latin typeface="한양신명조"/>
                          <a:ea typeface="한양신명조"/>
                        </a:rPr>
                        <a:t>3.9%</a:t>
                      </a:r>
                      <a:endParaRPr lang="en-US" sz="1400" kern="0" spc="-100" baseline="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a:solidFill>
                            <a:srgbClr val="000000"/>
                          </a:solidFill>
                          <a:effectLst/>
                          <a:latin typeface="한양신명조"/>
                          <a:ea typeface="한양신명조"/>
                        </a:rPr>
                        <a:t>-</a:t>
                      </a:r>
                      <a:endParaRPr lang="en-US" sz="1400" kern="0" spc="-100" baseline="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tc>
                  <a:txBody>
                    <a:bodyPr/>
                    <a:lstStyle/>
                    <a:p>
                      <a:pPr marL="0" marR="0" indent="0" algn="ctr" fontAlgn="base" latinLnBrk="0">
                        <a:lnSpc>
                          <a:spcPct val="130000"/>
                        </a:lnSpc>
                        <a:spcBef>
                          <a:spcPts val="0"/>
                        </a:spcBef>
                        <a:spcAft>
                          <a:spcPts val="0"/>
                        </a:spcAft>
                      </a:pPr>
                      <a:r>
                        <a:rPr lang="en-US" sz="1400" kern="0" spc="-100" baseline="0" dirty="0">
                          <a:solidFill>
                            <a:srgbClr val="000000"/>
                          </a:solidFill>
                          <a:effectLst/>
                          <a:latin typeface="한양신명조"/>
                          <a:ea typeface="한양신명조"/>
                        </a:rPr>
                        <a:t>-</a:t>
                      </a:r>
                      <a:endParaRPr lang="en-US" sz="1400" kern="0" spc="-100" baseline="0" dirty="0">
                        <a:solidFill>
                          <a:srgbClr val="000000"/>
                        </a:solidFill>
                        <a:effectLst/>
                        <a:latin typeface="한양신명조"/>
                      </a:endParaRPr>
                    </a:p>
                  </a:txBody>
                  <a:tcPr marT="18034" marB="18034" anchor="ctr">
                    <a:lnL>
                      <a:noFill/>
                    </a:lnL>
                    <a:lnR>
                      <a:noFill/>
                    </a:lnR>
                    <a:lnT>
                      <a:noFill/>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2254587"/>
                  </a:ext>
                </a:extLst>
              </a:tr>
            </a:tbl>
          </a:graphicData>
        </a:graphic>
      </p:graphicFrame>
      <p:sp>
        <p:nvSpPr>
          <p:cNvPr id="5" name="Rectangle 1">
            <a:extLst>
              <a:ext uri="{FF2B5EF4-FFF2-40B4-BE49-F238E27FC236}">
                <a16:creationId xmlns:a16="http://schemas.microsoft.com/office/drawing/2014/main" id="{0A57B60E-6828-04E5-2D0B-28E54C1EB9AF}"/>
              </a:ext>
            </a:extLst>
          </p:cNvPr>
          <p:cNvSpPr>
            <a:spLocks noChangeArrowheads="1"/>
          </p:cNvSpPr>
          <p:nvPr/>
        </p:nvSpPr>
        <p:spPr bwMode="auto">
          <a:xfrm>
            <a:off x="3757613" y="33893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TextBox 6">
            <a:extLst>
              <a:ext uri="{FF2B5EF4-FFF2-40B4-BE49-F238E27FC236}">
                <a16:creationId xmlns:a16="http://schemas.microsoft.com/office/drawing/2014/main" id="{ED091234-3880-5516-B492-10A868FDA19E}"/>
              </a:ext>
            </a:extLst>
          </p:cNvPr>
          <p:cNvSpPr txBox="1"/>
          <p:nvPr/>
        </p:nvSpPr>
        <p:spPr>
          <a:xfrm>
            <a:off x="920497" y="3419708"/>
            <a:ext cx="10351006" cy="646331"/>
          </a:xfrm>
          <a:prstGeom prst="rect">
            <a:avLst/>
          </a:prstGeom>
          <a:noFill/>
        </p:spPr>
        <p:txBody>
          <a:bodyPr wrap="square">
            <a:spAutoFit/>
          </a:bodyPr>
          <a:lstStyle/>
          <a:p>
            <a:pPr algn="ctr" fontAlgn="base" latinLnBrk="0"/>
            <a:r>
              <a:rPr lang="en-US" altLang="ko-KR" kern="0" spc="-100" dirty="0">
                <a:solidFill>
                  <a:srgbClr val="000000"/>
                </a:solidFill>
              </a:rPr>
              <a:t>&lt;</a:t>
            </a:r>
            <a:r>
              <a:rPr lang="en-US" altLang="ko-KR" kern="0" spc="-100" dirty="0">
                <a:solidFill>
                  <a:srgbClr val="000000"/>
                </a:solidFill>
                <a:ea typeface="휴먼고딕" panose="02010504000101010101" pitchFamily="2" charset="-127"/>
              </a:rPr>
              <a:t>Table</a:t>
            </a:r>
            <a:r>
              <a:rPr lang="ko-KR" altLang="en-US" kern="0" spc="-100" dirty="0">
                <a:solidFill>
                  <a:srgbClr val="000000"/>
                </a:solidFill>
                <a:ea typeface="휴먼고딕" panose="02010504000101010101" pitchFamily="2" charset="-127"/>
              </a:rPr>
              <a:t> </a:t>
            </a:r>
            <a:r>
              <a:rPr lang="en-US" altLang="ko-KR" kern="0" spc="-100" dirty="0">
                <a:solidFill>
                  <a:srgbClr val="000000"/>
                </a:solidFill>
                <a:ea typeface="휴먼고딕" panose="02010504000101010101" pitchFamily="2" charset="-127"/>
              </a:rPr>
              <a:t>1</a:t>
            </a:r>
            <a:r>
              <a:rPr lang="en-US" altLang="ko-KR" kern="0" spc="-100" dirty="0">
                <a:solidFill>
                  <a:srgbClr val="000000"/>
                </a:solidFill>
              </a:rPr>
              <a:t>&gt;  The Number of Designation as Administrative Issues and Delisting from 2015 to 2020</a:t>
            </a:r>
          </a:p>
        </p:txBody>
      </p:sp>
    </p:spTree>
    <p:extLst>
      <p:ext uri="{BB962C8B-B14F-4D97-AF65-F5344CB8AC3E}">
        <p14:creationId xmlns:p14="http://schemas.microsoft.com/office/powerpoint/2010/main" val="397723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5400" y="980728"/>
            <a:ext cx="10945216" cy="5283968"/>
          </a:xfrm>
        </p:spPr>
        <p:txBody>
          <a:bodyPr>
            <a:noAutofit/>
          </a:bodyPr>
          <a:lstStyle/>
          <a:p>
            <a:pPr algn="just" fontAlgn="base"/>
            <a:r>
              <a:rPr lang="en-US" altLang="ko-KR" sz="2000" dirty="0"/>
              <a:t>Newly listed companies provide specific growth-related information through earnings announcements. As time progresses, companies listed under the technology-special listing system also report their performance through earnings announcements.</a:t>
            </a:r>
          </a:p>
          <a:p>
            <a:pPr algn="just" fontAlgn="base"/>
            <a:endParaRPr lang="en-US" altLang="ko-KR" sz="1600" dirty="0"/>
          </a:p>
          <a:p>
            <a:pPr algn="just" fontAlgn="base"/>
            <a:r>
              <a:rPr lang="en-US" altLang="ko-KR" sz="2000" dirty="0"/>
              <a:t>It is expected that negative information from these announcements could lead to the informational effects of short selling.</a:t>
            </a:r>
          </a:p>
          <a:p>
            <a:pPr algn="just" fontAlgn="base"/>
            <a:endParaRPr lang="en-US" altLang="ko-KR" sz="1600" dirty="0"/>
          </a:p>
          <a:p>
            <a:pPr algn="just" fontAlgn="base"/>
            <a:r>
              <a:rPr lang="en-US" altLang="ko-KR" sz="2000" b="1" dirty="0"/>
              <a:t>This study aims to analyze the market reactions and short-selling behavior at the time of earnings announcements for newly listed companies based on their listing types. Specifically, to compare the technology-special listing system with other general listings, the study will analyze market reactions and short-selling behavior by groups categorized according to their affiliated markets.</a:t>
            </a:r>
            <a:endParaRPr lang="ko-KR" altLang="en-US" sz="2000" b="1" dirty="0"/>
          </a:p>
          <a:p>
            <a:pPr algn="just"/>
            <a:endParaRPr lang="en-US" altLang="ko-KR" sz="2000" dirty="0"/>
          </a:p>
        </p:txBody>
      </p:sp>
      <p:sp>
        <p:nvSpPr>
          <p:cNvPr id="6" name="슬라이드 번호 개체 틀 5"/>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5</a:t>
            </a:fld>
            <a:endParaRPr lang="ko-KR" altLang="en-US" dirty="0"/>
          </a:p>
        </p:txBody>
      </p:sp>
      <p:sp>
        <p:nvSpPr>
          <p:cNvPr id="2" name="제목 1">
            <a:extLst>
              <a:ext uri="{FF2B5EF4-FFF2-40B4-BE49-F238E27FC236}">
                <a16:creationId xmlns:a16="http://schemas.microsoft.com/office/drawing/2014/main" id="{3783508C-0F8C-8599-A4F3-1569134AD8A6}"/>
              </a:ext>
            </a:extLst>
          </p:cNvPr>
          <p:cNvSpPr txBox="1">
            <a:spLocks/>
          </p:cNvSpPr>
          <p:nvPr/>
        </p:nvSpPr>
        <p:spPr>
          <a:xfrm>
            <a:off x="407368" y="214883"/>
            <a:ext cx="8784976" cy="504056"/>
          </a:xfrm>
          <a:prstGeom prst="rect">
            <a:avLst/>
          </a:prstGeom>
        </p:spPr>
        <p:txBody>
          <a:bodyPr vert="horz" rtlCol="0" anchor="ctr">
            <a:noAutofit/>
          </a:bodyPr>
          <a:lstStyle/>
          <a:p>
            <a:pPr>
              <a:buNone/>
            </a:pPr>
            <a:r>
              <a:rPr lang="en-US" altLang="ko-KR" sz="3200" b="1" dirty="0">
                <a:effectLst>
                  <a:outerShdw blurRad="38100" dist="38100" dir="2700000" algn="tl">
                    <a:srgbClr val="000000">
                      <a:alpha val="43137"/>
                    </a:srgbClr>
                  </a:outerShdw>
                </a:effectLst>
              </a:rPr>
              <a:t>I.   Introduction</a:t>
            </a:r>
          </a:p>
        </p:txBody>
      </p:sp>
    </p:spTree>
    <p:extLst>
      <p:ext uri="{BB962C8B-B14F-4D97-AF65-F5344CB8AC3E}">
        <p14:creationId xmlns:p14="http://schemas.microsoft.com/office/powerpoint/2010/main" val="406044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
          <p:cNvSpPr>
            <a:spLocks noGrp="1"/>
          </p:cNvSpPr>
          <p:nvPr>
            <p:ph type="title"/>
          </p:nvPr>
        </p:nvSpPr>
        <p:spPr>
          <a:xfrm>
            <a:off x="350520" y="270021"/>
            <a:ext cx="8183880" cy="504056"/>
          </a:xfrm>
        </p:spPr>
        <p:txBody>
          <a:bodyPr>
            <a:noAutofit/>
          </a:bodyPr>
          <a:lstStyle/>
          <a:p>
            <a:r>
              <a:rPr lang="en-US" altLang="ko-KR" sz="3200" b="1" dirty="0">
                <a:effectLst>
                  <a:outerShdw blurRad="38100" dist="38100" dir="2700000" algn="tl">
                    <a:srgbClr val="000000">
                      <a:alpha val="43137"/>
                    </a:srgbClr>
                  </a:outerShdw>
                </a:effectLst>
                <a:latin typeface="+mn-lt"/>
              </a:rPr>
              <a:t>Ⅱ. Previous Review  </a:t>
            </a:r>
          </a:p>
        </p:txBody>
      </p:sp>
      <p:sp>
        <p:nvSpPr>
          <p:cNvPr id="2" name="내용 개체 틀 1">
            <a:extLst>
              <a:ext uri="{FF2B5EF4-FFF2-40B4-BE49-F238E27FC236}">
                <a16:creationId xmlns:a16="http://schemas.microsoft.com/office/drawing/2014/main" id="{AFB10626-FF9D-430F-B5EF-0176646834A8}"/>
              </a:ext>
            </a:extLst>
          </p:cNvPr>
          <p:cNvSpPr>
            <a:spLocks noGrp="1"/>
          </p:cNvSpPr>
          <p:nvPr>
            <p:ph idx="1"/>
          </p:nvPr>
        </p:nvSpPr>
        <p:spPr>
          <a:xfrm>
            <a:off x="5375920" y="270021"/>
            <a:ext cx="7886700" cy="561092"/>
          </a:xfrm>
        </p:spPr>
        <p:txBody>
          <a:bodyPr anchor="ctr">
            <a:normAutofit/>
          </a:bodyPr>
          <a:lstStyle/>
          <a:p>
            <a:pPr marL="0" indent="0" fontAlgn="base" latinLnBrk="0">
              <a:buNone/>
            </a:pPr>
            <a:r>
              <a:rPr lang="en-US" altLang="ko-KR" sz="2000" b="1" dirty="0"/>
              <a:t>1. the technology based special listing system </a:t>
            </a:r>
            <a:endParaRPr lang="ko-KR" altLang="en-US" sz="2000" b="1" dirty="0"/>
          </a:p>
        </p:txBody>
      </p:sp>
      <p:sp>
        <p:nvSpPr>
          <p:cNvPr id="13" name="슬라이드 번호 개체 틀 1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6</a:t>
            </a:fld>
            <a:endParaRPr lang="ko-KR" altLang="en-US" dirty="0"/>
          </a:p>
        </p:txBody>
      </p:sp>
      <p:graphicFrame>
        <p:nvGraphicFramePr>
          <p:cNvPr id="9" name="개체 8"/>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수식" r:id="rId3" imgW="114120" imgH="215640" progId="Equation.3">
                  <p:embed/>
                </p:oleObj>
              </mc:Choice>
              <mc:Fallback>
                <p:oleObj name="수식" r:id="rId3" imgW="114120" imgH="215640" progId="Equation.3">
                  <p:embed/>
                  <p:pic>
                    <p:nvPicPr>
                      <p:cNvPr id="9" name="개체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표 3">
            <a:extLst>
              <a:ext uri="{FF2B5EF4-FFF2-40B4-BE49-F238E27FC236}">
                <a16:creationId xmlns:a16="http://schemas.microsoft.com/office/drawing/2014/main" id="{88B0CBE6-2958-0C27-F9BF-A29F507E8EE2}"/>
              </a:ext>
            </a:extLst>
          </p:cNvPr>
          <p:cNvGraphicFramePr>
            <a:graphicFrameLocks noGrp="1"/>
          </p:cNvGraphicFramePr>
          <p:nvPr>
            <p:extLst>
              <p:ext uri="{D42A27DB-BD31-4B8C-83A1-F6EECF244321}">
                <p14:modId xmlns:p14="http://schemas.microsoft.com/office/powerpoint/2010/main" val="571259133"/>
              </p:ext>
            </p:extLst>
          </p:nvPr>
        </p:nvGraphicFramePr>
        <p:xfrm>
          <a:off x="644537" y="1207846"/>
          <a:ext cx="11017226" cy="5123737"/>
        </p:xfrm>
        <a:graphic>
          <a:graphicData uri="http://schemas.openxmlformats.org/drawingml/2006/table">
            <a:tbl>
              <a:tblPr/>
              <a:tblGrid>
                <a:gridCol w="1008112">
                  <a:extLst>
                    <a:ext uri="{9D8B030D-6E8A-4147-A177-3AD203B41FA5}">
                      <a16:colId xmlns:a16="http://schemas.microsoft.com/office/drawing/2014/main" val="3051631967"/>
                    </a:ext>
                  </a:extLst>
                </a:gridCol>
                <a:gridCol w="2667570">
                  <a:extLst>
                    <a:ext uri="{9D8B030D-6E8A-4147-A177-3AD203B41FA5}">
                      <a16:colId xmlns:a16="http://schemas.microsoft.com/office/drawing/2014/main" val="998337371"/>
                    </a:ext>
                  </a:extLst>
                </a:gridCol>
                <a:gridCol w="2667570">
                  <a:extLst>
                    <a:ext uri="{9D8B030D-6E8A-4147-A177-3AD203B41FA5}">
                      <a16:colId xmlns:a16="http://schemas.microsoft.com/office/drawing/2014/main" val="692635306"/>
                    </a:ext>
                  </a:extLst>
                </a:gridCol>
                <a:gridCol w="2336987">
                  <a:extLst>
                    <a:ext uri="{9D8B030D-6E8A-4147-A177-3AD203B41FA5}">
                      <a16:colId xmlns:a16="http://schemas.microsoft.com/office/drawing/2014/main" val="2501696435"/>
                    </a:ext>
                  </a:extLst>
                </a:gridCol>
                <a:gridCol w="2336987">
                  <a:extLst>
                    <a:ext uri="{9D8B030D-6E8A-4147-A177-3AD203B41FA5}">
                      <a16:colId xmlns:a16="http://schemas.microsoft.com/office/drawing/2014/main" val="2226713285"/>
                    </a:ext>
                  </a:extLst>
                </a:gridCol>
              </a:tblGrid>
              <a:tr h="344177">
                <a:tc rowSpan="2">
                  <a:txBody>
                    <a:bodyPr/>
                    <a:lstStyle/>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Classification</a:t>
                      </a:r>
                      <a:endParaRPr lang="ko-KR" altLang="en-US" sz="1200" kern="0" dirty="0">
                        <a:solidFill>
                          <a:srgbClr val="000000"/>
                        </a:solidFill>
                        <a:effectLst/>
                        <a:latin typeface="한양신명조"/>
                      </a:endParaRPr>
                    </a:p>
                  </a:txBody>
                  <a:tcPr marL="24878" marR="24878" marT="24878" marB="24878"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gridSpan="2">
                  <a:txBody>
                    <a:bodyPr/>
                    <a:lstStyle/>
                    <a:p>
                      <a:pPr marL="0" marR="0" indent="0" algn="ctr" fontAlgn="base" latinLnBrk="0">
                        <a:lnSpc>
                          <a:spcPct val="140000"/>
                        </a:lnSpc>
                        <a:spcBef>
                          <a:spcPts val="0"/>
                        </a:spcBef>
                        <a:spcAft>
                          <a:spcPts val="0"/>
                        </a:spcAft>
                      </a:pPr>
                      <a:r>
                        <a:rPr lang="en-US" altLang="ko-KR" sz="1400" dirty="0"/>
                        <a:t>General Companies (including Ventures)</a:t>
                      </a:r>
                      <a:endParaRPr lang="ko-KR" altLang="en-US" sz="1400" kern="0" dirty="0">
                        <a:solidFill>
                          <a:srgbClr val="000000"/>
                        </a:solidFill>
                        <a:effectLst/>
                        <a:latin typeface="한양신명조"/>
                      </a:endParaRPr>
                    </a:p>
                  </a:txBody>
                  <a:tcPr marL="24878" marR="24878" marT="0" marB="7200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tc gridSpan="2">
                  <a:txBody>
                    <a:bodyPr/>
                    <a:lstStyle/>
                    <a:p>
                      <a:pPr marL="0" marR="0" indent="0" algn="ctr" fontAlgn="base" latinLnBrk="0">
                        <a:lnSpc>
                          <a:spcPct val="140000"/>
                        </a:lnSpc>
                        <a:spcBef>
                          <a:spcPts val="0"/>
                        </a:spcBef>
                        <a:spcAft>
                          <a:spcPts val="0"/>
                        </a:spcAft>
                      </a:pPr>
                      <a:r>
                        <a:rPr lang="en-US" altLang="ko-KR" sz="1400" kern="0" spc="-50" dirty="0">
                          <a:solidFill>
                            <a:srgbClr val="000000"/>
                          </a:solidFill>
                          <a:effectLst/>
                          <a:latin typeface="한양신명조"/>
                          <a:ea typeface="한양신명조"/>
                        </a:rPr>
                        <a:t>Technology or  Growth Based Companies</a:t>
                      </a:r>
                      <a:endParaRPr lang="ko-KR" altLang="en-US" sz="1400" kern="0" dirty="0">
                        <a:solidFill>
                          <a:srgbClr val="000000"/>
                        </a:solidFill>
                        <a:effectLst/>
                        <a:latin typeface="한양신명조"/>
                      </a:endParaRPr>
                    </a:p>
                  </a:txBody>
                  <a:tcPr marL="24878" marR="24878" marT="0" marB="7200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pPr latinLnBrk="1"/>
                      <a:endParaRPr lang="ko-KR" altLang="en-US"/>
                    </a:p>
                  </a:txBody>
                  <a:tcPr/>
                </a:tc>
                <a:extLst>
                  <a:ext uri="{0D108BD9-81ED-4DB2-BD59-A6C34878D82A}">
                    <a16:rowId xmlns:a16="http://schemas.microsoft.com/office/drawing/2014/main" val="3450455649"/>
                  </a:ext>
                </a:extLst>
              </a:tr>
              <a:tr h="580833">
                <a:tc vMerge="1">
                  <a:txBody>
                    <a:bodyPr/>
                    <a:lstStyle/>
                    <a:p>
                      <a:pPr latinLnBrk="1"/>
                      <a:endParaRPr lang="ko-KR" altLang="en-US"/>
                    </a:p>
                  </a:txBody>
                  <a:tcPr/>
                </a:tc>
                <a:tc>
                  <a:txBody>
                    <a:bodyPr/>
                    <a:lstStyle/>
                    <a:p>
                      <a:pPr marL="0" marR="0" indent="0" algn="ctr" fontAlgn="base" latinLnBrk="0">
                        <a:lnSpc>
                          <a:spcPct val="140000"/>
                        </a:lnSpc>
                        <a:spcBef>
                          <a:spcPts val="0"/>
                        </a:spcBef>
                        <a:spcAft>
                          <a:spcPts val="0"/>
                        </a:spcAft>
                      </a:pPr>
                      <a:r>
                        <a:rPr lang="en-US" altLang="ko-KR" sz="1200" dirty="0"/>
                        <a:t>Profitability &amp; Sales Criteria</a:t>
                      </a:r>
                      <a:endParaRPr lang="ko-KR" altLang="en-US" sz="1200" kern="0" dirty="0">
                        <a:solidFill>
                          <a:srgbClr val="000000"/>
                        </a:solidFill>
                        <a:effectLst/>
                        <a:latin typeface="한양신명조"/>
                      </a:endParaRPr>
                    </a:p>
                  </a:txBody>
                  <a:tcPr marL="24878" marR="24878" marT="0" marB="3600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pPr>
                      <a:r>
                        <a:rPr lang="en-US" altLang="ko-KR" sz="1200" dirty="0"/>
                        <a:t>Market Evaluation &amp; Growth Criteria</a:t>
                      </a:r>
                      <a:endParaRPr lang="ko-KR" altLang="en-US" sz="1200" kern="0" dirty="0">
                        <a:solidFill>
                          <a:srgbClr val="000000"/>
                        </a:solidFill>
                        <a:effectLst/>
                        <a:latin typeface="한양신명조"/>
                      </a:endParaRPr>
                    </a:p>
                  </a:txBody>
                  <a:tcPr marL="24878" marR="24878" marT="0" marB="3600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Technology Based Special </a:t>
                      </a:r>
                    </a:p>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Criteria</a:t>
                      </a:r>
                      <a:endParaRPr lang="ko-KR" altLang="en-US" sz="1200" kern="0" dirty="0">
                        <a:solidFill>
                          <a:srgbClr val="000000"/>
                        </a:solidFill>
                        <a:effectLst/>
                        <a:latin typeface="한양신명조"/>
                      </a:endParaRPr>
                    </a:p>
                  </a:txBody>
                  <a:tcPr marL="24878" marR="24878" marT="0" marB="36000"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ea typeface="한양신명조"/>
                        </a:rPr>
                        <a:t>Growth </a:t>
                      </a:r>
                      <a:r>
                        <a:rPr lang="en-US" altLang="ko-KR" sz="1200" kern="0" spc="-50" dirty="0">
                          <a:solidFill>
                            <a:srgbClr val="000000"/>
                          </a:solidFill>
                          <a:effectLst/>
                          <a:latin typeface="한양신명조"/>
                        </a:rPr>
                        <a:t>Recommendation</a:t>
                      </a:r>
                    </a:p>
                    <a:p>
                      <a:pPr marL="0" marR="0" lvl="0" indent="0" algn="ctr" defTabSz="914400" rtl="0" eaLnBrk="1" fontAlgn="base" latinLnBrk="0" hangingPunct="1">
                        <a:lnSpc>
                          <a:spcPct val="140000"/>
                        </a:lnSpc>
                        <a:spcBef>
                          <a:spcPts val="0"/>
                        </a:spcBef>
                        <a:spcAft>
                          <a:spcPts val="0"/>
                        </a:spcAft>
                        <a:buClrTx/>
                        <a:buSzTx/>
                        <a:buFontTx/>
                        <a:buNone/>
                        <a:tabLst/>
                        <a:defRPr/>
                      </a:pPr>
                      <a:r>
                        <a:rPr lang="en-US" altLang="ko-KR" sz="1200" kern="0" spc="-50" dirty="0">
                          <a:solidFill>
                            <a:srgbClr val="000000"/>
                          </a:solidFill>
                          <a:effectLst/>
                          <a:latin typeface="한양신명조"/>
                        </a:rPr>
                        <a:t>Criteria</a:t>
                      </a:r>
                      <a:endParaRPr lang="ko-KR" altLang="en-US" sz="1200" kern="0" dirty="0">
                        <a:solidFill>
                          <a:srgbClr val="000000"/>
                        </a:solidFill>
                        <a:effectLst/>
                        <a:latin typeface="한양신명조"/>
                      </a:endParaRPr>
                    </a:p>
                  </a:txBody>
                  <a:tcPr marL="24878" marR="24878" marT="0" marB="36000"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94688903"/>
                  </a:ext>
                </a:extLst>
              </a:tr>
              <a:tr h="1174391">
                <a:tc rowSpan="2">
                  <a:txBody>
                    <a:bodyPr/>
                    <a:lstStyle/>
                    <a:p>
                      <a:pPr marL="0" marR="0" indent="0" algn="ctr" fontAlgn="base" latinLnBrk="0">
                        <a:lnSpc>
                          <a:spcPct val="140000"/>
                        </a:lnSpc>
                        <a:spcBef>
                          <a:spcPts val="0"/>
                        </a:spcBef>
                        <a:spcAft>
                          <a:spcPts val="0"/>
                        </a:spcAft>
                      </a:pPr>
                      <a:endParaRPr lang="en-US" altLang="ko-KR" sz="1200" kern="0" spc="-50" dirty="0">
                        <a:solidFill>
                          <a:srgbClr val="000000"/>
                        </a:solidFill>
                        <a:effectLst/>
                        <a:latin typeface="한양신명조"/>
                        <a:ea typeface="한양신명조"/>
                      </a:endParaRPr>
                    </a:p>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ea typeface="한양신명조"/>
                        </a:rPr>
                        <a:t>Management </a:t>
                      </a:r>
                    </a:p>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Performance,</a:t>
                      </a:r>
                    </a:p>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Market Evaluation,</a:t>
                      </a:r>
                    </a:p>
                    <a:p>
                      <a:pPr marL="0" marR="0" indent="0" algn="ctr" fontAlgn="base" latinLnBrk="0">
                        <a:lnSpc>
                          <a:spcPct val="140000"/>
                        </a:lnSpc>
                        <a:spcBef>
                          <a:spcPts val="0"/>
                        </a:spcBef>
                        <a:spcAft>
                          <a:spcPts val="0"/>
                        </a:spcAft>
                      </a:pPr>
                      <a:r>
                        <a:rPr lang="en-US" altLang="ko-KR" sz="1200" kern="0" spc="-50" dirty="0">
                          <a:solidFill>
                            <a:srgbClr val="000000"/>
                          </a:solidFill>
                          <a:effectLst/>
                          <a:latin typeface="한양신명조"/>
                        </a:rPr>
                        <a:t>Etc.</a:t>
                      </a:r>
                      <a:endParaRPr lang="ko-KR" altLang="en-US" sz="1200" kern="0" dirty="0">
                        <a:solidFill>
                          <a:srgbClr val="000000"/>
                        </a:solidFill>
                        <a:effectLst/>
                        <a:latin typeface="한양신명조"/>
                      </a:endParaRPr>
                    </a:p>
                  </a:txBody>
                  <a:tcPr marL="24878" marR="24878" marT="24878" marB="24878" anchor="ctr">
                    <a:lnL>
                      <a:noFill/>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marL="129540" marR="0" indent="-129540" algn="just" fontAlgn="base" latinLnBrk="0">
                        <a:lnSpc>
                          <a:spcPct val="140000"/>
                        </a:lnSpc>
                        <a:spcBef>
                          <a:spcPts val="0"/>
                        </a:spcBef>
                        <a:spcAft>
                          <a:spcPts val="0"/>
                        </a:spcAft>
                      </a:pPr>
                      <a:r>
                        <a:rPr lang="ko-KR" altLang="en-US" sz="1200" kern="0" spc="-100" dirty="0">
                          <a:solidFill>
                            <a:srgbClr val="000000"/>
                          </a:solidFill>
                          <a:effectLst/>
                          <a:latin typeface="+mn-lt"/>
                          <a:ea typeface="한양신명조"/>
                        </a:rPr>
                        <a:t>① </a:t>
                      </a:r>
                      <a:r>
                        <a:rPr lang="en-US" altLang="ko-KR" sz="1200" dirty="0">
                          <a:latin typeface="+mn-lt"/>
                        </a:rPr>
                        <a:t>Continuous business profit before tax of 2 billion KRW (1 billion KRW for ventures) &amp; market cap of 9 billion KRW</a:t>
                      </a:r>
                    </a:p>
                    <a:p>
                      <a:pPr marL="129540" marR="0" indent="-12954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② </a:t>
                      </a:r>
                      <a:r>
                        <a:rPr lang="en-US" altLang="ko-KR" sz="1200" dirty="0">
                          <a:latin typeface="+mn-lt"/>
                        </a:rPr>
                        <a:t>Continuous business profit before tax of 2 billion KRW (1 billion KRW for ventures) &amp; equity capital of 3 billion KRW (1.5 billion KRW for ventures)</a:t>
                      </a:r>
                      <a:endParaRPr lang="en-US" altLang="ko-KR" sz="1200" kern="0" spc="-50" dirty="0">
                        <a:solidFill>
                          <a:srgbClr val="000000"/>
                        </a:solidFill>
                        <a:effectLst/>
                        <a:latin typeface="+mn-lt"/>
                        <a:ea typeface="한양신명조"/>
                      </a:endParaRPr>
                    </a:p>
                    <a:p>
                      <a:pPr marL="121920" marR="0" indent="-121920" algn="just" fontAlgn="base" latinLnBrk="0">
                        <a:lnSpc>
                          <a:spcPct val="140000"/>
                        </a:lnSpc>
                        <a:spcBef>
                          <a:spcPts val="0"/>
                        </a:spcBef>
                        <a:spcAft>
                          <a:spcPts val="0"/>
                        </a:spcAft>
                      </a:pPr>
                      <a:r>
                        <a:rPr lang="ko-KR" altLang="en-US" sz="1200" kern="0" spc="-160" dirty="0">
                          <a:solidFill>
                            <a:srgbClr val="000000"/>
                          </a:solidFill>
                          <a:effectLst/>
                          <a:latin typeface="+mn-lt"/>
                          <a:ea typeface="한양신명조"/>
                        </a:rPr>
                        <a:t>③</a:t>
                      </a:r>
                      <a:r>
                        <a:rPr lang="en-US" altLang="ko-KR" sz="1200" kern="0" spc="-160" dirty="0">
                          <a:solidFill>
                            <a:srgbClr val="000000"/>
                          </a:solidFill>
                          <a:effectLst/>
                          <a:latin typeface="+mn-lt"/>
                          <a:ea typeface="한양신명조"/>
                        </a:rPr>
                        <a:t>  </a:t>
                      </a:r>
                      <a:r>
                        <a:rPr lang="en-US" altLang="ko-KR" sz="1200" dirty="0">
                          <a:latin typeface="+mn-lt"/>
                        </a:rPr>
                        <a:t>Continuous business profit before tax, market cap of 20 billion KRW, &amp; sales of 10 billion KRW (5 billion KRW for ventures)</a:t>
                      </a:r>
                      <a:r>
                        <a:rPr lang="ko-KR" altLang="en-US" sz="1200" kern="0" spc="-160" dirty="0">
                          <a:solidFill>
                            <a:srgbClr val="000000"/>
                          </a:solidFill>
                          <a:effectLst/>
                          <a:latin typeface="+mn-lt"/>
                          <a:ea typeface="한양신명조"/>
                        </a:rPr>
                        <a:t> </a:t>
                      </a:r>
                      <a:endParaRPr lang="en-US" altLang="ko-KR" sz="1200" kern="0" spc="-160" dirty="0">
                        <a:solidFill>
                          <a:srgbClr val="000000"/>
                        </a:solidFill>
                        <a:effectLst/>
                        <a:latin typeface="+mn-lt"/>
                        <a:ea typeface="한양신명조"/>
                      </a:endParaRP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④ </a:t>
                      </a:r>
                      <a:r>
                        <a:rPr lang="en-US" altLang="ko-KR" sz="1200" dirty="0">
                          <a:latin typeface="+mn-lt"/>
                        </a:rPr>
                        <a:t>Continuous business profit before tax of 5 billion KRW</a:t>
                      </a:r>
                      <a:endParaRPr lang="ko-KR" altLang="en-US" sz="1200" kern="0" dirty="0">
                        <a:solidFill>
                          <a:srgbClr val="000000"/>
                        </a:solidFill>
                        <a:effectLst/>
                        <a:latin typeface="+mn-lt"/>
                      </a:endParaRPr>
                    </a:p>
                  </a:txBody>
                  <a:tcPr marL="24878" marR="144000" marT="24878" marB="24878"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rowSpan="2">
                  <a:txBody>
                    <a:bodyPr/>
                    <a:lstStyle/>
                    <a:p>
                      <a:pPr marL="113030" marR="0" indent="-113030" algn="just" fontAlgn="base" latinLnBrk="0">
                        <a:lnSpc>
                          <a:spcPct val="140000"/>
                        </a:lnSpc>
                        <a:spcBef>
                          <a:spcPts val="0"/>
                        </a:spcBef>
                        <a:spcAft>
                          <a:spcPts val="0"/>
                        </a:spcAft>
                      </a:pPr>
                      <a:r>
                        <a:rPr lang="ko-KR" altLang="en-US" sz="1200" kern="0" spc="-140" dirty="0">
                          <a:solidFill>
                            <a:srgbClr val="000000"/>
                          </a:solidFill>
                          <a:effectLst/>
                          <a:latin typeface="+mn-lt"/>
                          <a:ea typeface="한양신명조"/>
                        </a:rPr>
                        <a:t>① </a:t>
                      </a:r>
                      <a:r>
                        <a:rPr lang="en-US" altLang="ko-KR" sz="1200" dirty="0">
                          <a:latin typeface="+mn-lt"/>
                        </a:rPr>
                        <a:t>Market cap of 50 billion KRW, sales of 3 billion KRW, &amp; average sales growth rate of 20% over the last 2 fiscal years</a:t>
                      </a:r>
                      <a:endParaRPr lang="ko-KR" altLang="en-US" sz="1200" kern="0" dirty="0">
                        <a:solidFill>
                          <a:srgbClr val="000000"/>
                        </a:solidFill>
                        <a:effectLst/>
                        <a:latin typeface="+mn-lt"/>
                      </a:endParaRP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② </a:t>
                      </a:r>
                      <a:r>
                        <a:rPr lang="en-US" altLang="ko-KR" sz="1200" dirty="0">
                          <a:latin typeface="+mn-lt"/>
                        </a:rPr>
                        <a:t>Market cap of 30 billion KRW &amp; sales of 10 billion KRW (5 billion KRW for ventures)</a:t>
                      </a: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③ </a:t>
                      </a:r>
                      <a:r>
                        <a:rPr lang="en-US" altLang="ko-KR" sz="1200" dirty="0">
                          <a:latin typeface="+mn-lt"/>
                        </a:rPr>
                        <a:t>Market cap of 50 billion KRW &amp; PBR of 200%</a:t>
                      </a:r>
                      <a:endParaRPr lang="en-US" altLang="ko-KR" sz="1200" kern="0" spc="0" dirty="0">
                        <a:solidFill>
                          <a:srgbClr val="000000"/>
                        </a:solidFill>
                        <a:effectLst/>
                        <a:latin typeface="+mn-lt"/>
                        <a:ea typeface="+mn-ea"/>
                      </a:endParaRP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④ </a:t>
                      </a:r>
                      <a:r>
                        <a:rPr lang="en-US" altLang="ko-KR" sz="1200" dirty="0">
                          <a:latin typeface="+mn-lt"/>
                        </a:rPr>
                        <a:t>Market cap of 100 billion KRW</a:t>
                      </a: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⑤ </a:t>
                      </a:r>
                      <a:r>
                        <a:rPr lang="en-US" altLang="ko-KR" sz="1200" dirty="0">
                          <a:latin typeface="+mn-lt"/>
                        </a:rPr>
                        <a:t>Equity capital of 25 billion KRW</a:t>
                      </a:r>
                    </a:p>
                    <a:p>
                      <a:pPr marL="137160" marR="0" indent="-137160" algn="just" fontAlgn="base" latinLnBrk="0">
                        <a:lnSpc>
                          <a:spcPct val="140000"/>
                        </a:lnSpc>
                        <a:spcBef>
                          <a:spcPts val="0"/>
                        </a:spcBef>
                        <a:spcAft>
                          <a:spcPts val="0"/>
                        </a:spcAft>
                      </a:pPr>
                      <a:r>
                        <a:rPr lang="ko-KR" altLang="en-US" sz="1200" kern="0" spc="-50" dirty="0">
                          <a:solidFill>
                            <a:srgbClr val="000000"/>
                          </a:solidFill>
                          <a:effectLst/>
                          <a:latin typeface="+mn-lt"/>
                          <a:ea typeface="한양신명조"/>
                        </a:rPr>
                        <a:t>⑥</a:t>
                      </a:r>
                      <a:r>
                        <a:rPr lang="en-US" altLang="ko-KR" sz="1200" dirty="0">
                          <a:latin typeface="+mn-lt"/>
                        </a:rPr>
                        <a:t>(KONEX prior listing unrecognized profits condition) Market cap of 75 billion KRW, average daily trading volume of 100 million KRW, &amp; shareholder ratio of 20% or more</a:t>
                      </a:r>
                      <a:endParaRPr lang="ko-KR" altLang="en-US" sz="1200" kern="0" dirty="0">
                        <a:solidFill>
                          <a:srgbClr val="000000"/>
                        </a:solidFill>
                        <a:effectLst/>
                        <a:latin typeface="+mn-lt"/>
                      </a:endParaRPr>
                    </a:p>
                  </a:txBody>
                  <a:tcPr marL="24878" marR="144000" marT="24878" marB="24878"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gridSpan="2">
                  <a:txBody>
                    <a:bodyPr/>
                    <a:lstStyle/>
                    <a:p>
                      <a:pPr marL="0" marR="0" indent="0" algn="l" fontAlgn="base" latinLnBrk="0">
                        <a:lnSpc>
                          <a:spcPct val="140000"/>
                        </a:lnSpc>
                        <a:spcBef>
                          <a:spcPts val="0"/>
                        </a:spcBef>
                        <a:spcAft>
                          <a:spcPts val="0"/>
                        </a:spcAft>
                      </a:pPr>
                      <a:r>
                        <a:rPr lang="ko-KR" altLang="en-US" sz="1200" kern="0" spc="-50" dirty="0">
                          <a:solidFill>
                            <a:srgbClr val="000000"/>
                          </a:solidFill>
                          <a:effectLst/>
                          <a:latin typeface="한양신명조"/>
                          <a:ea typeface="한양신명조"/>
                        </a:rPr>
                        <a:t> ① </a:t>
                      </a:r>
                      <a:r>
                        <a:rPr lang="en-US" altLang="ko-KR" sz="1200" b="1" dirty="0"/>
                        <a:t>Equity Capital:</a:t>
                      </a:r>
                      <a:r>
                        <a:rPr lang="en-US" altLang="ko-KR" sz="1200" dirty="0"/>
                        <a:t> At least 1 billion KRW</a:t>
                      </a:r>
                    </a:p>
                    <a:p>
                      <a:pPr marL="0" marR="0" indent="0" algn="l" fontAlgn="base" latinLnBrk="0">
                        <a:lnSpc>
                          <a:spcPct val="140000"/>
                        </a:lnSpc>
                        <a:spcBef>
                          <a:spcPts val="0"/>
                        </a:spcBef>
                        <a:spcAft>
                          <a:spcPts val="0"/>
                        </a:spcAft>
                      </a:pPr>
                      <a:r>
                        <a:rPr lang="ko-KR" altLang="en-US" sz="1200" kern="0" spc="-50" dirty="0">
                          <a:solidFill>
                            <a:srgbClr val="000000"/>
                          </a:solidFill>
                          <a:effectLst/>
                          <a:latin typeface="한양신명조"/>
                          <a:ea typeface="한양신명조"/>
                        </a:rPr>
                        <a:t> ② </a:t>
                      </a:r>
                      <a:r>
                        <a:rPr lang="en-US" altLang="ko-KR" sz="1200" b="1" dirty="0"/>
                        <a:t>Market Cap:</a:t>
                      </a:r>
                      <a:r>
                        <a:rPr lang="en-US" altLang="ko-KR" sz="1200" dirty="0"/>
                        <a:t> At least 9 billion KRW</a:t>
                      </a:r>
                      <a:endParaRPr lang="ko-KR" altLang="en-US" sz="1200" kern="0" dirty="0">
                        <a:solidFill>
                          <a:srgbClr val="000000"/>
                        </a:solidFill>
                        <a:effectLst/>
                        <a:latin typeface="한양신명조"/>
                      </a:endParaRPr>
                    </a:p>
                  </a:txBody>
                  <a:tcPr marL="24878" marR="24878" marT="24878" marB="24878"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hMerge="1">
                  <a:txBody>
                    <a:bodyPr/>
                    <a:lstStyle/>
                    <a:p>
                      <a:pPr latinLnBrk="1"/>
                      <a:endParaRPr lang="ko-KR" altLang="en-US"/>
                    </a:p>
                  </a:txBody>
                  <a:tcPr/>
                </a:tc>
                <a:extLst>
                  <a:ext uri="{0D108BD9-81ED-4DB2-BD59-A6C34878D82A}">
                    <a16:rowId xmlns:a16="http://schemas.microsoft.com/office/drawing/2014/main" val="2297359557"/>
                  </a:ext>
                </a:extLst>
              </a:tr>
              <a:tr h="3024336">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marL="58420" marR="0" indent="-58420" algn="just" fontAlgn="base" latinLnBrk="0">
                        <a:lnSpc>
                          <a:spcPct val="150000"/>
                        </a:lnSpc>
                        <a:spcBef>
                          <a:spcPts val="0"/>
                        </a:spcBef>
                        <a:spcAft>
                          <a:spcPts val="0"/>
                        </a:spcAft>
                      </a:pPr>
                      <a:r>
                        <a:rPr lang="ko-KR" altLang="en-US" sz="1200" b="1" kern="0" spc="-140" dirty="0">
                          <a:solidFill>
                            <a:srgbClr val="000000"/>
                          </a:solidFill>
                          <a:effectLst/>
                          <a:latin typeface="한양신명조"/>
                        </a:rPr>
                        <a:t>  </a:t>
                      </a:r>
                      <a:r>
                        <a:rPr lang="en-US" altLang="ko-KR" sz="1200" b="1" dirty="0"/>
                        <a:t>Technical Evaluation:</a:t>
                      </a:r>
                      <a:r>
                        <a:rPr lang="en-US" altLang="ko-KR" sz="1200" dirty="0"/>
                        <a:t> Must receive a grade of A and BBB or higher from a professional evaluation institution (for foreign companies, a grade of A and A or higher)</a:t>
                      </a:r>
                      <a:endParaRPr lang="ko-KR" altLang="en-US" sz="1200" kern="0" dirty="0">
                        <a:solidFill>
                          <a:srgbClr val="000000"/>
                        </a:solidFill>
                        <a:effectLst/>
                        <a:latin typeface="한양신명조"/>
                      </a:endParaRPr>
                    </a:p>
                  </a:txBody>
                  <a:tcPr marL="72000" marR="108000" marT="24878" marB="24878"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tc>
                  <a:txBody>
                    <a:bodyPr/>
                    <a:lstStyle/>
                    <a:p>
                      <a:pPr algn="just">
                        <a:lnSpc>
                          <a:spcPct val="150000"/>
                        </a:lnSpc>
                      </a:pPr>
                      <a:r>
                        <a:rPr lang="en-US" altLang="ko-KR" sz="1200" b="1" dirty="0"/>
                        <a:t>Growth Recommendation: </a:t>
                      </a:r>
                      <a:r>
                        <a:rPr lang="en-US" altLang="ko-KR" sz="1200" dirty="0"/>
                        <a:t>Must be a small business recommended by an underwriter based on its growth potential</a:t>
                      </a:r>
                    </a:p>
                    <a:p>
                      <a:pPr marL="81280" marR="0" indent="-81280" algn="just" fontAlgn="base" latinLnBrk="0">
                        <a:lnSpc>
                          <a:spcPct val="150000"/>
                        </a:lnSpc>
                        <a:spcBef>
                          <a:spcPts val="0"/>
                        </a:spcBef>
                        <a:spcAft>
                          <a:spcPts val="0"/>
                        </a:spcAft>
                      </a:pPr>
                      <a:endParaRPr lang="ko-KR" altLang="en-US" sz="1200" kern="0" dirty="0">
                        <a:solidFill>
                          <a:srgbClr val="000000"/>
                        </a:solidFill>
                        <a:effectLst/>
                        <a:latin typeface="한양신명조"/>
                      </a:endParaRPr>
                    </a:p>
                  </a:txBody>
                  <a:tcPr marL="72000" marR="108000" marT="24878" marB="24878" anchor="ctr">
                    <a:lnL w="3556" cap="flat" cmpd="sng" algn="ctr">
                      <a:solidFill>
                        <a:srgbClr val="000000"/>
                      </a:solidFill>
                      <a:prstDash val="solid"/>
                      <a:round/>
                      <a:headEnd type="none" w="med" len="med"/>
                      <a:tailEnd type="none" w="med" len="med"/>
                    </a:lnL>
                    <a:lnR>
                      <a:noFill/>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2812729"/>
                  </a:ext>
                </a:extLst>
              </a:tr>
            </a:tbl>
          </a:graphicData>
        </a:graphic>
      </p:graphicFrame>
      <p:sp>
        <p:nvSpPr>
          <p:cNvPr id="7" name="TextBox 6">
            <a:extLst>
              <a:ext uri="{FF2B5EF4-FFF2-40B4-BE49-F238E27FC236}">
                <a16:creationId xmlns:a16="http://schemas.microsoft.com/office/drawing/2014/main" id="{44EBEB9E-93CA-7875-1B61-DEBD75098453}"/>
              </a:ext>
            </a:extLst>
          </p:cNvPr>
          <p:cNvSpPr txBox="1"/>
          <p:nvPr/>
        </p:nvSpPr>
        <p:spPr>
          <a:xfrm>
            <a:off x="2711624" y="858578"/>
            <a:ext cx="6096000" cy="369332"/>
          </a:xfrm>
          <a:prstGeom prst="rect">
            <a:avLst/>
          </a:prstGeom>
          <a:noFill/>
        </p:spPr>
        <p:txBody>
          <a:bodyPr wrap="square">
            <a:spAutoFit/>
          </a:bodyPr>
          <a:lstStyle/>
          <a:p>
            <a:pPr algn="ctr" fontAlgn="base" latinLnBrk="0"/>
            <a:r>
              <a:rPr lang="en-US" altLang="ko-KR" kern="0" spc="-100" dirty="0">
                <a:solidFill>
                  <a:srgbClr val="000000"/>
                </a:solidFill>
              </a:rPr>
              <a:t>&lt;</a:t>
            </a:r>
            <a:r>
              <a:rPr lang="en-US" altLang="ko-KR" kern="0" spc="-100" dirty="0">
                <a:solidFill>
                  <a:srgbClr val="000000"/>
                </a:solidFill>
                <a:ea typeface="휴먼고딕" panose="02010504000101010101" pitchFamily="2" charset="-127"/>
              </a:rPr>
              <a:t>Table</a:t>
            </a:r>
            <a:r>
              <a:rPr lang="ko-KR" altLang="en-US" kern="0" spc="-100" dirty="0">
                <a:solidFill>
                  <a:srgbClr val="000000"/>
                </a:solidFill>
                <a:ea typeface="휴먼고딕" panose="02010504000101010101" pitchFamily="2" charset="-127"/>
              </a:rPr>
              <a:t> </a:t>
            </a:r>
            <a:r>
              <a:rPr lang="en-US" altLang="ko-KR" kern="0" spc="-100" dirty="0">
                <a:solidFill>
                  <a:srgbClr val="000000"/>
                </a:solidFill>
                <a:ea typeface="휴먼고딕" panose="02010504000101010101" pitchFamily="2" charset="-127"/>
              </a:rPr>
              <a:t>2</a:t>
            </a:r>
            <a:r>
              <a:rPr lang="en-US" altLang="ko-KR" kern="0" spc="-100" dirty="0">
                <a:solidFill>
                  <a:srgbClr val="000000"/>
                </a:solidFill>
              </a:rPr>
              <a:t>&gt;  Criteria of listing   </a:t>
            </a:r>
          </a:p>
        </p:txBody>
      </p:sp>
    </p:spTree>
    <p:extLst>
      <p:ext uri="{BB962C8B-B14F-4D97-AF65-F5344CB8AC3E}">
        <p14:creationId xmlns:p14="http://schemas.microsoft.com/office/powerpoint/2010/main" val="272118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
          <p:cNvSpPr>
            <a:spLocks noGrp="1"/>
          </p:cNvSpPr>
          <p:nvPr>
            <p:ph type="title"/>
          </p:nvPr>
        </p:nvSpPr>
        <p:spPr>
          <a:xfrm>
            <a:off x="350520" y="270021"/>
            <a:ext cx="8183880" cy="504056"/>
          </a:xfrm>
        </p:spPr>
        <p:txBody>
          <a:bodyPr>
            <a:noAutofit/>
          </a:bodyPr>
          <a:lstStyle/>
          <a:p>
            <a:r>
              <a:rPr lang="en-US" altLang="ko-KR" sz="3200" b="1" dirty="0">
                <a:effectLst>
                  <a:outerShdw blurRad="38100" dist="38100" dir="2700000" algn="tl">
                    <a:srgbClr val="000000">
                      <a:alpha val="43137"/>
                    </a:srgbClr>
                  </a:outerShdw>
                </a:effectLst>
                <a:latin typeface="+mn-lt"/>
              </a:rPr>
              <a:t>Ⅱ. Previous Review  </a:t>
            </a:r>
          </a:p>
        </p:txBody>
      </p:sp>
      <p:sp>
        <p:nvSpPr>
          <p:cNvPr id="13" name="슬라이드 번호 개체 틀 1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7</a:t>
            </a:fld>
            <a:endParaRPr lang="ko-KR" altLang="en-US" dirty="0"/>
          </a:p>
        </p:txBody>
      </p:sp>
      <p:graphicFrame>
        <p:nvGraphicFramePr>
          <p:cNvPr id="9" name="개체 8"/>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수식" r:id="rId3" imgW="114120" imgH="215640" progId="Equation.3">
                  <p:embed/>
                </p:oleObj>
              </mc:Choice>
              <mc:Fallback>
                <p:oleObj name="수식" r:id="rId3" imgW="114120" imgH="215640" progId="Equation.3">
                  <p:embed/>
                  <p:pic>
                    <p:nvPicPr>
                      <p:cNvPr id="9" name="개체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내용 개체 틀 2">
            <a:extLst>
              <a:ext uri="{FF2B5EF4-FFF2-40B4-BE49-F238E27FC236}">
                <a16:creationId xmlns:a16="http://schemas.microsoft.com/office/drawing/2014/main" id="{C29FC718-4C36-52A5-4855-33B9EF35976A}"/>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fontAlgn="base"/>
            <a:r>
              <a:rPr lang="en-US" altLang="ko-KR" sz="2000" dirty="0"/>
              <a:t>Kim and Cho (2018) analyzed the efficiency of technology based special listing companies before and after IPO. They found that productivity index increased after IPO, while average number of employees and R&amp;D expenses increased, but patent applications decreased. This underscores the importance of substantive investment rather than superficial growth for technology-intensive special listing companies.</a:t>
            </a:r>
          </a:p>
          <a:p>
            <a:pPr algn="just" fontAlgn="base"/>
            <a:endParaRPr lang="en-US" altLang="ko-KR" sz="2000" dirty="0"/>
          </a:p>
          <a:p>
            <a:pPr algn="just" fontAlgn="base"/>
            <a:r>
              <a:rPr lang="en-US" altLang="ko-KR" sz="2000" dirty="0"/>
              <a:t>Kang (2020) emphasized the need for investor perception change regarding companies listed under technology based special provisions. Such companies should be recognized for their potential rather than simply meeting listing maintenance requirements, acknowledging their higher risk </a:t>
            </a:r>
          </a:p>
          <a:p>
            <a:pPr algn="just" fontAlgn="base"/>
            <a:endParaRPr lang="en-US" altLang="ko-KR" sz="2000" dirty="0"/>
          </a:p>
          <a:p>
            <a:pPr algn="just" fontAlgn="base"/>
            <a:r>
              <a:rPr lang="en-US" altLang="ko-KR" sz="2000" dirty="0"/>
              <a:t>Park (2020) identified characteristics of technology based special listing companies using methods applied in studies related to indirect listing. Smaller company size and deficiencies in profitability, asset utilization, debt ratio, and growth were associated with utilizing the technology-intensive special listing system. Park highlighted challenges for individual investors in acquiring company information and anticipated their investment decisions</a:t>
            </a:r>
          </a:p>
          <a:p>
            <a:pPr algn="just"/>
            <a:endParaRPr lang="en-US" altLang="ko-KR" sz="2000" dirty="0"/>
          </a:p>
        </p:txBody>
      </p:sp>
      <p:sp>
        <p:nvSpPr>
          <p:cNvPr id="4" name="내용 개체 틀 1">
            <a:extLst>
              <a:ext uri="{FF2B5EF4-FFF2-40B4-BE49-F238E27FC236}">
                <a16:creationId xmlns:a16="http://schemas.microsoft.com/office/drawing/2014/main" id="{FFB1A9A7-B21A-FC89-E90D-DAC62445A00C}"/>
              </a:ext>
            </a:extLst>
          </p:cNvPr>
          <p:cNvSpPr txBox="1">
            <a:spLocks/>
          </p:cNvSpPr>
          <p:nvPr/>
        </p:nvSpPr>
        <p:spPr>
          <a:xfrm>
            <a:off x="5519936" y="270021"/>
            <a:ext cx="6444208" cy="561092"/>
          </a:xfrm>
          <a:prstGeom prst="rect">
            <a:avLst/>
          </a:prstGeom>
        </p:spPr>
        <p:txBody>
          <a:bodyPr vert="horz" lIns="91440" tIns="45720" rIns="91440" bIns="45720" rtlCol="0" anchor="ctr">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latinLnBrk="0">
              <a:buFont typeface="Arial" panose="020B0604020202020204" pitchFamily="34" charset="0"/>
              <a:buNone/>
            </a:pPr>
            <a:r>
              <a:rPr lang="en-US" altLang="ko-KR" sz="2000" b="1" dirty="0"/>
              <a:t>2. Previous review of  the technology based special listing </a:t>
            </a:r>
            <a:endParaRPr lang="ko-KR" altLang="en-US"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
          <p:cNvSpPr>
            <a:spLocks noGrp="1"/>
          </p:cNvSpPr>
          <p:nvPr>
            <p:ph type="title"/>
          </p:nvPr>
        </p:nvSpPr>
        <p:spPr>
          <a:xfrm>
            <a:off x="350520" y="270021"/>
            <a:ext cx="8183880" cy="504056"/>
          </a:xfrm>
        </p:spPr>
        <p:txBody>
          <a:bodyPr>
            <a:noAutofit/>
          </a:bodyPr>
          <a:lstStyle/>
          <a:p>
            <a:r>
              <a:rPr lang="en-US" altLang="ko-KR" sz="3200" b="1" dirty="0">
                <a:effectLst>
                  <a:outerShdw blurRad="38100" dist="38100" dir="2700000" algn="tl">
                    <a:srgbClr val="000000">
                      <a:alpha val="43137"/>
                    </a:srgbClr>
                  </a:outerShdw>
                </a:effectLst>
                <a:latin typeface="+mn-lt"/>
              </a:rPr>
              <a:t>Ⅱ. Previous Review  </a:t>
            </a:r>
          </a:p>
        </p:txBody>
      </p:sp>
      <p:sp>
        <p:nvSpPr>
          <p:cNvPr id="2" name="내용 개체 틀 1">
            <a:extLst>
              <a:ext uri="{FF2B5EF4-FFF2-40B4-BE49-F238E27FC236}">
                <a16:creationId xmlns:a16="http://schemas.microsoft.com/office/drawing/2014/main" id="{AFB10626-FF9D-430F-B5EF-0176646834A8}"/>
              </a:ext>
            </a:extLst>
          </p:cNvPr>
          <p:cNvSpPr>
            <a:spLocks noGrp="1"/>
          </p:cNvSpPr>
          <p:nvPr>
            <p:ph idx="1"/>
          </p:nvPr>
        </p:nvSpPr>
        <p:spPr>
          <a:xfrm>
            <a:off x="3954780" y="297486"/>
            <a:ext cx="7886700" cy="561092"/>
          </a:xfrm>
        </p:spPr>
        <p:txBody>
          <a:bodyPr anchor="ctr">
            <a:normAutofit/>
          </a:bodyPr>
          <a:lstStyle/>
          <a:p>
            <a:pPr marL="0" indent="0" algn="r" fontAlgn="base" latinLnBrk="0">
              <a:buNone/>
            </a:pPr>
            <a:r>
              <a:rPr lang="en-US" altLang="ko-KR" sz="2000" dirty="0"/>
              <a:t> </a:t>
            </a:r>
            <a:endParaRPr lang="ko-KR" altLang="en-US" sz="2000" dirty="0"/>
          </a:p>
        </p:txBody>
      </p:sp>
      <p:sp>
        <p:nvSpPr>
          <p:cNvPr id="13" name="슬라이드 번호 개체 틀 1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8</a:t>
            </a:fld>
            <a:endParaRPr lang="ko-KR" altLang="en-US" dirty="0"/>
          </a:p>
        </p:txBody>
      </p:sp>
      <p:graphicFrame>
        <p:nvGraphicFramePr>
          <p:cNvPr id="9" name="개체 8"/>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수식" r:id="rId3" imgW="114120" imgH="215640" progId="Equation.3">
                  <p:embed/>
                </p:oleObj>
              </mc:Choice>
              <mc:Fallback>
                <p:oleObj name="수식" r:id="rId3" imgW="114120" imgH="215640" progId="Equation.3">
                  <p:embed/>
                  <p:pic>
                    <p:nvPicPr>
                      <p:cNvPr id="9" name="개체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내용 개체 틀 2">
            <a:extLst>
              <a:ext uri="{FF2B5EF4-FFF2-40B4-BE49-F238E27FC236}">
                <a16:creationId xmlns:a16="http://schemas.microsoft.com/office/drawing/2014/main" id="{C29FC718-4C36-52A5-4855-33B9EF35976A}"/>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000" dirty="0"/>
              <a:t>Kwon et al. (2020) empirically demonstrated that credit ratings significantly impact post-listing corporate performance of newly listed companies, predicting credit ratings as a key indicator of bankruptcy risk.</a:t>
            </a:r>
          </a:p>
          <a:p>
            <a:endParaRPr lang="en-US" altLang="ko-KR" sz="2000" dirty="0"/>
          </a:p>
          <a:p>
            <a:r>
              <a:rPr lang="en-US" altLang="ko-KR" sz="2000" b="1" dirty="0"/>
              <a:t>Lee (2022) </a:t>
            </a:r>
            <a:r>
              <a:rPr lang="en-US" altLang="ko-KR" sz="2000" dirty="0"/>
              <a:t>reported that the cost of IPO fundraising for technology based  special listing companies is comparable to that of general listing companies, with average long-term stock performance being better than market indices or general listings. After 4-5 years post-listing, performance tends to improve, with some companies showing exceptionally high stock performance. However, they also found similarities in the rate of designation as a managed listing compared to general listings. Lee suggested that while the special listing system provides fundraising opportunities even in deficit situations and can offer excellent long-term performance, financial authorities should strengthen monitoring due to the risk of disclosure violations or insider trading.</a:t>
            </a:r>
          </a:p>
          <a:p>
            <a:pPr algn="just"/>
            <a:endParaRPr lang="en-US" altLang="ko-KR" sz="2000" dirty="0"/>
          </a:p>
        </p:txBody>
      </p:sp>
      <p:sp>
        <p:nvSpPr>
          <p:cNvPr id="5" name="내용 개체 틀 1">
            <a:extLst>
              <a:ext uri="{FF2B5EF4-FFF2-40B4-BE49-F238E27FC236}">
                <a16:creationId xmlns:a16="http://schemas.microsoft.com/office/drawing/2014/main" id="{E9737646-7F7A-DACF-5486-4CB17ACCC8BB}"/>
              </a:ext>
            </a:extLst>
          </p:cNvPr>
          <p:cNvSpPr txBox="1">
            <a:spLocks/>
          </p:cNvSpPr>
          <p:nvPr/>
        </p:nvSpPr>
        <p:spPr>
          <a:xfrm>
            <a:off x="5519936" y="270021"/>
            <a:ext cx="6444208" cy="561092"/>
          </a:xfrm>
          <a:prstGeom prst="rect">
            <a:avLst/>
          </a:prstGeom>
        </p:spPr>
        <p:txBody>
          <a:bodyPr vert="horz" lIns="91440" tIns="45720" rIns="91440" bIns="45720" rtlCol="0" anchor="ctr">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latinLnBrk="0">
              <a:buFont typeface="Arial" panose="020B0604020202020204" pitchFamily="34" charset="0"/>
              <a:buNone/>
            </a:pPr>
            <a:r>
              <a:rPr lang="en-US" altLang="ko-KR" sz="2000" b="1" dirty="0"/>
              <a:t>2. Previous review of  the technology based special listing </a:t>
            </a:r>
            <a:endParaRPr lang="ko-KR" altLang="en-US" sz="2000" b="1" dirty="0"/>
          </a:p>
        </p:txBody>
      </p:sp>
    </p:spTree>
    <p:extLst>
      <p:ext uri="{BB962C8B-B14F-4D97-AF65-F5344CB8AC3E}">
        <p14:creationId xmlns:p14="http://schemas.microsoft.com/office/powerpoint/2010/main" val="3989258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
          <p:cNvSpPr>
            <a:spLocks noGrp="1"/>
          </p:cNvSpPr>
          <p:nvPr>
            <p:ph type="title"/>
          </p:nvPr>
        </p:nvSpPr>
        <p:spPr>
          <a:xfrm>
            <a:off x="350520" y="270021"/>
            <a:ext cx="8183880" cy="504056"/>
          </a:xfrm>
        </p:spPr>
        <p:txBody>
          <a:bodyPr>
            <a:noAutofit/>
          </a:bodyPr>
          <a:lstStyle/>
          <a:p>
            <a:r>
              <a:rPr lang="en-US" altLang="ko-KR" sz="3200" b="1" dirty="0">
                <a:effectLst>
                  <a:outerShdw blurRad="38100" dist="38100" dir="2700000" algn="tl">
                    <a:srgbClr val="000000">
                      <a:alpha val="43137"/>
                    </a:srgbClr>
                  </a:outerShdw>
                </a:effectLst>
                <a:latin typeface="+mn-lt"/>
              </a:rPr>
              <a:t>Ⅱ. Previous Review  </a:t>
            </a:r>
          </a:p>
        </p:txBody>
      </p:sp>
      <p:sp>
        <p:nvSpPr>
          <p:cNvPr id="13" name="슬라이드 번호 개체 틀 12"/>
          <p:cNvSpPr>
            <a:spLocks noGrp="1"/>
          </p:cNvSpPr>
          <p:nvPr>
            <p:ph type="sldNum" sz="quarter" idx="12"/>
          </p:nvPr>
        </p:nvSpPr>
        <p:spPr>
          <a:xfrm>
            <a:off x="8534400" y="6572250"/>
            <a:ext cx="2133600" cy="285750"/>
          </a:xfrm>
          <a:prstGeom prst="rect">
            <a:avLst/>
          </a:prstGeom>
        </p:spPr>
        <p:txBody>
          <a:bodyPr/>
          <a:lstStyle/>
          <a:p>
            <a:pPr algn="r"/>
            <a:fld id="{869A33DF-EC52-4B68-AE71-C1D376A7EC5E}" type="slidenum">
              <a:rPr lang="ko-KR" altLang="en-US" smtClean="0"/>
              <a:pPr algn="r"/>
              <a:t>9</a:t>
            </a:fld>
            <a:endParaRPr lang="ko-KR" altLang="en-US" dirty="0"/>
          </a:p>
        </p:txBody>
      </p:sp>
      <p:graphicFrame>
        <p:nvGraphicFramePr>
          <p:cNvPr id="9" name="개체 8"/>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name="수식" r:id="rId3" imgW="114120" imgH="215640" progId="Equation.3">
                  <p:embed/>
                </p:oleObj>
              </mc:Choice>
              <mc:Fallback>
                <p:oleObj name="수식" r:id="rId3" imgW="114120" imgH="215640" progId="Equation.3">
                  <p:embed/>
                  <p:pic>
                    <p:nvPicPr>
                      <p:cNvPr id="9" name="개체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내용 개체 틀 2">
            <a:extLst>
              <a:ext uri="{FF2B5EF4-FFF2-40B4-BE49-F238E27FC236}">
                <a16:creationId xmlns:a16="http://schemas.microsoft.com/office/drawing/2014/main" id="{C29FC718-4C36-52A5-4855-33B9EF35976A}"/>
              </a:ext>
            </a:extLst>
          </p:cNvPr>
          <p:cNvSpPr txBox="1">
            <a:spLocks/>
          </p:cNvSpPr>
          <p:nvPr/>
        </p:nvSpPr>
        <p:spPr>
          <a:xfrm>
            <a:off x="695400" y="980728"/>
            <a:ext cx="10945216" cy="5283968"/>
          </a:xfrm>
          <a:prstGeom prst="rect">
            <a:avLst/>
          </a:prstGeom>
        </p:spPr>
        <p:txBody>
          <a:bodyPr vert="horz" lIns="91440" tIns="45720" rIns="91440" bIns="45720" rtlCol="0">
            <a:no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ko-KR" sz="2000" spc="-100" dirty="0"/>
              <a:t>Research on short selling in Korea explores various hypotheses related to its impact on stock markets. The information trading hypothesis suggests that short selling anticipates future price declines, while the trend trading hypothesis posits that short selling responds to trends or excessive declines in stock prices.</a:t>
            </a:r>
          </a:p>
          <a:p>
            <a:pPr algn="just"/>
            <a:endParaRPr lang="en-US" altLang="ko-KR" sz="1600" spc="-100" dirty="0"/>
          </a:p>
          <a:p>
            <a:pPr algn="just"/>
            <a:r>
              <a:rPr lang="en-US" altLang="ko-KR" sz="2000" spc="-100" dirty="0"/>
              <a:t>In the context of negative disclosures, studies (e.g., Christophe et al., 2004; Desai et al., 2002; </a:t>
            </a:r>
            <a:r>
              <a:rPr lang="en-US" altLang="ko-KR" sz="2000" spc="-100" dirty="0" err="1"/>
              <a:t>Karpoff</a:t>
            </a:r>
            <a:r>
              <a:rPr lang="en-US" altLang="ko-KR" sz="2000" spc="-100" dirty="0"/>
              <a:t> and Lou, 2010; Henry et al., 2015; Um, 2014) have shown that short selling often occurs before negative public disclosures such as profit declines, accounting irregularities, credit rating downgrades, or analyst downgrades. In the Korean market, some studies (Um</a:t>
            </a:r>
            <a:r>
              <a:rPr lang="ko-KR" altLang="en-US" sz="2000" spc="-100" dirty="0"/>
              <a:t> </a:t>
            </a:r>
            <a:r>
              <a:rPr lang="en-US" altLang="ko-KR" sz="2000" spc="-100" dirty="0"/>
              <a:t>et al., 2011; Cho</a:t>
            </a:r>
            <a:r>
              <a:rPr lang="ko-KR" altLang="en-US" sz="2000" spc="-100" dirty="0"/>
              <a:t> </a:t>
            </a:r>
            <a:r>
              <a:rPr lang="en-US" altLang="ko-KR" sz="2000" spc="-100" dirty="0"/>
              <a:t>et al., 2012; Cho and Park, 2014) report an increase in short selling following negative disclosures.</a:t>
            </a:r>
          </a:p>
          <a:p>
            <a:pPr algn="just"/>
            <a:endParaRPr lang="en-US" altLang="ko-KR" sz="1600" spc="-100" dirty="0"/>
          </a:p>
          <a:p>
            <a:pPr algn="just"/>
            <a:r>
              <a:rPr lang="en-US" altLang="ko-KR" sz="2000" spc="-100" dirty="0"/>
              <a:t>Regarding trend trading incentives of short selling, positive functions such as reducing short-term overreactions to stock price increases have been observed in the Korean market (Wang and Lee, 2015; Lee and Han, 2015; Woo and Kim, 2017). </a:t>
            </a:r>
          </a:p>
          <a:p>
            <a:pPr algn="just"/>
            <a:endParaRPr lang="en-US" altLang="ko-KR" sz="2000" spc="-100" dirty="0"/>
          </a:p>
          <a:p>
            <a:pPr algn="just"/>
            <a:r>
              <a:rPr lang="en-US" altLang="ko-KR" sz="2000" spc="-100" dirty="0"/>
              <a:t>Woo and Kim</a:t>
            </a:r>
            <a:r>
              <a:rPr lang="ko-KR" altLang="en-US" sz="2000" spc="-100" dirty="0"/>
              <a:t> </a:t>
            </a:r>
            <a:r>
              <a:rPr lang="en-US" altLang="ko-KR" sz="2000" spc="-100" dirty="0"/>
              <a:t>(2017) distinguished various factors and analyzed them, reporting that short sellers often profit from trend reversal strategies based on information. Specifically, large firms or stocks with high foreign ownership tend to exhibit trend reversal strategies, while smaller firms tend to show trend-following strategies. </a:t>
            </a:r>
          </a:p>
        </p:txBody>
      </p:sp>
      <p:sp>
        <p:nvSpPr>
          <p:cNvPr id="4" name="내용 개체 틀 1">
            <a:extLst>
              <a:ext uri="{FF2B5EF4-FFF2-40B4-BE49-F238E27FC236}">
                <a16:creationId xmlns:a16="http://schemas.microsoft.com/office/drawing/2014/main" id="{FFB1A9A7-B21A-FC89-E90D-DAC62445A00C}"/>
              </a:ext>
            </a:extLst>
          </p:cNvPr>
          <p:cNvSpPr txBox="1">
            <a:spLocks/>
          </p:cNvSpPr>
          <p:nvPr/>
        </p:nvSpPr>
        <p:spPr>
          <a:xfrm>
            <a:off x="5807968" y="265859"/>
            <a:ext cx="5616624" cy="561092"/>
          </a:xfrm>
          <a:prstGeom prst="rect">
            <a:avLst/>
          </a:prstGeom>
        </p:spPr>
        <p:txBody>
          <a:bodyPr vert="horz" lIns="91440" tIns="45720" rIns="91440" bIns="45720" rtlCol="0" anchor="ctr">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latinLnBrk="0">
              <a:buFont typeface="Arial" panose="020B0604020202020204" pitchFamily="34" charset="0"/>
              <a:buNone/>
            </a:pPr>
            <a:r>
              <a:rPr lang="en-US" altLang="ko-KR" sz="2000" b="1" dirty="0"/>
              <a:t>3. Previous Review of  Short Selling</a:t>
            </a:r>
            <a:endParaRPr lang="ko-KR" altLang="en-US" sz="2000" b="1" dirty="0"/>
          </a:p>
        </p:txBody>
      </p:sp>
    </p:spTree>
    <p:extLst>
      <p:ext uri="{BB962C8B-B14F-4D97-AF65-F5344CB8AC3E}">
        <p14:creationId xmlns:p14="http://schemas.microsoft.com/office/powerpoint/2010/main" val="2002424928"/>
      </p:ext>
    </p:extLst>
  </p:cSld>
  <p:clrMapOvr>
    <a:masterClrMapping/>
  </p:clrMapOvr>
</p:sld>
</file>

<file path=ppt/theme/theme1.xml><?xml version="1.0" encoding="utf-8"?>
<a:theme xmlns:a="http://schemas.openxmlformats.org/drawingml/2006/main" name="Office 2013 - 2022 테마">
  <a:themeElements>
    <a:clrScheme name="Office 2013 - 2022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문서" ma:contentTypeID="0x0101001756852A11DAD84784790153C7409558" ma:contentTypeVersion="12" ma:contentTypeDescription="새 문서를 만듭니다." ma:contentTypeScope="" ma:versionID="85e602e3c923b7fedb59f70c42344fe7">
  <xsd:schema xmlns:xsd="http://www.w3.org/2001/XMLSchema" xmlns:xs="http://www.w3.org/2001/XMLSchema" xmlns:p="http://schemas.microsoft.com/office/2006/metadata/properties" xmlns:ns3="665c9bd2-d9fb-4f11-9577-d09d01b0d060" targetNamespace="http://schemas.microsoft.com/office/2006/metadata/properties" ma:root="true" ma:fieldsID="fa20995e5660f16342f1e46512859b1e" ns3:_="">
    <xsd:import namespace="665c9bd2-d9fb-4f11-9577-d09d01b0d0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ObjectDetectorVersion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5c9bd2-d9fb-4f11-9577-d09d01b0d06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bjectDetectorVersions" ma:index="1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19"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65c9bd2-d9fb-4f11-9577-d09d01b0d060" xsi:nil="true"/>
  </documentManagement>
</p:properties>
</file>

<file path=customXml/itemProps1.xml><?xml version="1.0" encoding="utf-8"?>
<ds:datastoreItem xmlns:ds="http://schemas.openxmlformats.org/officeDocument/2006/customXml" ds:itemID="{A21564AD-3E47-4C63-81F4-0FFE1D7E51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5c9bd2-d9fb-4f11-9577-d09d01b0d0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4882FA-86B7-4889-82E8-EB207E98ACFE}">
  <ds:schemaRefs>
    <ds:schemaRef ds:uri="http://schemas.microsoft.com/sharepoint/v3/contenttype/forms"/>
  </ds:schemaRefs>
</ds:datastoreItem>
</file>

<file path=customXml/itemProps3.xml><?xml version="1.0" encoding="utf-8"?>
<ds:datastoreItem xmlns:ds="http://schemas.openxmlformats.org/officeDocument/2006/customXml" ds:itemID="{3F425F49-E999-4EE9-A678-0983A53A2CA6}">
  <ds:schemaRefs>
    <ds:schemaRef ds:uri="http://schemas.microsoft.com/office/infopath/2007/PartnerControls"/>
    <ds:schemaRef ds:uri="http://www.w3.org/XML/1998/namespace"/>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http://purl.org/dc/dcmitype/"/>
    <ds:schemaRef ds:uri="665c9bd2-d9fb-4f11-9577-d09d01b0d060"/>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6115</TotalTime>
  <Words>7153</Words>
  <Application>Microsoft Office PowerPoint</Application>
  <PresentationFormat>와이드스크린</PresentationFormat>
  <Paragraphs>1788</Paragraphs>
  <Slides>22</Slides>
  <Notes>21</Notes>
  <HiddenSlides>0</HiddenSlides>
  <MMClips>0</MMClips>
  <ScaleCrop>false</ScaleCrop>
  <HeadingPairs>
    <vt:vector size="8" baseType="variant">
      <vt:variant>
        <vt:lpstr>사용한 글꼴</vt:lpstr>
      </vt:variant>
      <vt:variant>
        <vt:i4>11</vt:i4>
      </vt: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35" baseType="lpstr">
      <vt:lpstr>HY동녘B</vt:lpstr>
      <vt:lpstr>굴림</vt:lpstr>
      <vt:lpstr>맑은 고딕</vt:lpstr>
      <vt:lpstr>바탕</vt:lpstr>
      <vt:lpstr>한양신명조</vt:lpstr>
      <vt:lpstr>휴먼고딕</vt:lpstr>
      <vt:lpstr>Arial</vt:lpstr>
      <vt:lpstr>Calibri</vt:lpstr>
      <vt:lpstr>Calibri Light</vt:lpstr>
      <vt:lpstr>Cambria Math</vt:lpstr>
      <vt:lpstr>Times New Roman</vt:lpstr>
      <vt:lpstr>Office 2013 - 2022 테마</vt:lpstr>
      <vt:lpstr>수식</vt:lpstr>
      <vt:lpstr>A Study on Market Reaction and  Short Selling of Quarterly Disclosures  by Listing Type</vt:lpstr>
      <vt:lpstr>Contents</vt:lpstr>
      <vt:lpstr>PowerPoint 프레젠테이션</vt:lpstr>
      <vt:lpstr>PowerPoint 프레젠테이션</vt:lpstr>
      <vt:lpstr>PowerPoint 프레젠테이션</vt:lpstr>
      <vt:lpstr>Ⅱ. Previous Review  </vt:lpstr>
      <vt:lpstr>Ⅱ. Previous Review  </vt:lpstr>
      <vt:lpstr>Ⅱ. Previous Review  </vt:lpstr>
      <vt:lpstr>Ⅱ. Previous Review  </vt:lpstr>
      <vt:lpstr>Ⅱ. Previous Review  </vt:lpstr>
      <vt:lpstr>III. Sample and Methods</vt:lpstr>
      <vt:lpstr>III. Sample and Methods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Thanks  e-mail : leehk2@korea.kr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무차익 거래를 이용한 주식형 펀드의 성과 평가</dc:title>
  <dc:creator>HJ</dc:creator>
  <cp:lastModifiedBy>문성주</cp:lastModifiedBy>
  <cp:revision>426</cp:revision>
  <dcterms:created xsi:type="dcterms:W3CDTF">2011-07-21T03:41:17Z</dcterms:created>
  <dcterms:modified xsi:type="dcterms:W3CDTF">2024-06-30T12:36:59Z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0x0101001756852A11DAD84784790153C7409558</vt:lpwstr>
  </property>
</Properties>
</file>