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sldIdLst>
    <p:sldId id="738" r:id="rId2"/>
    <p:sldId id="767" r:id="rId3"/>
    <p:sldId id="737" r:id="rId4"/>
    <p:sldId id="606" r:id="rId5"/>
    <p:sldId id="745" r:id="rId6"/>
    <p:sldId id="744" r:id="rId7"/>
    <p:sldId id="788" r:id="rId8"/>
    <p:sldId id="789" r:id="rId9"/>
    <p:sldId id="776" r:id="rId10"/>
    <p:sldId id="771" r:id="rId11"/>
    <p:sldId id="772" r:id="rId12"/>
    <p:sldId id="773" r:id="rId13"/>
    <p:sldId id="774" r:id="rId14"/>
    <p:sldId id="769" r:id="rId15"/>
    <p:sldId id="764" r:id="rId16"/>
    <p:sldId id="765" r:id="rId17"/>
    <p:sldId id="703" r:id="rId18"/>
    <p:sldId id="710" r:id="rId19"/>
    <p:sldId id="682" r:id="rId20"/>
    <p:sldId id="747" r:id="rId21"/>
    <p:sldId id="658" r:id="rId22"/>
    <p:sldId id="659" r:id="rId23"/>
    <p:sldId id="660" r:id="rId24"/>
    <p:sldId id="670" r:id="rId25"/>
    <p:sldId id="667" r:id="rId26"/>
    <p:sldId id="669" r:id="rId27"/>
    <p:sldId id="672" r:id="rId28"/>
    <p:sldId id="673" r:id="rId29"/>
    <p:sldId id="742" r:id="rId30"/>
    <p:sldId id="713" r:id="rId31"/>
    <p:sldId id="768" r:id="rId32"/>
    <p:sldId id="635" r:id="rId33"/>
    <p:sldId id="735" r:id="rId34"/>
    <p:sldId id="674" r:id="rId35"/>
    <p:sldId id="650" r:id="rId36"/>
    <p:sldId id="651" r:id="rId37"/>
    <p:sldId id="652" r:id="rId38"/>
    <p:sldId id="653" r:id="rId39"/>
    <p:sldId id="714" r:id="rId40"/>
    <p:sldId id="726" r:id="rId41"/>
    <p:sldId id="690" r:id="rId42"/>
    <p:sldId id="675" r:id="rId43"/>
    <p:sldId id="736" r:id="rId44"/>
    <p:sldId id="575" r:id="rId45"/>
    <p:sldId id="441" r:id="rId46"/>
    <p:sldId id="716" r:id="rId47"/>
    <p:sldId id="781" r:id="rId48"/>
    <p:sldId id="679" r:id="rId49"/>
    <p:sldId id="527" r:id="rId50"/>
    <p:sldId id="628" r:id="rId51"/>
    <p:sldId id="727" r:id="rId52"/>
    <p:sldId id="728" r:id="rId53"/>
    <p:sldId id="564" r:id="rId54"/>
    <p:sldId id="550" r:id="rId55"/>
    <p:sldId id="551" r:id="rId56"/>
    <p:sldId id="534" r:id="rId57"/>
    <p:sldId id="731" r:id="rId58"/>
    <p:sldId id="537" r:id="rId59"/>
    <p:sldId id="468" r:id="rId60"/>
    <p:sldId id="549" r:id="rId61"/>
    <p:sldId id="599" r:id="rId62"/>
    <p:sldId id="783" r:id="rId63"/>
    <p:sldId id="790" r:id="rId64"/>
    <p:sldId id="785" r:id="rId65"/>
    <p:sldId id="752" r:id="rId66"/>
    <p:sldId id="787" r:id="rId67"/>
    <p:sldId id="763" r:id="rId68"/>
    <p:sldId id="791" r:id="rId69"/>
    <p:sldId id="746" r:id="rId70"/>
    <p:sldId id="740" r:id="rId7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735" autoAdjust="0"/>
    <p:restoredTop sz="94746" autoAdjust="0"/>
  </p:normalViewPr>
  <p:slideViewPr>
    <p:cSldViewPr snapToGrid="0">
      <p:cViewPr varScale="1">
        <p:scale>
          <a:sx n="110" d="100"/>
          <a:sy n="110" d="100"/>
        </p:scale>
        <p:origin x="24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ko-KR" sz="1800" b="1" dirty="0">
                <a:latin typeface="Arial" panose="020B0604020202020204" pitchFamily="34" charset="0"/>
                <a:cs typeface="Arial" panose="020B0604020202020204" pitchFamily="34" charset="0"/>
              </a:rPr>
              <a:t>Tokenized Bonds Market Cap by Issuer (360m</a:t>
            </a:r>
            <a:r>
              <a:rPr lang="en-US" altLang="ko-KR" sz="18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800" b="1" dirty="0">
                <a:latin typeface="Arial" panose="020B0604020202020204" pitchFamily="34" charset="0"/>
                <a:cs typeface="Arial" panose="020B0604020202020204" pitchFamily="34" charset="0"/>
              </a:rPr>
              <a:t>USD, 2023.10</a:t>
            </a:r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c:rich>
      </c:tx>
      <c:layout>
        <c:manualLayout>
          <c:xMode val="edge"/>
          <c:yMode val="edge"/>
          <c:x val="7.1395217308731718E-2"/>
          <c:y val="2.00279484501107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>
        <c:manualLayout>
          <c:layoutTarget val="inner"/>
          <c:xMode val="edge"/>
          <c:yMode val="edge"/>
          <c:x val="8.151957323168936E-2"/>
          <c:y val="0.15568007985087343"/>
          <c:w val="0.88818532219631974"/>
          <c:h val="0.674151362262633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solidFill>
              <a:srgbClr val="004561"/>
            </a:solidFill>
            <a:ln>
              <a:noFill/>
            </a:ln>
            <a:effectLst>
              <a:softEdge rad="0"/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456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EB1B-467D-80ED-0923D0850D80}"/>
              </c:ext>
            </c:extLst>
          </c:dPt>
          <c:dLbls>
            <c:dLbl>
              <c:idx val="0"/>
              <c:layout>
                <c:manualLayout>
                  <c:x val="0"/>
                  <c:y val="6.724841462240752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B1B-467D-80ED-0923D0850D80}"/>
                </c:ext>
              </c:extLst>
            </c:dLbl>
            <c:dLbl>
              <c:idx val="1"/>
              <c:layout>
                <c:manualLayout>
                  <c:x val="2.5423030130500845E-17"/>
                  <c:y val="6.48466855287501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B1B-467D-80ED-0923D0850D80}"/>
                </c:ext>
              </c:extLst>
            </c:dLbl>
            <c:dLbl>
              <c:idx val="2"/>
              <c:layout>
                <c:manualLayout>
                  <c:x val="-5.0846060261001697E-17"/>
                  <c:y val="6.244495643509281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B1B-467D-80ED-0923D0850D80}"/>
                </c:ext>
              </c:extLst>
            </c:dLbl>
            <c:dLbl>
              <c:idx val="3"/>
              <c:layout>
                <c:manualLayout>
                  <c:x val="0"/>
                  <c:y val="6.244495643509281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B1B-467D-80ED-0923D0850D80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00456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57C-47E5-BED6-523A1EBC7A5B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00456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557C-47E5-BED6-523A1EBC7A5B}"/>
                </c:ext>
              </c:extLst>
            </c:dLbl>
            <c:dLbl>
              <c:idx val="6"/>
              <c:layout>
                <c:manualLayout>
                  <c:x val="1.3867267537915867E-3"/>
                  <c:y val="0"/>
                </c:manualLayout>
              </c:layout>
              <c:tx>
                <c:rich>
                  <a:bodyPr/>
                  <a:lstStyle/>
                  <a:p>
                    <a:fld id="{3B3DF9B8-E3EA-44D1-B6C7-6C3664836643}" type="VALUE">
                      <a:rPr lang="en-US" altLang="ko-KR">
                        <a:solidFill>
                          <a:srgbClr val="004561"/>
                        </a:solidFill>
                      </a:rPr>
                      <a:pPr/>
                      <a:t>[값]</a:t>
                    </a:fld>
                    <a:endParaRPr lang="ko-KR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EB1B-467D-80ED-0923D0850D80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36D2592E-09F9-46A1-89E3-F577A4F963CD}" type="VALUE">
                      <a:rPr lang="en-US" altLang="ko-KR">
                        <a:solidFill>
                          <a:srgbClr val="004561"/>
                        </a:solidFill>
                      </a:rPr>
                      <a:pPr/>
                      <a:t>[값]</a:t>
                    </a:fld>
                    <a:endParaRPr lang="ko-KR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EB1B-467D-80ED-0923D0850D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Ondo</c:v>
                </c:pt>
                <c:pt idx="1">
                  <c:v>Matrixdock</c:v>
                </c:pt>
                <c:pt idx="2">
                  <c:v>Backed</c:v>
                </c:pt>
                <c:pt idx="3">
                  <c:v>Maple</c:v>
                </c:pt>
                <c:pt idx="4">
                  <c:v>OpenEden</c:v>
                </c:pt>
                <c:pt idx="5">
                  <c:v>TrueFi</c:v>
                </c:pt>
                <c:pt idx="6">
                  <c:v>Mountain</c:v>
                </c:pt>
                <c:pt idx="7">
                  <c:v>Franklin
Templeton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172</c:v>
                </c:pt>
                <c:pt idx="1">
                  <c:v>82</c:v>
                </c:pt>
                <c:pt idx="2">
                  <c:v>46</c:v>
                </c:pt>
                <c:pt idx="3">
                  <c:v>28</c:v>
                </c:pt>
                <c:pt idx="4">
                  <c:v>12</c:v>
                </c:pt>
                <c:pt idx="5">
                  <c:v>9</c:v>
                </c:pt>
                <c:pt idx="6">
                  <c:v>2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C5-4169-951A-3C35DCAED6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1"/>
        <c:axId val="125138048"/>
        <c:axId val="125139584"/>
      </c:barChart>
      <c:catAx>
        <c:axId val="125138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ko-KR"/>
          </a:p>
        </c:txPr>
        <c:crossAx val="125139584"/>
        <c:crosses val="autoZero"/>
        <c:auto val="1"/>
        <c:lblAlgn val="ctr"/>
        <c:lblOffset val="100"/>
        <c:noMultiLvlLbl val="0"/>
      </c:catAx>
      <c:valAx>
        <c:axId val="125139584"/>
        <c:scaling>
          <c:orientation val="minMax"/>
        </c:scaling>
        <c:delete val="0"/>
        <c:axPos val="l"/>
        <c:majorGridlines>
          <c:spPr>
            <a:ln w="19050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ko-KR"/>
          </a:p>
        </c:txPr>
        <c:crossAx val="125138048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3AACB-E59E-4D1E-AAC1-00B49CE5CBFE}" type="datetimeFigureOut">
              <a:rPr lang="ko-KR" altLang="en-US" smtClean="0"/>
              <a:pPr/>
              <a:t>2024-07-08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E70B7-9F12-4E01-A71C-0DD81D9B269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228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E70B7-9F12-4E01-A71C-0DD81D9B269D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2117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E70B7-9F12-4E01-A71C-0DD81D9B269D}" type="slidenum">
              <a:rPr lang="ko-KR" altLang="en-US" smtClean="0"/>
              <a:pPr/>
              <a:t>45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CA208F-8F9A-44EE-AE5E-78891908FB0D}" type="slidenum">
              <a:rPr lang="ko-KR" altLang="en-US" smtClean="0"/>
              <a:pPr/>
              <a:t>47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3791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CA208F-8F9A-44EE-AE5E-78891908FB0D}" type="slidenum">
              <a:rPr lang="ko-KR" altLang="en-US" smtClean="0"/>
              <a:pPr/>
              <a:t>66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2265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6A2861-B18B-414A-B937-09A86DC4FB80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721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66F0B5-1437-2AD9-9F28-4AFE45C4DB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3E2782B-18AC-D5E6-7D98-C812874C87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85F2F9D-BCE0-2BA5-2077-B3F4D268A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621E-1F20-480E-B16D-27593080C5E9}" type="datetime1">
              <a:rPr lang="ko-KR" altLang="en-US" smtClean="0"/>
              <a:pPr/>
              <a:t>2024-07-08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DD94147-E085-BB74-13DE-8A769F266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F8BF4EC-9885-A2D2-C35E-9CEE14813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F9B5-D01D-4A72-BBFE-8B6FBC96131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2858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E7494F6-1ADB-60BA-2D16-CF6AC4EBD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386D731-2A1E-FD58-6920-28971D1181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4F0FE49-F054-04BB-1E00-A8D6D478B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4E393-676D-4DA9-B4FD-C299034E9EF9}" type="datetime1">
              <a:rPr lang="ko-KR" altLang="en-US" smtClean="0"/>
              <a:pPr/>
              <a:t>2024-07-08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5A218B4-F4D6-2424-512A-F797C8519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1A19180-FF87-D473-1881-F26FEA215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F9B5-D01D-4A72-BBFE-8B6FBC96131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6049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CD3D547-8CA9-C2B2-B205-8317B51C98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544CD3A-0379-E436-6812-7D2A40C31D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D170339-6E3B-1AA8-C7D9-7AEBB40A1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E6DAD-FB51-4ABC-9995-61934245C800}" type="datetime1">
              <a:rPr lang="ko-KR" altLang="en-US" smtClean="0"/>
              <a:pPr/>
              <a:t>2024-07-08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CD89D54-D971-76E5-9350-006B22431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53B276C-997E-14AB-3637-0B19772C9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F9B5-D01D-4A72-BBFE-8B6FBC96131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3761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F1287-C659-45F8-BC78-2118374D9E95}" type="datetime1">
              <a:rPr lang="ko-KR" altLang="en-US" smtClean="0"/>
              <a:pPr/>
              <a:t>2024-07-08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&lt;Page #&gt;</a:t>
            </a:r>
            <a:endParaRPr lang="ko-KR" altLang="en-US"/>
          </a:p>
        </p:txBody>
      </p:sp>
      <p:sp>
        <p:nvSpPr>
          <p:cNvPr id="5" name="직사각형 4"/>
          <p:cNvSpPr/>
          <p:nvPr userDrawn="1"/>
        </p:nvSpPr>
        <p:spPr>
          <a:xfrm>
            <a:off x="353227" y="729811"/>
            <a:ext cx="11501925" cy="68367"/>
          </a:xfrm>
          <a:prstGeom prst="rect">
            <a:avLst/>
          </a:prstGeom>
          <a:gradFill flip="none" rotWithShape="1">
            <a:gsLst>
              <a:gs pos="0">
                <a:srgbClr val="FAA93C">
                  <a:alpha val="8000"/>
                </a:srgbClr>
              </a:gs>
              <a:gs pos="74000">
                <a:srgbClr val="FAA93C"/>
              </a:gs>
              <a:gs pos="83000">
                <a:srgbClr val="ED7D31"/>
              </a:gs>
              <a:gs pos="100000">
                <a:srgbClr val="ED7D3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3"/>
          </p:nvPr>
        </p:nvSpPr>
        <p:spPr>
          <a:xfrm>
            <a:off x="353485" y="336868"/>
            <a:ext cx="6722433" cy="393700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</a:lstStyle>
          <a:p>
            <a:pPr lvl="0"/>
            <a:r>
              <a:rPr lang="ko-KR" altLang="en-US" dirty="0"/>
              <a:t>마스터 텍스트 스타일 편집</a:t>
            </a:r>
          </a:p>
        </p:txBody>
      </p:sp>
      <p:sp>
        <p:nvSpPr>
          <p:cNvPr id="12" name="내용 개체 틀 8"/>
          <p:cNvSpPr>
            <a:spLocks noGrp="1"/>
          </p:cNvSpPr>
          <p:nvPr>
            <p:ph sz="quarter" idx="14"/>
          </p:nvPr>
        </p:nvSpPr>
        <p:spPr>
          <a:xfrm>
            <a:off x="7075919" y="336868"/>
            <a:ext cx="4779235" cy="393700"/>
          </a:xfrm>
        </p:spPr>
        <p:txBody>
          <a:bodyPr anchor="b">
            <a:noAutofit/>
          </a:bodyPr>
          <a:lstStyle>
            <a:lvl1pPr marL="0" indent="0" algn="r">
              <a:buNone/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ko-KR" altLang="en-US" dirty="0"/>
              <a:t>마스터 텍스트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3527569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D097728-4CED-9D22-020B-27ED55141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97E7669-0900-21DC-2015-A4B4FD7491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7C2C27D-6B7F-BF20-AA22-B389797EC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4FD27-2D61-4ED6-AEA0-DE6B54672677}" type="datetime1">
              <a:rPr lang="ko-KR" altLang="en-US" smtClean="0"/>
              <a:pPr/>
              <a:t>2024-07-08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5B99FDE-F78D-6443-E647-C2EE2AA12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77EECEA-9D67-E739-7763-53D7DC34E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F9B5-D01D-4A72-BBFE-8B6FBC96131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6673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358F70B-F830-5AA2-264A-4CE380A11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FBD8E0D-C544-03B6-E1A2-2D4950E49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0855E1F-7666-6FB2-6986-4928FCB44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59EB8-2ECD-40A9-921A-0FC80DBA4F04}" type="datetime1">
              <a:rPr lang="ko-KR" altLang="en-US" smtClean="0"/>
              <a:pPr/>
              <a:t>2024-07-08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6104609-79C0-63B0-A962-1E7BA93CE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748FC4A-D814-8E48-9784-D65FCB1B9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F9B5-D01D-4A72-BBFE-8B6FBC96131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1467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BCD4579-B1C0-EC56-794A-34DDBCC8B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5F90D64-AB6A-0917-2386-4B3DB40E2E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3B00DD2-EE08-8444-A5B9-388293E6F8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33E15D5-9BE8-799A-00B8-CCABA3083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65EC-E68E-48D0-BACF-2563753D0CBD}" type="datetime1">
              <a:rPr lang="ko-KR" altLang="en-US" smtClean="0"/>
              <a:pPr/>
              <a:t>2024-07-08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AC7E46E-57EA-05A1-2B27-26EFCBEFD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BE6511B-BD2E-E1E2-00A4-25D89928F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F9B5-D01D-4A72-BBFE-8B6FBC96131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3246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47AE365-06DD-E7CE-012D-B0BAB6DAE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6079F11-7936-8907-CB6F-70486B5A8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FC42D20-DE1E-2E01-E5BF-C4D3E3E817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838DFD4C-5342-63E7-412D-50D8EA9F16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82333828-148F-E2E0-8FF5-B35A3D0363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DC8F9C88-83B8-9D04-9CDC-58EFDE6FB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52AB5-F9C6-4C0B-9964-1344EEAEF7AA}" type="datetime1">
              <a:rPr lang="ko-KR" altLang="en-US" smtClean="0"/>
              <a:pPr/>
              <a:t>2024-07-08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6156B4E8-5136-0605-058D-E54142952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B895250B-243D-4906-A95A-31F85D192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F9B5-D01D-4A72-BBFE-8B6FBC96131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0483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C086E75-8E53-CF78-99FC-2B4FCCFB3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6AD0D996-367C-937A-5EC2-E261556B9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C2801-F85B-49F9-B4AF-CE14EDF6A4A9}" type="datetime1">
              <a:rPr lang="ko-KR" altLang="en-US" smtClean="0"/>
              <a:pPr/>
              <a:t>2024-07-08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B8A0940-CC78-B6AD-26A5-767E4FE15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BD9C410E-E58F-42DA-519D-8886DC66F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F9B5-D01D-4A72-BBFE-8B6FBC96131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893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C39637A-8A4E-2CAC-AB9D-B6C6E1AE6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0C782-0E08-425B-AB56-EA0A11F6FACC}" type="datetime1">
              <a:rPr lang="ko-KR" altLang="en-US" smtClean="0"/>
              <a:pPr/>
              <a:t>2024-07-08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AFB5EA3A-5BC5-5C41-2642-1F2CB95CD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E79B0B6-B93B-D17B-0372-2339022E8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F9B5-D01D-4A72-BBFE-8B6FBC96131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9757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498D9DE-6593-0DD3-C0F6-1F10E7189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D6AC6DE-0CFA-72B0-F42A-D6BC46D08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A40EDFA-0F60-7B00-4EEF-C894422DF5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11A65A8-4654-F073-2DAD-90C44F40D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F5744-0DCA-4397-8632-950280455F66}" type="datetime1">
              <a:rPr lang="ko-KR" altLang="en-US" smtClean="0"/>
              <a:pPr/>
              <a:t>2024-07-08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0ABD059-176C-A722-E9FD-A982466CC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8CE0733-3729-7E55-03B6-CAC3284D9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F9B5-D01D-4A72-BBFE-8B6FBC96131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4236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218114-3009-CEBB-EEAE-F46F69826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12A27C9-BE0C-1DA9-0825-66EF599F80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ADCA583-EEC5-F944-523F-DA4C051348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28147BD-CC0D-1AB0-9066-BF8D9565D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3E9CF-3E2D-4307-9511-9DE50F6E81AB}" type="datetime1">
              <a:rPr lang="ko-KR" altLang="en-US" smtClean="0"/>
              <a:pPr/>
              <a:t>2024-07-08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03FC96B-B544-0E2A-C205-D783EB92F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8D10450-151D-DD8B-5A72-BC621A2DB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F9B5-D01D-4A72-BBFE-8B6FBC96131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417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13E102B9-D84A-221E-5EF9-2D952E15F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28476C8-B8B9-7C25-5C1D-F4285AE3E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63DE722-3A6A-8559-DE33-A7F8BD8B2A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FF789-8583-4D2D-9932-A4267A6B2FF7}" type="datetime1">
              <a:rPr lang="ko-KR" altLang="en-US" smtClean="0"/>
              <a:pPr/>
              <a:t>2024-07-08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3AA1210-D101-E0A4-23D0-9838B395DC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E43006E-A3DC-3611-0F32-AE84F59143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4F9B5-D01D-4A72-BBFE-8B6FBC96131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8803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gia.info.gov.hk/general/202210/31/P2022103000454_404805_1_1667173469522.pdf" TargetMode="Externa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ederalreserve.gov/econres/cy-h-watsky.htm" TargetMode="Externa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stbt.matrixdock.com/" TargetMode="Externa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gia.info.gov.hk/general/202210/31/P2022103000454_404805_1_1667173469522.pdf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assets.publishing.service.gov.uk/media/655c893ed03a8d001207fda1/M8298_Draft_response_to_DSS_consultation_final.pdf" TargetMode="External"/><Relationship Id="rId2" Type="http://schemas.openxmlformats.org/officeDocument/2006/relationships/hyperlink" Target="https://assets.publishing.service.gov.uk/media/64a7cbb37a4c230013bba32c/Consultation_on_Digital_Securities_Sandbox.pdf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cliffordchance.com/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assets.publishing.service.gov.uk/media/64a7cbb37a4c230013bba32c/Consultation_on_Digital_Securities_Sandbox.pdf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assets.publishing.service.gov.uk/media/655c893ed03a8d001207fda1/M8298_Draft_response_to_DSS_consultation_final.pdf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F9B5-D01D-4A72-BBFE-8B6FBC96131D}" type="slidenum">
              <a:rPr lang="ko-KR" altLang="en-US" smtClean="0"/>
              <a:pPr/>
              <a:t>1</a:t>
            </a:fld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91886" y="720128"/>
            <a:ext cx="1156498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/>
              <a:t>     </a:t>
            </a:r>
            <a:r>
              <a:rPr lang="en-US" altLang="ko-KR" sz="3200" dirty="0"/>
              <a:t>        </a:t>
            </a:r>
          </a:p>
          <a:p>
            <a:pPr algn="ctr"/>
            <a:r>
              <a:rPr lang="en-US" altLang="ko-KR" sz="4000" dirty="0">
                <a:solidFill>
                  <a:srgbClr val="0070C0"/>
                </a:solidFill>
              </a:rPr>
              <a:t>Introduction of Bond tokens and Roadmap to Capital Market Innovation</a:t>
            </a:r>
          </a:p>
          <a:p>
            <a:r>
              <a:rPr lang="en-US" altLang="ko-KR" sz="3200" dirty="0">
                <a:solidFill>
                  <a:srgbClr val="0070C0"/>
                </a:solidFill>
              </a:rPr>
              <a:t>      </a:t>
            </a:r>
            <a:r>
              <a:rPr lang="ko-KR" altLang="en-US" sz="3200" dirty="0">
                <a:solidFill>
                  <a:srgbClr val="0070C0"/>
                </a:solidFill>
              </a:rPr>
              <a:t>   </a:t>
            </a:r>
            <a:endParaRPr lang="en-US" altLang="ko-KR" sz="2400" dirty="0"/>
          </a:p>
          <a:p>
            <a:endParaRPr lang="en-US" altLang="ko-KR" sz="2400" dirty="0"/>
          </a:p>
          <a:p>
            <a:endParaRPr lang="en-US" altLang="ko-KR" dirty="0"/>
          </a:p>
          <a:p>
            <a:r>
              <a:rPr lang="en-US" altLang="ko-KR" dirty="0"/>
              <a:t>                                                                         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009E6B8B-697D-A1B9-CF14-6D8C53B63B6D}"/>
              </a:ext>
            </a:extLst>
          </p:cNvPr>
          <p:cNvSpPr/>
          <p:nvPr/>
        </p:nvSpPr>
        <p:spPr>
          <a:xfrm>
            <a:off x="0" y="-33528"/>
            <a:ext cx="12192000" cy="46448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kern="0" spc="-200" dirty="0">
                <a:solidFill>
                  <a:schemeClr val="bg1"/>
                </a:solidFill>
                <a:latin typeface="S-Core Dream 7 ExtraBold" pitchFamily="34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2024 APAF</a:t>
            </a:r>
            <a:r>
              <a:rPr lang="ko-KR" altLang="en-US" kern="0" spc="-200" dirty="0">
                <a:solidFill>
                  <a:schemeClr val="bg1"/>
                </a:solidFill>
                <a:latin typeface="S-Core Dream 7 ExtraBold" pitchFamily="34" charset="0"/>
              </a:rPr>
              <a:t>  </a:t>
            </a:r>
            <a:r>
              <a:rPr lang="en-US" altLang="ko-KR" kern="0" spc="-200" dirty="0">
                <a:solidFill>
                  <a:schemeClr val="bg1"/>
                </a:solidFill>
                <a:latin typeface="S-Core Dream 7 ExtraBold" pitchFamily="34" charset="0"/>
              </a:rPr>
              <a:t>International   Conference 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875315" y="3429000"/>
            <a:ext cx="52773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dirty="0">
                <a:solidFill>
                  <a:srgbClr val="002060"/>
                </a:solidFill>
              </a:rPr>
              <a:t>    2024. 7. 10</a:t>
            </a:r>
          </a:p>
          <a:p>
            <a:endParaRPr lang="en-US" altLang="ko-KR" sz="3600" dirty="0">
              <a:solidFill>
                <a:srgbClr val="002060"/>
              </a:solidFill>
            </a:endParaRPr>
          </a:p>
          <a:p>
            <a:r>
              <a:rPr lang="en-US" altLang="ko-KR" sz="3600" dirty="0">
                <a:solidFill>
                  <a:srgbClr val="002060"/>
                </a:solidFill>
              </a:rPr>
              <a:t>Hong Bae Kim</a:t>
            </a:r>
          </a:p>
          <a:p>
            <a:r>
              <a:rPr lang="en-US" altLang="ko-KR" sz="3600" dirty="0">
                <a:solidFill>
                  <a:srgbClr val="002060"/>
                </a:solidFill>
              </a:rPr>
              <a:t>(</a:t>
            </a:r>
            <a:r>
              <a:rPr lang="en-US" altLang="ko-KR" sz="3600" dirty="0" err="1">
                <a:solidFill>
                  <a:srgbClr val="002060"/>
                </a:solidFill>
              </a:rPr>
              <a:t>Dongseo</a:t>
            </a:r>
            <a:r>
              <a:rPr lang="en-US" altLang="ko-KR" sz="3600" dirty="0">
                <a:solidFill>
                  <a:srgbClr val="002060"/>
                </a:solidFill>
              </a:rPr>
              <a:t> Univ.)</a:t>
            </a:r>
            <a:endParaRPr lang="ko-KR" alt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937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직사각형 66">
            <a:extLst>
              <a:ext uri="{FF2B5EF4-FFF2-40B4-BE49-F238E27FC236}">
                <a16:creationId xmlns:a16="http://schemas.microsoft.com/office/drawing/2014/main" id="{009E6B8B-697D-A1B9-CF14-6D8C53B63B6D}"/>
              </a:ext>
            </a:extLst>
          </p:cNvPr>
          <p:cNvSpPr/>
          <p:nvPr/>
        </p:nvSpPr>
        <p:spPr>
          <a:xfrm>
            <a:off x="0" y="0"/>
            <a:ext cx="12192000" cy="47064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/>
              <a:t> </a:t>
            </a:r>
            <a:r>
              <a:rPr lang="en-US" altLang="ko-KR" b="1" dirty="0"/>
              <a:t>1. </a:t>
            </a:r>
            <a:r>
              <a:rPr lang="ko-KR" altLang="en-US" b="1" dirty="0"/>
              <a:t>속도</a:t>
            </a:r>
            <a:r>
              <a:rPr lang="ko-KR" altLang="en-US" dirty="0"/>
              <a:t> </a:t>
            </a:r>
            <a:r>
              <a:rPr lang="en-US" altLang="ko-KR" dirty="0"/>
              <a:t>: Green Bond </a:t>
            </a:r>
            <a:r>
              <a:rPr lang="en-US" altLang="ko-KR" i="1" dirty="0"/>
              <a:t>Liberty prototype:  </a:t>
            </a:r>
            <a:r>
              <a:rPr lang="en-US" altLang="ko-KR" dirty="0"/>
              <a:t>issuance - KYC(Digital process)</a:t>
            </a:r>
            <a:endParaRPr lang="ko-KR" altLang="en-US" dirty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1707" y="1116703"/>
            <a:ext cx="5848523" cy="5425603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181706" y="609009"/>
            <a:ext cx="105009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/>
              <a:t>채권발행 </a:t>
            </a:r>
            <a:endParaRPr lang="en-US" altLang="ko-KR" dirty="0"/>
          </a:p>
          <a:p>
            <a:r>
              <a:rPr lang="en-US" altLang="ko-KR" i="1" dirty="0"/>
              <a:t>                    Liberty prototype’s bond creation page                          Bond </a:t>
            </a:r>
            <a:r>
              <a:rPr lang="en-US" altLang="ko-KR" i="1" dirty="0" err="1"/>
              <a:t>TermSheet</a:t>
            </a:r>
            <a:r>
              <a:rPr lang="en-US" altLang="ko-KR" i="1" dirty="0"/>
              <a:t>  </a:t>
            </a:r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6646" y="1251192"/>
            <a:ext cx="5215497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144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224454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7" name="화살표: 오각형 66">
            <a:extLst>
              <a:ext uri="{FF2B5EF4-FFF2-40B4-BE49-F238E27FC236}">
                <a16:creationId xmlns:a16="http://schemas.microsoft.com/office/drawing/2014/main" id="{1A1E517B-78AD-A7A2-7902-AFFF13EF316A}"/>
              </a:ext>
            </a:extLst>
          </p:cNvPr>
          <p:cNvSpPr/>
          <p:nvPr/>
        </p:nvSpPr>
        <p:spPr>
          <a:xfrm>
            <a:off x="2594774" y="1142231"/>
            <a:ext cx="1116000" cy="288000"/>
          </a:xfrm>
          <a:prstGeom prst="homePlate">
            <a:avLst>
              <a:gd name="adj" fmla="val 34566"/>
            </a:avLst>
          </a:prstGeom>
          <a:solidFill>
            <a:srgbClr val="031D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>
                <a:latin typeface="Calibri" panose="020F0502020204030204" pitchFamily="34" charset="0"/>
                <a:cs typeface="Calibri" panose="020F0502020204030204" pitchFamily="34" charset="0"/>
              </a:rPr>
              <a:t>실사</a:t>
            </a:r>
          </a:p>
        </p:txBody>
      </p:sp>
      <p:sp>
        <p:nvSpPr>
          <p:cNvPr id="68" name="화살표: 갈매기형 수장 67">
            <a:extLst>
              <a:ext uri="{FF2B5EF4-FFF2-40B4-BE49-F238E27FC236}">
                <a16:creationId xmlns:a16="http://schemas.microsoft.com/office/drawing/2014/main" id="{EFEE4665-07DC-B14F-3041-57120908EBB4}"/>
              </a:ext>
            </a:extLst>
          </p:cNvPr>
          <p:cNvSpPr/>
          <p:nvPr/>
        </p:nvSpPr>
        <p:spPr>
          <a:xfrm>
            <a:off x="3674168" y="1141886"/>
            <a:ext cx="1440000" cy="288000"/>
          </a:xfrm>
          <a:prstGeom prst="chevron">
            <a:avLst>
              <a:gd name="adj" fmla="val 34125"/>
            </a:avLst>
          </a:prstGeom>
          <a:solidFill>
            <a:srgbClr val="031D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자금예치</a:t>
            </a:r>
            <a:endParaRPr lang="ko-KR" altLang="en-US" sz="1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화살표: 갈매기형 수장 68">
            <a:extLst>
              <a:ext uri="{FF2B5EF4-FFF2-40B4-BE49-F238E27FC236}">
                <a16:creationId xmlns:a16="http://schemas.microsoft.com/office/drawing/2014/main" id="{6D971CB1-EF90-043B-B05C-492D38C58474}"/>
              </a:ext>
            </a:extLst>
          </p:cNvPr>
          <p:cNvSpPr/>
          <p:nvPr/>
        </p:nvSpPr>
        <p:spPr>
          <a:xfrm>
            <a:off x="5083689" y="1141886"/>
            <a:ext cx="2133539" cy="288000"/>
          </a:xfrm>
          <a:prstGeom prst="chevron">
            <a:avLst>
              <a:gd name="adj" fmla="val 34125"/>
            </a:avLst>
          </a:prstGeom>
          <a:solidFill>
            <a:srgbClr val="031D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Execution</a:t>
            </a:r>
            <a:r>
              <a:rPr lang="ko-KR" altLang="en-US" sz="1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인수 주선</a:t>
            </a:r>
          </a:p>
        </p:txBody>
      </p:sp>
      <p:sp>
        <p:nvSpPr>
          <p:cNvPr id="70" name="화살표: 갈매기형 수장 69">
            <a:extLst>
              <a:ext uri="{FF2B5EF4-FFF2-40B4-BE49-F238E27FC236}">
                <a16:creationId xmlns:a16="http://schemas.microsoft.com/office/drawing/2014/main" id="{939D4419-C57E-3635-7B6B-99B6999D80D4}"/>
              </a:ext>
            </a:extLst>
          </p:cNvPr>
          <p:cNvSpPr/>
          <p:nvPr/>
        </p:nvSpPr>
        <p:spPr>
          <a:xfrm>
            <a:off x="7191104" y="1141886"/>
            <a:ext cx="1254033" cy="288000"/>
          </a:xfrm>
          <a:prstGeom prst="chevron">
            <a:avLst>
              <a:gd name="adj" fmla="val 34125"/>
            </a:avLst>
          </a:prstGeom>
          <a:solidFill>
            <a:srgbClr val="031D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Clearing </a:t>
            </a:r>
            <a:r>
              <a:rPr lang="ko-KR" altLang="en-US" sz="1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청산</a:t>
            </a:r>
          </a:p>
        </p:txBody>
      </p:sp>
      <p:sp>
        <p:nvSpPr>
          <p:cNvPr id="71" name="화살표: 갈매기형 수장 70">
            <a:extLst>
              <a:ext uri="{FF2B5EF4-FFF2-40B4-BE49-F238E27FC236}">
                <a16:creationId xmlns:a16="http://schemas.microsoft.com/office/drawing/2014/main" id="{B87BB8AE-329F-F622-7373-E1F25D6549DD}"/>
              </a:ext>
            </a:extLst>
          </p:cNvPr>
          <p:cNvSpPr/>
          <p:nvPr/>
        </p:nvSpPr>
        <p:spPr>
          <a:xfrm>
            <a:off x="8412482" y="1141886"/>
            <a:ext cx="1365067" cy="288000"/>
          </a:xfrm>
          <a:prstGeom prst="chevron">
            <a:avLst>
              <a:gd name="adj" fmla="val 34125"/>
            </a:avLst>
          </a:prstGeom>
          <a:solidFill>
            <a:srgbClr val="031D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Settlement </a:t>
            </a:r>
          </a:p>
          <a:p>
            <a:pPr algn="ctr"/>
            <a:r>
              <a:rPr lang="ko-KR" altLang="en-US" sz="1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정산결제</a:t>
            </a:r>
            <a:endParaRPr lang="ko-KR" altLang="en-US" sz="1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" name="화살표: 갈매기형 수장 71">
            <a:extLst>
              <a:ext uri="{FF2B5EF4-FFF2-40B4-BE49-F238E27FC236}">
                <a16:creationId xmlns:a16="http://schemas.microsoft.com/office/drawing/2014/main" id="{9E1E0844-31FD-D94E-1E06-444DB7B0015F}"/>
              </a:ext>
            </a:extLst>
          </p:cNvPr>
          <p:cNvSpPr/>
          <p:nvPr/>
        </p:nvSpPr>
        <p:spPr>
          <a:xfrm>
            <a:off x="9741083" y="1141886"/>
            <a:ext cx="1029243" cy="288000"/>
          </a:xfrm>
          <a:prstGeom prst="chevron">
            <a:avLst>
              <a:gd name="adj" fmla="val 34125"/>
            </a:avLst>
          </a:prstGeom>
          <a:solidFill>
            <a:srgbClr val="031D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Custody</a:t>
            </a:r>
          </a:p>
          <a:p>
            <a:pPr algn="ctr"/>
            <a:r>
              <a:rPr lang="ko-KR" altLang="en-US" sz="1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수탁</a:t>
            </a: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EA9883D5-4828-ED36-EB08-382DEAE16FC3}"/>
              </a:ext>
            </a:extLst>
          </p:cNvPr>
          <p:cNvSpPr/>
          <p:nvPr/>
        </p:nvSpPr>
        <p:spPr>
          <a:xfrm>
            <a:off x="1221377" y="1567545"/>
            <a:ext cx="1214846" cy="333101"/>
          </a:xfrm>
          <a:prstGeom prst="rect">
            <a:avLst/>
          </a:prstGeom>
          <a:solidFill>
            <a:srgbClr val="031D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0" rtlCol="0" anchor="ctr"/>
          <a:lstStyle/>
          <a:p>
            <a:r>
              <a:rPr lang="en-US" altLang="ko-KR" sz="1000" b="1" dirty="0">
                <a:latin typeface="Calibri" panose="020F0502020204030204" pitchFamily="34" charset="0"/>
                <a:cs typeface="Calibri" panose="020F0502020204030204" pitchFamily="34" charset="0"/>
              </a:rPr>
              <a:t> CSD</a:t>
            </a:r>
          </a:p>
          <a:p>
            <a:r>
              <a:rPr lang="ko-KR" altLang="en-US" sz="1000" b="1" dirty="0" err="1">
                <a:latin typeface="Calibri" panose="020F0502020204030204" pitchFamily="34" charset="0"/>
                <a:cs typeface="Calibri" panose="020F0502020204030204" pitchFamily="34" charset="0"/>
              </a:rPr>
              <a:t>예탁원</a:t>
            </a:r>
            <a:endParaRPr lang="ko-KR" altLang="en-US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" name="직사각형 73">
            <a:extLst>
              <a:ext uri="{FF2B5EF4-FFF2-40B4-BE49-F238E27FC236}">
                <a16:creationId xmlns:a16="http://schemas.microsoft.com/office/drawing/2014/main" id="{E2F8E70B-44D4-95E8-452A-9FADED16A50E}"/>
              </a:ext>
            </a:extLst>
          </p:cNvPr>
          <p:cNvSpPr/>
          <p:nvPr/>
        </p:nvSpPr>
        <p:spPr>
          <a:xfrm>
            <a:off x="1221377" y="2149612"/>
            <a:ext cx="1214846" cy="333101"/>
          </a:xfrm>
          <a:prstGeom prst="rect">
            <a:avLst/>
          </a:prstGeom>
          <a:solidFill>
            <a:srgbClr val="031D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r>
              <a:rPr lang="en-US" altLang="ko-KR" sz="1000" b="1" dirty="0">
                <a:latin typeface="Calibri" panose="020F0502020204030204" pitchFamily="34" charset="0"/>
                <a:cs typeface="Calibri" panose="020F0502020204030204" pitchFamily="34" charset="0"/>
              </a:rPr>
              <a:t>Buyer</a:t>
            </a:r>
          </a:p>
          <a:p>
            <a:r>
              <a:rPr lang="ko-KR" altLang="en-US" sz="1000" b="1" dirty="0">
                <a:latin typeface="Calibri" panose="020F0502020204030204" pitchFamily="34" charset="0"/>
                <a:cs typeface="Calibri" panose="020F0502020204030204" pitchFamily="34" charset="0"/>
              </a:rPr>
              <a:t>투자자</a:t>
            </a:r>
          </a:p>
        </p:txBody>
      </p:sp>
      <p:sp>
        <p:nvSpPr>
          <p:cNvPr id="75" name="직사각형 74">
            <a:extLst>
              <a:ext uri="{FF2B5EF4-FFF2-40B4-BE49-F238E27FC236}">
                <a16:creationId xmlns:a16="http://schemas.microsoft.com/office/drawing/2014/main" id="{D6E5235F-3CF1-BB27-6099-AE76FFF782CB}"/>
              </a:ext>
            </a:extLst>
          </p:cNvPr>
          <p:cNvSpPr/>
          <p:nvPr/>
        </p:nvSpPr>
        <p:spPr>
          <a:xfrm>
            <a:off x="1221377" y="2709274"/>
            <a:ext cx="1214846" cy="333101"/>
          </a:xfrm>
          <a:prstGeom prst="rect">
            <a:avLst/>
          </a:prstGeom>
          <a:solidFill>
            <a:srgbClr val="031D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r>
              <a:rPr lang="en-US" altLang="ko-KR" sz="1000" b="1" dirty="0">
                <a:latin typeface="Calibri" panose="020F0502020204030204" pitchFamily="34" charset="0"/>
                <a:cs typeface="Calibri" panose="020F0502020204030204" pitchFamily="34" charset="0"/>
              </a:rPr>
              <a:t>Buyer OTC dealer    </a:t>
            </a:r>
            <a:r>
              <a:rPr lang="ko-KR" altLang="en-US" sz="1000" b="1" dirty="0">
                <a:latin typeface="Calibri" panose="020F0502020204030204" pitchFamily="34" charset="0"/>
                <a:cs typeface="Calibri" panose="020F0502020204030204" pitchFamily="34" charset="0"/>
              </a:rPr>
              <a:t>장외매수딜러 </a:t>
            </a:r>
          </a:p>
        </p:txBody>
      </p:sp>
      <p:sp>
        <p:nvSpPr>
          <p:cNvPr id="76" name="직사각형 75">
            <a:extLst>
              <a:ext uri="{FF2B5EF4-FFF2-40B4-BE49-F238E27FC236}">
                <a16:creationId xmlns:a16="http://schemas.microsoft.com/office/drawing/2014/main" id="{D11683E4-4270-2E68-EBF4-671AA7114542}"/>
              </a:ext>
            </a:extLst>
          </p:cNvPr>
          <p:cNvSpPr/>
          <p:nvPr/>
        </p:nvSpPr>
        <p:spPr>
          <a:xfrm>
            <a:off x="1221377" y="3279076"/>
            <a:ext cx="1214846" cy="333101"/>
          </a:xfrm>
          <a:prstGeom prst="rect">
            <a:avLst/>
          </a:prstGeom>
          <a:solidFill>
            <a:srgbClr val="031D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r>
              <a:rPr lang="en-US" altLang="ko-KR" sz="1000" b="1" dirty="0">
                <a:latin typeface="Calibri" panose="020F0502020204030204" pitchFamily="34" charset="0"/>
                <a:cs typeface="Calibri" panose="020F0502020204030204" pitchFamily="34" charset="0"/>
              </a:rPr>
              <a:t>Clearing bank A</a:t>
            </a:r>
          </a:p>
          <a:p>
            <a:r>
              <a:rPr lang="ko-KR" altLang="en-US" sz="1000" b="1" dirty="0" err="1">
                <a:latin typeface="Calibri" panose="020F0502020204030204" pitchFamily="34" charset="0"/>
                <a:cs typeface="Calibri" panose="020F0502020204030204" pitchFamily="34" charset="0"/>
              </a:rPr>
              <a:t>청산은행</a:t>
            </a:r>
            <a:r>
              <a:rPr lang="ko-KR" altLang="en-US" sz="1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000" b="1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lang="ko-KR" altLang="en-US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직사각형 76">
            <a:extLst>
              <a:ext uri="{FF2B5EF4-FFF2-40B4-BE49-F238E27FC236}">
                <a16:creationId xmlns:a16="http://schemas.microsoft.com/office/drawing/2014/main" id="{8DA5A9C5-C796-827D-F6B4-BF76007F6308}"/>
              </a:ext>
            </a:extLst>
          </p:cNvPr>
          <p:cNvSpPr/>
          <p:nvPr/>
        </p:nvSpPr>
        <p:spPr>
          <a:xfrm>
            <a:off x="1221377" y="3848878"/>
            <a:ext cx="1214846" cy="333101"/>
          </a:xfrm>
          <a:prstGeom prst="rect">
            <a:avLst/>
          </a:prstGeom>
          <a:solidFill>
            <a:srgbClr val="031D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r>
              <a:rPr lang="en-US" altLang="ko-KR" sz="1000" b="1" dirty="0">
                <a:latin typeface="Calibri" panose="020F0502020204030204" pitchFamily="34" charset="0"/>
                <a:cs typeface="Calibri" panose="020F0502020204030204" pitchFamily="34" charset="0"/>
              </a:rPr>
              <a:t>Central counterparty</a:t>
            </a:r>
          </a:p>
          <a:p>
            <a:r>
              <a:rPr lang="en-US" altLang="ko-KR" sz="1000" b="1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ko-KR" altLang="en-US" sz="1000" b="1" dirty="0">
                <a:latin typeface="Calibri" panose="020F0502020204030204" pitchFamily="34" charset="0"/>
                <a:cs typeface="Calibri" panose="020F0502020204030204" pitchFamily="34" charset="0"/>
              </a:rPr>
              <a:t>청산 결제</a:t>
            </a:r>
            <a:r>
              <a:rPr lang="en-US" altLang="ko-KR" sz="10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ko-KR" altLang="en-US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직사각형 77">
            <a:extLst>
              <a:ext uri="{FF2B5EF4-FFF2-40B4-BE49-F238E27FC236}">
                <a16:creationId xmlns:a16="http://schemas.microsoft.com/office/drawing/2014/main" id="{7013CC23-CD52-1B4A-8D98-248044793B03}"/>
              </a:ext>
            </a:extLst>
          </p:cNvPr>
          <p:cNvSpPr/>
          <p:nvPr/>
        </p:nvSpPr>
        <p:spPr>
          <a:xfrm>
            <a:off x="1221377" y="4418680"/>
            <a:ext cx="1214846" cy="333101"/>
          </a:xfrm>
          <a:prstGeom prst="rect">
            <a:avLst/>
          </a:prstGeom>
          <a:solidFill>
            <a:srgbClr val="031D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r>
              <a:rPr lang="en-US" altLang="ko-KR" sz="1000" b="1" dirty="0">
                <a:latin typeface="Calibri" panose="020F0502020204030204" pitchFamily="34" charset="0"/>
                <a:cs typeface="Calibri" panose="020F0502020204030204" pitchFamily="34" charset="0"/>
              </a:rPr>
              <a:t>Clearing bank B</a:t>
            </a:r>
          </a:p>
          <a:p>
            <a:r>
              <a:rPr lang="ko-KR" altLang="en-US" sz="1000" b="1" dirty="0" err="1">
                <a:latin typeface="Calibri" panose="020F0502020204030204" pitchFamily="34" charset="0"/>
                <a:cs typeface="Calibri" panose="020F0502020204030204" pitchFamily="34" charset="0"/>
              </a:rPr>
              <a:t>청산은행</a:t>
            </a:r>
            <a:r>
              <a:rPr lang="ko-KR" altLang="en-US" sz="1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000" b="1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ko-KR" altLang="en-US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" name="직사각형 78">
            <a:extLst>
              <a:ext uri="{FF2B5EF4-FFF2-40B4-BE49-F238E27FC236}">
                <a16:creationId xmlns:a16="http://schemas.microsoft.com/office/drawing/2014/main" id="{08AAB1BE-E5C8-39E5-FDFD-895A8358FC83}"/>
              </a:ext>
            </a:extLst>
          </p:cNvPr>
          <p:cNvSpPr/>
          <p:nvPr/>
        </p:nvSpPr>
        <p:spPr>
          <a:xfrm>
            <a:off x="1221377" y="4989154"/>
            <a:ext cx="1214846" cy="333101"/>
          </a:xfrm>
          <a:prstGeom prst="rect">
            <a:avLst/>
          </a:prstGeom>
          <a:solidFill>
            <a:srgbClr val="031D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r>
              <a:rPr lang="en-US" altLang="ko-KR" sz="1000" b="1" dirty="0">
                <a:latin typeface="Calibri" panose="020F0502020204030204" pitchFamily="34" charset="0"/>
                <a:cs typeface="Calibri" panose="020F0502020204030204" pitchFamily="34" charset="0"/>
              </a:rPr>
              <a:t>Seller OTC dealer</a:t>
            </a:r>
          </a:p>
          <a:p>
            <a:r>
              <a:rPr lang="ko-KR" altLang="en-US" sz="1000" b="1" dirty="0">
                <a:latin typeface="Calibri" panose="020F0502020204030204" pitchFamily="34" charset="0"/>
                <a:cs typeface="Calibri" panose="020F0502020204030204" pitchFamily="34" charset="0"/>
              </a:rPr>
              <a:t>장외매도딜러</a:t>
            </a:r>
          </a:p>
        </p:txBody>
      </p:sp>
      <p:sp>
        <p:nvSpPr>
          <p:cNvPr id="80" name="직사각형 79">
            <a:extLst>
              <a:ext uri="{FF2B5EF4-FFF2-40B4-BE49-F238E27FC236}">
                <a16:creationId xmlns:a16="http://schemas.microsoft.com/office/drawing/2014/main" id="{89E95112-D67D-C466-6F24-F61C83C7B919}"/>
              </a:ext>
            </a:extLst>
          </p:cNvPr>
          <p:cNvSpPr/>
          <p:nvPr/>
        </p:nvSpPr>
        <p:spPr>
          <a:xfrm>
            <a:off x="1221377" y="5559628"/>
            <a:ext cx="1214846" cy="333101"/>
          </a:xfrm>
          <a:prstGeom prst="rect">
            <a:avLst/>
          </a:prstGeom>
          <a:solidFill>
            <a:srgbClr val="031D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r>
              <a:rPr lang="en-US" altLang="ko-KR" sz="1000" b="1" dirty="0">
                <a:latin typeface="Calibri" panose="020F0502020204030204" pitchFamily="34" charset="0"/>
                <a:cs typeface="Calibri" panose="020F0502020204030204" pitchFamily="34" charset="0"/>
              </a:rPr>
              <a:t>Seller</a:t>
            </a:r>
          </a:p>
          <a:p>
            <a:r>
              <a:rPr lang="ko-KR" altLang="en-US" sz="1000" b="1" dirty="0">
                <a:latin typeface="Calibri" panose="020F0502020204030204" pitchFamily="34" charset="0"/>
                <a:cs typeface="Calibri" panose="020F0502020204030204" pitchFamily="34" charset="0"/>
              </a:rPr>
              <a:t>발행자</a:t>
            </a:r>
          </a:p>
        </p:txBody>
      </p:sp>
      <p:sp>
        <p:nvSpPr>
          <p:cNvPr id="81" name="직사각형 80">
            <a:extLst>
              <a:ext uri="{FF2B5EF4-FFF2-40B4-BE49-F238E27FC236}">
                <a16:creationId xmlns:a16="http://schemas.microsoft.com/office/drawing/2014/main" id="{C88AED5C-308A-DD29-2633-449015F0C8CB}"/>
              </a:ext>
            </a:extLst>
          </p:cNvPr>
          <p:cNvSpPr/>
          <p:nvPr/>
        </p:nvSpPr>
        <p:spPr>
          <a:xfrm>
            <a:off x="2594774" y="2149612"/>
            <a:ext cx="1116000" cy="333101"/>
          </a:xfrm>
          <a:prstGeom prst="rect">
            <a:avLst/>
          </a:prstGeom>
          <a:solidFill>
            <a:srgbClr val="C5C7D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ko-KR" altLang="en-US" sz="95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투자자</a:t>
            </a:r>
            <a:r>
              <a:rPr lang="en-US" altLang="ko-KR" sz="95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KYC/AML</a:t>
            </a:r>
            <a:endParaRPr lang="ko-KR" altLang="en-US" sz="95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" name="직사각형 81">
            <a:extLst>
              <a:ext uri="{FF2B5EF4-FFF2-40B4-BE49-F238E27FC236}">
                <a16:creationId xmlns:a16="http://schemas.microsoft.com/office/drawing/2014/main" id="{F6CCF5C5-07BA-816C-2B18-0D318C8711A2}"/>
              </a:ext>
            </a:extLst>
          </p:cNvPr>
          <p:cNvSpPr/>
          <p:nvPr/>
        </p:nvSpPr>
        <p:spPr>
          <a:xfrm>
            <a:off x="4013397" y="2149612"/>
            <a:ext cx="754546" cy="333101"/>
          </a:xfrm>
          <a:prstGeom prst="rect">
            <a:avLst/>
          </a:prstGeom>
          <a:solidFill>
            <a:srgbClr val="C5C7D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ko-KR" altLang="en-US" sz="95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자금 조성</a:t>
            </a:r>
          </a:p>
        </p:txBody>
      </p:sp>
      <p:sp>
        <p:nvSpPr>
          <p:cNvPr id="83" name="직사각형 82">
            <a:extLst>
              <a:ext uri="{FF2B5EF4-FFF2-40B4-BE49-F238E27FC236}">
                <a16:creationId xmlns:a16="http://schemas.microsoft.com/office/drawing/2014/main" id="{098D26CF-CBB0-EA90-ECB2-40811E265693}"/>
              </a:ext>
            </a:extLst>
          </p:cNvPr>
          <p:cNvSpPr/>
          <p:nvPr/>
        </p:nvSpPr>
        <p:spPr>
          <a:xfrm>
            <a:off x="4013397" y="2709274"/>
            <a:ext cx="754546" cy="333101"/>
          </a:xfrm>
          <a:prstGeom prst="rect">
            <a:avLst/>
          </a:prstGeom>
          <a:solidFill>
            <a:srgbClr val="C5C7D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ko-KR" altLang="en-US" sz="95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예치</a:t>
            </a:r>
          </a:p>
        </p:txBody>
      </p:sp>
      <p:sp>
        <p:nvSpPr>
          <p:cNvPr id="84" name="직사각형 83">
            <a:extLst>
              <a:ext uri="{FF2B5EF4-FFF2-40B4-BE49-F238E27FC236}">
                <a16:creationId xmlns:a16="http://schemas.microsoft.com/office/drawing/2014/main" id="{5453FE74-8830-E191-0CD6-5387DA8A6D01}"/>
              </a:ext>
            </a:extLst>
          </p:cNvPr>
          <p:cNvSpPr/>
          <p:nvPr/>
        </p:nvSpPr>
        <p:spPr>
          <a:xfrm>
            <a:off x="4013397" y="3279076"/>
            <a:ext cx="754546" cy="333101"/>
          </a:xfrm>
          <a:prstGeom prst="rect">
            <a:avLst/>
          </a:prstGeom>
          <a:solidFill>
            <a:srgbClr val="C5C7D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ko-KR" altLang="en-US" sz="95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예치</a:t>
            </a:r>
          </a:p>
        </p:txBody>
      </p:sp>
      <p:sp>
        <p:nvSpPr>
          <p:cNvPr id="85" name="육각형 84">
            <a:extLst>
              <a:ext uri="{FF2B5EF4-FFF2-40B4-BE49-F238E27FC236}">
                <a16:creationId xmlns:a16="http://schemas.microsoft.com/office/drawing/2014/main" id="{70568FA1-153E-2512-B75B-3EC18EE268D1}"/>
              </a:ext>
            </a:extLst>
          </p:cNvPr>
          <p:cNvSpPr/>
          <p:nvPr/>
        </p:nvSpPr>
        <p:spPr>
          <a:xfrm>
            <a:off x="5087418" y="2135124"/>
            <a:ext cx="975245" cy="334800"/>
          </a:xfrm>
          <a:prstGeom prst="hexagon">
            <a:avLst>
              <a:gd name="adj" fmla="val 39936"/>
              <a:gd name="vf" fmla="val 115470"/>
            </a:avLst>
          </a:prstGeom>
          <a:solidFill>
            <a:srgbClr val="C5C7D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ko-KR" altLang="en-US" sz="95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매수 주문</a:t>
            </a:r>
          </a:p>
        </p:txBody>
      </p:sp>
      <p:sp>
        <p:nvSpPr>
          <p:cNvPr id="86" name="육각형 85">
            <a:extLst>
              <a:ext uri="{FF2B5EF4-FFF2-40B4-BE49-F238E27FC236}">
                <a16:creationId xmlns:a16="http://schemas.microsoft.com/office/drawing/2014/main" id="{78AA0A8E-76A4-B20A-7E8B-D8C6532A39CA}"/>
              </a:ext>
            </a:extLst>
          </p:cNvPr>
          <p:cNvSpPr/>
          <p:nvPr/>
        </p:nvSpPr>
        <p:spPr>
          <a:xfrm>
            <a:off x="5087418" y="2709274"/>
            <a:ext cx="975245" cy="334800"/>
          </a:xfrm>
          <a:prstGeom prst="hexagon">
            <a:avLst>
              <a:gd name="adj" fmla="val 39936"/>
              <a:gd name="vf" fmla="val 115470"/>
            </a:avLst>
          </a:prstGeom>
          <a:solidFill>
            <a:srgbClr val="C5C7D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ko-KR" altLang="en-US" sz="9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매수 확인</a:t>
            </a:r>
          </a:p>
        </p:txBody>
      </p:sp>
      <p:sp>
        <p:nvSpPr>
          <p:cNvPr id="87" name="육각형 86">
            <a:extLst>
              <a:ext uri="{FF2B5EF4-FFF2-40B4-BE49-F238E27FC236}">
                <a16:creationId xmlns:a16="http://schemas.microsoft.com/office/drawing/2014/main" id="{839553F2-E7FE-A83B-E524-EB1E9D4CF9EF}"/>
              </a:ext>
            </a:extLst>
          </p:cNvPr>
          <p:cNvSpPr/>
          <p:nvPr/>
        </p:nvSpPr>
        <p:spPr>
          <a:xfrm>
            <a:off x="6254947" y="2709274"/>
            <a:ext cx="975245" cy="334800"/>
          </a:xfrm>
          <a:prstGeom prst="hexagon">
            <a:avLst>
              <a:gd name="adj" fmla="val 39936"/>
              <a:gd name="vf" fmla="val 115470"/>
            </a:avLst>
          </a:prstGeom>
          <a:solidFill>
            <a:srgbClr val="C5C7D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ko-KR" altLang="en-US" sz="95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거래마감</a:t>
            </a:r>
            <a:endParaRPr lang="ko-KR" altLang="en-US" sz="95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8" name="육각형 87">
            <a:extLst>
              <a:ext uri="{FF2B5EF4-FFF2-40B4-BE49-F238E27FC236}">
                <a16:creationId xmlns:a16="http://schemas.microsoft.com/office/drawing/2014/main" id="{E8CC8F63-DBAB-AC5A-096D-CD9718852401}"/>
              </a:ext>
            </a:extLst>
          </p:cNvPr>
          <p:cNvSpPr/>
          <p:nvPr/>
        </p:nvSpPr>
        <p:spPr>
          <a:xfrm>
            <a:off x="6254947" y="3779575"/>
            <a:ext cx="975245" cy="334800"/>
          </a:xfrm>
          <a:prstGeom prst="hexagon">
            <a:avLst>
              <a:gd name="adj" fmla="val 39936"/>
              <a:gd name="vf" fmla="val 115470"/>
            </a:avLst>
          </a:prstGeom>
          <a:solidFill>
            <a:srgbClr val="C5C7D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ko-KR" altLang="en-US" sz="88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일치 상계</a:t>
            </a:r>
          </a:p>
        </p:txBody>
      </p:sp>
      <p:sp>
        <p:nvSpPr>
          <p:cNvPr id="89" name="육각형 88">
            <a:extLst>
              <a:ext uri="{FF2B5EF4-FFF2-40B4-BE49-F238E27FC236}">
                <a16:creationId xmlns:a16="http://schemas.microsoft.com/office/drawing/2014/main" id="{DC914536-1098-21B0-C8A7-079127ADBBB5}"/>
              </a:ext>
            </a:extLst>
          </p:cNvPr>
          <p:cNvSpPr/>
          <p:nvPr/>
        </p:nvSpPr>
        <p:spPr>
          <a:xfrm>
            <a:off x="6254947" y="4982790"/>
            <a:ext cx="975245" cy="334800"/>
          </a:xfrm>
          <a:prstGeom prst="hexagon">
            <a:avLst>
              <a:gd name="adj" fmla="val 39936"/>
              <a:gd name="vf" fmla="val 115470"/>
            </a:avLst>
          </a:prstGeom>
          <a:solidFill>
            <a:srgbClr val="C5C7D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ko-KR" altLang="en-US" sz="95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거래마감</a:t>
            </a:r>
            <a:endParaRPr lang="ko-KR" altLang="en-US" sz="95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육각형 89">
            <a:extLst>
              <a:ext uri="{FF2B5EF4-FFF2-40B4-BE49-F238E27FC236}">
                <a16:creationId xmlns:a16="http://schemas.microsoft.com/office/drawing/2014/main" id="{A31D3B12-4C24-82FF-91A1-4C9C355E5425}"/>
              </a:ext>
            </a:extLst>
          </p:cNvPr>
          <p:cNvSpPr/>
          <p:nvPr/>
        </p:nvSpPr>
        <p:spPr>
          <a:xfrm>
            <a:off x="5083689" y="4982790"/>
            <a:ext cx="975245" cy="334800"/>
          </a:xfrm>
          <a:prstGeom prst="hexagon">
            <a:avLst>
              <a:gd name="adj" fmla="val 39936"/>
              <a:gd name="vf" fmla="val 115470"/>
            </a:avLst>
          </a:prstGeom>
          <a:solidFill>
            <a:srgbClr val="C5C7D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ko-KR" altLang="en-US" sz="9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매도 확인</a:t>
            </a:r>
          </a:p>
        </p:txBody>
      </p:sp>
      <p:sp>
        <p:nvSpPr>
          <p:cNvPr id="91" name="육각형 90">
            <a:extLst>
              <a:ext uri="{FF2B5EF4-FFF2-40B4-BE49-F238E27FC236}">
                <a16:creationId xmlns:a16="http://schemas.microsoft.com/office/drawing/2014/main" id="{A3F67DDB-EA14-59A0-A909-D936E39357AD}"/>
              </a:ext>
            </a:extLst>
          </p:cNvPr>
          <p:cNvSpPr/>
          <p:nvPr/>
        </p:nvSpPr>
        <p:spPr>
          <a:xfrm>
            <a:off x="5083689" y="5568237"/>
            <a:ext cx="975245" cy="334800"/>
          </a:xfrm>
          <a:prstGeom prst="hexagon">
            <a:avLst>
              <a:gd name="adj" fmla="val 39936"/>
              <a:gd name="vf" fmla="val 115470"/>
            </a:avLst>
          </a:prstGeom>
          <a:solidFill>
            <a:srgbClr val="C5C7D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ko-KR" altLang="en-US" sz="95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매도 지시</a:t>
            </a:r>
          </a:p>
        </p:txBody>
      </p:sp>
      <p:sp>
        <p:nvSpPr>
          <p:cNvPr id="92" name="육각형 91">
            <a:extLst>
              <a:ext uri="{FF2B5EF4-FFF2-40B4-BE49-F238E27FC236}">
                <a16:creationId xmlns:a16="http://schemas.microsoft.com/office/drawing/2014/main" id="{B40E83B1-8980-35D5-325C-7C4FB5BDD2B1}"/>
              </a:ext>
            </a:extLst>
          </p:cNvPr>
          <p:cNvSpPr/>
          <p:nvPr/>
        </p:nvSpPr>
        <p:spPr>
          <a:xfrm>
            <a:off x="7390544" y="3280534"/>
            <a:ext cx="975245" cy="334800"/>
          </a:xfrm>
          <a:prstGeom prst="hexagon">
            <a:avLst>
              <a:gd name="adj" fmla="val 39936"/>
              <a:gd name="vf" fmla="val 115470"/>
            </a:avLst>
          </a:prstGeom>
          <a:solidFill>
            <a:srgbClr val="C5C7D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ko-KR" altLang="en-US" sz="95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청산 </a:t>
            </a:r>
            <a:endParaRPr lang="en-US" altLang="ko-KR" sz="95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3" name="육각형 92">
            <a:extLst>
              <a:ext uri="{FF2B5EF4-FFF2-40B4-BE49-F238E27FC236}">
                <a16:creationId xmlns:a16="http://schemas.microsoft.com/office/drawing/2014/main" id="{4D3991B2-AECE-03B9-EBC8-32E4F08B7CBA}"/>
              </a:ext>
            </a:extLst>
          </p:cNvPr>
          <p:cNvSpPr/>
          <p:nvPr/>
        </p:nvSpPr>
        <p:spPr>
          <a:xfrm>
            <a:off x="7390544" y="4413888"/>
            <a:ext cx="975245" cy="334800"/>
          </a:xfrm>
          <a:prstGeom prst="hexagon">
            <a:avLst>
              <a:gd name="adj" fmla="val 39936"/>
              <a:gd name="vf" fmla="val 115470"/>
            </a:avLst>
          </a:prstGeom>
          <a:solidFill>
            <a:srgbClr val="C5C7D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ko-KR" altLang="en-US" sz="95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청산</a:t>
            </a:r>
            <a:endParaRPr lang="en-US" altLang="ko-KR" sz="95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직사각형 93">
            <a:extLst>
              <a:ext uri="{FF2B5EF4-FFF2-40B4-BE49-F238E27FC236}">
                <a16:creationId xmlns:a16="http://schemas.microsoft.com/office/drawing/2014/main" id="{8178333E-5496-CCCA-6501-B867840C9BD9}"/>
              </a:ext>
            </a:extLst>
          </p:cNvPr>
          <p:cNvSpPr/>
          <p:nvPr/>
        </p:nvSpPr>
        <p:spPr>
          <a:xfrm>
            <a:off x="8744463" y="2709274"/>
            <a:ext cx="754546" cy="333101"/>
          </a:xfrm>
          <a:prstGeom prst="rect">
            <a:avLst/>
          </a:prstGeom>
          <a:solidFill>
            <a:srgbClr val="C5C7D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ko-KR" altLang="en-US" sz="95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채권 인도</a:t>
            </a:r>
          </a:p>
        </p:txBody>
      </p:sp>
      <p:sp>
        <p:nvSpPr>
          <p:cNvPr id="95" name="직사각형 94">
            <a:extLst>
              <a:ext uri="{FF2B5EF4-FFF2-40B4-BE49-F238E27FC236}">
                <a16:creationId xmlns:a16="http://schemas.microsoft.com/office/drawing/2014/main" id="{9CE74037-BB71-4B16-C964-3A21F00995B8}"/>
              </a:ext>
            </a:extLst>
          </p:cNvPr>
          <p:cNvSpPr/>
          <p:nvPr/>
        </p:nvSpPr>
        <p:spPr>
          <a:xfrm>
            <a:off x="8744463" y="3273563"/>
            <a:ext cx="754546" cy="333101"/>
          </a:xfrm>
          <a:prstGeom prst="rect">
            <a:avLst/>
          </a:prstGeom>
          <a:solidFill>
            <a:srgbClr val="C5C7D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ko-KR" altLang="en-US" sz="95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채권 보관</a:t>
            </a:r>
          </a:p>
        </p:txBody>
      </p:sp>
      <p:sp>
        <p:nvSpPr>
          <p:cNvPr id="96" name="직사각형 95">
            <a:extLst>
              <a:ext uri="{FF2B5EF4-FFF2-40B4-BE49-F238E27FC236}">
                <a16:creationId xmlns:a16="http://schemas.microsoft.com/office/drawing/2014/main" id="{843A0DC4-BCC8-A102-6D17-3B7A97EF6A1F}"/>
              </a:ext>
            </a:extLst>
          </p:cNvPr>
          <p:cNvSpPr/>
          <p:nvPr/>
        </p:nvSpPr>
        <p:spPr>
          <a:xfrm>
            <a:off x="8744463" y="4413888"/>
            <a:ext cx="754546" cy="333101"/>
          </a:xfrm>
          <a:prstGeom prst="rect">
            <a:avLst/>
          </a:prstGeom>
          <a:solidFill>
            <a:srgbClr val="C5C7D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ko-KR" altLang="en-US" sz="95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자금 예치</a:t>
            </a:r>
          </a:p>
        </p:txBody>
      </p:sp>
      <p:sp>
        <p:nvSpPr>
          <p:cNvPr id="97" name="직사각형 96">
            <a:extLst>
              <a:ext uri="{FF2B5EF4-FFF2-40B4-BE49-F238E27FC236}">
                <a16:creationId xmlns:a16="http://schemas.microsoft.com/office/drawing/2014/main" id="{477344FD-9321-93FA-5BFF-3746A493CEAB}"/>
              </a:ext>
            </a:extLst>
          </p:cNvPr>
          <p:cNvSpPr/>
          <p:nvPr/>
        </p:nvSpPr>
        <p:spPr>
          <a:xfrm>
            <a:off x="8744463" y="4984489"/>
            <a:ext cx="754546" cy="333101"/>
          </a:xfrm>
          <a:prstGeom prst="rect">
            <a:avLst/>
          </a:prstGeom>
          <a:solidFill>
            <a:srgbClr val="C5C7D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ko-KR" altLang="en-US" sz="95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자금 인도</a:t>
            </a:r>
          </a:p>
        </p:txBody>
      </p:sp>
      <p:sp>
        <p:nvSpPr>
          <p:cNvPr id="98" name="직사각형 97">
            <a:extLst>
              <a:ext uri="{FF2B5EF4-FFF2-40B4-BE49-F238E27FC236}">
                <a16:creationId xmlns:a16="http://schemas.microsoft.com/office/drawing/2014/main" id="{699A0172-5159-4FC9-8624-B0C253466277}"/>
              </a:ext>
            </a:extLst>
          </p:cNvPr>
          <p:cNvSpPr/>
          <p:nvPr/>
        </p:nvSpPr>
        <p:spPr>
          <a:xfrm>
            <a:off x="9878431" y="5559628"/>
            <a:ext cx="754546" cy="333101"/>
          </a:xfrm>
          <a:prstGeom prst="rect">
            <a:avLst/>
          </a:prstGeom>
          <a:solidFill>
            <a:srgbClr val="C5C7D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ko-KR" altLang="en-US" sz="95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자금</a:t>
            </a:r>
          </a:p>
        </p:txBody>
      </p:sp>
      <p:sp>
        <p:nvSpPr>
          <p:cNvPr id="99" name="직사각형 98">
            <a:extLst>
              <a:ext uri="{FF2B5EF4-FFF2-40B4-BE49-F238E27FC236}">
                <a16:creationId xmlns:a16="http://schemas.microsoft.com/office/drawing/2014/main" id="{BA546826-E8FE-8516-3C7C-F857DCB5B65E}"/>
              </a:ext>
            </a:extLst>
          </p:cNvPr>
          <p:cNvSpPr/>
          <p:nvPr/>
        </p:nvSpPr>
        <p:spPr>
          <a:xfrm>
            <a:off x="9878431" y="1565163"/>
            <a:ext cx="754546" cy="333101"/>
          </a:xfrm>
          <a:prstGeom prst="rect">
            <a:avLst/>
          </a:prstGeom>
          <a:solidFill>
            <a:srgbClr val="C5C7D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ko-KR" altLang="en-US" sz="95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채권</a:t>
            </a:r>
          </a:p>
        </p:txBody>
      </p:sp>
      <p:cxnSp>
        <p:nvCxnSpPr>
          <p:cNvPr id="100" name="직선 연결선 99">
            <a:extLst>
              <a:ext uri="{FF2B5EF4-FFF2-40B4-BE49-F238E27FC236}">
                <a16:creationId xmlns:a16="http://schemas.microsoft.com/office/drawing/2014/main" id="{B6ADA52B-53F3-A4DE-1971-4B55AB9A7D0B}"/>
              </a:ext>
            </a:extLst>
          </p:cNvPr>
          <p:cNvCxnSpPr/>
          <p:nvPr/>
        </p:nvCxnSpPr>
        <p:spPr>
          <a:xfrm>
            <a:off x="1221377" y="2012950"/>
            <a:ext cx="9548949" cy="0"/>
          </a:xfrm>
          <a:prstGeom prst="line">
            <a:avLst/>
          </a:prstGeom>
          <a:ln w="12700">
            <a:solidFill>
              <a:srgbClr val="BFC1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직선 연결선 100">
            <a:extLst>
              <a:ext uri="{FF2B5EF4-FFF2-40B4-BE49-F238E27FC236}">
                <a16:creationId xmlns:a16="http://schemas.microsoft.com/office/drawing/2014/main" id="{50DA1A94-4351-B10B-F68D-FB8BFCA9B4E9}"/>
              </a:ext>
            </a:extLst>
          </p:cNvPr>
          <p:cNvCxnSpPr/>
          <p:nvPr/>
        </p:nvCxnSpPr>
        <p:spPr>
          <a:xfrm>
            <a:off x="1221377" y="2584450"/>
            <a:ext cx="9548949" cy="0"/>
          </a:xfrm>
          <a:prstGeom prst="line">
            <a:avLst/>
          </a:prstGeom>
          <a:ln w="12700">
            <a:solidFill>
              <a:srgbClr val="BFC1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직선 연결선 101">
            <a:extLst>
              <a:ext uri="{FF2B5EF4-FFF2-40B4-BE49-F238E27FC236}">
                <a16:creationId xmlns:a16="http://schemas.microsoft.com/office/drawing/2014/main" id="{50B209A6-2F96-F66C-DEA5-2FD47ED67970}"/>
              </a:ext>
            </a:extLst>
          </p:cNvPr>
          <p:cNvCxnSpPr/>
          <p:nvPr/>
        </p:nvCxnSpPr>
        <p:spPr>
          <a:xfrm>
            <a:off x="1221377" y="3162300"/>
            <a:ext cx="9548949" cy="0"/>
          </a:xfrm>
          <a:prstGeom prst="line">
            <a:avLst/>
          </a:prstGeom>
          <a:ln w="12700">
            <a:solidFill>
              <a:srgbClr val="BFC1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직선 연결선 102">
            <a:extLst>
              <a:ext uri="{FF2B5EF4-FFF2-40B4-BE49-F238E27FC236}">
                <a16:creationId xmlns:a16="http://schemas.microsoft.com/office/drawing/2014/main" id="{3E1DD57F-F061-F053-9927-BAF685B28C1E}"/>
              </a:ext>
            </a:extLst>
          </p:cNvPr>
          <p:cNvCxnSpPr/>
          <p:nvPr/>
        </p:nvCxnSpPr>
        <p:spPr>
          <a:xfrm>
            <a:off x="1221377" y="3733800"/>
            <a:ext cx="9548949" cy="0"/>
          </a:xfrm>
          <a:prstGeom prst="line">
            <a:avLst/>
          </a:prstGeom>
          <a:ln w="12700">
            <a:solidFill>
              <a:srgbClr val="BFC1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직선 연결선 103">
            <a:extLst>
              <a:ext uri="{FF2B5EF4-FFF2-40B4-BE49-F238E27FC236}">
                <a16:creationId xmlns:a16="http://schemas.microsoft.com/office/drawing/2014/main" id="{A6F3BCEB-BA89-EE81-74F5-7658E27DE008}"/>
              </a:ext>
            </a:extLst>
          </p:cNvPr>
          <p:cNvCxnSpPr/>
          <p:nvPr/>
        </p:nvCxnSpPr>
        <p:spPr>
          <a:xfrm>
            <a:off x="1221377" y="4298950"/>
            <a:ext cx="9548949" cy="0"/>
          </a:xfrm>
          <a:prstGeom prst="line">
            <a:avLst/>
          </a:prstGeom>
          <a:ln w="12700">
            <a:solidFill>
              <a:srgbClr val="BFC1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직선 연결선 104">
            <a:extLst>
              <a:ext uri="{FF2B5EF4-FFF2-40B4-BE49-F238E27FC236}">
                <a16:creationId xmlns:a16="http://schemas.microsoft.com/office/drawing/2014/main" id="{07B2DC39-B25F-2652-9AEC-B8F6413BF707}"/>
              </a:ext>
            </a:extLst>
          </p:cNvPr>
          <p:cNvCxnSpPr/>
          <p:nvPr/>
        </p:nvCxnSpPr>
        <p:spPr>
          <a:xfrm>
            <a:off x="1221377" y="4876800"/>
            <a:ext cx="9548949" cy="0"/>
          </a:xfrm>
          <a:prstGeom prst="line">
            <a:avLst/>
          </a:prstGeom>
          <a:ln w="12700">
            <a:solidFill>
              <a:srgbClr val="BFC1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직선 연결선 105">
            <a:extLst>
              <a:ext uri="{FF2B5EF4-FFF2-40B4-BE49-F238E27FC236}">
                <a16:creationId xmlns:a16="http://schemas.microsoft.com/office/drawing/2014/main" id="{C2BE6932-A59B-4E76-278F-5EB97D896312}"/>
              </a:ext>
            </a:extLst>
          </p:cNvPr>
          <p:cNvCxnSpPr/>
          <p:nvPr/>
        </p:nvCxnSpPr>
        <p:spPr>
          <a:xfrm>
            <a:off x="1221377" y="5441950"/>
            <a:ext cx="9548949" cy="0"/>
          </a:xfrm>
          <a:prstGeom prst="line">
            <a:avLst/>
          </a:prstGeom>
          <a:ln w="12700">
            <a:solidFill>
              <a:srgbClr val="BFC1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직선 화살표 연결선 106">
            <a:extLst>
              <a:ext uri="{FF2B5EF4-FFF2-40B4-BE49-F238E27FC236}">
                <a16:creationId xmlns:a16="http://schemas.microsoft.com/office/drawing/2014/main" id="{8E563C32-C307-6446-3B83-5C8883F3C82E}"/>
              </a:ext>
            </a:extLst>
          </p:cNvPr>
          <p:cNvCxnSpPr>
            <a:cxnSpLocks/>
            <a:stCxn id="82" idx="2"/>
            <a:endCxn id="83" idx="0"/>
          </p:cNvCxnSpPr>
          <p:nvPr/>
        </p:nvCxnSpPr>
        <p:spPr>
          <a:xfrm>
            <a:off x="4390670" y="2482713"/>
            <a:ext cx="0" cy="226561"/>
          </a:xfrm>
          <a:prstGeom prst="straightConnector1">
            <a:avLst/>
          </a:prstGeom>
          <a:ln w="12700">
            <a:solidFill>
              <a:srgbClr val="6A6F90"/>
            </a:solidFill>
            <a:headEnd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직선 화살표 연결선 107">
            <a:extLst>
              <a:ext uri="{FF2B5EF4-FFF2-40B4-BE49-F238E27FC236}">
                <a16:creationId xmlns:a16="http://schemas.microsoft.com/office/drawing/2014/main" id="{5483DDCA-791A-7F3E-0EDE-BD779DD466DD}"/>
              </a:ext>
            </a:extLst>
          </p:cNvPr>
          <p:cNvCxnSpPr>
            <a:cxnSpLocks/>
            <a:stCxn id="83" idx="2"/>
            <a:endCxn id="84" idx="0"/>
          </p:cNvCxnSpPr>
          <p:nvPr/>
        </p:nvCxnSpPr>
        <p:spPr>
          <a:xfrm>
            <a:off x="4390670" y="3042375"/>
            <a:ext cx="0" cy="236701"/>
          </a:xfrm>
          <a:prstGeom prst="straightConnector1">
            <a:avLst/>
          </a:prstGeom>
          <a:ln w="12700">
            <a:solidFill>
              <a:srgbClr val="6A6F90"/>
            </a:solidFill>
            <a:headEnd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직선 화살표 연결선 108">
            <a:extLst>
              <a:ext uri="{FF2B5EF4-FFF2-40B4-BE49-F238E27FC236}">
                <a16:creationId xmlns:a16="http://schemas.microsoft.com/office/drawing/2014/main" id="{63F8DE4F-8141-ACEA-960A-328BBAD46DED}"/>
              </a:ext>
            </a:extLst>
          </p:cNvPr>
          <p:cNvCxnSpPr/>
          <p:nvPr/>
        </p:nvCxnSpPr>
        <p:spPr>
          <a:xfrm>
            <a:off x="5571311" y="2482713"/>
            <a:ext cx="0" cy="226561"/>
          </a:xfrm>
          <a:prstGeom prst="straightConnector1">
            <a:avLst/>
          </a:prstGeom>
          <a:ln w="12700">
            <a:solidFill>
              <a:srgbClr val="6A6F90"/>
            </a:solidFill>
            <a:headEnd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직선 화살표 연결선 109">
            <a:extLst>
              <a:ext uri="{FF2B5EF4-FFF2-40B4-BE49-F238E27FC236}">
                <a16:creationId xmlns:a16="http://schemas.microsoft.com/office/drawing/2014/main" id="{0D01D6F2-855D-9C57-30D6-07FA18E946C7}"/>
              </a:ext>
            </a:extLst>
          </p:cNvPr>
          <p:cNvCxnSpPr>
            <a:cxnSpLocks/>
          </p:cNvCxnSpPr>
          <p:nvPr/>
        </p:nvCxnSpPr>
        <p:spPr>
          <a:xfrm>
            <a:off x="5571311" y="4159250"/>
            <a:ext cx="0" cy="823540"/>
          </a:xfrm>
          <a:prstGeom prst="straightConnector1">
            <a:avLst/>
          </a:prstGeom>
          <a:ln w="12700">
            <a:solidFill>
              <a:srgbClr val="6A6F90"/>
            </a:solidFill>
            <a:headEnd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직선 화살표 연결선 110">
            <a:extLst>
              <a:ext uri="{FF2B5EF4-FFF2-40B4-BE49-F238E27FC236}">
                <a16:creationId xmlns:a16="http://schemas.microsoft.com/office/drawing/2014/main" id="{3CCFFD04-7A95-242E-39FF-E850FFAAF4B3}"/>
              </a:ext>
            </a:extLst>
          </p:cNvPr>
          <p:cNvCxnSpPr>
            <a:cxnSpLocks/>
          </p:cNvCxnSpPr>
          <p:nvPr/>
        </p:nvCxnSpPr>
        <p:spPr>
          <a:xfrm>
            <a:off x="6739039" y="3042375"/>
            <a:ext cx="0" cy="806503"/>
          </a:xfrm>
          <a:prstGeom prst="straightConnector1">
            <a:avLst/>
          </a:prstGeom>
          <a:ln w="12700">
            <a:solidFill>
              <a:srgbClr val="6A6F90"/>
            </a:solidFill>
            <a:headEnd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직선 화살표 연결선 111">
            <a:extLst>
              <a:ext uri="{FF2B5EF4-FFF2-40B4-BE49-F238E27FC236}">
                <a16:creationId xmlns:a16="http://schemas.microsoft.com/office/drawing/2014/main" id="{D9A0D519-1C26-533D-C2C6-B1ED2600B42C}"/>
              </a:ext>
            </a:extLst>
          </p:cNvPr>
          <p:cNvCxnSpPr/>
          <p:nvPr/>
        </p:nvCxnSpPr>
        <p:spPr>
          <a:xfrm flipV="1">
            <a:off x="5571311" y="3042375"/>
            <a:ext cx="0" cy="815451"/>
          </a:xfrm>
          <a:prstGeom prst="straightConnector1">
            <a:avLst/>
          </a:prstGeom>
          <a:ln w="12700">
            <a:solidFill>
              <a:srgbClr val="6A6F90"/>
            </a:solidFill>
            <a:headEnd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직선 화살표 연결선 112">
            <a:extLst>
              <a:ext uri="{FF2B5EF4-FFF2-40B4-BE49-F238E27FC236}">
                <a16:creationId xmlns:a16="http://schemas.microsoft.com/office/drawing/2014/main" id="{27111EA3-BA27-C323-BF3D-D9F9B06C93B1}"/>
              </a:ext>
            </a:extLst>
          </p:cNvPr>
          <p:cNvCxnSpPr>
            <a:cxnSpLocks/>
          </p:cNvCxnSpPr>
          <p:nvPr/>
        </p:nvCxnSpPr>
        <p:spPr>
          <a:xfrm flipV="1">
            <a:off x="6739039" y="4198075"/>
            <a:ext cx="0" cy="784715"/>
          </a:xfrm>
          <a:prstGeom prst="straightConnector1">
            <a:avLst/>
          </a:prstGeom>
          <a:ln w="12700">
            <a:solidFill>
              <a:srgbClr val="6A6F90"/>
            </a:solidFill>
            <a:headEnd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직선 화살표 연결선 113">
            <a:extLst>
              <a:ext uri="{FF2B5EF4-FFF2-40B4-BE49-F238E27FC236}">
                <a16:creationId xmlns:a16="http://schemas.microsoft.com/office/drawing/2014/main" id="{3AB61AF7-5666-56C3-D92B-75ED652D39EE}"/>
              </a:ext>
            </a:extLst>
          </p:cNvPr>
          <p:cNvCxnSpPr>
            <a:cxnSpLocks/>
          </p:cNvCxnSpPr>
          <p:nvPr/>
        </p:nvCxnSpPr>
        <p:spPr>
          <a:xfrm flipV="1">
            <a:off x="5571311" y="5317590"/>
            <a:ext cx="0" cy="250647"/>
          </a:xfrm>
          <a:prstGeom prst="straightConnector1">
            <a:avLst/>
          </a:prstGeom>
          <a:ln w="12700">
            <a:solidFill>
              <a:srgbClr val="6A6F90"/>
            </a:solidFill>
            <a:headEnd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직선 화살표 연결선 114">
            <a:extLst>
              <a:ext uri="{FF2B5EF4-FFF2-40B4-BE49-F238E27FC236}">
                <a16:creationId xmlns:a16="http://schemas.microsoft.com/office/drawing/2014/main" id="{177D5438-8C18-ACA7-FDE9-A1D8732EEB8B}"/>
              </a:ext>
            </a:extLst>
          </p:cNvPr>
          <p:cNvCxnSpPr>
            <a:stCxn id="86" idx="0"/>
            <a:endCxn id="87" idx="3"/>
          </p:cNvCxnSpPr>
          <p:nvPr/>
        </p:nvCxnSpPr>
        <p:spPr>
          <a:xfrm>
            <a:off x="6062663" y="2876674"/>
            <a:ext cx="192284" cy="0"/>
          </a:xfrm>
          <a:prstGeom prst="straightConnector1">
            <a:avLst/>
          </a:prstGeom>
          <a:ln w="12700">
            <a:solidFill>
              <a:srgbClr val="C5C7D6"/>
            </a:solidFill>
            <a:headEnd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직선 화살표 연결선 115">
            <a:extLst>
              <a:ext uri="{FF2B5EF4-FFF2-40B4-BE49-F238E27FC236}">
                <a16:creationId xmlns:a16="http://schemas.microsoft.com/office/drawing/2014/main" id="{09331095-00F0-FE61-90A2-C55A1F2380D6}"/>
              </a:ext>
            </a:extLst>
          </p:cNvPr>
          <p:cNvCxnSpPr>
            <a:cxnSpLocks/>
            <a:stCxn id="90" idx="0"/>
            <a:endCxn id="89" idx="3"/>
          </p:cNvCxnSpPr>
          <p:nvPr/>
        </p:nvCxnSpPr>
        <p:spPr>
          <a:xfrm>
            <a:off x="6058934" y="5150190"/>
            <a:ext cx="196013" cy="0"/>
          </a:xfrm>
          <a:prstGeom prst="straightConnector1">
            <a:avLst/>
          </a:prstGeom>
          <a:ln w="12700">
            <a:solidFill>
              <a:srgbClr val="C5C7D6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직선 화살표 연결선 116">
            <a:extLst>
              <a:ext uri="{FF2B5EF4-FFF2-40B4-BE49-F238E27FC236}">
                <a16:creationId xmlns:a16="http://schemas.microsoft.com/office/drawing/2014/main" id="{32349996-46E5-E588-AD95-99C1CD5E1FA6}"/>
              </a:ext>
            </a:extLst>
          </p:cNvPr>
          <p:cNvCxnSpPr>
            <a:cxnSpLocks/>
            <a:stCxn id="92" idx="0"/>
            <a:endCxn id="95" idx="1"/>
          </p:cNvCxnSpPr>
          <p:nvPr/>
        </p:nvCxnSpPr>
        <p:spPr>
          <a:xfrm flipV="1">
            <a:off x="8365789" y="3440114"/>
            <a:ext cx="378674" cy="7820"/>
          </a:xfrm>
          <a:prstGeom prst="straightConnector1">
            <a:avLst/>
          </a:prstGeom>
          <a:ln w="12700">
            <a:solidFill>
              <a:srgbClr val="6A6F90"/>
            </a:solidFill>
            <a:headEnd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직선 화살표 연결선 117">
            <a:extLst>
              <a:ext uri="{FF2B5EF4-FFF2-40B4-BE49-F238E27FC236}">
                <a16:creationId xmlns:a16="http://schemas.microsoft.com/office/drawing/2014/main" id="{4ACF3E07-B5D9-2020-F944-0FCC54C15438}"/>
              </a:ext>
            </a:extLst>
          </p:cNvPr>
          <p:cNvCxnSpPr>
            <a:cxnSpLocks/>
            <a:stCxn id="93" idx="0"/>
            <a:endCxn id="96" idx="1"/>
          </p:cNvCxnSpPr>
          <p:nvPr/>
        </p:nvCxnSpPr>
        <p:spPr>
          <a:xfrm flipV="1">
            <a:off x="8365789" y="4580439"/>
            <a:ext cx="378674" cy="849"/>
          </a:xfrm>
          <a:prstGeom prst="straightConnector1">
            <a:avLst/>
          </a:prstGeom>
          <a:ln w="12700">
            <a:solidFill>
              <a:srgbClr val="6A6F90"/>
            </a:solidFill>
            <a:headEnd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연결선: 꺾임 118">
            <a:extLst>
              <a:ext uri="{FF2B5EF4-FFF2-40B4-BE49-F238E27FC236}">
                <a16:creationId xmlns:a16="http://schemas.microsoft.com/office/drawing/2014/main" id="{B83A3D98-20DA-7B1F-F81A-73FED3FE3476}"/>
              </a:ext>
            </a:extLst>
          </p:cNvPr>
          <p:cNvCxnSpPr>
            <a:stCxn id="94" idx="0"/>
            <a:endCxn id="99" idx="1"/>
          </p:cNvCxnSpPr>
          <p:nvPr/>
        </p:nvCxnSpPr>
        <p:spPr>
          <a:xfrm rot="5400000" flipH="1" flipV="1">
            <a:off x="9011303" y="1842147"/>
            <a:ext cx="977560" cy="756695"/>
          </a:xfrm>
          <a:prstGeom prst="bentConnector2">
            <a:avLst/>
          </a:prstGeom>
          <a:ln w="12700">
            <a:solidFill>
              <a:srgbClr val="6A6F90"/>
            </a:solidFill>
            <a:headEnd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연결선: 꺾임 119">
            <a:extLst>
              <a:ext uri="{FF2B5EF4-FFF2-40B4-BE49-F238E27FC236}">
                <a16:creationId xmlns:a16="http://schemas.microsoft.com/office/drawing/2014/main" id="{EAF2F9B4-F865-6057-944D-78481BBC4A8D}"/>
              </a:ext>
            </a:extLst>
          </p:cNvPr>
          <p:cNvCxnSpPr>
            <a:stCxn id="97" idx="2"/>
            <a:endCxn id="98" idx="1"/>
          </p:cNvCxnSpPr>
          <p:nvPr/>
        </p:nvCxnSpPr>
        <p:spPr>
          <a:xfrm rot="16200000" flipH="1">
            <a:off x="9295789" y="5143536"/>
            <a:ext cx="408589" cy="756695"/>
          </a:xfrm>
          <a:prstGeom prst="bentConnector2">
            <a:avLst/>
          </a:prstGeom>
          <a:ln w="12700">
            <a:solidFill>
              <a:srgbClr val="6A6F90"/>
            </a:solidFill>
            <a:headEnd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직선 연결선 120">
            <a:extLst>
              <a:ext uri="{FF2B5EF4-FFF2-40B4-BE49-F238E27FC236}">
                <a16:creationId xmlns:a16="http://schemas.microsoft.com/office/drawing/2014/main" id="{0C8C311C-2B5F-4BD4-1884-F96199578E96}"/>
              </a:ext>
            </a:extLst>
          </p:cNvPr>
          <p:cNvCxnSpPr/>
          <p:nvPr/>
        </p:nvCxnSpPr>
        <p:spPr>
          <a:xfrm>
            <a:off x="7295606" y="1005840"/>
            <a:ext cx="2397034" cy="0"/>
          </a:xfrm>
          <a:prstGeom prst="line">
            <a:avLst/>
          </a:prstGeom>
          <a:ln w="12700" cap="sq">
            <a:solidFill>
              <a:schemeClr val="tx1"/>
            </a:solidFill>
            <a:headEnd type="diamond" w="sm" len="sm"/>
            <a:tailEnd type="diamond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>
            <a:extLst>
              <a:ext uri="{FF2B5EF4-FFF2-40B4-BE49-F238E27FC236}">
                <a16:creationId xmlns:a16="http://schemas.microsoft.com/office/drawing/2014/main" id="{8F072396-05DE-7442-9EED-57D2F56C31C3}"/>
              </a:ext>
            </a:extLst>
          </p:cNvPr>
          <p:cNvSpPr txBox="1"/>
          <p:nvPr/>
        </p:nvSpPr>
        <p:spPr>
          <a:xfrm>
            <a:off x="5066371" y="3758651"/>
            <a:ext cx="944765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>
                <a:latin typeface="Calibri" panose="020F0502020204030204" pitchFamily="34" charset="0"/>
                <a:cs typeface="Calibri" panose="020F0502020204030204" pitchFamily="34" charset="0"/>
              </a:rPr>
              <a:t>OTC</a:t>
            </a:r>
          </a:p>
          <a:p>
            <a:pPr algn="ctr"/>
            <a:r>
              <a:rPr lang="ko-KR" altLang="en-US" sz="1000" b="1" dirty="0">
                <a:latin typeface="Calibri" panose="020F0502020204030204" pitchFamily="34" charset="0"/>
                <a:cs typeface="Calibri" panose="020F0502020204030204" pitchFamily="34" charset="0"/>
              </a:rPr>
              <a:t>협상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4DA494AD-0293-C66E-C945-F18AFA3F2DFF}"/>
              </a:ext>
            </a:extLst>
          </p:cNvPr>
          <p:cNvSpPr txBox="1"/>
          <p:nvPr/>
        </p:nvSpPr>
        <p:spPr>
          <a:xfrm>
            <a:off x="8023554" y="765384"/>
            <a:ext cx="9447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latin typeface="Calibri" panose="020F0502020204030204" pitchFamily="34" charset="0"/>
                <a:cs typeface="Calibri" panose="020F0502020204030204" pitchFamily="34" charset="0"/>
              </a:rPr>
              <a:t>T+2</a:t>
            </a:r>
            <a:endParaRPr lang="ko-KR" alt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5" name="직선 화살표 연결선 124">
            <a:extLst>
              <a:ext uri="{FF2B5EF4-FFF2-40B4-BE49-F238E27FC236}">
                <a16:creationId xmlns:a16="http://schemas.microsoft.com/office/drawing/2014/main" id="{BD6209C9-CDCB-31E4-CF8C-671714CB4DBD}"/>
              </a:ext>
            </a:extLst>
          </p:cNvPr>
          <p:cNvCxnSpPr>
            <a:cxnSpLocks/>
            <a:stCxn id="95" idx="0"/>
            <a:endCxn id="94" idx="2"/>
          </p:cNvCxnSpPr>
          <p:nvPr/>
        </p:nvCxnSpPr>
        <p:spPr>
          <a:xfrm flipV="1">
            <a:off x="9121736" y="3042375"/>
            <a:ext cx="0" cy="231188"/>
          </a:xfrm>
          <a:prstGeom prst="straightConnector1">
            <a:avLst/>
          </a:prstGeom>
          <a:ln w="12700">
            <a:solidFill>
              <a:srgbClr val="6A6F90"/>
            </a:solidFill>
            <a:headEnd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직선 화살표 연결선 125">
            <a:extLst>
              <a:ext uri="{FF2B5EF4-FFF2-40B4-BE49-F238E27FC236}">
                <a16:creationId xmlns:a16="http://schemas.microsoft.com/office/drawing/2014/main" id="{060A6A3E-09C5-E360-F0CB-986AC80B3B3A}"/>
              </a:ext>
            </a:extLst>
          </p:cNvPr>
          <p:cNvCxnSpPr>
            <a:cxnSpLocks/>
            <a:stCxn id="96" idx="2"/>
            <a:endCxn id="97" idx="0"/>
          </p:cNvCxnSpPr>
          <p:nvPr/>
        </p:nvCxnSpPr>
        <p:spPr>
          <a:xfrm>
            <a:off x="9121736" y="4746989"/>
            <a:ext cx="0" cy="237500"/>
          </a:xfrm>
          <a:prstGeom prst="straightConnector1">
            <a:avLst/>
          </a:prstGeom>
          <a:ln w="12700">
            <a:solidFill>
              <a:srgbClr val="6A6F90"/>
            </a:solidFill>
            <a:headEnd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직선 화살표 연결선 126">
            <a:extLst>
              <a:ext uri="{FF2B5EF4-FFF2-40B4-BE49-F238E27FC236}">
                <a16:creationId xmlns:a16="http://schemas.microsoft.com/office/drawing/2014/main" id="{8459CDCA-54C8-4088-5355-98594C7AF2F6}"/>
              </a:ext>
            </a:extLst>
          </p:cNvPr>
          <p:cNvCxnSpPr/>
          <p:nvPr/>
        </p:nvCxnSpPr>
        <p:spPr>
          <a:xfrm>
            <a:off x="7878166" y="3615334"/>
            <a:ext cx="0" cy="798554"/>
          </a:xfrm>
          <a:prstGeom prst="straightConnector1">
            <a:avLst/>
          </a:prstGeom>
          <a:ln w="12700">
            <a:solidFill>
              <a:srgbClr val="6A6F90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직선 연결선 127">
            <a:extLst>
              <a:ext uri="{FF2B5EF4-FFF2-40B4-BE49-F238E27FC236}">
                <a16:creationId xmlns:a16="http://schemas.microsoft.com/office/drawing/2014/main" id="{7DA0D353-E163-187A-5085-BDCDC3138AB7}"/>
              </a:ext>
            </a:extLst>
          </p:cNvPr>
          <p:cNvCxnSpPr>
            <a:stCxn id="88" idx="0"/>
          </p:cNvCxnSpPr>
          <p:nvPr/>
        </p:nvCxnSpPr>
        <p:spPr>
          <a:xfrm>
            <a:off x="7230192" y="3946975"/>
            <a:ext cx="647974" cy="0"/>
          </a:xfrm>
          <a:prstGeom prst="line">
            <a:avLst/>
          </a:prstGeom>
          <a:ln w="12700">
            <a:solidFill>
              <a:srgbClr val="6A6F90"/>
            </a:solidFill>
            <a:headEnd w="med" len="med"/>
            <a:tail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>
            <a:extLst>
              <a:ext uri="{FF2B5EF4-FFF2-40B4-BE49-F238E27FC236}">
                <a16:creationId xmlns:a16="http://schemas.microsoft.com/office/drawing/2014/main" id="{89A1CFEF-1DCE-7727-1740-F539A0CCA870}"/>
              </a:ext>
            </a:extLst>
          </p:cNvPr>
          <p:cNvSpPr txBox="1"/>
          <p:nvPr/>
        </p:nvSpPr>
        <p:spPr>
          <a:xfrm>
            <a:off x="0" y="627108"/>
            <a:ext cx="49571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031D4D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endParaRPr lang="ko-KR" altLang="en-US" sz="2000" b="1" dirty="0">
              <a:solidFill>
                <a:srgbClr val="031D4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F9B5-D01D-4A72-BBFE-8B6FBC96131D}" type="slidenum">
              <a:rPr lang="ko-KR" altLang="en-US" smtClean="0"/>
              <a:pPr/>
              <a:t>11</a:t>
            </a:fld>
            <a:endParaRPr lang="ko-KR" altLang="en-US"/>
          </a:p>
        </p:txBody>
      </p:sp>
      <p:sp>
        <p:nvSpPr>
          <p:cNvPr id="66" name="직사각형 65">
            <a:extLst>
              <a:ext uri="{FF2B5EF4-FFF2-40B4-BE49-F238E27FC236}">
                <a16:creationId xmlns:a16="http://schemas.microsoft.com/office/drawing/2014/main" id="{009E6B8B-697D-A1B9-CF14-6D8C53B63B6D}"/>
              </a:ext>
            </a:extLst>
          </p:cNvPr>
          <p:cNvSpPr/>
          <p:nvPr/>
        </p:nvSpPr>
        <p:spPr>
          <a:xfrm>
            <a:off x="0" y="0"/>
            <a:ext cx="12192000" cy="55010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/>
              <a:t> </a:t>
            </a:r>
            <a:r>
              <a:rPr lang="ko-KR" altLang="en-US" b="1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전통 채권의</a:t>
            </a:r>
            <a:r>
              <a:rPr lang="en-US" altLang="ko-KR" b="1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ko-KR" altLang="en-US" b="1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발행  절차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61204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97560" y="1619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화살표: 오각형 8">
            <a:extLst>
              <a:ext uri="{FF2B5EF4-FFF2-40B4-BE49-F238E27FC236}">
                <a16:creationId xmlns:a16="http://schemas.microsoft.com/office/drawing/2014/main" id="{5032E7CB-9C42-EABB-0E42-2F32EEEE94A0}"/>
              </a:ext>
            </a:extLst>
          </p:cNvPr>
          <p:cNvSpPr/>
          <p:nvPr/>
        </p:nvSpPr>
        <p:spPr>
          <a:xfrm>
            <a:off x="2594774" y="1142231"/>
            <a:ext cx="1116000" cy="288000"/>
          </a:xfrm>
          <a:prstGeom prst="homePlate">
            <a:avLst>
              <a:gd name="adj" fmla="val 34566"/>
            </a:avLst>
          </a:prstGeom>
          <a:solidFill>
            <a:srgbClr val="031D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latin typeface="Calibri" panose="020F0502020204030204" pitchFamily="34" charset="0"/>
                <a:cs typeface="Calibri" panose="020F0502020204030204" pitchFamily="34" charset="0"/>
              </a:rPr>
              <a:t>Due diligence</a:t>
            </a:r>
            <a:endParaRPr lang="ko-KR" altLang="en-US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화살표: 갈매기형 수장 9">
            <a:extLst>
              <a:ext uri="{FF2B5EF4-FFF2-40B4-BE49-F238E27FC236}">
                <a16:creationId xmlns:a16="http://schemas.microsoft.com/office/drawing/2014/main" id="{BFA610F3-42C6-5CD7-7B43-9A3BD305D6C1}"/>
              </a:ext>
            </a:extLst>
          </p:cNvPr>
          <p:cNvSpPr/>
          <p:nvPr/>
        </p:nvSpPr>
        <p:spPr>
          <a:xfrm>
            <a:off x="3674168" y="1141886"/>
            <a:ext cx="1440000" cy="288000"/>
          </a:xfrm>
          <a:prstGeom prst="chevron">
            <a:avLst>
              <a:gd name="adj" fmla="val 34125"/>
            </a:avLst>
          </a:prstGeom>
          <a:solidFill>
            <a:srgbClr val="031D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Deposit</a:t>
            </a:r>
            <a:endParaRPr lang="ko-KR" altLang="en-US" sz="1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화살표: 갈매기형 수장 10">
            <a:extLst>
              <a:ext uri="{FF2B5EF4-FFF2-40B4-BE49-F238E27FC236}">
                <a16:creationId xmlns:a16="http://schemas.microsoft.com/office/drawing/2014/main" id="{22CF3CC2-3FAC-FED0-12C7-DBA810C5A72F}"/>
              </a:ext>
            </a:extLst>
          </p:cNvPr>
          <p:cNvSpPr/>
          <p:nvPr/>
        </p:nvSpPr>
        <p:spPr>
          <a:xfrm>
            <a:off x="5083689" y="1141886"/>
            <a:ext cx="2133539" cy="288000"/>
          </a:xfrm>
          <a:prstGeom prst="chevron">
            <a:avLst>
              <a:gd name="adj" fmla="val 34125"/>
            </a:avLst>
          </a:prstGeom>
          <a:solidFill>
            <a:srgbClr val="031D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Execution</a:t>
            </a:r>
            <a:endParaRPr lang="ko-KR" altLang="en-US" sz="1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화살표: 갈매기형 수장 11">
            <a:extLst>
              <a:ext uri="{FF2B5EF4-FFF2-40B4-BE49-F238E27FC236}">
                <a16:creationId xmlns:a16="http://schemas.microsoft.com/office/drawing/2014/main" id="{D5FF030C-C01B-B896-6340-ED27C66AE657}"/>
              </a:ext>
            </a:extLst>
          </p:cNvPr>
          <p:cNvSpPr/>
          <p:nvPr/>
        </p:nvSpPr>
        <p:spPr>
          <a:xfrm>
            <a:off x="7191104" y="1141886"/>
            <a:ext cx="1254033" cy="288000"/>
          </a:xfrm>
          <a:prstGeom prst="chevron">
            <a:avLst>
              <a:gd name="adj" fmla="val 34125"/>
            </a:avLst>
          </a:prstGeom>
          <a:solidFill>
            <a:srgbClr val="BFC1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solidFill>
                  <a:srgbClr val="6A6F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Clearing</a:t>
            </a:r>
            <a:endParaRPr lang="ko-KR" altLang="en-US" sz="1000" b="1" dirty="0">
              <a:solidFill>
                <a:srgbClr val="6A6F9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화살표: 갈매기형 수장 12">
            <a:extLst>
              <a:ext uri="{FF2B5EF4-FFF2-40B4-BE49-F238E27FC236}">
                <a16:creationId xmlns:a16="http://schemas.microsoft.com/office/drawing/2014/main" id="{3F41E7FF-CFC7-658A-D319-B2804FC03CC8}"/>
              </a:ext>
            </a:extLst>
          </p:cNvPr>
          <p:cNvSpPr/>
          <p:nvPr/>
        </p:nvSpPr>
        <p:spPr>
          <a:xfrm>
            <a:off x="8412482" y="1141886"/>
            <a:ext cx="1365067" cy="288000"/>
          </a:xfrm>
          <a:prstGeom prst="chevron">
            <a:avLst>
              <a:gd name="adj" fmla="val 34125"/>
            </a:avLst>
          </a:prstGeom>
          <a:solidFill>
            <a:srgbClr val="031D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Settlement</a:t>
            </a:r>
            <a:endParaRPr lang="ko-KR" altLang="en-US" sz="1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화살표: 갈매기형 수장 13">
            <a:extLst>
              <a:ext uri="{FF2B5EF4-FFF2-40B4-BE49-F238E27FC236}">
                <a16:creationId xmlns:a16="http://schemas.microsoft.com/office/drawing/2014/main" id="{F69B0E96-83BA-7C52-3F4D-0011A18DE86F}"/>
              </a:ext>
            </a:extLst>
          </p:cNvPr>
          <p:cNvSpPr/>
          <p:nvPr/>
        </p:nvSpPr>
        <p:spPr>
          <a:xfrm>
            <a:off x="9741083" y="1141886"/>
            <a:ext cx="1029243" cy="288000"/>
          </a:xfrm>
          <a:prstGeom prst="chevron">
            <a:avLst>
              <a:gd name="adj" fmla="val 34125"/>
            </a:avLst>
          </a:prstGeom>
          <a:solidFill>
            <a:srgbClr val="031D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Custody</a:t>
            </a:r>
            <a:endParaRPr lang="ko-KR" altLang="en-US" sz="1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11B833F9-60DC-AB90-8DFF-B83154140905}"/>
              </a:ext>
            </a:extLst>
          </p:cNvPr>
          <p:cNvSpPr/>
          <p:nvPr/>
        </p:nvSpPr>
        <p:spPr>
          <a:xfrm>
            <a:off x="1221377" y="1567545"/>
            <a:ext cx="1214846" cy="333101"/>
          </a:xfrm>
          <a:prstGeom prst="rect">
            <a:avLst/>
          </a:prstGeom>
          <a:solidFill>
            <a:srgbClr val="BFC1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0" rtlCol="0" anchor="ctr"/>
          <a:lstStyle/>
          <a:p>
            <a:r>
              <a:rPr lang="en-US" altLang="ko-KR" sz="1000" b="1" dirty="0">
                <a:solidFill>
                  <a:srgbClr val="6A6F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CSD</a:t>
            </a:r>
            <a:endParaRPr lang="ko-KR" altLang="en-US" sz="1000" b="1" dirty="0">
              <a:solidFill>
                <a:srgbClr val="6A6F9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492AF618-2B7F-7B78-ABF6-6260003535EE}"/>
              </a:ext>
            </a:extLst>
          </p:cNvPr>
          <p:cNvSpPr/>
          <p:nvPr/>
        </p:nvSpPr>
        <p:spPr>
          <a:xfrm>
            <a:off x="1221377" y="2149612"/>
            <a:ext cx="1214846" cy="333101"/>
          </a:xfrm>
          <a:prstGeom prst="rect">
            <a:avLst/>
          </a:prstGeom>
          <a:solidFill>
            <a:srgbClr val="031D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r>
              <a:rPr lang="en-US" altLang="ko-KR" sz="1000" b="1" dirty="0">
                <a:latin typeface="Calibri" panose="020F0502020204030204" pitchFamily="34" charset="0"/>
                <a:cs typeface="Calibri" panose="020F0502020204030204" pitchFamily="34" charset="0"/>
              </a:rPr>
              <a:t>Buyer / Seller</a:t>
            </a:r>
            <a:r>
              <a:rPr lang="ko-KR" altLang="en-US" sz="1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ko-KR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ko-KR" altLang="en-US" sz="1000" b="1" dirty="0">
                <a:latin typeface="Calibri" panose="020F0502020204030204" pitchFamily="34" charset="0"/>
                <a:cs typeface="Calibri" panose="020F0502020204030204" pitchFamily="34" charset="0"/>
              </a:rPr>
              <a:t>투자자</a:t>
            </a:r>
            <a:r>
              <a:rPr lang="en-US" altLang="ko-KR" sz="1000" b="1" dirty="0"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ko-KR" altLang="en-US" sz="1000" b="1" dirty="0">
                <a:latin typeface="Calibri" panose="020F0502020204030204" pitchFamily="34" charset="0"/>
                <a:cs typeface="Calibri" panose="020F0502020204030204" pitchFamily="34" charset="0"/>
              </a:rPr>
              <a:t>발행자</a:t>
            </a:r>
            <a:r>
              <a:rPr lang="en-US" altLang="ko-KR" sz="1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o-KR" altLang="en-US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661DDCDB-F6B5-A280-F8E1-8FA3FA04970E}"/>
              </a:ext>
            </a:extLst>
          </p:cNvPr>
          <p:cNvSpPr/>
          <p:nvPr/>
        </p:nvSpPr>
        <p:spPr>
          <a:xfrm>
            <a:off x="1221377" y="2709274"/>
            <a:ext cx="1214846" cy="333101"/>
          </a:xfrm>
          <a:prstGeom prst="rect">
            <a:avLst/>
          </a:prstGeom>
          <a:solidFill>
            <a:srgbClr val="BFC1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r>
              <a:rPr lang="ko-KR" altLang="en-US" sz="1000" b="1" dirty="0">
                <a:solidFill>
                  <a:srgbClr val="6A6F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매수</a:t>
            </a:r>
            <a:r>
              <a:rPr lang="en-US" altLang="ko-KR" sz="1000" b="1" dirty="0">
                <a:solidFill>
                  <a:srgbClr val="6A6F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OTC dealer</a:t>
            </a:r>
            <a:endParaRPr lang="ko-KR" altLang="en-US" sz="1000" b="1" dirty="0">
              <a:solidFill>
                <a:srgbClr val="6A6F9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FAFB3638-F6D5-BB0D-C044-9AC2F3309CA1}"/>
              </a:ext>
            </a:extLst>
          </p:cNvPr>
          <p:cNvSpPr/>
          <p:nvPr/>
        </p:nvSpPr>
        <p:spPr>
          <a:xfrm>
            <a:off x="1221377" y="3279076"/>
            <a:ext cx="1214846" cy="333101"/>
          </a:xfrm>
          <a:prstGeom prst="rect">
            <a:avLst/>
          </a:prstGeom>
          <a:gradFill flip="none" rotWithShape="1">
            <a:gsLst>
              <a:gs pos="100000">
                <a:srgbClr val="031D4D"/>
              </a:gs>
              <a:gs pos="0">
                <a:srgbClr val="BFC1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r>
              <a:rPr lang="ko-KR" altLang="en-US" sz="1000" b="1" dirty="0" err="1">
                <a:latin typeface="Calibri" panose="020F0502020204030204" pitchFamily="34" charset="0"/>
                <a:cs typeface="Calibri" panose="020F0502020204030204" pitchFamily="34" charset="0"/>
              </a:rPr>
              <a:t>청산은행</a:t>
            </a:r>
            <a:r>
              <a:rPr lang="en-US" altLang="ko-KR" sz="1000" b="1" dirty="0">
                <a:latin typeface="Calibri" panose="020F0502020204030204" pitchFamily="34" charset="0"/>
                <a:cs typeface="Calibri" panose="020F0502020204030204" pitchFamily="34" charset="0"/>
              </a:rPr>
              <a:t> A</a:t>
            </a:r>
            <a:endParaRPr lang="ko-KR" altLang="en-US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B94AE622-6C6D-0B2B-5575-ABA470258FDD}"/>
              </a:ext>
            </a:extLst>
          </p:cNvPr>
          <p:cNvSpPr/>
          <p:nvPr/>
        </p:nvSpPr>
        <p:spPr>
          <a:xfrm>
            <a:off x="1221377" y="3848878"/>
            <a:ext cx="1214846" cy="333101"/>
          </a:xfrm>
          <a:prstGeom prst="rect">
            <a:avLst/>
          </a:prstGeom>
          <a:solidFill>
            <a:srgbClr val="031D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r>
              <a:rPr lang="en-US" altLang="ko-KR" sz="1000" b="1" dirty="0">
                <a:latin typeface="Calibri" panose="020F0502020204030204" pitchFamily="34" charset="0"/>
                <a:cs typeface="Calibri" panose="020F0502020204030204" pitchFamily="34" charset="0"/>
              </a:rPr>
              <a:t>Liquidity pool</a:t>
            </a:r>
          </a:p>
          <a:p>
            <a:r>
              <a:rPr lang="ko-KR" altLang="en-US" sz="1000" b="1" dirty="0">
                <a:latin typeface="Calibri" panose="020F0502020204030204" pitchFamily="34" charset="0"/>
                <a:cs typeface="Calibri" panose="020F0502020204030204" pitchFamily="34" charset="0"/>
              </a:rPr>
              <a:t>유동성 풀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B1B92839-99F9-25C9-2C0A-7974B6BFC63F}"/>
              </a:ext>
            </a:extLst>
          </p:cNvPr>
          <p:cNvSpPr/>
          <p:nvPr/>
        </p:nvSpPr>
        <p:spPr>
          <a:xfrm>
            <a:off x="1221377" y="4418680"/>
            <a:ext cx="1214846" cy="333101"/>
          </a:xfrm>
          <a:prstGeom prst="rect">
            <a:avLst/>
          </a:prstGeom>
          <a:gradFill flip="none" rotWithShape="1">
            <a:gsLst>
              <a:gs pos="100000">
                <a:srgbClr val="031D4D"/>
              </a:gs>
              <a:gs pos="0">
                <a:srgbClr val="BFC1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r>
              <a:rPr lang="ko-KR" altLang="en-US" sz="1000" b="1" dirty="0" err="1">
                <a:latin typeface="Calibri" panose="020F0502020204030204" pitchFamily="34" charset="0"/>
                <a:cs typeface="Calibri" panose="020F0502020204030204" pitchFamily="34" charset="0"/>
              </a:rPr>
              <a:t>청산은행</a:t>
            </a:r>
            <a:r>
              <a:rPr lang="en-US" altLang="ko-KR" sz="1000" b="1" dirty="0">
                <a:latin typeface="Calibri" panose="020F0502020204030204" pitchFamily="34" charset="0"/>
                <a:cs typeface="Calibri" panose="020F0502020204030204" pitchFamily="34" charset="0"/>
              </a:rPr>
              <a:t> B</a:t>
            </a:r>
            <a:endParaRPr lang="ko-KR" altLang="en-US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FA0941EE-1776-882B-25E0-B659597614C1}"/>
              </a:ext>
            </a:extLst>
          </p:cNvPr>
          <p:cNvSpPr/>
          <p:nvPr/>
        </p:nvSpPr>
        <p:spPr>
          <a:xfrm>
            <a:off x="1221377" y="4989154"/>
            <a:ext cx="1214846" cy="333101"/>
          </a:xfrm>
          <a:prstGeom prst="rect">
            <a:avLst/>
          </a:prstGeom>
          <a:solidFill>
            <a:srgbClr val="BFC1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r>
              <a:rPr lang="ko-KR" altLang="en-US" sz="1000" b="1" dirty="0">
                <a:solidFill>
                  <a:srgbClr val="6A6F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매도</a:t>
            </a:r>
            <a:r>
              <a:rPr lang="en-US" altLang="ko-KR" sz="1000" b="1" dirty="0">
                <a:solidFill>
                  <a:srgbClr val="6A6F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OTC dealer</a:t>
            </a:r>
            <a:endParaRPr lang="ko-KR" altLang="en-US" sz="1000" b="1" dirty="0">
              <a:solidFill>
                <a:srgbClr val="6A6F9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C19EAEE9-0B79-A20C-5ACE-FF0BBDF65F53}"/>
              </a:ext>
            </a:extLst>
          </p:cNvPr>
          <p:cNvSpPr/>
          <p:nvPr/>
        </p:nvSpPr>
        <p:spPr>
          <a:xfrm>
            <a:off x="1221377" y="5559628"/>
            <a:ext cx="1214846" cy="333101"/>
          </a:xfrm>
          <a:prstGeom prst="rect">
            <a:avLst/>
          </a:prstGeom>
          <a:solidFill>
            <a:srgbClr val="031D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r>
              <a:rPr lang="en-US" altLang="ko-KR" sz="1000" b="1" dirty="0">
                <a:latin typeface="Calibri" panose="020F0502020204030204" pitchFamily="34" charset="0"/>
                <a:cs typeface="Calibri" panose="020F0502020204030204" pitchFamily="34" charset="0"/>
              </a:rPr>
              <a:t>Liquidity provider</a:t>
            </a:r>
          </a:p>
          <a:p>
            <a:r>
              <a:rPr lang="en-US" altLang="ko-KR" sz="1000" b="1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ko-KR" altLang="en-US" sz="1000" b="1" dirty="0">
                <a:latin typeface="Calibri" panose="020F0502020204030204" pitchFamily="34" charset="0"/>
                <a:cs typeface="Calibri" panose="020F0502020204030204" pitchFamily="34" charset="0"/>
              </a:rPr>
              <a:t>유동성공급자 </a:t>
            </a: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DB740DFB-9B79-C876-BA8D-B3309A8535A5}"/>
              </a:ext>
            </a:extLst>
          </p:cNvPr>
          <p:cNvSpPr/>
          <p:nvPr/>
        </p:nvSpPr>
        <p:spPr>
          <a:xfrm>
            <a:off x="2594774" y="2149612"/>
            <a:ext cx="1116000" cy="333101"/>
          </a:xfrm>
          <a:prstGeom prst="rect">
            <a:avLst/>
          </a:prstGeom>
          <a:gradFill>
            <a:gsLst>
              <a:gs pos="100000">
                <a:srgbClr val="7ECBB6"/>
              </a:gs>
              <a:gs pos="0">
                <a:srgbClr val="BFC1CC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altLang="ko-KR" sz="95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VC</a:t>
            </a:r>
            <a:r>
              <a:rPr lang="ko-KR" altLang="en-US" sz="95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로 매수자 입증</a:t>
            </a: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B16931E9-507C-E802-9AF8-21AAAC538DF3}"/>
              </a:ext>
            </a:extLst>
          </p:cNvPr>
          <p:cNvSpPr/>
          <p:nvPr/>
        </p:nvSpPr>
        <p:spPr>
          <a:xfrm>
            <a:off x="3869325" y="2149612"/>
            <a:ext cx="754546" cy="333101"/>
          </a:xfrm>
          <a:prstGeom prst="rect">
            <a:avLst/>
          </a:prstGeom>
          <a:solidFill>
            <a:srgbClr val="7ECB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ko-KR" altLang="en-US" sz="95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자금조성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83C58F45-F9C4-AA34-C3EF-DF104A739F79}"/>
              </a:ext>
            </a:extLst>
          </p:cNvPr>
          <p:cNvSpPr/>
          <p:nvPr/>
        </p:nvSpPr>
        <p:spPr>
          <a:xfrm>
            <a:off x="4013397" y="3843475"/>
            <a:ext cx="754546" cy="333101"/>
          </a:xfrm>
          <a:prstGeom prst="rect">
            <a:avLst/>
          </a:prstGeom>
          <a:solidFill>
            <a:srgbClr val="7ECB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ko-KR" altLang="en-US" sz="95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현금</a:t>
            </a:r>
            <a:r>
              <a:rPr lang="en-US" altLang="ko-KR" sz="95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ko-KR" altLang="en-US" sz="95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채권  토큰 </a:t>
            </a:r>
            <a:r>
              <a:rPr lang="ko-KR" altLang="en-US" sz="95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자산쌍</a:t>
            </a:r>
            <a:endParaRPr lang="ko-KR" altLang="en-US" sz="95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육각형 28">
            <a:extLst>
              <a:ext uri="{FF2B5EF4-FFF2-40B4-BE49-F238E27FC236}">
                <a16:creationId xmlns:a16="http://schemas.microsoft.com/office/drawing/2014/main" id="{D9B2DAEC-532E-177A-8620-D88B1B870844}"/>
              </a:ext>
            </a:extLst>
          </p:cNvPr>
          <p:cNvSpPr/>
          <p:nvPr/>
        </p:nvSpPr>
        <p:spPr>
          <a:xfrm>
            <a:off x="5667553" y="2149611"/>
            <a:ext cx="975245" cy="334800"/>
          </a:xfrm>
          <a:prstGeom prst="hexagon">
            <a:avLst>
              <a:gd name="adj" fmla="val 39936"/>
              <a:gd name="vf" fmla="val 115470"/>
            </a:avLst>
          </a:prstGeom>
          <a:gradFill>
            <a:gsLst>
              <a:gs pos="100000">
                <a:srgbClr val="7ECBB6"/>
              </a:gs>
              <a:gs pos="0">
                <a:srgbClr val="BFC1CC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ko-KR" altLang="en-US" sz="95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매수주문</a:t>
            </a:r>
          </a:p>
        </p:txBody>
      </p:sp>
      <p:sp>
        <p:nvSpPr>
          <p:cNvPr id="30" name="육각형 29">
            <a:extLst>
              <a:ext uri="{FF2B5EF4-FFF2-40B4-BE49-F238E27FC236}">
                <a16:creationId xmlns:a16="http://schemas.microsoft.com/office/drawing/2014/main" id="{5242CBA7-BA27-9BAC-EA2B-AB99EC9C0C70}"/>
              </a:ext>
            </a:extLst>
          </p:cNvPr>
          <p:cNvSpPr/>
          <p:nvPr/>
        </p:nvSpPr>
        <p:spPr>
          <a:xfrm>
            <a:off x="5667553" y="3838776"/>
            <a:ext cx="975245" cy="334800"/>
          </a:xfrm>
          <a:prstGeom prst="hexagon">
            <a:avLst>
              <a:gd name="adj" fmla="val 39936"/>
              <a:gd name="vf" fmla="val 115470"/>
            </a:avLst>
          </a:prstGeom>
          <a:solidFill>
            <a:srgbClr val="7ECB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ko-KR" altLang="en-US" sz="85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자동시장조성</a:t>
            </a:r>
            <a:endParaRPr lang="en-US" altLang="ko-KR" sz="85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altLang="ko-KR" sz="85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(AMM)</a:t>
            </a:r>
            <a:endParaRPr lang="ko-KR" altLang="en-US" sz="85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01B2BAC3-3C76-F41A-1BD3-E6A65D229BBE}"/>
              </a:ext>
            </a:extLst>
          </p:cNvPr>
          <p:cNvSpPr/>
          <p:nvPr/>
        </p:nvSpPr>
        <p:spPr>
          <a:xfrm>
            <a:off x="9878431" y="5559628"/>
            <a:ext cx="754546" cy="333101"/>
          </a:xfrm>
          <a:prstGeom prst="rect">
            <a:avLst/>
          </a:prstGeom>
          <a:solidFill>
            <a:srgbClr val="7ECB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altLang="ko-KR" sz="95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Cash/</a:t>
            </a:r>
          </a:p>
          <a:p>
            <a:pPr algn="ctr"/>
            <a:r>
              <a:rPr lang="en-US" altLang="ko-KR" sz="95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bond tokens</a:t>
            </a:r>
            <a:endParaRPr lang="ko-KR" altLang="en-US" sz="95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6410B3F7-3424-8FDE-0D9B-0C7D9E8FC6C3}"/>
              </a:ext>
            </a:extLst>
          </p:cNvPr>
          <p:cNvSpPr/>
          <p:nvPr/>
        </p:nvSpPr>
        <p:spPr>
          <a:xfrm>
            <a:off x="9878431" y="2149611"/>
            <a:ext cx="754546" cy="333101"/>
          </a:xfrm>
          <a:prstGeom prst="rect">
            <a:avLst/>
          </a:prstGeom>
          <a:solidFill>
            <a:srgbClr val="7ECB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ko-KR" altLang="en-US" sz="95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채권토큰</a:t>
            </a:r>
            <a:endParaRPr lang="ko-KR" altLang="en-US" sz="95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2" name="직선 연결선 41">
            <a:extLst>
              <a:ext uri="{FF2B5EF4-FFF2-40B4-BE49-F238E27FC236}">
                <a16:creationId xmlns:a16="http://schemas.microsoft.com/office/drawing/2014/main" id="{D14F5DF6-FC2C-A7F9-B6ED-749B43F9E628}"/>
              </a:ext>
            </a:extLst>
          </p:cNvPr>
          <p:cNvCxnSpPr/>
          <p:nvPr/>
        </p:nvCxnSpPr>
        <p:spPr>
          <a:xfrm>
            <a:off x="1221377" y="2012950"/>
            <a:ext cx="9548949" cy="0"/>
          </a:xfrm>
          <a:prstGeom prst="line">
            <a:avLst/>
          </a:prstGeom>
          <a:ln w="12700">
            <a:solidFill>
              <a:srgbClr val="BFC1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연결선 42">
            <a:extLst>
              <a:ext uri="{FF2B5EF4-FFF2-40B4-BE49-F238E27FC236}">
                <a16:creationId xmlns:a16="http://schemas.microsoft.com/office/drawing/2014/main" id="{3610E8C0-C14E-E7CA-A7E3-B85746386330}"/>
              </a:ext>
            </a:extLst>
          </p:cNvPr>
          <p:cNvCxnSpPr>
            <a:cxnSpLocks/>
          </p:cNvCxnSpPr>
          <p:nvPr/>
        </p:nvCxnSpPr>
        <p:spPr>
          <a:xfrm>
            <a:off x="1221377" y="2584450"/>
            <a:ext cx="9548949" cy="0"/>
          </a:xfrm>
          <a:prstGeom prst="line">
            <a:avLst/>
          </a:prstGeom>
          <a:ln w="12700">
            <a:solidFill>
              <a:srgbClr val="BFC1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연결선 43">
            <a:extLst>
              <a:ext uri="{FF2B5EF4-FFF2-40B4-BE49-F238E27FC236}">
                <a16:creationId xmlns:a16="http://schemas.microsoft.com/office/drawing/2014/main" id="{50BA30F6-6BF7-9AF3-0BA0-DC95AE8DA0FC}"/>
              </a:ext>
            </a:extLst>
          </p:cNvPr>
          <p:cNvCxnSpPr/>
          <p:nvPr/>
        </p:nvCxnSpPr>
        <p:spPr>
          <a:xfrm>
            <a:off x="1221377" y="3162300"/>
            <a:ext cx="9548949" cy="0"/>
          </a:xfrm>
          <a:prstGeom prst="line">
            <a:avLst/>
          </a:prstGeom>
          <a:ln w="12700">
            <a:solidFill>
              <a:srgbClr val="BFC1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연결선 44">
            <a:extLst>
              <a:ext uri="{FF2B5EF4-FFF2-40B4-BE49-F238E27FC236}">
                <a16:creationId xmlns:a16="http://schemas.microsoft.com/office/drawing/2014/main" id="{AD11837D-5B3F-5198-1C84-2FE740668F78}"/>
              </a:ext>
            </a:extLst>
          </p:cNvPr>
          <p:cNvCxnSpPr/>
          <p:nvPr/>
        </p:nvCxnSpPr>
        <p:spPr>
          <a:xfrm>
            <a:off x="1221377" y="3733800"/>
            <a:ext cx="9548949" cy="0"/>
          </a:xfrm>
          <a:prstGeom prst="line">
            <a:avLst/>
          </a:prstGeom>
          <a:ln w="12700">
            <a:solidFill>
              <a:srgbClr val="BFC1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직선 연결선 45">
            <a:extLst>
              <a:ext uri="{FF2B5EF4-FFF2-40B4-BE49-F238E27FC236}">
                <a16:creationId xmlns:a16="http://schemas.microsoft.com/office/drawing/2014/main" id="{A31EC382-A644-EF57-5126-25E992BB9213}"/>
              </a:ext>
            </a:extLst>
          </p:cNvPr>
          <p:cNvCxnSpPr/>
          <p:nvPr/>
        </p:nvCxnSpPr>
        <p:spPr>
          <a:xfrm>
            <a:off x="1221377" y="4298950"/>
            <a:ext cx="9548949" cy="0"/>
          </a:xfrm>
          <a:prstGeom prst="line">
            <a:avLst/>
          </a:prstGeom>
          <a:ln w="12700">
            <a:solidFill>
              <a:srgbClr val="BFC1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연결선 46">
            <a:extLst>
              <a:ext uri="{FF2B5EF4-FFF2-40B4-BE49-F238E27FC236}">
                <a16:creationId xmlns:a16="http://schemas.microsoft.com/office/drawing/2014/main" id="{32171048-BE61-4106-7CB9-BB05FC80A131}"/>
              </a:ext>
            </a:extLst>
          </p:cNvPr>
          <p:cNvCxnSpPr/>
          <p:nvPr/>
        </p:nvCxnSpPr>
        <p:spPr>
          <a:xfrm>
            <a:off x="1221377" y="4876800"/>
            <a:ext cx="9548949" cy="0"/>
          </a:xfrm>
          <a:prstGeom prst="line">
            <a:avLst/>
          </a:prstGeom>
          <a:ln w="12700">
            <a:solidFill>
              <a:srgbClr val="BFC1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직선 연결선 47">
            <a:extLst>
              <a:ext uri="{FF2B5EF4-FFF2-40B4-BE49-F238E27FC236}">
                <a16:creationId xmlns:a16="http://schemas.microsoft.com/office/drawing/2014/main" id="{CA964568-8C43-502B-90E7-D5CB7E04449F}"/>
              </a:ext>
            </a:extLst>
          </p:cNvPr>
          <p:cNvCxnSpPr/>
          <p:nvPr/>
        </p:nvCxnSpPr>
        <p:spPr>
          <a:xfrm>
            <a:off x="1221377" y="5441950"/>
            <a:ext cx="9548949" cy="0"/>
          </a:xfrm>
          <a:prstGeom prst="line">
            <a:avLst/>
          </a:prstGeom>
          <a:ln w="12700">
            <a:solidFill>
              <a:srgbClr val="BFC1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화살표 연결선 52">
            <a:extLst>
              <a:ext uri="{FF2B5EF4-FFF2-40B4-BE49-F238E27FC236}">
                <a16:creationId xmlns:a16="http://schemas.microsoft.com/office/drawing/2014/main" id="{EC527693-C649-FC86-33BE-B2996A3CD518}"/>
              </a:ext>
            </a:extLst>
          </p:cNvPr>
          <p:cNvCxnSpPr>
            <a:cxnSpLocks/>
          </p:cNvCxnSpPr>
          <p:nvPr/>
        </p:nvCxnSpPr>
        <p:spPr>
          <a:xfrm>
            <a:off x="6151645" y="2482712"/>
            <a:ext cx="0" cy="1366166"/>
          </a:xfrm>
          <a:prstGeom prst="straightConnector1">
            <a:avLst/>
          </a:prstGeom>
          <a:ln w="12700">
            <a:solidFill>
              <a:srgbClr val="6A6F90"/>
            </a:solidFill>
            <a:headEnd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그룹 93">
            <a:extLst>
              <a:ext uri="{FF2B5EF4-FFF2-40B4-BE49-F238E27FC236}">
                <a16:creationId xmlns:a16="http://schemas.microsoft.com/office/drawing/2014/main" id="{72CC657F-C949-8C2C-02F0-FB299AE03448}"/>
              </a:ext>
            </a:extLst>
          </p:cNvPr>
          <p:cNvGrpSpPr/>
          <p:nvPr/>
        </p:nvGrpSpPr>
        <p:grpSpPr>
          <a:xfrm>
            <a:off x="7217228" y="661530"/>
            <a:ext cx="2158768" cy="303925"/>
            <a:chOff x="7295606" y="765384"/>
            <a:chExt cx="2397034" cy="240456"/>
          </a:xfrm>
        </p:grpSpPr>
        <p:cxnSp>
          <p:nvCxnSpPr>
            <p:cNvPr id="64" name="직선 연결선 63">
              <a:extLst>
                <a:ext uri="{FF2B5EF4-FFF2-40B4-BE49-F238E27FC236}">
                  <a16:creationId xmlns:a16="http://schemas.microsoft.com/office/drawing/2014/main" id="{C27E1896-B511-943D-2A51-E8E56B757123}"/>
                </a:ext>
              </a:extLst>
            </p:cNvPr>
            <p:cNvCxnSpPr/>
            <p:nvPr/>
          </p:nvCxnSpPr>
          <p:spPr>
            <a:xfrm>
              <a:off x="7295606" y="1005840"/>
              <a:ext cx="2397034" cy="0"/>
            </a:xfrm>
            <a:prstGeom prst="line">
              <a:avLst/>
            </a:prstGeom>
            <a:ln w="12700" cap="sq">
              <a:solidFill>
                <a:schemeClr val="tx1"/>
              </a:solidFill>
              <a:headEnd type="diamond" w="sm" len="sm"/>
              <a:tailEnd type="diamond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1DD1E7A1-BF40-898D-FFDD-8116AE0F5798}"/>
                </a:ext>
              </a:extLst>
            </p:cNvPr>
            <p:cNvSpPr txBox="1"/>
            <p:nvPr/>
          </p:nvSpPr>
          <p:spPr>
            <a:xfrm>
              <a:off x="7295606" y="765384"/>
              <a:ext cx="2397034" cy="219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latin typeface="Calibri" panose="020F0502020204030204" pitchFamily="34" charset="0"/>
                  <a:cs typeface="Calibri" panose="020F0502020204030204" pitchFamily="34" charset="0"/>
                </a:rPr>
                <a:t>T+0</a:t>
              </a:r>
              <a:endParaRPr lang="ko-KR" altLang="en-US" sz="12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98" name="직사각형 97">
            <a:extLst>
              <a:ext uri="{FF2B5EF4-FFF2-40B4-BE49-F238E27FC236}">
                <a16:creationId xmlns:a16="http://schemas.microsoft.com/office/drawing/2014/main" id="{8DF15DD1-B36F-DF81-CB8A-4ED8F4C1F16A}"/>
              </a:ext>
            </a:extLst>
          </p:cNvPr>
          <p:cNvSpPr/>
          <p:nvPr/>
        </p:nvSpPr>
        <p:spPr>
          <a:xfrm>
            <a:off x="3383371" y="5556562"/>
            <a:ext cx="754546" cy="333101"/>
          </a:xfrm>
          <a:prstGeom prst="rect">
            <a:avLst/>
          </a:prstGeom>
          <a:solidFill>
            <a:srgbClr val="7ECB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altLang="ko-KR" sz="95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Cash/Bond</a:t>
            </a:r>
          </a:p>
          <a:p>
            <a:pPr algn="ctr"/>
            <a:r>
              <a:rPr lang="en-US" altLang="ko-KR" sz="95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tokens</a:t>
            </a:r>
            <a:endParaRPr lang="ko-KR" altLang="en-US" sz="95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" name="직사각형 98">
            <a:extLst>
              <a:ext uri="{FF2B5EF4-FFF2-40B4-BE49-F238E27FC236}">
                <a16:creationId xmlns:a16="http://schemas.microsoft.com/office/drawing/2014/main" id="{6EA33447-DC59-1858-82A8-64316C2EA34D}"/>
              </a:ext>
            </a:extLst>
          </p:cNvPr>
          <p:cNvSpPr/>
          <p:nvPr/>
        </p:nvSpPr>
        <p:spPr>
          <a:xfrm>
            <a:off x="4543689" y="5556562"/>
            <a:ext cx="540000" cy="333101"/>
          </a:xfrm>
          <a:prstGeom prst="rect">
            <a:avLst/>
          </a:prstGeom>
          <a:solidFill>
            <a:srgbClr val="7ECB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altLang="ko-KR" sz="95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LP token</a:t>
            </a:r>
            <a:endParaRPr lang="ko-KR" altLang="en-US" sz="95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0" name="직사각형 99">
            <a:extLst>
              <a:ext uri="{FF2B5EF4-FFF2-40B4-BE49-F238E27FC236}">
                <a16:creationId xmlns:a16="http://schemas.microsoft.com/office/drawing/2014/main" id="{646A36A8-A896-7CEA-381E-00B5788284D8}"/>
              </a:ext>
            </a:extLst>
          </p:cNvPr>
          <p:cNvSpPr/>
          <p:nvPr/>
        </p:nvSpPr>
        <p:spPr>
          <a:xfrm>
            <a:off x="8691614" y="2149611"/>
            <a:ext cx="754546" cy="333101"/>
          </a:xfrm>
          <a:prstGeom prst="rect">
            <a:avLst/>
          </a:prstGeom>
          <a:solidFill>
            <a:srgbClr val="7ECB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ko-KR" altLang="en-US" sz="95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채권토큰</a:t>
            </a:r>
            <a:endParaRPr lang="ko-KR" altLang="en-US" sz="95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1" name="직사각형 100">
            <a:extLst>
              <a:ext uri="{FF2B5EF4-FFF2-40B4-BE49-F238E27FC236}">
                <a16:creationId xmlns:a16="http://schemas.microsoft.com/office/drawing/2014/main" id="{85ABF655-885A-84F0-FA37-F17159658E5F}"/>
              </a:ext>
            </a:extLst>
          </p:cNvPr>
          <p:cNvSpPr/>
          <p:nvPr/>
        </p:nvSpPr>
        <p:spPr>
          <a:xfrm>
            <a:off x="8691614" y="5556562"/>
            <a:ext cx="754546" cy="333101"/>
          </a:xfrm>
          <a:prstGeom prst="rect">
            <a:avLst/>
          </a:prstGeom>
          <a:solidFill>
            <a:srgbClr val="7ECB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altLang="ko-KR" sz="95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Cash/</a:t>
            </a:r>
          </a:p>
          <a:p>
            <a:pPr algn="ctr"/>
            <a:r>
              <a:rPr lang="en-US" altLang="ko-KR" sz="95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bond tokens</a:t>
            </a:r>
            <a:endParaRPr lang="ko-KR" altLang="en-US" sz="95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5" name="직선 화살표 연결선 104">
            <a:extLst>
              <a:ext uri="{FF2B5EF4-FFF2-40B4-BE49-F238E27FC236}">
                <a16:creationId xmlns:a16="http://schemas.microsoft.com/office/drawing/2014/main" id="{26CE5241-A8FB-6728-ABB2-80781EBBF861}"/>
              </a:ext>
            </a:extLst>
          </p:cNvPr>
          <p:cNvCxnSpPr>
            <a:stCxn id="99" idx="3"/>
            <a:endCxn id="101" idx="1"/>
          </p:cNvCxnSpPr>
          <p:nvPr/>
        </p:nvCxnSpPr>
        <p:spPr>
          <a:xfrm>
            <a:off x="5083689" y="5723113"/>
            <a:ext cx="3607925" cy="0"/>
          </a:xfrm>
          <a:prstGeom prst="straightConnector1">
            <a:avLst/>
          </a:prstGeom>
          <a:ln w="12700">
            <a:solidFill>
              <a:srgbClr val="6A6F90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연결선: 꺾임 108">
            <a:extLst>
              <a:ext uri="{FF2B5EF4-FFF2-40B4-BE49-F238E27FC236}">
                <a16:creationId xmlns:a16="http://schemas.microsoft.com/office/drawing/2014/main" id="{AD6F58DA-0097-22B8-C589-230866A195BA}"/>
              </a:ext>
            </a:extLst>
          </p:cNvPr>
          <p:cNvCxnSpPr>
            <a:cxnSpLocks/>
            <a:stCxn id="98" idx="3"/>
            <a:endCxn id="26" idx="2"/>
          </p:cNvCxnSpPr>
          <p:nvPr/>
        </p:nvCxnSpPr>
        <p:spPr>
          <a:xfrm flipV="1">
            <a:off x="4137917" y="4176576"/>
            <a:ext cx="252753" cy="1546537"/>
          </a:xfrm>
          <a:prstGeom prst="bentConnector2">
            <a:avLst/>
          </a:prstGeom>
          <a:ln w="12700">
            <a:solidFill>
              <a:srgbClr val="6A6F90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직선 화살표 연결선 113">
            <a:extLst>
              <a:ext uri="{FF2B5EF4-FFF2-40B4-BE49-F238E27FC236}">
                <a16:creationId xmlns:a16="http://schemas.microsoft.com/office/drawing/2014/main" id="{60927D6B-80CA-C9EE-383F-90490052F7EA}"/>
              </a:ext>
            </a:extLst>
          </p:cNvPr>
          <p:cNvCxnSpPr>
            <a:stCxn id="26" idx="3"/>
            <a:endCxn id="30" idx="3"/>
          </p:cNvCxnSpPr>
          <p:nvPr/>
        </p:nvCxnSpPr>
        <p:spPr>
          <a:xfrm flipV="1">
            <a:off x="4767943" y="4006176"/>
            <a:ext cx="899610" cy="3850"/>
          </a:xfrm>
          <a:prstGeom prst="straightConnector1">
            <a:avLst/>
          </a:prstGeom>
          <a:ln w="12700">
            <a:solidFill>
              <a:srgbClr val="6A6F90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연결선: 꺾임 120">
            <a:extLst>
              <a:ext uri="{FF2B5EF4-FFF2-40B4-BE49-F238E27FC236}">
                <a16:creationId xmlns:a16="http://schemas.microsoft.com/office/drawing/2014/main" id="{8741FB1C-119B-594B-7E33-269A56BBFFE0}"/>
              </a:ext>
            </a:extLst>
          </p:cNvPr>
          <p:cNvCxnSpPr>
            <a:cxnSpLocks/>
          </p:cNvCxnSpPr>
          <p:nvPr/>
        </p:nvCxnSpPr>
        <p:spPr>
          <a:xfrm rot="5400000">
            <a:off x="4343777" y="4746091"/>
            <a:ext cx="1613886" cy="134057"/>
          </a:xfrm>
          <a:prstGeom prst="bentConnector3">
            <a:avLst>
              <a:gd name="adj1" fmla="val 99969"/>
            </a:avLst>
          </a:prstGeom>
          <a:ln w="12700">
            <a:solidFill>
              <a:srgbClr val="6A6F90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6" name="그룹 185">
            <a:extLst>
              <a:ext uri="{FF2B5EF4-FFF2-40B4-BE49-F238E27FC236}">
                <a16:creationId xmlns:a16="http://schemas.microsoft.com/office/drawing/2014/main" id="{60977760-9410-5460-1A1D-2DBA6CAB076F}"/>
              </a:ext>
            </a:extLst>
          </p:cNvPr>
          <p:cNvGrpSpPr/>
          <p:nvPr/>
        </p:nvGrpSpPr>
        <p:grpSpPr>
          <a:xfrm>
            <a:off x="6649148" y="2316162"/>
            <a:ext cx="2050086" cy="3329300"/>
            <a:chOff x="6649148" y="2316162"/>
            <a:chExt cx="2050086" cy="3329300"/>
          </a:xfrm>
        </p:grpSpPr>
        <p:cxnSp>
          <p:nvCxnSpPr>
            <p:cNvPr id="133" name="연결선: 꺾임 132">
              <a:extLst>
                <a:ext uri="{FF2B5EF4-FFF2-40B4-BE49-F238E27FC236}">
                  <a16:creationId xmlns:a16="http://schemas.microsoft.com/office/drawing/2014/main" id="{CC30CC90-D526-6DB4-43CE-B90A1BE57D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49148" y="2316162"/>
              <a:ext cx="2048816" cy="1690014"/>
            </a:xfrm>
            <a:prstGeom prst="bentConnector3">
              <a:avLst>
                <a:gd name="adj1" fmla="val 67976"/>
              </a:avLst>
            </a:prstGeom>
            <a:ln w="12700">
              <a:solidFill>
                <a:srgbClr val="6A6F90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연결선: 꺾임 134">
              <a:extLst>
                <a:ext uri="{FF2B5EF4-FFF2-40B4-BE49-F238E27FC236}">
                  <a16:creationId xmlns:a16="http://schemas.microsoft.com/office/drawing/2014/main" id="{CE8D9FE1-391F-1275-9878-1D06932A7C06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7553336" y="4499564"/>
              <a:ext cx="1639285" cy="652511"/>
            </a:xfrm>
            <a:prstGeom prst="bentConnector3">
              <a:avLst>
                <a:gd name="adj1" fmla="val 99970"/>
              </a:avLst>
            </a:prstGeom>
            <a:ln w="12700">
              <a:solidFill>
                <a:srgbClr val="6A6F90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0" name="직선 화살표 연결선 139">
            <a:extLst>
              <a:ext uri="{FF2B5EF4-FFF2-40B4-BE49-F238E27FC236}">
                <a16:creationId xmlns:a16="http://schemas.microsoft.com/office/drawing/2014/main" id="{E63D0C82-A3A5-A1A3-74B7-2BB67492FE72}"/>
              </a:ext>
            </a:extLst>
          </p:cNvPr>
          <p:cNvCxnSpPr>
            <a:cxnSpLocks/>
            <a:stCxn id="100" idx="3"/>
            <a:endCxn id="41" idx="1"/>
          </p:cNvCxnSpPr>
          <p:nvPr/>
        </p:nvCxnSpPr>
        <p:spPr>
          <a:xfrm>
            <a:off x="9446160" y="2316162"/>
            <a:ext cx="432271" cy="0"/>
          </a:xfrm>
          <a:prstGeom prst="straightConnector1">
            <a:avLst/>
          </a:prstGeom>
          <a:ln w="12700">
            <a:solidFill>
              <a:srgbClr val="6A6F90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직선 화살표 연결선 142">
            <a:extLst>
              <a:ext uri="{FF2B5EF4-FFF2-40B4-BE49-F238E27FC236}">
                <a16:creationId xmlns:a16="http://schemas.microsoft.com/office/drawing/2014/main" id="{7A36B741-E815-DEFA-C7E7-BAB62543616F}"/>
              </a:ext>
            </a:extLst>
          </p:cNvPr>
          <p:cNvCxnSpPr>
            <a:cxnSpLocks/>
            <a:stCxn id="101" idx="3"/>
            <a:endCxn id="40" idx="1"/>
          </p:cNvCxnSpPr>
          <p:nvPr/>
        </p:nvCxnSpPr>
        <p:spPr>
          <a:xfrm>
            <a:off x="9446160" y="5723113"/>
            <a:ext cx="432271" cy="3066"/>
          </a:xfrm>
          <a:prstGeom prst="straightConnector1">
            <a:avLst/>
          </a:prstGeom>
          <a:ln w="12700">
            <a:solidFill>
              <a:srgbClr val="6A6F90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직사각형 149">
            <a:extLst>
              <a:ext uri="{FF2B5EF4-FFF2-40B4-BE49-F238E27FC236}">
                <a16:creationId xmlns:a16="http://schemas.microsoft.com/office/drawing/2014/main" id="{BD30697B-1612-5369-6DE2-1DADF755F9E3}"/>
              </a:ext>
            </a:extLst>
          </p:cNvPr>
          <p:cNvSpPr/>
          <p:nvPr/>
        </p:nvSpPr>
        <p:spPr>
          <a:xfrm>
            <a:off x="1221377" y="6143899"/>
            <a:ext cx="144000" cy="144000"/>
          </a:xfrm>
          <a:prstGeom prst="rect">
            <a:avLst/>
          </a:prstGeom>
          <a:solidFill>
            <a:srgbClr val="C5C7D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endParaRPr lang="ko-KR" altLang="en-US" sz="95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2" name="직사각형 151">
            <a:extLst>
              <a:ext uri="{FF2B5EF4-FFF2-40B4-BE49-F238E27FC236}">
                <a16:creationId xmlns:a16="http://schemas.microsoft.com/office/drawing/2014/main" id="{CD5E0363-EFE3-CF7D-23F9-63946CF21D7D}"/>
              </a:ext>
            </a:extLst>
          </p:cNvPr>
          <p:cNvSpPr/>
          <p:nvPr/>
        </p:nvSpPr>
        <p:spPr>
          <a:xfrm>
            <a:off x="1365376" y="6143900"/>
            <a:ext cx="464400" cy="143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altLang="ko-KR" sz="9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Legacy</a:t>
            </a:r>
            <a:endParaRPr lang="ko-KR" altLang="en-US" sz="95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5" name="직사각형 154">
            <a:extLst>
              <a:ext uri="{FF2B5EF4-FFF2-40B4-BE49-F238E27FC236}">
                <a16:creationId xmlns:a16="http://schemas.microsoft.com/office/drawing/2014/main" id="{40AFFF26-5F1B-0C07-33F4-DF96CF69CC00}"/>
              </a:ext>
            </a:extLst>
          </p:cNvPr>
          <p:cNvSpPr/>
          <p:nvPr/>
        </p:nvSpPr>
        <p:spPr>
          <a:xfrm>
            <a:off x="1829776" y="6143899"/>
            <a:ext cx="144000" cy="144000"/>
          </a:xfrm>
          <a:prstGeom prst="rect">
            <a:avLst/>
          </a:prstGeom>
          <a:solidFill>
            <a:srgbClr val="7ECB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endParaRPr lang="ko-KR" altLang="en-US" sz="95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6" name="직사각형 155">
            <a:extLst>
              <a:ext uri="{FF2B5EF4-FFF2-40B4-BE49-F238E27FC236}">
                <a16:creationId xmlns:a16="http://schemas.microsoft.com/office/drawing/2014/main" id="{5066F796-200A-9DD0-2F84-FFD582123DC8}"/>
              </a:ext>
            </a:extLst>
          </p:cNvPr>
          <p:cNvSpPr/>
          <p:nvPr/>
        </p:nvSpPr>
        <p:spPr>
          <a:xfrm>
            <a:off x="1973775" y="6143900"/>
            <a:ext cx="464400" cy="143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altLang="ko-KR" sz="9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Native</a:t>
            </a:r>
            <a:endParaRPr lang="ko-KR" altLang="en-US" sz="95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89" name="그룹 188">
            <a:extLst>
              <a:ext uri="{FF2B5EF4-FFF2-40B4-BE49-F238E27FC236}">
                <a16:creationId xmlns:a16="http://schemas.microsoft.com/office/drawing/2014/main" id="{E2700938-CF90-C84A-9602-5BDEE723566D}"/>
              </a:ext>
            </a:extLst>
          </p:cNvPr>
          <p:cNvGrpSpPr/>
          <p:nvPr/>
        </p:nvGrpSpPr>
        <p:grpSpPr>
          <a:xfrm>
            <a:off x="2594773" y="2482712"/>
            <a:ext cx="2376405" cy="564976"/>
            <a:chOff x="2594773" y="2482712"/>
            <a:chExt cx="2376405" cy="564976"/>
          </a:xfrm>
        </p:grpSpPr>
        <p:sp>
          <p:nvSpPr>
            <p:cNvPr id="163" name="직사각형 162">
              <a:extLst>
                <a:ext uri="{FF2B5EF4-FFF2-40B4-BE49-F238E27FC236}">
                  <a16:creationId xmlns:a16="http://schemas.microsoft.com/office/drawing/2014/main" id="{789155BF-0443-612D-EADE-A83A479A6BCE}"/>
                </a:ext>
              </a:extLst>
            </p:cNvPr>
            <p:cNvSpPr/>
            <p:nvPr/>
          </p:nvSpPr>
          <p:spPr>
            <a:xfrm>
              <a:off x="2594773" y="2714587"/>
              <a:ext cx="2376405" cy="333101"/>
            </a:xfrm>
            <a:prstGeom prst="rect">
              <a:avLst/>
            </a:prstGeom>
            <a:solidFill>
              <a:srgbClr val="CAE8D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r>
                <a:rPr lang="en-US" altLang="ko-KR" sz="95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FMI </a:t>
              </a:r>
              <a:r>
                <a:rPr lang="ko-KR" altLang="en-US" sz="95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오프체인에서 </a:t>
              </a:r>
              <a:r>
                <a:rPr lang="en-US" altLang="ko-KR" sz="95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KYC/AML  </a:t>
              </a:r>
              <a:r>
                <a:rPr lang="ko-KR" altLang="en-US" sz="95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실시 이후 </a:t>
              </a:r>
              <a:endParaRPr lang="en-US" altLang="ko-KR" sz="9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en-US" altLang="ko-KR" sz="95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ko-KR" altLang="en-US" sz="95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온체인에서</a:t>
              </a:r>
              <a:r>
                <a:rPr lang="ko-KR" altLang="en-US" sz="95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ko-KR" sz="95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Verifiable Credentials (VC) </a:t>
              </a:r>
              <a:r>
                <a:rPr lang="ko-KR" altLang="en-US" sz="95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발행</a:t>
              </a:r>
            </a:p>
          </p:txBody>
        </p:sp>
        <p:sp>
          <p:nvSpPr>
            <p:cNvPr id="164" name="이등변 삼각형 163">
              <a:extLst>
                <a:ext uri="{FF2B5EF4-FFF2-40B4-BE49-F238E27FC236}">
                  <a16:creationId xmlns:a16="http://schemas.microsoft.com/office/drawing/2014/main" id="{51416183-88D2-8015-1C31-9C3B6B69DF5D}"/>
                </a:ext>
              </a:extLst>
            </p:cNvPr>
            <p:cNvSpPr/>
            <p:nvPr/>
          </p:nvSpPr>
          <p:spPr>
            <a:xfrm>
              <a:off x="3130550" y="2482712"/>
              <a:ext cx="90000" cy="226557"/>
            </a:xfrm>
            <a:prstGeom prst="triangle">
              <a:avLst/>
            </a:prstGeom>
            <a:solidFill>
              <a:srgbClr val="CAE8D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85" name="그룹 184">
            <a:extLst>
              <a:ext uri="{FF2B5EF4-FFF2-40B4-BE49-F238E27FC236}">
                <a16:creationId xmlns:a16="http://schemas.microsoft.com/office/drawing/2014/main" id="{3B2CEF12-A3F7-92CC-5600-D2F570EB290C}"/>
              </a:ext>
            </a:extLst>
          </p:cNvPr>
          <p:cNvGrpSpPr/>
          <p:nvPr/>
        </p:nvGrpSpPr>
        <p:grpSpPr>
          <a:xfrm>
            <a:off x="6065519" y="1446862"/>
            <a:ext cx="3596639" cy="458002"/>
            <a:chOff x="6096000" y="1446862"/>
            <a:chExt cx="3474720" cy="458002"/>
          </a:xfrm>
        </p:grpSpPr>
        <p:sp>
          <p:nvSpPr>
            <p:cNvPr id="184" name="이등변 삼각형 183">
              <a:extLst>
                <a:ext uri="{FF2B5EF4-FFF2-40B4-BE49-F238E27FC236}">
                  <a16:creationId xmlns:a16="http://schemas.microsoft.com/office/drawing/2014/main" id="{5AF54317-4724-6F05-FB5C-8CCEB67A3B27}"/>
                </a:ext>
              </a:extLst>
            </p:cNvPr>
            <p:cNvSpPr/>
            <p:nvPr/>
          </p:nvSpPr>
          <p:spPr>
            <a:xfrm>
              <a:off x="7788360" y="1446862"/>
              <a:ext cx="90000" cy="226557"/>
            </a:xfrm>
            <a:prstGeom prst="triangle">
              <a:avLst/>
            </a:prstGeom>
            <a:solidFill>
              <a:srgbClr val="CAE8D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3" name="직사각형 182">
              <a:extLst>
                <a:ext uri="{FF2B5EF4-FFF2-40B4-BE49-F238E27FC236}">
                  <a16:creationId xmlns:a16="http://schemas.microsoft.com/office/drawing/2014/main" id="{6D161439-CBE2-8057-0F5A-FD73C95B83A0}"/>
                </a:ext>
              </a:extLst>
            </p:cNvPr>
            <p:cNvSpPr/>
            <p:nvPr/>
          </p:nvSpPr>
          <p:spPr>
            <a:xfrm>
              <a:off x="6096000" y="1571763"/>
              <a:ext cx="3474720" cy="333101"/>
            </a:xfrm>
            <a:prstGeom prst="rect">
              <a:avLst/>
            </a:prstGeom>
            <a:solidFill>
              <a:srgbClr val="CAE8D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r>
                <a:rPr lang="ko-KR" altLang="en-US" sz="9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 시장상황에 따라 중개자가 필요할지라도 자동 이전</a:t>
              </a:r>
              <a:r>
                <a:rPr lang="en-US" altLang="ko-KR" sz="9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</a:t>
              </a:r>
              <a:r>
                <a:rPr lang="ko-KR" altLang="en-US" sz="9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교환</a:t>
              </a:r>
              <a:r>
                <a:rPr lang="en-US" altLang="ko-KR" sz="9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  <a:r>
                <a:rPr lang="ko-KR" altLang="en-US" sz="9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은 </a:t>
              </a:r>
              <a:endParaRPr lang="en-US" altLang="ko-KR" sz="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en-US" altLang="ko-KR" sz="9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  </a:t>
              </a:r>
              <a:r>
                <a:rPr lang="ko-KR" altLang="en-US" sz="9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거래를 청산할 중개자 필요성을 제거</a:t>
              </a:r>
            </a:p>
          </p:txBody>
        </p:sp>
      </p:grpSp>
      <p:grpSp>
        <p:nvGrpSpPr>
          <p:cNvPr id="190" name="그룹 189">
            <a:extLst>
              <a:ext uri="{FF2B5EF4-FFF2-40B4-BE49-F238E27FC236}">
                <a16:creationId xmlns:a16="http://schemas.microsoft.com/office/drawing/2014/main" id="{A8F0B452-2FBE-688E-BF7B-759463E0A795}"/>
              </a:ext>
            </a:extLst>
          </p:cNvPr>
          <p:cNvGrpSpPr/>
          <p:nvPr/>
        </p:nvGrpSpPr>
        <p:grpSpPr>
          <a:xfrm>
            <a:off x="2436225" y="3162497"/>
            <a:ext cx="3226882" cy="559033"/>
            <a:chOff x="2436225" y="3162497"/>
            <a:chExt cx="3226882" cy="559033"/>
          </a:xfrm>
        </p:grpSpPr>
        <p:sp>
          <p:nvSpPr>
            <p:cNvPr id="166" name="직사각형 165">
              <a:extLst>
                <a:ext uri="{FF2B5EF4-FFF2-40B4-BE49-F238E27FC236}">
                  <a16:creationId xmlns:a16="http://schemas.microsoft.com/office/drawing/2014/main" id="{541B162B-C42C-1A6B-3FF6-AB68B5635D8E}"/>
                </a:ext>
              </a:extLst>
            </p:cNvPr>
            <p:cNvSpPr/>
            <p:nvPr/>
          </p:nvSpPr>
          <p:spPr>
            <a:xfrm>
              <a:off x="2603737" y="3162497"/>
              <a:ext cx="3059370" cy="559033"/>
            </a:xfrm>
            <a:prstGeom prst="rect">
              <a:avLst/>
            </a:prstGeom>
            <a:solidFill>
              <a:srgbClr val="CAE8D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r>
                <a:rPr lang="ko-KR" altLang="en-US" sz="95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청산은 시장 유동성에 따라서 </a:t>
              </a:r>
              <a:endParaRPr lang="en-US" altLang="ko-KR" sz="9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en-US" altLang="ko-KR" sz="95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</a:t>
              </a:r>
              <a:r>
                <a:rPr lang="ko-KR" altLang="en-US" sz="95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유동성 풍부하면 </a:t>
              </a:r>
              <a:r>
                <a:rPr lang="en-US" altLang="ko-KR" sz="95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AMM , </a:t>
              </a:r>
            </a:p>
            <a:p>
              <a:r>
                <a:rPr lang="ko-KR" altLang="en-US" sz="95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풍부하지  못할 경우 중개자가 필요한 시장 </a:t>
              </a:r>
            </a:p>
          </p:txBody>
        </p:sp>
        <p:sp>
          <p:nvSpPr>
            <p:cNvPr id="167" name="이등변 삼각형 166">
              <a:extLst>
                <a:ext uri="{FF2B5EF4-FFF2-40B4-BE49-F238E27FC236}">
                  <a16:creationId xmlns:a16="http://schemas.microsoft.com/office/drawing/2014/main" id="{98211CDB-CB88-79F8-4FDB-C3BA38EA5B30}"/>
                </a:ext>
              </a:extLst>
            </p:cNvPr>
            <p:cNvSpPr/>
            <p:nvPr/>
          </p:nvSpPr>
          <p:spPr>
            <a:xfrm rot="16200000">
              <a:off x="2469657" y="3382992"/>
              <a:ext cx="97763" cy="164627"/>
            </a:xfrm>
            <a:prstGeom prst="triangle">
              <a:avLst/>
            </a:prstGeom>
            <a:solidFill>
              <a:srgbClr val="CAE8D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71" name="그룹 170">
            <a:extLst>
              <a:ext uri="{FF2B5EF4-FFF2-40B4-BE49-F238E27FC236}">
                <a16:creationId xmlns:a16="http://schemas.microsoft.com/office/drawing/2014/main" id="{528D9738-271D-E5DD-5D6A-A7C82422E405}"/>
              </a:ext>
            </a:extLst>
          </p:cNvPr>
          <p:cNvGrpSpPr/>
          <p:nvPr/>
        </p:nvGrpSpPr>
        <p:grpSpPr>
          <a:xfrm>
            <a:off x="2436225" y="3848172"/>
            <a:ext cx="1433101" cy="333101"/>
            <a:chOff x="2436225" y="3848172"/>
            <a:chExt cx="1433101" cy="333101"/>
          </a:xfrm>
        </p:grpSpPr>
        <p:sp>
          <p:nvSpPr>
            <p:cNvPr id="165" name="직사각형 164">
              <a:extLst>
                <a:ext uri="{FF2B5EF4-FFF2-40B4-BE49-F238E27FC236}">
                  <a16:creationId xmlns:a16="http://schemas.microsoft.com/office/drawing/2014/main" id="{9287BDFA-1B55-AB64-5758-D6E8B39FB9D5}"/>
                </a:ext>
              </a:extLst>
            </p:cNvPr>
            <p:cNvSpPr/>
            <p:nvPr/>
          </p:nvSpPr>
          <p:spPr>
            <a:xfrm>
              <a:off x="2594774" y="3848172"/>
              <a:ext cx="1274552" cy="333101"/>
            </a:xfrm>
            <a:prstGeom prst="rect">
              <a:avLst/>
            </a:prstGeom>
            <a:solidFill>
              <a:srgbClr val="CAE8D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r>
                <a:rPr lang="ko-KR" altLang="en-US" sz="95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</a:t>
              </a:r>
              <a:r>
                <a:rPr lang="ko-KR" altLang="en-US" sz="95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유동성 풀이 </a:t>
              </a:r>
              <a:endParaRPr lang="en-US" altLang="ko-KR" sz="9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ko-KR" altLang="en-US" sz="95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ko-KR" altLang="en-US" sz="95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중앙청산소</a:t>
              </a:r>
              <a:r>
                <a:rPr lang="ko-KR" altLang="en-US" sz="95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대체</a:t>
              </a:r>
            </a:p>
          </p:txBody>
        </p:sp>
        <p:sp>
          <p:nvSpPr>
            <p:cNvPr id="168" name="이등변 삼각형 167">
              <a:extLst>
                <a:ext uri="{FF2B5EF4-FFF2-40B4-BE49-F238E27FC236}">
                  <a16:creationId xmlns:a16="http://schemas.microsoft.com/office/drawing/2014/main" id="{DF243E7F-5562-ADAA-3646-74F6D682296E}"/>
                </a:ext>
              </a:extLst>
            </p:cNvPr>
            <p:cNvSpPr/>
            <p:nvPr/>
          </p:nvSpPr>
          <p:spPr>
            <a:xfrm rot="16200000">
              <a:off x="2469657" y="3923862"/>
              <a:ext cx="97763" cy="164627"/>
            </a:xfrm>
            <a:prstGeom prst="triangle">
              <a:avLst/>
            </a:prstGeom>
            <a:solidFill>
              <a:srgbClr val="CAE8D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91" name="그룹 190">
            <a:extLst>
              <a:ext uri="{FF2B5EF4-FFF2-40B4-BE49-F238E27FC236}">
                <a16:creationId xmlns:a16="http://schemas.microsoft.com/office/drawing/2014/main" id="{7F876990-1FC1-057B-B70B-E4A10D390C4F}"/>
              </a:ext>
            </a:extLst>
          </p:cNvPr>
          <p:cNvGrpSpPr/>
          <p:nvPr/>
        </p:nvGrpSpPr>
        <p:grpSpPr>
          <a:xfrm>
            <a:off x="5478815" y="4179067"/>
            <a:ext cx="1459867" cy="559658"/>
            <a:chOff x="5478815" y="4179067"/>
            <a:chExt cx="1459867" cy="559658"/>
          </a:xfrm>
        </p:grpSpPr>
        <p:sp>
          <p:nvSpPr>
            <p:cNvPr id="172" name="직사각형 171">
              <a:extLst>
                <a:ext uri="{FF2B5EF4-FFF2-40B4-BE49-F238E27FC236}">
                  <a16:creationId xmlns:a16="http://schemas.microsoft.com/office/drawing/2014/main" id="{B28B408A-06C4-491E-C395-A855EF73C280}"/>
                </a:ext>
              </a:extLst>
            </p:cNvPr>
            <p:cNvSpPr/>
            <p:nvPr/>
          </p:nvSpPr>
          <p:spPr>
            <a:xfrm>
              <a:off x="5478815" y="4405624"/>
              <a:ext cx="1459867" cy="333101"/>
            </a:xfrm>
            <a:prstGeom prst="rect">
              <a:avLst/>
            </a:prstGeom>
            <a:solidFill>
              <a:srgbClr val="CAE8D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r>
                <a:rPr lang="en-US" altLang="ko-KR" sz="95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AMM</a:t>
              </a:r>
              <a:r>
                <a:rPr lang="ko-KR" altLang="en-US" sz="95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이 </a:t>
              </a:r>
              <a:r>
                <a:rPr lang="ko-KR" altLang="en-US" sz="95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중앙청산소</a:t>
              </a:r>
              <a:r>
                <a:rPr lang="ko-KR" altLang="en-US" sz="95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대체</a:t>
              </a:r>
            </a:p>
          </p:txBody>
        </p:sp>
        <p:sp>
          <p:nvSpPr>
            <p:cNvPr id="173" name="이등변 삼각형 172">
              <a:extLst>
                <a:ext uri="{FF2B5EF4-FFF2-40B4-BE49-F238E27FC236}">
                  <a16:creationId xmlns:a16="http://schemas.microsoft.com/office/drawing/2014/main" id="{91D8D52C-2AEA-9D0A-2D87-C1D23E910039}"/>
                </a:ext>
              </a:extLst>
            </p:cNvPr>
            <p:cNvSpPr/>
            <p:nvPr/>
          </p:nvSpPr>
          <p:spPr>
            <a:xfrm>
              <a:off x="6112898" y="4179067"/>
              <a:ext cx="90000" cy="226557"/>
            </a:xfrm>
            <a:prstGeom prst="triangle">
              <a:avLst/>
            </a:prstGeom>
            <a:solidFill>
              <a:srgbClr val="CAE8D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93" name="그룹 192">
            <a:extLst>
              <a:ext uri="{FF2B5EF4-FFF2-40B4-BE49-F238E27FC236}">
                <a16:creationId xmlns:a16="http://schemas.microsoft.com/office/drawing/2014/main" id="{7CB5C86B-0473-3D35-37F4-0A7D9BBEEEBC}"/>
              </a:ext>
            </a:extLst>
          </p:cNvPr>
          <p:cNvGrpSpPr/>
          <p:nvPr/>
        </p:nvGrpSpPr>
        <p:grpSpPr>
          <a:xfrm>
            <a:off x="8117840" y="2496572"/>
            <a:ext cx="2652486" cy="659378"/>
            <a:chOff x="8117840" y="2496572"/>
            <a:chExt cx="2652486" cy="659378"/>
          </a:xfrm>
        </p:grpSpPr>
        <p:sp>
          <p:nvSpPr>
            <p:cNvPr id="176" name="이등변 삼각형 175">
              <a:extLst>
                <a:ext uri="{FF2B5EF4-FFF2-40B4-BE49-F238E27FC236}">
                  <a16:creationId xmlns:a16="http://schemas.microsoft.com/office/drawing/2014/main" id="{1E416DA0-962E-21C0-DAE6-2504CBF3D520}"/>
                </a:ext>
              </a:extLst>
            </p:cNvPr>
            <p:cNvSpPr/>
            <p:nvPr/>
          </p:nvSpPr>
          <p:spPr>
            <a:xfrm>
              <a:off x="10210704" y="2496572"/>
              <a:ext cx="147516" cy="151527"/>
            </a:xfrm>
            <a:prstGeom prst="triangle">
              <a:avLst/>
            </a:prstGeom>
            <a:solidFill>
              <a:srgbClr val="CAE8D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75" name="직사각형 174">
              <a:extLst>
                <a:ext uri="{FF2B5EF4-FFF2-40B4-BE49-F238E27FC236}">
                  <a16:creationId xmlns:a16="http://schemas.microsoft.com/office/drawing/2014/main" id="{4739DE8C-43B0-DB60-67AC-44B73B8B8593}"/>
                </a:ext>
              </a:extLst>
            </p:cNvPr>
            <p:cNvSpPr/>
            <p:nvPr/>
          </p:nvSpPr>
          <p:spPr>
            <a:xfrm>
              <a:off x="8117840" y="2590567"/>
              <a:ext cx="2652486" cy="565383"/>
            </a:xfrm>
            <a:prstGeom prst="rect">
              <a:avLst/>
            </a:prstGeom>
            <a:solidFill>
              <a:srgbClr val="CAE8D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r>
                <a:rPr lang="ko-KR" altLang="en-US" sz="95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디지털자산</a:t>
              </a:r>
              <a:r>
                <a:rPr lang="en-US" altLang="ko-KR" sz="95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</a:t>
              </a:r>
              <a:r>
                <a:rPr lang="ko-KR" altLang="en-US" sz="95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채권토큰</a:t>
              </a:r>
              <a:r>
                <a:rPr lang="en-US" altLang="ko-KR" sz="95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  <a:r>
                <a:rPr lang="ko-KR" altLang="en-US" sz="95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의 소유권은 </a:t>
              </a:r>
              <a:r>
                <a:rPr lang="ko-KR" altLang="en-US" sz="95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온체인에</a:t>
              </a:r>
              <a:r>
                <a:rPr lang="ko-KR" altLang="en-US" sz="95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ko-KR" altLang="en-US" sz="95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직접기록되며</a:t>
              </a:r>
              <a:r>
                <a:rPr lang="ko-KR" altLang="en-US" sz="95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US" altLang="ko-KR" sz="9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ko-KR" altLang="en-US" sz="95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채권토큰을</a:t>
              </a:r>
              <a:r>
                <a:rPr lang="ko-KR" altLang="en-US" sz="95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투자자 혹은 특수 수탁자가 수탁 </a:t>
              </a:r>
            </a:p>
          </p:txBody>
        </p:sp>
      </p:grpSp>
      <p:grpSp>
        <p:nvGrpSpPr>
          <p:cNvPr id="192" name="그룹 191">
            <a:extLst>
              <a:ext uri="{FF2B5EF4-FFF2-40B4-BE49-F238E27FC236}">
                <a16:creationId xmlns:a16="http://schemas.microsoft.com/office/drawing/2014/main" id="{FDCBDB07-04FB-B6D0-4CDA-97CDDF137F0D}"/>
              </a:ext>
            </a:extLst>
          </p:cNvPr>
          <p:cNvGrpSpPr/>
          <p:nvPr/>
        </p:nvGrpSpPr>
        <p:grpSpPr>
          <a:xfrm>
            <a:off x="6202898" y="2496572"/>
            <a:ext cx="1402200" cy="659378"/>
            <a:chOff x="6202898" y="2496572"/>
            <a:chExt cx="1402200" cy="659378"/>
          </a:xfrm>
        </p:grpSpPr>
        <p:sp>
          <p:nvSpPr>
            <p:cNvPr id="181" name="직사각형 180">
              <a:extLst>
                <a:ext uri="{FF2B5EF4-FFF2-40B4-BE49-F238E27FC236}">
                  <a16:creationId xmlns:a16="http://schemas.microsoft.com/office/drawing/2014/main" id="{C1E0C0FF-CA1D-7AFD-C06C-170D3413C30E}"/>
                </a:ext>
              </a:extLst>
            </p:cNvPr>
            <p:cNvSpPr/>
            <p:nvPr/>
          </p:nvSpPr>
          <p:spPr>
            <a:xfrm>
              <a:off x="6202898" y="2590567"/>
              <a:ext cx="1402200" cy="565383"/>
            </a:xfrm>
            <a:prstGeom prst="rect">
              <a:avLst/>
            </a:prstGeom>
            <a:solidFill>
              <a:srgbClr val="CAE8D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r>
                <a:rPr lang="ko-KR" altLang="en-US" sz="95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장외</a:t>
              </a:r>
              <a:r>
                <a:rPr lang="en-US" altLang="ko-KR" sz="95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ko-KR" altLang="en-US" sz="95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수탁</a:t>
              </a:r>
              <a:r>
                <a:rPr lang="en-US" altLang="ko-KR" sz="95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(legacy)  </a:t>
              </a:r>
              <a:r>
                <a:rPr lang="ko-KR" altLang="en-US" sz="95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혹은</a:t>
              </a:r>
              <a:endParaRPr lang="en-US" altLang="ko-KR" sz="9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ko-KR" altLang="en-US" sz="95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자체</a:t>
              </a:r>
              <a:r>
                <a:rPr lang="en-US" altLang="ko-KR" sz="95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wallet (native)</a:t>
              </a:r>
              <a:r>
                <a:rPr lang="ko-KR" altLang="en-US" sz="95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을</a:t>
              </a:r>
              <a:endParaRPr lang="en-US" altLang="ko-KR" sz="9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ko-KR" altLang="en-US" sz="95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통해 매수주문 </a:t>
              </a:r>
              <a:r>
                <a:rPr lang="en-US" altLang="ko-KR" sz="95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ko-KR" altLang="en-US" sz="9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2" name="이등변 삼각형 181">
              <a:extLst>
                <a:ext uri="{FF2B5EF4-FFF2-40B4-BE49-F238E27FC236}">
                  <a16:creationId xmlns:a16="http://schemas.microsoft.com/office/drawing/2014/main" id="{770DC9C4-F204-BF4D-7835-F6CC214C7890}"/>
                </a:ext>
              </a:extLst>
            </p:cNvPr>
            <p:cNvSpPr/>
            <p:nvPr/>
          </p:nvSpPr>
          <p:spPr>
            <a:xfrm>
              <a:off x="6249706" y="2496572"/>
              <a:ext cx="147516" cy="151527"/>
            </a:xfrm>
            <a:prstGeom prst="triangle">
              <a:avLst/>
            </a:prstGeom>
            <a:solidFill>
              <a:srgbClr val="CAE8D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94" name="그룹 193">
            <a:extLst>
              <a:ext uri="{FF2B5EF4-FFF2-40B4-BE49-F238E27FC236}">
                <a16:creationId xmlns:a16="http://schemas.microsoft.com/office/drawing/2014/main" id="{F86DD722-2B39-BCFE-1616-5CADC7807C55}"/>
              </a:ext>
            </a:extLst>
          </p:cNvPr>
          <p:cNvGrpSpPr/>
          <p:nvPr/>
        </p:nvGrpSpPr>
        <p:grpSpPr>
          <a:xfrm>
            <a:off x="8043961" y="3325787"/>
            <a:ext cx="1829457" cy="768268"/>
            <a:chOff x="8037611" y="3325787"/>
            <a:chExt cx="1829457" cy="768268"/>
          </a:xfrm>
        </p:grpSpPr>
        <p:sp>
          <p:nvSpPr>
            <p:cNvPr id="188" name="이등변 삼각형 187">
              <a:extLst>
                <a:ext uri="{FF2B5EF4-FFF2-40B4-BE49-F238E27FC236}">
                  <a16:creationId xmlns:a16="http://schemas.microsoft.com/office/drawing/2014/main" id="{23D630FC-BEE2-F98B-261A-AA38B1555060}"/>
                </a:ext>
              </a:extLst>
            </p:cNvPr>
            <p:cNvSpPr/>
            <p:nvPr/>
          </p:nvSpPr>
          <p:spPr>
            <a:xfrm rot="16200000">
              <a:off x="8042107" y="3638161"/>
              <a:ext cx="175378" cy="184369"/>
            </a:xfrm>
            <a:prstGeom prst="triangle">
              <a:avLst/>
            </a:prstGeom>
            <a:solidFill>
              <a:srgbClr val="CAE8D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7" name="직사각형 186">
              <a:extLst>
                <a:ext uri="{FF2B5EF4-FFF2-40B4-BE49-F238E27FC236}">
                  <a16:creationId xmlns:a16="http://schemas.microsoft.com/office/drawing/2014/main" id="{544C2F1A-D542-EB95-6BCD-5A8624AE2CEF}"/>
                </a:ext>
              </a:extLst>
            </p:cNvPr>
            <p:cNvSpPr/>
            <p:nvPr/>
          </p:nvSpPr>
          <p:spPr>
            <a:xfrm>
              <a:off x="8104718" y="3325787"/>
              <a:ext cx="1762350" cy="768268"/>
            </a:xfrm>
            <a:prstGeom prst="rect">
              <a:avLst/>
            </a:prstGeom>
            <a:solidFill>
              <a:srgbClr val="CAE8D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r>
                <a:rPr lang="ko-KR" altLang="en-US" sz="95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온 체인에서  의문스런  잔고의 변화를 감독</a:t>
              </a:r>
              <a:r>
                <a:rPr lang="en-US" altLang="ko-KR" sz="95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ko-KR" altLang="en-US" sz="95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규제자</a:t>
              </a:r>
              <a:r>
                <a:rPr lang="en-US" altLang="ko-KR" sz="95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 </a:t>
              </a:r>
              <a:r>
                <a:rPr lang="ko-KR" altLang="en-US" sz="95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거래 상대방에게 위험을  조기 예측하는 등 실시간 투명하게 함 </a:t>
              </a:r>
            </a:p>
          </p:txBody>
        </p: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F9B5-D01D-4A72-BBFE-8B6FBC96131D}" type="slidenum">
              <a:rPr lang="ko-KR" altLang="en-US" smtClean="0"/>
              <a:pPr/>
              <a:t>12</a:t>
            </a:fld>
            <a:endParaRPr lang="ko-KR" altLang="en-US"/>
          </a:p>
        </p:txBody>
      </p:sp>
      <p:sp>
        <p:nvSpPr>
          <p:cNvPr id="78" name="직사각형 77"/>
          <p:cNvSpPr/>
          <p:nvPr/>
        </p:nvSpPr>
        <p:spPr>
          <a:xfrm>
            <a:off x="2784853" y="6248722"/>
            <a:ext cx="85689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>
                <a:solidFill>
                  <a:srgbClr val="031D4D"/>
                </a:solidFill>
              </a:rPr>
              <a:t>UK Finance, Unlocking the power of securities tokenization(2023)</a:t>
            </a:r>
            <a:endParaRPr lang="ko-KR" altLang="en-US" sz="1400" b="1" dirty="0"/>
          </a:p>
        </p:txBody>
      </p:sp>
      <p:sp>
        <p:nvSpPr>
          <p:cNvPr id="79" name="직사각형 78">
            <a:extLst>
              <a:ext uri="{FF2B5EF4-FFF2-40B4-BE49-F238E27FC236}">
                <a16:creationId xmlns:a16="http://schemas.microsoft.com/office/drawing/2014/main" id="{009E6B8B-697D-A1B9-CF14-6D8C53B63B6D}"/>
              </a:ext>
            </a:extLst>
          </p:cNvPr>
          <p:cNvSpPr/>
          <p:nvPr/>
        </p:nvSpPr>
        <p:spPr>
          <a:xfrm>
            <a:off x="0" y="0"/>
            <a:ext cx="12192000" cy="55010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/>
              <a:t> </a:t>
            </a:r>
            <a:r>
              <a:rPr lang="en-US" altLang="ko-KR" b="1" dirty="0">
                <a:solidFill>
                  <a:srgbClr val="031D4D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altLang="ko-KR" b="1" dirty="0">
                <a:solidFill>
                  <a:schemeClr val="bg1"/>
                </a:solidFill>
                <a:latin typeface="+mn-ea"/>
                <a:cs typeface="Calibri" panose="020F0502020204030204" pitchFamily="34" charset="0"/>
              </a:rPr>
              <a:t>UK </a:t>
            </a:r>
            <a:r>
              <a:rPr lang="ko-KR" altLang="en-US" b="1" dirty="0" err="1">
                <a:solidFill>
                  <a:schemeClr val="bg1"/>
                </a:solidFill>
                <a:latin typeface="+mn-ea"/>
                <a:cs typeface="Calibri" panose="020F0502020204030204" pitchFamily="34" charset="0"/>
              </a:rPr>
              <a:t>채권토큰</a:t>
            </a:r>
            <a:r>
              <a:rPr lang="en-US" altLang="ko-KR" b="1" dirty="0">
                <a:solidFill>
                  <a:schemeClr val="bg1"/>
                </a:solidFill>
                <a:latin typeface="+mn-ea"/>
                <a:cs typeface="Calibri" panose="020F0502020204030204" pitchFamily="34" charset="0"/>
              </a:rPr>
              <a:t>(native</a:t>
            </a:r>
            <a:r>
              <a:rPr lang="ko-KR" altLang="en-US" b="1" dirty="0">
                <a:solidFill>
                  <a:schemeClr val="bg1"/>
                </a:solidFill>
                <a:latin typeface="+mn-ea"/>
                <a:cs typeface="Calibri" panose="020F0502020204030204" pitchFamily="34" charset="0"/>
              </a:rPr>
              <a:t> </a:t>
            </a:r>
            <a:r>
              <a:rPr lang="en-US" altLang="ko-KR" b="1" dirty="0">
                <a:solidFill>
                  <a:schemeClr val="bg1"/>
                </a:solidFill>
                <a:latin typeface="+mn-ea"/>
                <a:cs typeface="Calibri" panose="020F0502020204030204" pitchFamily="34" charset="0"/>
              </a:rPr>
              <a:t>tokenized bond)</a:t>
            </a:r>
            <a:r>
              <a:rPr lang="ko-KR" altLang="en-US" b="1" dirty="0">
                <a:solidFill>
                  <a:schemeClr val="bg1"/>
                </a:solidFill>
                <a:latin typeface="+mn-ea"/>
                <a:cs typeface="Calibri" panose="020F0502020204030204" pitchFamily="34" charset="0"/>
              </a:rPr>
              <a:t>의  발행 구조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3962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F9B5-D01D-4A72-BBFE-8B6FBC96131D}" type="slidenum">
              <a:rPr lang="ko-KR" altLang="en-US" smtClean="0"/>
              <a:pPr/>
              <a:t>13</a:t>
            </a:fld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353201" y="550103"/>
            <a:ext cx="104256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000" dirty="0"/>
              <a:t>  </a:t>
            </a:r>
            <a:endParaRPr lang="en-US" altLang="ko-KR" sz="1000" dirty="0"/>
          </a:p>
          <a:p>
            <a:pPr marL="342900" indent="-342900">
              <a:buAutoNum type="arabicPeriod"/>
            </a:pP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534" y="984099"/>
            <a:ext cx="5133324" cy="5264052"/>
          </a:xfrm>
          <a:prstGeom prst="rect">
            <a:avLst/>
          </a:prstGeom>
          <a:effectLst>
            <a:outerShdw blurRad="50800" dist="50800" dir="5400000" algn="ctr" rotWithShape="0">
              <a:schemeClr val="bg2">
                <a:alpha val="99000"/>
              </a:schemeClr>
            </a:outerShdw>
            <a:softEdge rad="12700"/>
          </a:effectLst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009E6B8B-697D-A1B9-CF14-6D8C53B63B6D}"/>
              </a:ext>
            </a:extLst>
          </p:cNvPr>
          <p:cNvSpPr/>
          <p:nvPr/>
        </p:nvSpPr>
        <p:spPr>
          <a:xfrm>
            <a:off x="0" y="-37992"/>
            <a:ext cx="12192000" cy="47047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latin typeface="+mn-ea"/>
              </a:rPr>
              <a:t> </a:t>
            </a:r>
            <a:r>
              <a:rPr lang="ko-KR" altLang="en-US" dirty="0">
                <a:latin typeface="+mn-ea"/>
              </a:rPr>
              <a:t>                      </a:t>
            </a:r>
            <a:r>
              <a:rPr lang="ko-KR" altLang="en-US" b="1" dirty="0" err="1">
                <a:latin typeface="+mn-ea"/>
              </a:rPr>
              <a:t>전통채권</a:t>
            </a:r>
            <a:r>
              <a:rPr lang="ko-KR" altLang="en-US" b="1" dirty="0">
                <a:latin typeface="+mn-ea"/>
              </a:rPr>
              <a:t>    </a:t>
            </a:r>
            <a:r>
              <a:rPr lang="ko-KR" altLang="en-US" dirty="0">
                <a:latin typeface="+mn-ea"/>
              </a:rPr>
              <a:t>                             </a:t>
            </a:r>
            <a:r>
              <a:rPr lang="en-US" altLang="ko-KR" b="1" dirty="0">
                <a:latin typeface="+mn-ea"/>
              </a:rPr>
              <a:t>VS</a:t>
            </a:r>
            <a:r>
              <a:rPr lang="ko-KR" altLang="en-US" dirty="0">
                <a:latin typeface="+mn-ea"/>
              </a:rPr>
              <a:t>                              </a:t>
            </a:r>
            <a:r>
              <a:rPr lang="ko-KR" altLang="en-US" b="1" dirty="0" err="1">
                <a:latin typeface="+mn-ea"/>
              </a:rPr>
              <a:t>채권토큰</a:t>
            </a:r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8656" y="1073323"/>
            <a:ext cx="6219216" cy="5165406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2872080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AFC9B3-D7F2-96BB-0202-F2FDFD0020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직사각형 66">
            <a:extLst>
              <a:ext uri="{FF2B5EF4-FFF2-40B4-BE49-F238E27FC236}">
                <a16:creationId xmlns:a16="http://schemas.microsoft.com/office/drawing/2014/main" id="{A059BBC6-A4E9-847E-3AF0-61CD1755E5B5}"/>
              </a:ext>
            </a:extLst>
          </p:cNvPr>
          <p:cNvSpPr/>
          <p:nvPr/>
        </p:nvSpPr>
        <p:spPr>
          <a:xfrm>
            <a:off x="0" y="0"/>
            <a:ext cx="12192000" cy="47064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채권 모집 </a:t>
            </a:r>
            <a:r>
              <a:rPr lang="en-US" altLang="ko-KR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ko-KR" altLang="en-U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배분</a:t>
            </a:r>
            <a:r>
              <a:rPr lang="en-US" altLang="ko-KR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결제 일정 단축 </a:t>
            </a: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2A4B320B-FBF2-98CC-1B44-637D6215BB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741383"/>
              </p:ext>
            </p:extLst>
          </p:nvPr>
        </p:nvGraphicFramePr>
        <p:xfrm>
          <a:off x="1813950" y="1573884"/>
          <a:ext cx="8866236" cy="3337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1461">
                  <a:extLst>
                    <a:ext uri="{9D8B030D-6E8A-4147-A177-3AD203B41FA5}">
                      <a16:colId xmlns:a16="http://schemas.microsoft.com/office/drawing/2014/main" val="2830270283"/>
                    </a:ext>
                  </a:extLst>
                </a:gridCol>
                <a:gridCol w="1459685">
                  <a:extLst>
                    <a:ext uri="{9D8B030D-6E8A-4147-A177-3AD203B41FA5}">
                      <a16:colId xmlns:a16="http://schemas.microsoft.com/office/drawing/2014/main" val="3094705812"/>
                    </a:ext>
                  </a:extLst>
                </a:gridCol>
                <a:gridCol w="1426128">
                  <a:extLst>
                    <a:ext uri="{9D8B030D-6E8A-4147-A177-3AD203B41FA5}">
                      <a16:colId xmlns:a16="http://schemas.microsoft.com/office/drawing/2014/main" val="3793319947"/>
                    </a:ext>
                  </a:extLst>
                </a:gridCol>
                <a:gridCol w="1577130">
                  <a:extLst>
                    <a:ext uri="{9D8B030D-6E8A-4147-A177-3AD203B41FA5}">
                      <a16:colId xmlns:a16="http://schemas.microsoft.com/office/drawing/2014/main" val="1359367301"/>
                    </a:ext>
                  </a:extLst>
                </a:gridCol>
                <a:gridCol w="1493241">
                  <a:extLst>
                    <a:ext uri="{9D8B030D-6E8A-4147-A177-3AD203B41FA5}">
                      <a16:colId xmlns:a16="http://schemas.microsoft.com/office/drawing/2014/main" val="3565222340"/>
                    </a:ext>
                  </a:extLst>
                </a:gridCol>
                <a:gridCol w="1378591">
                  <a:extLst>
                    <a:ext uri="{9D8B030D-6E8A-4147-A177-3AD203B41FA5}">
                      <a16:colId xmlns:a16="http://schemas.microsoft.com/office/drawing/2014/main" val="2681140401"/>
                    </a:ext>
                  </a:extLst>
                </a:gridCol>
              </a:tblGrid>
              <a:tr h="41001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bg1"/>
                          </a:solidFill>
                        </a:rPr>
                        <a:t>T-30~T-7</a:t>
                      </a:r>
                      <a:endParaRPr lang="ko-KR" alt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33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33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33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33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332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bg1"/>
                          </a:solidFill>
                        </a:rPr>
                        <a:t>T-6</a:t>
                      </a:r>
                      <a:endParaRPr lang="ko-KR" alt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33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33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33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33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332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bg1"/>
                          </a:solidFill>
                        </a:rPr>
                        <a:t>T-5 to T-3</a:t>
                      </a:r>
                      <a:endParaRPr lang="ko-KR" alt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33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33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33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33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332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bg1"/>
                          </a:solidFill>
                        </a:rPr>
                        <a:t>T-2</a:t>
                      </a:r>
                      <a:endParaRPr lang="ko-KR" alt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33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33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33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33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332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bg1"/>
                          </a:solidFill>
                        </a:rPr>
                        <a:t>T (Issue Day))</a:t>
                      </a:r>
                      <a:endParaRPr lang="ko-KR" alt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33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33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33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33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332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bg1"/>
                          </a:solidFill>
                        </a:rPr>
                        <a:t>T+1</a:t>
                      </a:r>
                      <a:endParaRPr lang="ko-KR" alt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33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33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33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33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33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247196"/>
                  </a:ext>
                </a:extLst>
              </a:tr>
              <a:tr h="2188898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300" dirty="0"/>
                        <a:t>모집 및 완료</a:t>
                      </a:r>
                    </a:p>
                  </a:txBody>
                  <a:tcPr marL="28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33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33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300" dirty="0"/>
                        <a:t>청약</a:t>
                      </a:r>
                      <a:r>
                        <a:rPr lang="en-US" altLang="ko-KR" sz="1300" dirty="0"/>
                        <a:t>(</a:t>
                      </a:r>
                      <a:r>
                        <a:rPr lang="ko-KR" altLang="en-US" sz="1300" dirty="0"/>
                        <a:t>인수</a:t>
                      </a:r>
                      <a:r>
                        <a:rPr lang="en-US" altLang="ko-KR" sz="1300" dirty="0"/>
                        <a:t>)</a:t>
                      </a:r>
                    </a:p>
                    <a:p>
                      <a:pPr algn="l" latinLnBrk="1"/>
                      <a:r>
                        <a:rPr lang="ko-KR" altLang="en-US" sz="1300" dirty="0"/>
                        <a:t>기관 및 </a:t>
                      </a:r>
                      <a:endParaRPr lang="en-US" altLang="ko-KR" sz="1300" dirty="0"/>
                    </a:p>
                    <a:p>
                      <a:pPr algn="l" latinLnBrk="1"/>
                      <a:r>
                        <a:rPr lang="ko-KR" altLang="en-US" sz="1300" dirty="0"/>
                        <a:t>수탁 기관</a:t>
                      </a:r>
                      <a:endParaRPr lang="en-US" altLang="ko-KR" sz="1300" dirty="0"/>
                    </a:p>
                    <a:p>
                      <a:pPr algn="l" latinLnBrk="1"/>
                      <a:r>
                        <a:rPr lang="ko-KR" altLang="en-US" sz="1300" dirty="0"/>
                        <a:t>지정 신청</a:t>
                      </a:r>
                      <a:endParaRPr lang="en-US" altLang="ko-KR" sz="1300" dirty="0"/>
                    </a:p>
                    <a:p>
                      <a:pPr algn="l" latinLnBrk="1"/>
                      <a:r>
                        <a:rPr lang="en-US" altLang="ko-KR" sz="1300" dirty="0"/>
                        <a:t>(HKMA)</a:t>
                      </a:r>
                    </a:p>
                    <a:p>
                      <a:pPr algn="l" latinLnBrk="1"/>
                      <a:endParaRPr lang="ko-KR" altLang="en-US" sz="1300" dirty="0"/>
                    </a:p>
                  </a:txBody>
                  <a:tcPr marL="25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33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33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300" dirty="0" err="1"/>
                        <a:t>신청사항</a:t>
                      </a:r>
                      <a:r>
                        <a:rPr lang="ko-KR" altLang="en-US" sz="1300" dirty="0"/>
                        <a:t> 및 </a:t>
                      </a:r>
                      <a:endParaRPr lang="en-US" altLang="ko-KR" sz="1300" dirty="0"/>
                    </a:p>
                    <a:p>
                      <a:pPr algn="l" latinLnBrk="1"/>
                      <a:r>
                        <a:rPr lang="ko-KR" altLang="en-US" sz="1300" dirty="0"/>
                        <a:t>배분 확인</a:t>
                      </a:r>
                      <a:endParaRPr lang="ko-KR" altLang="en-US" sz="1300" dirty="0">
                        <a:solidFill>
                          <a:srgbClr val="FF0000"/>
                        </a:solidFill>
                      </a:endParaRPr>
                    </a:p>
                  </a:txBody>
                  <a:tcPr marL="18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33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33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300" dirty="0"/>
                        <a:t>결과 발표</a:t>
                      </a:r>
                      <a:r>
                        <a:rPr lang="en-US" altLang="ko-KR" sz="1300" dirty="0"/>
                        <a:t>:</a:t>
                      </a:r>
                    </a:p>
                    <a:p>
                      <a:pPr algn="l" latinLnBrk="1"/>
                      <a:endParaRPr lang="en-US" altLang="ko-KR" sz="1300" dirty="0"/>
                    </a:p>
                    <a:p>
                      <a:pPr algn="l" latinLnBrk="1"/>
                      <a:r>
                        <a:rPr lang="ko-KR" altLang="en-US" sz="1300" dirty="0"/>
                        <a:t>발행 규모</a:t>
                      </a:r>
                      <a:r>
                        <a:rPr lang="en-US" altLang="ko-KR" sz="1300" dirty="0"/>
                        <a:t>, </a:t>
                      </a:r>
                    </a:p>
                    <a:p>
                      <a:pPr algn="l" latinLnBrk="1"/>
                      <a:r>
                        <a:rPr lang="ko-KR" altLang="en-US" sz="1300" dirty="0"/>
                        <a:t>총 입찰</a:t>
                      </a:r>
                      <a:endParaRPr lang="en-US" altLang="ko-KR" sz="1300" dirty="0"/>
                    </a:p>
                    <a:p>
                      <a:pPr algn="l" latinLnBrk="1"/>
                      <a:r>
                        <a:rPr lang="ko-KR" altLang="en-US" sz="1300" dirty="0"/>
                        <a:t>배분 결과 통보</a:t>
                      </a:r>
                      <a:endParaRPr lang="en-US" altLang="ko-KR" sz="1300" dirty="0"/>
                    </a:p>
                    <a:p>
                      <a:pPr algn="l" latinLnBrk="1"/>
                      <a:endParaRPr lang="en-US" altLang="ko-KR" sz="1300" dirty="0"/>
                    </a:p>
                    <a:p>
                      <a:pPr algn="l" latinLnBrk="1"/>
                      <a:r>
                        <a:rPr lang="en-US" altLang="ko-KR" sz="1300" dirty="0"/>
                        <a:t>(Primary Distribution)</a:t>
                      </a:r>
                    </a:p>
                  </a:txBody>
                  <a:tcPr marL="18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33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33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/>
                        <a:t>발행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33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33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/>
                        <a:t>상장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33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33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7886580"/>
                  </a:ext>
                </a:extLst>
              </a:tr>
              <a:tr h="739016">
                <a:tc gridSpan="5">
                  <a:txBody>
                    <a:bodyPr/>
                    <a:lstStyle/>
                    <a:p>
                      <a:pPr algn="l" latinLnBrk="1"/>
                      <a:r>
                        <a:rPr lang="en-US" altLang="ko-KR" sz="1300" dirty="0">
                          <a:solidFill>
                            <a:schemeClr val="tx1"/>
                          </a:solidFill>
                        </a:rPr>
                        <a:t>                                      </a:t>
                      </a:r>
                      <a:r>
                        <a:rPr lang="en-US" altLang="ko-KR" sz="1400" i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Allocation, Closing, Issue,</a:t>
                      </a:r>
                      <a:r>
                        <a:rPr lang="en-US" altLang="ko-KR" sz="1400" i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</a:t>
                      </a:r>
                      <a:r>
                        <a:rPr lang="en-US" altLang="ko-KR" sz="1400" i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Settlement  (</a:t>
                      </a:r>
                      <a:r>
                        <a:rPr lang="en-US" altLang="ko-KR" sz="1400" b="0" dirty="0">
                          <a:solidFill>
                            <a:srgbClr val="002060"/>
                          </a:solidFill>
                        </a:rPr>
                        <a:t>T)</a:t>
                      </a:r>
                      <a:r>
                        <a:rPr lang="en-US" altLang="ko-KR" sz="1300" dirty="0">
                          <a:solidFill>
                            <a:srgbClr val="002060"/>
                          </a:solidFill>
                        </a:rPr>
                        <a:t>            </a:t>
                      </a:r>
                      <a:endParaRPr lang="ko-KR" altLang="en-US" sz="1300" dirty="0">
                        <a:solidFill>
                          <a:srgbClr val="002060"/>
                        </a:solidFill>
                      </a:endParaRPr>
                    </a:p>
                  </a:txBody>
                  <a:tcPr marL="28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33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latinLnBrk="1"/>
                      <a:endParaRPr lang="ko-KR" altLang="en-US" sz="1300" dirty="0"/>
                    </a:p>
                  </a:txBody>
                  <a:tcPr marL="25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33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latinLnBrk="1"/>
                      <a:endParaRPr lang="ko-KR" altLang="en-US" sz="1300" dirty="0"/>
                    </a:p>
                  </a:txBody>
                  <a:tcPr marL="18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33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latinLnBrk="1"/>
                      <a:endParaRPr lang="en-US" altLang="ko-KR" sz="1300" dirty="0"/>
                    </a:p>
                  </a:txBody>
                  <a:tcPr marL="18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33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3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33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/>
                        <a:t>Listing</a:t>
                      </a:r>
                      <a:endParaRPr lang="ko-KR" altLang="en-US" sz="13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33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432496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16DA10F-4914-CC43-ACC6-8FAE44BEF14B}"/>
              </a:ext>
            </a:extLst>
          </p:cNvPr>
          <p:cNvSpPr txBox="1"/>
          <p:nvPr/>
        </p:nvSpPr>
        <p:spPr>
          <a:xfrm>
            <a:off x="519522" y="2738915"/>
            <a:ext cx="11927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3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13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전통적</a:t>
            </a:r>
            <a:r>
              <a:rPr lang="en-US" altLang="ko-KR" sz="13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13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방식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4E0204-73C3-78E2-A830-FA52957FC867}"/>
              </a:ext>
            </a:extLst>
          </p:cNvPr>
          <p:cNvSpPr txBox="1"/>
          <p:nvPr/>
        </p:nvSpPr>
        <p:spPr>
          <a:xfrm>
            <a:off x="2222213" y="4911814"/>
            <a:ext cx="6611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ko-KR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STP(straight-through process) </a:t>
            </a:r>
            <a:r>
              <a:rPr lang="ko-KR" alt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처리로</a:t>
            </a:r>
            <a:r>
              <a:rPr lang="en-US" altLang="ko-KR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현행 </a:t>
            </a:r>
            <a:r>
              <a:rPr lang="en-US" altLang="ko-KR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T-30/7 </a:t>
            </a:r>
            <a:r>
              <a:rPr lang="ko-KR" alt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에서 </a:t>
            </a:r>
            <a:r>
              <a:rPr lang="en-US" altLang="ko-KR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T+1 </a:t>
            </a:r>
            <a:r>
              <a:rPr lang="ko-KR" alt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로 단축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6DA10F-4914-CC43-ACC6-8FAE44BEF14B}"/>
              </a:ext>
            </a:extLst>
          </p:cNvPr>
          <p:cNvSpPr txBox="1"/>
          <p:nvPr/>
        </p:nvSpPr>
        <p:spPr>
          <a:xfrm>
            <a:off x="667258" y="4350327"/>
            <a:ext cx="95932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3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DLT  </a:t>
            </a:r>
            <a:r>
              <a:rPr lang="ko-KR" altLang="en-US" sz="13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방식</a:t>
            </a:r>
          </a:p>
        </p:txBody>
      </p:sp>
    </p:spTree>
    <p:extLst>
      <p:ext uri="{BB962C8B-B14F-4D97-AF65-F5344CB8AC3E}">
        <p14:creationId xmlns:p14="http://schemas.microsoft.com/office/powerpoint/2010/main" val="1429112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267287" y="527537"/>
          <a:ext cx="7181263" cy="2655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3251">
                  <a:extLst>
                    <a:ext uri="{9D8B030D-6E8A-4147-A177-3AD203B41FA5}">
                      <a16:colId xmlns:a16="http://schemas.microsoft.com/office/drawing/2014/main" val="812287660"/>
                    </a:ext>
                  </a:extLst>
                </a:gridCol>
                <a:gridCol w="5778012">
                  <a:extLst>
                    <a:ext uri="{9D8B030D-6E8A-4147-A177-3AD203B41FA5}">
                      <a16:colId xmlns:a16="http://schemas.microsoft.com/office/drawing/2014/main" val="3239634674"/>
                    </a:ext>
                  </a:extLst>
                </a:gridCol>
              </a:tblGrid>
              <a:tr h="274645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4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기능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내용 </a:t>
                      </a:r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5296338"/>
                  </a:ext>
                </a:extLst>
              </a:tr>
              <a:tr h="313348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200" dirty="0"/>
                        <a:t>차주 등록</a:t>
                      </a:r>
                      <a:r>
                        <a:rPr lang="en-US" altLang="ko-KR" sz="1200" dirty="0"/>
                        <a:t> 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차주의 </a:t>
                      </a:r>
                      <a:r>
                        <a:rPr lang="ko-KR" altLang="en-US" sz="12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이더리움</a:t>
                      </a:r>
                      <a:r>
                        <a:rPr lang="ko-KR" alt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주소 등록</a:t>
                      </a:r>
                      <a:r>
                        <a:rPr lang="en-US" altLang="ko-KR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431639"/>
                  </a:ext>
                </a:extLst>
              </a:tr>
              <a:tr h="61811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200" dirty="0"/>
                        <a:t>투자자 </a:t>
                      </a:r>
                      <a:endParaRPr lang="en-US" altLang="ko-KR" sz="1200" dirty="0"/>
                    </a:p>
                    <a:p>
                      <a:pPr algn="l" latinLnBrk="1"/>
                      <a:r>
                        <a:rPr lang="ko-KR" altLang="en-US" sz="1200" dirty="0"/>
                        <a:t>등록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신규투자자</a:t>
                      </a:r>
                      <a:r>
                        <a:rPr lang="ko-KR" alt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등록</a:t>
                      </a:r>
                      <a:r>
                        <a:rPr lang="en-US" altLang="ko-KR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</a:p>
                    <a:p>
                      <a:pPr latinLnBrk="1"/>
                      <a:r>
                        <a:rPr lang="ko-KR" alt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투자자의 </a:t>
                      </a:r>
                      <a:r>
                        <a:rPr lang="ko-KR" altLang="en-US" sz="12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이더리움</a:t>
                      </a:r>
                      <a:r>
                        <a:rPr lang="ko-KR" alt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주소와 투자자 이름 기록</a:t>
                      </a:r>
                      <a:r>
                        <a:rPr lang="en-US" altLang="ko-KR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latinLnBrk="1"/>
                      <a:r>
                        <a:rPr lang="ko-KR" alt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보유 코인과 채권을 </a:t>
                      </a:r>
                      <a:r>
                        <a:rPr lang="en-US" altLang="ko-KR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ko-KR" alt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으로 초기화 시킴</a:t>
                      </a:r>
                      <a:r>
                        <a:rPr lang="en-US" altLang="ko-KR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2953073"/>
                  </a:ext>
                </a:extLst>
              </a:tr>
              <a:tr h="313348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200" dirty="0"/>
                        <a:t>코인 매수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투자자의 </a:t>
                      </a:r>
                      <a:r>
                        <a:rPr lang="ko-KR" altLang="en-US" sz="12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현금토큰</a:t>
                      </a:r>
                      <a:r>
                        <a:rPr lang="ko-KR" alt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매수 등록</a:t>
                      </a:r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565973"/>
                  </a:ext>
                </a:extLst>
              </a:tr>
              <a:tr h="313348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200" dirty="0"/>
                        <a:t>채권 매수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투자자가 현금토큰으로 채권투자 실행 기록 </a:t>
                      </a:r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8091880"/>
                  </a:ext>
                </a:extLst>
              </a:tr>
              <a:tr h="313348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200" dirty="0"/>
                        <a:t>기간 이자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차주의 기간 이자 지급</a:t>
                      </a:r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4767789"/>
                  </a:ext>
                </a:extLst>
              </a:tr>
              <a:tr h="437829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200" dirty="0"/>
                        <a:t>자동 지급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스마트계약</a:t>
                      </a:r>
                      <a:r>
                        <a:rPr lang="ko-KR" alt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보유자는 </a:t>
                      </a:r>
                      <a:r>
                        <a:rPr lang="ko-KR" altLang="en-US" sz="12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차주에게서</a:t>
                      </a:r>
                      <a:r>
                        <a:rPr lang="ko-KR" alt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받은 금액을 투자자에게 자동 지급</a:t>
                      </a:r>
                      <a:r>
                        <a:rPr lang="en-US" altLang="ko-KR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(X </a:t>
                      </a:r>
                      <a:r>
                        <a:rPr lang="ko-KR" alt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투자자 수</a:t>
                      </a:r>
                      <a:r>
                        <a:rPr lang="en-US" altLang="ko-KR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ko-KR" alt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최소 투자 금액에 따라 </a:t>
                      </a:r>
                      <a:r>
                        <a:rPr lang="ko-KR" altLang="en-US" sz="12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투자자수</a:t>
                      </a:r>
                      <a:r>
                        <a:rPr lang="ko-KR" alt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결정 </a:t>
                      </a:r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88026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33046" y="596118"/>
            <a:ext cx="4726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 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009E6B8B-697D-A1B9-CF14-6D8C53B63B6D}"/>
              </a:ext>
            </a:extLst>
          </p:cNvPr>
          <p:cNvSpPr/>
          <p:nvPr/>
        </p:nvSpPr>
        <p:spPr>
          <a:xfrm>
            <a:off x="0" y="-27643"/>
            <a:ext cx="12192000" cy="47064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>
                <a:latin typeface="MalgunGothicBold"/>
              </a:rPr>
              <a:t> </a:t>
            </a:r>
            <a:r>
              <a:rPr lang="en-US" altLang="ko-KR" dirty="0">
                <a:latin typeface="MalgunGothicBold"/>
              </a:rPr>
              <a:t>2. </a:t>
            </a:r>
            <a:r>
              <a:rPr lang="ko-KR" altLang="en-US" dirty="0">
                <a:latin typeface="MalgunGothicBold"/>
              </a:rPr>
              <a:t>비용 </a:t>
            </a:r>
            <a:r>
              <a:rPr lang="en-US" altLang="ko-KR" dirty="0">
                <a:latin typeface="MalgunGothicBold"/>
              </a:rPr>
              <a:t>: </a:t>
            </a:r>
            <a:r>
              <a:rPr lang="ko-KR" altLang="en-US" dirty="0">
                <a:latin typeface="MalgunGothicBold"/>
              </a:rPr>
              <a:t>발행 플랫폼의 </a:t>
            </a:r>
            <a:r>
              <a:rPr lang="ko-KR" altLang="en-US" dirty="0" err="1"/>
              <a:t>스마트계약</a:t>
            </a:r>
            <a:r>
              <a:rPr lang="ko-KR" altLang="en-US" dirty="0"/>
              <a:t> 작성 항목   </a:t>
            </a:r>
            <a:endParaRPr lang="en-US" altLang="ko-KR" dirty="0">
              <a:latin typeface="MalgunGothicBold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48550" y="596118"/>
            <a:ext cx="4743450" cy="6112799"/>
          </a:xfrm>
          <a:prstGeom prst="rect">
            <a:avLst/>
          </a:prstGeom>
        </p:spPr>
      </p:pic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928651"/>
              </p:ext>
            </p:extLst>
          </p:nvPr>
        </p:nvGraphicFramePr>
        <p:xfrm>
          <a:off x="267287" y="3408484"/>
          <a:ext cx="7181263" cy="3059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9109">
                  <a:extLst>
                    <a:ext uri="{9D8B030D-6E8A-4147-A177-3AD203B41FA5}">
                      <a16:colId xmlns:a16="http://schemas.microsoft.com/office/drawing/2014/main" val="3264794036"/>
                    </a:ext>
                  </a:extLst>
                </a:gridCol>
                <a:gridCol w="2016482">
                  <a:extLst>
                    <a:ext uri="{9D8B030D-6E8A-4147-A177-3AD203B41FA5}">
                      <a16:colId xmlns:a16="http://schemas.microsoft.com/office/drawing/2014/main" val="895797040"/>
                    </a:ext>
                  </a:extLst>
                </a:gridCol>
                <a:gridCol w="2505055">
                  <a:extLst>
                    <a:ext uri="{9D8B030D-6E8A-4147-A177-3AD203B41FA5}">
                      <a16:colId xmlns:a16="http://schemas.microsoft.com/office/drawing/2014/main" val="43224983"/>
                    </a:ext>
                  </a:extLst>
                </a:gridCol>
                <a:gridCol w="1410617">
                  <a:extLst>
                    <a:ext uri="{9D8B030D-6E8A-4147-A177-3AD203B41FA5}">
                      <a16:colId xmlns:a16="http://schemas.microsoft.com/office/drawing/2014/main" val="1027761270"/>
                    </a:ext>
                  </a:extLst>
                </a:gridCol>
              </a:tblGrid>
              <a:tr h="41786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</a:rPr>
                        <a:t>   </a:t>
                      </a:r>
                      <a:r>
                        <a:rPr lang="ko-KR" altLang="en-US" sz="1200" b="1" dirty="0" err="1">
                          <a:solidFill>
                            <a:schemeClr val="bg1"/>
                          </a:solidFill>
                        </a:rPr>
                        <a:t>거래명</a:t>
                      </a:r>
                      <a:r>
                        <a:rPr lang="en-US" altLang="ko-KR" sz="1200" b="1" dirty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ko-KR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err="1">
                          <a:solidFill>
                            <a:schemeClr val="bg1"/>
                          </a:solidFill>
                        </a:rPr>
                        <a:t>가스사용량</a:t>
                      </a:r>
                      <a:r>
                        <a:rPr lang="en-US" altLang="ko-KR" sz="1200" b="1" dirty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en-US" altLang="ko-KR" sz="1200" b="1" dirty="0" err="1">
                          <a:solidFill>
                            <a:schemeClr val="bg1"/>
                          </a:solidFill>
                        </a:rPr>
                        <a:t>Gwei</a:t>
                      </a:r>
                      <a:r>
                        <a:rPr lang="en-US" altLang="ko-KR" sz="1200" b="1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ko-KR" altLang="en-US" sz="1200" b="1" dirty="0">
                          <a:solidFill>
                            <a:schemeClr val="bg1"/>
                          </a:solidFill>
                        </a:rPr>
                        <a:t>소비량</a:t>
                      </a:r>
                      <a:r>
                        <a:rPr lang="en-US" altLang="ko-KR" sz="1200" b="1" dirty="0">
                          <a:solidFill>
                            <a:schemeClr val="bg1"/>
                          </a:solidFill>
                        </a:rPr>
                        <a:t>X </a:t>
                      </a:r>
                      <a:r>
                        <a:rPr lang="ko-KR" altLang="en-US" sz="1200" b="1" dirty="0">
                          <a:solidFill>
                            <a:schemeClr val="bg1"/>
                          </a:solidFill>
                        </a:rPr>
                        <a:t>단위 가스가격</a:t>
                      </a:r>
                      <a:r>
                        <a:rPr lang="en-US" altLang="ko-KR" sz="1200" b="1" dirty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ko-KR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200" b="1" dirty="0">
                          <a:solidFill>
                            <a:schemeClr val="bg1"/>
                          </a:solidFill>
                        </a:rPr>
                        <a:t>거래수수료</a:t>
                      </a:r>
                      <a:r>
                        <a:rPr lang="en-US" altLang="ko-KR" sz="1200" b="1" dirty="0">
                          <a:solidFill>
                            <a:schemeClr val="bg1"/>
                          </a:solidFill>
                        </a:rPr>
                        <a:t>(ETH)</a:t>
                      </a: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j-lt"/>
                        </a:rPr>
                        <a:t>(</a:t>
                      </a:r>
                      <a:r>
                        <a:rPr lang="en-US" altLang="ko-KR" sz="1200" b="1" kern="0" dirty="0">
                          <a:solidFill>
                            <a:schemeClr val="bg1"/>
                          </a:solidFill>
                          <a:latin typeface="+mj-lt"/>
                        </a:rPr>
                        <a:t>10</a:t>
                      </a:r>
                      <a:r>
                        <a:rPr lang="ko-KR" altLang="en-US" sz="1200" b="1" kern="0" dirty="0">
                          <a:solidFill>
                            <a:schemeClr val="bg1"/>
                          </a:solidFill>
                          <a:latin typeface="+mj-lt"/>
                        </a:rPr>
                        <a:t>억 </a:t>
                      </a:r>
                      <a:r>
                        <a:rPr lang="en-US" altLang="ko-KR" sz="1200" b="1" kern="0" dirty="0" err="1">
                          <a:solidFill>
                            <a:schemeClr val="bg1"/>
                          </a:solidFill>
                          <a:latin typeface="+mj-lt"/>
                        </a:rPr>
                        <a:t>Gwei</a:t>
                      </a:r>
                      <a:r>
                        <a:rPr lang="en-US" altLang="ko-KR" sz="1200" b="1" kern="0" dirty="0">
                          <a:solidFill>
                            <a:schemeClr val="bg1"/>
                          </a:solidFill>
                          <a:latin typeface="+mj-lt"/>
                        </a:rPr>
                        <a:t> = 1 Ether )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ko-KR" altLang="en-US" sz="1200" b="1" dirty="0">
                          <a:solidFill>
                            <a:schemeClr val="bg1"/>
                          </a:solidFill>
                        </a:rPr>
                        <a:t>비용 계산</a:t>
                      </a:r>
                      <a:r>
                        <a:rPr lang="en-US" altLang="ko-KR" sz="1200" b="1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</a:rPr>
                        <a:t>($X Ether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ko-KR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7470646"/>
                  </a:ext>
                </a:extLst>
              </a:tr>
              <a:tr h="293571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b="1" i="1" dirty="0"/>
                        <a:t> </a:t>
                      </a:r>
                      <a:r>
                        <a:rPr lang="ko-KR" altLang="en-US" sz="1200" b="1" i="1" dirty="0"/>
                        <a:t>스마트 계약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0697872"/>
                  </a:ext>
                </a:extLst>
              </a:tr>
              <a:tr h="293571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/>
                        <a:t> </a:t>
                      </a:r>
                      <a:r>
                        <a:rPr lang="ko-KR" altLang="en-US" sz="1200" dirty="0"/>
                        <a:t>차주 등록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625315"/>
                  </a:ext>
                </a:extLst>
              </a:tr>
              <a:tr h="293571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/>
                        <a:t> </a:t>
                      </a:r>
                      <a:r>
                        <a:rPr lang="ko-KR" altLang="en-US" sz="1200" dirty="0"/>
                        <a:t>투자자 등록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1897581"/>
                  </a:ext>
                </a:extLst>
              </a:tr>
              <a:tr h="293571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/>
                        <a:t> </a:t>
                      </a:r>
                      <a:r>
                        <a:rPr lang="ko-KR" altLang="en-US" sz="1200" dirty="0"/>
                        <a:t>코인 매수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2144020"/>
                  </a:ext>
                </a:extLst>
              </a:tr>
              <a:tr h="293571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/>
                        <a:t> </a:t>
                      </a:r>
                      <a:r>
                        <a:rPr lang="ko-KR" altLang="en-US" sz="1200" dirty="0"/>
                        <a:t>채권 투자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009107"/>
                  </a:ext>
                </a:extLst>
              </a:tr>
              <a:tr h="403143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200" dirty="0" err="1"/>
                        <a:t>기한이자</a:t>
                      </a:r>
                      <a:r>
                        <a:rPr lang="ko-KR" altLang="en-US" sz="1200" dirty="0"/>
                        <a:t> 지급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0454706"/>
                  </a:ext>
                </a:extLst>
              </a:tr>
              <a:tr h="403143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200" dirty="0" err="1"/>
                        <a:t>자동지급</a:t>
                      </a:r>
                      <a:endParaRPr lang="en-US" altLang="ko-KR" sz="1200" dirty="0"/>
                    </a:p>
                    <a:p>
                      <a:pPr algn="l" latinLnBrk="1"/>
                      <a:r>
                        <a:rPr lang="ko-KR" altLang="en-US" sz="1200" dirty="0"/>
                        <a:t>  </a:t>
                      </a:r>
                      <a:r>
                        <a:rPr lang="en-US" altLang="ko-KR" sz="1200" dirty="0"/>
                        <a:t>(</a:t>
                      </a:r>
                      <a:r>
                        <a:rPr lang="ko-KR" altLang="en-US" sz="1200" dirty="0"/>
                        <a:t>투자자 수</a:t>
                      </a:r>
                      <a:r>
                        <a:rPr lang="en-US" altLang="ko-KR" sz="1200" dirty="0"/>
                        <a:t>)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246948"/>
                  </a:ext>
                </a:extLst>
              </a:tr>
              <a:tr h="241886">
                <a:tc gridSpan="4">
                  <a:txBody>
                    <a:bodyPr/>
                    <a:lstStyle/>
                    <a:p>
                      <a:pPr algn="l" latinLnBrk="1"/>
                      <a:r>
                        <a:rPr lang="en-US" altLang="ko-KR" sz="1200" b="1" i="1" dirty="0"/>
                        <a:t>    </a:t>
                      </a:r>
                      <a:r>
                        <a:rPr lang="ko-KR" altLang="en-US" sz="1200" b="1" i="1" dirty="0"/>
                        <a:t>총비용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134143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25476" y="4447310"/>
            <a:ext cx="1029498" cy="179554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cxnSp>
        <p:nvCxnSpPr>
          <p:cNvPr id="9" name="직선 화살표 연결선 8"/>
          <p:cNvCxnSpPr/>
          <p:nvPr/>
        </p:nvCxnSpPr>
        <p:spPr>
          <a:xfrm flipH="1">
            <a:off x="1354974" y="4938343"/>
            <a:ext cx="581890" cy="35365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36864" y="4555375"/>
            <a:ext cx="1205347" cy="3077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X </a:t>
            </a:r>
            <a:r>
              <a:rPr lang="ko-KR" altLang="en-US" sz="1400" dirty="0"/>
              <a:t>투자자 수</a:t>
            </a:r>
          </a:p>
        </p:txBody>
      </p:sp>
    </p:spTree>
    <p:extLst>
      <p:ext uri="{BB962C8B-B14F-4D97-AF65-F5344CB8AC3E}">
        <p14:creationId xmlns:p14="http://schemas.microsoft.com/office/powerpoint/2010/main" val="32217512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F9B5-D01D-4A72-BBFE-8B6FBC96131D}" type="slidenum">
              <a:rPr lang="ko-KR" altLang="en-US" smtClean="0"/>
              <a:pPr/>
              <a:t>16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09108" y="870816"/>
            <a:ext cx="95926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dirty="0"/>
          </a:p>
          <a:p>
            <a:r>
              <a:rPr lang="en-US" altLang="ko-KR" sz="2400" dirty="0"/>
              <a:t> </a:t>
            </a:r>
            <a:endParaRPr lang="ko-KR" altLang="en-US" sz="2000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009E6B8B-697D-A1B9-CF14-6D8C53B63B6D}"/>
              </a:ext>
            </a:extLst>
          </p:cNvPr>
          <p:cNvSpPr/>
          <p:nvPr/>
        </p:nvSpPr>
        <p:spPr>
          <a:xfrm>
            <a:off x="0" y="-38045"/>
            <a:ext cx="12192000" cy="46448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cs typeface="Microsoft GothicNeo" panose="020B0500000101010101" pitchFamily="50" charset="-127"/>
              </a:rPr>
              <a:t>  비용절감 </a:t>
            </a:r>
            <a:r>
              <a:rPr lang="en-US" altLang="ko-KR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cs typeface="Microsoft GothicNeo" panose="020B0500000101010101" pitchFamily="50" charset="-127"/>
              </a:rPr>
              <a:t>(Savings</a:t>
            </a:r>
            <a:r>
              <a:rPr lang="ko-KR" altLang="en-US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cs typeface="Microsoft GothicNeo" panose="020B0500000101010101" pitchFamily="50" charset="-127"/>
              </a:rPr>
              <a:t> </a:t>
            </a:r>
            <a:r>
              <a:rPr lang="en-US" altLang="ko-KR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cs typeface="Microsoft GothicNeo" panose="020B0500000101010101" pitchFamily="50" charset="-127"/>
              </a:rPr>
              <a:t>Potential in %: </a:t>
            </a:r>
            <a:r>
              <a:rPr lang="ko-KR" altLang="en-US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FF00"/>
                </a:solidFill>
                <a:cs typeface="Microsoft GothicNeo" panose="020B0500000101010101" pitchFamily="50" charset="-127"/>
              </a:rPr>
              <a:t>자산실사 및  신평사수수료  포함</a:t>
            </a:r>
            <a:r>
              <a:rPr lang="en-US" altLang="ko-KR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cs typeface="Microsoft GothicNeo" panose="020B0500000101010101" pitchFamily="50" charset="-127"/>
              </a:rPr>
              <a:t>)</a:t>
            </a:r>
            <a:r>
              <a:rPr lang="ko-KR" altLang="en-US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cs typeface="Microsoft GothicNeo" panose="020B0500000101010101" pitchFamily="50" charset="-127"/>
              </a:rPr>
              <a:t>                       </a:t>
            </a:r>
            <a:endParaRPr lang="en-US" altLang="ko-KR" sz="12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660332"/>
              </p:ext>
            </p:extLst>
          </p:nvPr>
        </p:nvGraphicFramePr>
        <p:xfrm>
          <a:off x="787798" y="788756"/>
          <a:ext cx="9736594" cy="58477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3095">
                  <a:extLst>
                    <a:ext uri="{9D8B030D-6E8A-4147-A177-3AD203B41FA5}">
                      <a16:colId xmlns:a16="http://schemas.microsoft.com/office/drawing/2014/main" val="2064217743"/>
                    </a:ext>
                  </a:extLst>
                </a:gridCol>
                <a:gridCol w="3483292">
                  <a:extLst>
                    <a:ext uri="{9D8B030D-6E8A-4147-A177-3AD203B41FA5}">
                      <a16:colId xmlns:a16="http://schemas.microsoft.com/office/drawing/2014/main" val="3020432824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3943968267"/>
                    </a:ext>
                  </a:extLst>
                </a:gridCol>
                <a:gridCol w="1820007">
                  <a:extLst>
                    <a:ext uri="{9D8B030D-6E8A-4147-A177-3AD203B41FA5}">
                      <a16:colId xmlns:a16="http://schemas.microsoft.com/office/drawing/2014/main" val="1413153263"/>
                    </a:ext>
                  </a:extLst>
                </a:gridCol>
              </a:tblGrid>
              <a:tr h="243417"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dirty="0"/>
                        <a:t>         </a:t>
                      </a:r>
                      <a:r>
                        <a:rPr lang="ko-KR" altLang="en-US" dirty="0"/>
                        <a:t>선행</a:t>
                      </a:r>
                      <a:r>
                        <a:rPr lang="en-US" altLang="ko-KR" dirty="0"/>
                        <a:t> </a:t>
                      </a:r>
                      <a:r>
                        <a:rPr lang="ko-KR" altLang="en-US" dirty="0"/>
                        <a:t>연구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ko-KR" altLang="en-US" dirty="0"/>
                        <a:t>     </a:t>
                      </a:r>
                      <a:r>
                        <a:rPr lang="en-US" altLang="ko-KR" dirty="0"/>
                        <a:t>DLT</a:t>
                      </a:r>
                      <a:r>
                        <a:rPr lang="en-US" altLang="ko-KR" baseline="0" dirty="0"/>
                        <a:t> </a:t>
                      </a:r>
                      <a:r>
                        <a:rPr lang="ko-KR" altLang="en-US" dirty="0"/>
                        <a:t> </a:t>
                      </a:r>
                      <a:r>
                        <a:rPr lang="ko-KR" altLang="en-US" baseline="0" dirty="0" err="1"/>
                        <a:t>절감율</a:t>
                      </a:r>
                      <a:r>
                        <a:rPr lang="en-US" altLang="ko-KR" baseline="0" dirty="0"/>
                        <a:t>(</a:t>
                      </a:r>
                      <a:r>
                        <a:rPr lang="ko-KR" altLang="en-US" baseline="0" dirty="0"/>
                        <a:t>전통 대비</a:t>
                      </a:r>
                      <a:r>
                        <a:rPr lang="en-US" altLang="ko-KR" baseline="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/>
                        <a:t>    </a:t>
                      </a:r>
                      <a:r>
                        <a:rPr lang="ko-KR" altLang="en-US" dirty="0"/>
                        <a:t>발행채권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ko-KR" altLang="en-US" dirty="0"/>
                        <a:t>     비고</a:t>
                      </a:r>
                      <a:r>
                        <a:rPr lang="en-US" altLang="ko-KR" dirty="0"/>
                        <a:t> 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3552120"/>
                  </a:ext>
                </a:extLst>
              </a:tr>
              <a:tr h="341776">
                <a:tc>
                  <a:txBody>
                    <a:bodyPr/>
                    <a:lstStyle/>
                    <a:p>
                      <a:pPr latinLnBrk="1"/>
                      <a:r>
                        <a:rPr lang="ko-KR" altLang="ko-KR" sz="1800" dirty="0">
                          <a:solidFill>
                            <a:prstClr val="black"/>
                          </a:solidFill>
                          <a:latin typeface="Tahoma"/>
                          <a:ea typeface="맑은 고딕"/>
                        </a:rPr>
                        <a:t>HSBC/SDFA</a:t>
                      </a:r>
                      <a:r>
                        <a:rPr lang="en-US" altLang="ko-KR" sz="1800" dirty="0">
                          <a:solidFill>
                            <a:prstClr val="black"/>
                          </a:solidFill>
                          <a:latin typeface="Tahoma"/>
                          <a:ea typeface="맑은 고딕"/>
                        </a:rPr>
                        <a:t>(2019)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         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사적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   89%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Green</a:t>
                      </a:r>
                      <a:r>
                        <a:rPr lang="en-US" altLang="ko-KR" baseline="0" dirty="0"/>
                        <a:t> Bond 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   홍콩</a:t>
                      </a:r>
                      <a:r>
                        <a:rPr lang="en-US" altLang="ko-KR" dirty="0"/>
                        <a:t> 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4389494"/>
                  </a:ext>
                </a:extLst>
              </a:tr>
              <a:tr h="618508">
                <a:tc>
                  <a:txBody>
                    <a:bodyPr/>
                    <a:lstStyle/>
                    <a:p>
                      <a:pPr>
                        <a:spcAft>
                          <a:spcPts val="400"/>
                        </a:spcAft>
                        <a:defRPr/>
                      </a:pPr>
                      <a:r>
                        <a:rPr lang="en-US" altLang="ko-KR" sz="1800" dirty="0" err="1">
                          <a:solidFill>
                            <a:prstClr val="black"/>
                          </a:solidFill>
                          <a:latin typeface="Tahoma"/>
                          <a:ea typeface="맑은 고딕"/>
                        </a:rPr>
                        <a:t>Entoro</a:t>
                      </a:r>
                      <a:r>
                        <a:rPr lang="en-US" altLang="ko-KR" sz="1800" dirty="0">
                          <a:solidFill>
                            <a:prstClr val="black"/>
                          </a:solidFill>
                          <a:latin typeface="Tahoma"/>
                          <a:ea typeface="맑은 고딕"/>
                        </a:rPr>
                        <a:t> Capital </a:t>
                      </a:r>
                    </a:p>
                    <a:p>
                      <a:pPr>
                        <a:spcAft>
                          <a:spcPts val="400"/>
                        </a:spcAft>
                        <a:defRPr/>
                      </a:pPr>
                      <a:r>
                        <a:rPr lang="en-US" altLang="ko-KR" sz="1800" dirty="0">
                          <a:solidFill>
                            <a:prstClr val="black"/>
                          </a:solidFill>
                          <a:latin typeface="Tahoma"/>
                          <a:ea typeface="맑은 고딕"/>
                        </a:rPr>
                        <a:t>S&amp;P </a:t>
                      </a:r>
                      <a:r>
                        <a:rPr lang="ko-KR" altLang="en-US" sz="1800" dirty="0">
                          <a:solidFill>
                            <a:prstClr val="black"/>
                          </a:solidFill>
                          <a:latin typeface="Tahoma"/>
                          <a:ea typeface="맑은 고딕"/>
                        </a:rPr>
                        <a:t>및 </a:t>
                      </a:r>
                      <a:r>
                        <a:rPr lang="en-US" altLang="ko-KR" sz="1800" dirty="0" err="1">
                          <a:solidFill>
                            <a:prstClr val="black"/>
                          </a:solidFill>
                          <a:latin typeface="Tahoma"/>
                          <a:ea typeface="맑은 고딕"/>
                        </a:rPr>
                        <a:t>Pitchbook</a:t>
                      </a:r>
                      <a:r>
                        <a:rPr lang="en-US" altLang="ko-KR" sz="1800" dirty="0">
                          <a:solidFill>
                            <a:prstClr val="black"/>
                          </a:solidFill>
                          <a:latin typeface="Tahoma"/>
                          <a:ea typeface="맑은 고딕"/>
                        </a:rPr>
                        <a:t>(2019)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         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사적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   39%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err="1"/>
                        <a:t>사모증권</a:t>
                      </a:r>
                      <a:r>
                        <a:rPr lang="ko-KR" alt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   미국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8600622"/>
                  </a:ext>
                </a:extLst>
              </a:tr>
              <a:tr h="82805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Cash Link &amp; </a:t>
                      </a:r>
                      <a:r>
                        <a:rPr lang="en-US" altLang="ko-KR" dirty="0" err="1">
                          <a:solidFill>
                            <a:schemeClr val="tx1"/>
                          </a:solidFill>
                        </a:rPr>
                        <a:t>Finoa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(2020) 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총비용          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35-65%</a:t>
                      </a:r>
                    </a:p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     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발행 비용  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14-68%</a:t>
                      </a:r>
                    </a:p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     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수탁 비용  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33-64%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채권</a:t>
                      </a:r>
                      <a:r>
                        <a:rPr lang="en-US" altLang="ko-KR" dirty="0"/>
                        <a:t>,</a:t>
                      </a:r>
                      <a:r>
                        <a:rPr lang="en-US" altLang="ko-KR" baseline="0" dirty="0"/>
                        <a:t> </a:t>
                      </a:r>
                    </a:p>
                    <a:p>
                      <a:pPr latinLnBrk="1"/>
                      <a:r>
                        <a:rPr lang="ko-KR" altLang="en-US" dirty="0"/>
                        <a:t>주식</a:t>
                      </a:r>
                      <a:r>
                        <a:rPr lang="en-US" altLang="ko-KR" dirty="0"/>
                        <a:t>, </a:t>
                      </a:r>
                      <a:r>
                        <a:rPr lang="ko-KR" altLang="en-US" dirty="0"/>
                        <a:t>부동산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   독일</a:t>
                      </a:r>
                      <a:endParaRPr lang="en-US" altLang="ko-KR" dirty="0"/>
                    </a:p>
                    <a:p>
                      <a:pPr latinLnBrk="1"/>
                      <a:r>
                        <a:rPr lang="ko-KR" altLang="en-US" dirty="0"/>
                        <a:t>   </a:t>
                      </a:r>
                      <a:r>
                        <a:rPr lang="ko-KR" altLang="en-US" dirty="0" err="1"/>
                        <a:t>토큰증권</a:t>
                      </a:r>
                      <a:r>
                        <a:rPr lang="ko-KR" altLang="en-US" dirty="0"/>
                        <a:t>  </a:t>
                      </a:r>
                      <a:endParaRPr lang="en-US" altLang="ko-KR" dirty="0"/>
                    </a:p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0348110"/>
                  </a:ext>
                </a:extLst>
              </a:tr>
              <a:tr h="5981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Cash Link &amp; </a:t>
                      </a:r>
                      <a:r>
                        <a:rPr lang="en-US" altLang="ko-KR" dirty="0" err="1">
                          <a:solidFill>
                            <a:schemeClr val="tx1"/>
                          </a:solidFill>
                        </a:rPr>
                        <a:t>Finoa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(2020) 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  <a:p>
                      <a:pPr latinLnBrk="1"/>
                      <a:r>
                        <a:rPr lang="en-US" altLang="ko-KR" baseline="0" dirty="0"/>
                        <a:t> Case </a:t>
                      </a:r>
                      <a:r>
                        <a:rPr lang="ko-KR" altLang="en-US" baseline="0" dirty="0"/>
                        <a:t>스터디 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baseline="0" dirty="0">
                          <a:solidFill>
                            <a:schemeClr val="tx1"/>
                          </a:solidFill>
                        </a:rPr>
                        <a:t>                     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59%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채권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사적</a:t>
                      </a:r>
                      <a:r>
                        <a:rPr lang="en-US" altLang="ko-KR" dirty="0"/>
                        <a:t>(B2B2C)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7022454"/>
                  </a:ext>
                </a:extLst>
              </a:tr>
              <a:tr h="5981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Thomas et. al(2021)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IPO 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비용대비 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50%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이하 </a:t>
                      </a:r>
                      <a:endParaRPr lang="en-US" altLang="ko-KR" dirty="0">
                        <a:solidFill>
                          <a:schemeClr val="tx1"/>
                        </a:solidFill>
                      </a:endParaRPr>
                    </a:p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           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기간  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0.45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년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금융자산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 Global</a:t>
                      </a:r>
                      <a:r>
                        <a:rPr lang="en-US" altLang="ko-KR" baseline="0" dirty="0"/>
                        <a:t> </a:t>
                      </a:r>
                      <a:r>
                        <a:rPr lang="ko-KR" altLang="en-US" baseline="0" dirty="0"/>
                        <a:t>증권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7390633"/>
                  </a:ext>
                </a:extLst>
              </a:tr>
              <a:tr h="59810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 </a:t>
                      </a:r>
                      <a:r>
                        <a:rPr lang="en-US" altLang="ko-K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Khan et al(2022)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      공적     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49%</a:t>
                      </a:r>
                    </a:p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      사적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     52%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이슬람 채권 </a:t>
                      </a:r>
                      <a:r>
                        <a:rPr lang="en-US" altLang="ko-KR" dirty="0"/>
                        <a:t>(</a:t>
                      </a:r>
                      <a:r>
                        <a:rPr lang="en-US" altLang="ko-KR" dirty="0" err="1"/>
                        <a:t>Sukuk</a:t>
                      </a:r>
                      <a:r>
                        <a:rPr lang="en-US" altLang="ko-KR" dirty="0"/>
                        <a:t>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이슬람 </a:t>
                      </a:r>
                      <a:r>
                        <a:rPr lang="ko-KR" altLang="en-US" dirty="0" err="1"/>
                        <a:t>샤리아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486333"/>
                  </a:ext>
                </a:extLst>
              </a:tr>
              <a:tr h="67626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 이민혁</a:t>
                      </a:r>
                      <a:r>
                        <a:rPr lang="ko-KR" altLang="en-US" baseline="0" dirty="0"/>
                        <a:t> 김홍배</a:t>
                      </a:r>
                      <a:r>
                        <a:rPr lang="en-US" altLang="ko-KR" baseline="0" dirty="0"/>
                        <a:t>(</a:t>
                      </a:r>
                      <a:r>
                        <a:rPr lang="en-US" altLang="ko-KR" dirty="0"/>
                        <a:t>2024)</a:t>
                      </a:r>
                    </a:p>
                    <a:p>
                      <a:pPr latinLnBrk="1"/>
                      <a:r>
                        <a:rPr lang="en-US" altLang="ko-KR" dirty="0"/>
                        <a:t>   *DART</a:t>
                      </a:r>
                      <a:r>
                        <a:rPr lang="en-US" altLang="ko-KR" baseline="0" dirty="0"/>
                        <a:t> </a:t>
                      </a:r>
                      <a:r>
                        <a:rPr lang="ko-KR" altLang="en-US" baseline="0" dirty="0"/>
                        <a:t>기준 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rgbClr val="C00000"/>
                          </a:solidFill>
                        </a:rPr>
                        <a:t>      공적</a:t>
                      </a:r>
                      <a:r>
                        <a:rPr lang="en-US" altLang="ko-KR" dirty="0">
                          <a:solidFill>
                            <a:srgbClr val="C00000"/>
                          </a:solidFill>
                        </a:rPr>
                        <a:t>(0.75-0.85bp)</a:t>
                      </a:r>
                    </a:p>
                    <a:p>
                      <a:pPr latinLnBrk="1"/>
                      <a:r>
                        <a:rPr lang="ko-KR" altLang="en-US" dirty="0">
                          <a:solidFill>
                            <a:srgbClr val="C00000"/>
                          </a:solidFill>
                        </a:rPr>
                        <a:t>                 </a:t>
                      </a:r>
                      <a:r>
                        <a:rPr lang="en-US" altLang="ko-KR" dirty="0">
                          <a:solidFill>
                            <a:srgbClr val="C00000"/>
                          </a:solidFill>
                        </a:rPr>
                        <a:t>28%- 20% </a:t>
                      </a:r>
                      <a:endParaRPr lang="ko-KR" alt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A</a:t>
                      </a:r>
                      <a:r>
                        <a:rPr lang="ko-KR" altLang="en-US" dirty="0"/>
                        <a:t>사 </a:t>
                      </a:r>
                      <a:r>
                        <a:rPr lang="ko-KR" altLang="en-US" dirty="0" err="1"/>
                        <a:t>특수채</a:t>
                      </a:r>
                      <a:endParaRPr lang="en-US" altLang="ko-KR" dirty="0"/>
                    </a:p>
                    <a:p>
                      <a:pPr latinLnBrk="1"/>
                      <a:r>
                        <a:rPr lang="en-US" altLang="ko-KR" dirty="0"/>
                        <a:t>    (1.03bp)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/>
                        <a:t>부산금융중심지</a:t>
                      </a:r>
                      <a:endParaRPr lang="en-US" altLang="ko-KR" dirty="0"/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/>
                        <a:t>          </a:t>
                      </a:r>
                      <a:r>
                        <a:rPr lang="en-US" altLang="ko-KR" sz="1400" u="sng" dirty="0">
                          <a:solidFill>
                            <a:schemeClr val="tx1"/>
                          </a:solidFill>
                        </a:rPr>
                        <a:t>(7</a:t>
                      </a:r>
                      <a:r>
                        <a:rPr lang="ko-KR" altLang="en-US" sz="1400" u="sng" dirty="0">
                          <a:solidFill>
                            <a:schemeClr val="tx1"/>
                          </a:solidFill>
                        </a:rPr>
                        <a:t>천억 기준</a:t>
                      </a:r>
                      <a:r>
                        <a:rPr lang="en-US" altLang="ko-KR" sz="1400" u="sng" dirty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ko-KR" altLang="en-US" sz="1400" u="sng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4405433"/>
                  </a:ext>
                </a:extLst>
              </a:tr>
              <a:tr h="6762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/>
                        <a:t> </a:t>
                      </a:r>
                      <a:r>
                        <a:rPr lang="ko-KR" altLang="en-US" dirty="0">
                          <a:solidFill>
                            <a:srgbClr val="FF0000"/>
                          </a:solidFill>
                        </a:rPr>
                        <a:t>역외 공기업</a:t>
                      </a:r>
                      <a:r>
                        <a:rPr lang="en-US" altLang="ko-KR" dirty="0">
                          <a:solidFill>
                            <a:srgbClr val="FF0000"/>
                          </a:solidFill>
                        </a:rPr>
                        <a:t>(2024)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>
                          <a:solidFill>
                            <a:srgbClr val="FF0000"/>
                          </a:solidFill>
                        </a:rPr>
                        <a:t>  </a:t>
                      </a:r>
                      <a:r>
                        <a:rPr lang="ko-KR" altLang="en-US" dirty="0">
                          <a:solidFill>
                            <a:srgbClr val="FF0000"/>
                          </a:solidFill>
                        </a:rPr>
                        <a:t>내부자료 기준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rgbClr val="C00000"/>
                          </a:solidFill>
                        </a:rPr>
                        <a:t>      </a:t>
                      </a:r>
                      <a:r>
                        <a:rPr lang="ko-KR" altLang="en-US" dirty="0">
                          <a:solidFill>
                            <a:srgbClr val="C00000"/>
                          </a:solidFill>
                        </a:rPr>
                        <a:t>공적</a:t>
                      </a:r>
                      <a:r>
                        <a:rPr lang="en-US" altLang="ko-KR" dirty="0">
                          <a:solidFill>
                            <a:srgbClr val="C00000"/>
                          </a:solidFill>
                        </a:rPr>
                        <a:t>/</a:t>
                      </a:r>
                      <a:r>
                        <a:rPr lang="ko-KR" altLang="en-US" dirty="0">
                          <a:solidFill>
                            <a:srgbClr val="C00000"/>
                          </a:solidFill>
                        </a:rPr>
                        <a:t>사적</a:t>
                      </a:r>
                      <a:endParaRPr lang="en-US" altLang="ko-KR" dirty="0">
                        <a:solidFill>
                          <a:srgbClr val="C00000"/>
                        </a:solidFill>
                      </a:endParaRPr>
                    </a:p>
                    <a:p>
                      <a:pPr latinLnBrk="1"/>
                      <a:r>
                        <a:rPr lang="ko-KR" altLang="en-US" dirty="0">
                          <a:solidFill>
                            <a:srgbClr val="C00000"/>
                          </a:solidFill>
                        </a:rPr>
                        <a:t>                 </a:t>
                      </a:r>
                      <a:r>
                        <a:rPr lang="en-US" altLang="ko-KR" dirty="0">
                          <a:solidFill>
                            <a:srgbClr val="C00000"/>
                          </a:solidFill>
                        </a:rPr>
                        <a:t>60%-50%</a:t>
                      </a:r>
                      <a:endParaRPr lang="ko-KR" alt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B</a:t>
                      </a:r>
                      <a:r>
                        <a:rPr lang="ko-KR" altLang="en-US" dirty="0"/>
                        <a:t>사 </a:t>
                      </a:r>
                      <a:r>
                        <a:rPr lang="ko-KR" altLang="en-US" dirty="0" err="1"/>
                        <a:t>특수채</a:t>
                      </a:r>
                      <a:r>
                        <a:rPr lang="ko-KR" altLang="en-US" dirty="0"/>
                        <a:t> </a:t>
                      </a:r>
                      <a:endParaRPr lang="en-US" altLang="ko-KR" dirty="0"/>
                    </a:p>
                    <a:p>
                      <a:pPr latinLnBrk="1"/>
                      <a:r>
                        <a:rPr lang="en-US" altLang="ko-KR" dirty="0"/>
                        <a:t>       (1.9bp, </a:t>
                      </a:r>
                    </a:p>
                    <a:p>
                      <a:pPr latinLnBrk="1"/>
                      <a:r>
                        <a:rPr lang="ko-KR" altLang="en-US" dirty="0"/>
                        <a:t>      </a:t>
                      </a:r>
                      <a:r>
                        <a:rPr lang="ko-KR" altLang="en-US" dirty="0" err="1"/>
                        <a:t>인수비</a:t>
                      </a:r>
                      <a:r>
                        <a:rPr lang="en-US" altLang="ko-KR" dirty="0"/>
                        <a:t>)</a:t>
                      </a:r>
                      <a:r>
                        <a:rPr lang="ko-KR" alt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  </a:t>
                      </a:r>
                      <a:r>
                        <a:rPr lang="ko-KR" altLang="en-US" dirty="0"/>
                        <a:t>역외</a:t>
                      </a:r>
                      <a:r>
                        <a:rPr lang="en-US" altLang="ko-KR" dirty="0"/>
                        <a:t> </a:t>
                      </a:r>
                      <a:r>
                        <a:rPr lang="ko-KR" altLang="en-US" dirty="0"/>
                        <a:t>공기업</a:t>
                      </a:r>
                      <a:endParaRPr lang="en-US" altLang="ko-KR" dirty="0"/>
                    </a:p>
                    <a:p>
                      <a:pPr latinLnBrk="1"/>
                      <a:r>
                        <a:rPr lang="en-US" altLang="ko-KR" dirty="0"/>
                        <a:t>        </a:t>
                      </a:r>
                      <a:r>
                        <a:rPr lang="en-US" altLang="ko-KR" sz="1400" u="sng" dirty="0">
                          <a:solidFill>
                            <a:schemeClr val="tx1"/>
                          </a:solidFill>
                        </a:rPr>
                        <a:t>(7</a:t>
                      </a:r>
                      <a:r>
                        <a:rPr lang="ko-KR" altLang="en-US" sz="1400" u="sng" dirty="0">
                          <a:solidFill>
                            <a:schemeClr val="tx1"/>
                          </a:solidFill>
                        </a:rPr>
                        <a:t>천억 기준</a:t>
                      </a:r>
                      <a:r>
                        <a:rPr lang="en-US" altLang="ko-KR" sz="1400" u="sng" dirty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ko-KR" altLang="en-US" sz="1400" u="sng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18007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7214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F9B5-D01D-4A72-BBFE-8B6FBC96131D}" type="slidenum">
              <a:rPr lang="ko-KR" altLang="en-US" smtClean="0"/>
              <a:pPr/>
              <a:t>17</a:t>
            </a:fld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905607" y="851912"/>
            <a:ext cx="1020200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/>
              <a:t> </a:t>
            </a:r>
            <a:r>
              <a:rPr lang="ko-KR" altLang="en-US" sz="2800" dirty="0"/>
              <a:t> </a:t>
            </a:r>
            <a:endParaRPr lang="en-US" altLang="ko-KR" sz="2800" dirty="0"/>
          </a:p>
          <a:p>
            <a:r>
              <a:rPr lang="en-US" altLang="ko-KR" sz="3200" dirty="0"/>
              <a:t> </a:t>
            </a:r>
            <a:r>
              <a:rPr lang="ko-KR" altLang="en-US" sz="3600" dirty="0"/>
              <a:t>       </a:t>
            </a:r>
            <a:r>
              <a:rPr lang="en-US" altLang="ko-KR" sz="3600" dirty="0"/>
              <a:t>2. </a:t>
            </a:r>
            <a:r>
              <a:rPr lang="ko-KR" altLang="en-US" sz="3600" dirty="0"/>
              <a:t>선진 </a:t>
            </a:r>
            <a:r>
              <a:rPr lang="en-US" altLang="ko-KR" sz="3600" dirty="0"/>
              <a:t>DLT</a:t>
            </a:r>
            <a:r>
              <a:rPr lang="ko-KR" altLang="en-US" sz="3600" dirty="0"/>
              <a:t> 자본시장 변화 유형           </a:t>
            </a:r>
            <a:endParaRPr lang="en-US" altLang="ko-KR" sz="3600" dirty="0"/>
          </a:p>
          <a:p>
            <a:endParaRPr lang="en-US" altLang="ko-KR" sz="3200" dirty="0"/>
          </a:p>
          <a:p>
            <a:r>
              <a:rPr lang="en-US" altLang="ko-KR" dirty="0"/>
              <a:t> 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                                                                         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009E6B8B-697D-A1B9-CF14-6D8C53B63B6D}"/>
              </a:ext>
            </a:extLst>
          </p:cNvPr>
          <p:cNvSpPr/>
          <p:nvPr/>
        </p:nvSpPr>
        <p:spPr>
          <a:xfrm>
            <a:off x="0" y="0"/>
            <a:ext cx="12192000" cy="46448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kern="0" spc="-200" dirty="0">
                <a:solidFill>
                  <a:schemeClr val="bg1"/>
                </a:solidFill>
                <a:latin typeface="S-Core Dream 7 ExtraBold" pitchFamily="34" charset="0"/>
              </a:rPr>
              <a:t>                                             </a:t>
            </a:r>
            <a:r>
              <a:rPr lang="ko-KR" altLang="en-US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cs typeface="Microsoft GothicNeo" panose="020B0500000101010101" pitchFamily="50" charset="-127"/>
              </a:rPr>
              <a:t>                       </a:t>
            </a:r>
            <a:r>
              <a:rPr lang="en-US" altLang="ko-KR" sz="12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cs typeface="Microsoft GothicNeo" panose="020B0500000101010101" pitchFamily="50" charset="-127"/>
              </a:rPr>
              <a:t>                                                                                                                                                                                    </a:t>
            </a:r>
            <a:endParaRPr lang="en-US" altLang="ko-KR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6452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F9B5-D01D-4A72-BBFE-8B6FBC96131D}" type="slidenum">
              <a:rPr lang="ko-KR" altLang="en-US" smtClean="0"/>
              <a:pPr/>
              <a:t>18</a:t>
            </a:fld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009E6B8B-697D-A1B9-CF14-6D8C53B63B6D}"/>
              </a:ext>
            </a:extLst>
          </p:cNvPr>
          <p:cNvSpPr/>
          <p:nvPr/>
        </p:nvSpPr>
        <p:spPr>
          <a:xfrm>
            <a:off x="0" y="0"/>
            <a:ext cx="12192000" cy="46448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kern="0" spc="-200" dirty="0">
                <a:solidFill>
                  <a:srgbClr val="4C4747"/>
                </a:solidFill>
                <a:latin typeface="S-Core Dream 7 ExtraBold" pitchFamily="34" charset="0"/>
              </a:rPr>
              <a:t> </a:t>
            </a:r>
            <a:r>
              <a:rPr lang="ko-KR" altLang="en-US" b="1" kern="0" spc="-200" dirty="0">
                <a:solidFill>
                  <a:schemeClr val="bg1"/>
                </a:solidFill>
                <a:latin typeface="S-Core Dream 7 ExtraBold" pitchFamily="34" charset="0"/>
              </a:rPr>
              <a:t> </a:t>
            </a:r>
            <a:r>
              <a:rPr lang="en-US" altLang="ko-KR" b="1" kern="0" spc="-200" dirty="0">
                <a:solidFill>
                  <a:schemeClr val="bg1"/>
                </a:solidFill>
                <a:latin typeface="S-Core Dream 7 ExtraBold" pitchFamily="34" charset="0"/>
              </a:rPr>
              <a:t>DLT </a:t>
            </a:r>
            <a:r>
              <a:rPr lang="ko-KR" altLang="en-US" b="1" kern="0" spc="-200" dirty="0">
                <a:solidFill>
                  <a:schemeClr val="bg1"/>
                </a:solidFill>
                <a:latin typeface="S-Core Dream 7 ExtraBold" pitchFamily="34" charset="0"/>
              </a:rPr>
              <a:t>자본시장  혁신</a:t>
            </a:r>
            <a:r>
              <a:rPr lang="ko-KR" altLang="en-US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cs typeface="Microsoft GothicNeo" panose="020B0500000101010101" pitchFamily="50" charset="-127"/>
              </a:rPr>
              <a:t> 유형               </a:t>
            </a:r>
            <a:r>
              <a:rPr lang="en-US" altLang="ko-KR" sz="12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cs typeface="Microsoft GothicNeo" panose="020B0500000101010101" pitchFamily="50" charset="-127"/>
              </a:rPr>
              <a:t>                                                                                                                                    </a:t>
            </a:r>
            <a:endParaRPr lang="en-US" altLang="ko-KR" sz="1200" b="1" dirty="0">
              <a:solidFill>
                <a:schemeClr val="bg1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527538" y="706712"/>
            <a:ext cx="1042878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ko-KR" sz="2400" dirty="0">
              <a:solidFill>
                <a:srgbClr val="00B050"/>
              </a:solidFill>
            </a:endParaRPr>
          </a:p>
          <a:p>
            <a:r>
              <a:rPr lang="en-US" altLang="ko-KR" sz="2400" dirty="0">
                <a:solidFill>
                  <a:srgbClr val="00B050"/>
                </a:solidFill>
              </a:rPr>
              <a:t>3-Types:  DLT Act(</a:t>
            </a:r>
            <a:r>
              <a:rPr lang="ko-KR" altLang="en-US" sz="2400" dirty="0" err="1">
                <a:solidFill>
                  <a:srgbClr val="00B050"/>
                </a:solidFill>
              </a:rPr>
              <a:t>분산원장</a:t>
            </a:r>
            <a:r>
              <a:rPr lang="en-US" altLang="ko-KR" sz="2400" dirty="0">
                <a:solidFill>
                  <a:srgbClr val="00B050"/>
                </a:solidFill>
              </a:rPr>
              <a:t>) </a:t>
            </a:r>
            <a:r>
              <a:rPr lang="ko-KR" altLang="en-US" sz="2400" dirty="0">
                <a:solidFill>
                  <a:srgbClr val="00B050"/>
                </a:solidFill>
              </a:rPr>
              <a:t>혹은 법령</a:t>
            </a:r>
            <a:r>
              <a:rPr lang="en-US" altLang="ko-KR" sz="2400" dirty="0">
                <a:solidFill>
                  <a:srgbClr val="00B050"/>
                </a:solidFill>
              </a:rPr>
              <a:t>(</a:t>
            </a:r>
            <a:r>
              <a:rPr lang="ko-KR" altLang="en-US" sz="2400" dirty="0" err="1">
                <a:solidFill>
                  <a:srgbClr val="00B050"/>
                </a:solidFill>
              </a:rPr>
              <a:t>지급결제법</a:t>
            </a:r>
            <a:r>
              <a:rPr lang="en-US" altLang="ko-KR" sz="2400" dirty="0">
                <a:solidFill>
                  <a:srgbClr val="00B050"/>
                </a:solidFill>
              </a:rPr>
              <a:t> </a:t>
            </a:r>
            <a:r>
              <a:rPr lang="ko-KR" altLang="en-US" sz="2400" dirty="0">
                <a:solidFill>
                  <a:srgbClr val="00B050"/>
                </a:solidFill>
              </a:rPr>
              <a:t>외</a:t>
            </a:r>
            <a:r>
              <a:rPr lang="en-US" altLang="ko-KR" sz="2400" dirty="0">
                <a:solidFill>
                  <a:srgbClr val="00B050"/>
                </a:solidFill>
              </a:rPr>
              <a:t>)</a:t>
            </a:r>
            <a:r>
              <a:rPr lang="ko-KR" altLang="en-US" sz="2400" dirty="0">
                <a:solidFill>
                  <a:srgbClr val="00B050"/>
                </a:solidFill>
              </a:rPr>
              <a:t> 수립 국가</a:t>
            </a:r>
            <a:endParaRPr lang="en-US" altLang="ko-KR" dirty="0"/>
          </a:p>
          <a:p>
            <a:r>
              <a:rPr lang="en-US" altLang="ko-KR" dirty="0"/>
              <a:t>        </a:t>
            </a:r>
          </a:p>
          <a:p>
            <a:endParaRPr lang="en-US" altLang="ko-KR" dirty="0"/>
          </a:p>
          <a:p>
            <a:r>
              <a:rPr lang="en-US" altLang="ko-KR" dirty="0"/>
              <a:t>            T1-Hybrid : </a:t>
            </a:r>
            <a:r>
              <a:rPr lang="ko-KR" altLang="en-US" dirty="0"/>
              <a:t>기존 자본시장</a:t>
            </a:r>
            <a:r>
              <a:rPr lang="en-US" altLang="ko-KR" dirty="0"/>
              <a:t>(</a:t>
            </a:r>
            <a:r>
              <a:rPr lang="ko-KR" altLang="en-US" dirty="0"/>
              <a:t>거래소</a:t>
            </a:r>
            <a:r>
              <a:rPr lang="en-US" altLang="ko-KR" dirty="0"/>
              <a:t>/</a:t>
            </a:r>
            <a:r>
              <a:rPr lang="ko-KR" altLang="en-US" dirty="0" err="1"/>
              <a:t>예탁원</a:t>
            </a:r>
            <a:r>
              <a:rPr lang="en-US" altLang="ko-KR" dirty="0"/>
              <a:t>)</a:t>
            </a:r>
            <a:r>
              <a:rPr lang="ko-KR" altLang="en-US" dirty="0"/>
              <a:t>의 </a:t>
            </a:r>
            <a:r>
              <a:rPr lang="en-US" altLang="ko-KR" dirty="0"/>
              <a:t>DLT </a:t>
            </a:r>
            <a:r>
              <a:rPr lang="ko-KR" altLang="en-US" dirty="0"/>
              <a:t>플랫폼에서 채권토큰 발행 </a:t>
            </a:r>
            <a:r>
              <a:rPr lang="en-US" altLang="ko-KR" dirty="0"/>
              <a:t>                           </a:t>
            </a:r>
          </a:p>
          <a:p>
            <a:r>
              <a:rPr lang="en-US" altLang="ko-KR" dirty="0"/>
              <a:t>                            (</a:t>
            </a:r>
            <a:r>
              <a:rPr lang="ko-KR" altLang="en-US" dirty="0"/>
              <a:t>사례</a:t>
            </a:r>
            <a:r>
              <a:rPr lang="en-US" altLang="ko-KR" dirty="0"/>
              <a:t>) </a:t>
            </a:r>
            <a:r>
              <a:rPr lang="ko-KR" altLang="en-US" dirty="0">
                <a:solidFill>
                  <a:srgbClr val="FF0000"/>
                </a:solidFill>
              </a:rPr>
              <a:t>홍콩</a:t>
            </a:r>
            <a:r>
              <a:rPr lang="en-US" altLang="ko-KR" dirty="0">
                <a:solidFill>
                  <a:srgbClr val="FF0000"/>
                </a:solidFill>
              </a:rPr>
              <a:t>,  </a:t>
            </a:r>
            <a:r>
              <a:rPr lang="ko-KR" altLang="en-US" dirty="0" err="1">
                <a:solidFill>
                  <a:srgbClr val="FF0000"/>
                </a:solidFill>
              </a:rPr>
              <a:t>룩셈부르그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스위스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i="1" dirty="0">
                <a:solidFill>
                  <a:srgbClr val="FF0000"/>
                </a:solidFill>
              </a:rPr>
              <a:t>프랑스 </a:t>
            </a:r>
            <a:r>
              <a:rPr lang="en-US" altLang="ko-KR" i="1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영국</a:t>
            </a:r>
            <a:r>
              <a:rPr lang="en-US" altLang="ko-KR" dirty="0">
                <a:solidFill>
                  <a:srgbClr val="FF0000"/>
                </a:solidFill>
              </a:rPr>
              <a:t>*,</a:t>
            </a:r>
            <a:r>
              <a:rPr lang="ko-KR" altLang="en-US" dirty="0">
                <a:solidFill>
                  <a:srgbClr val="FF0000"/>
                </a:solidFill>
              </a:rPr>
              <a:t> </a:t>
            </a:r>
            <a:r>
              <a:rPr lang="ko-KR" altLang="en-US" i="1" dirty="0">
                <a:solidFill>
                  <a:srgbClr val="FF0000"/>
                </a:solidFill>
              </a:rPr>
              <a:t> </a:t>
            </a:r>
            <a:r>
              <a:rPr lang="en-US" altLang="ko-KR" i="1" dirty="0">
                <a:solidFill>
                  <a:srgbClr val="FF0000"/>
                </a:solidFill>
              </a:rPr>
              <a:t>EU**</a:t>
            </a:r>
          </a:p>
          <a:p>
            <a:endParaRPr lang="en-US" altLang="ko-KR" dirty="0"/>
          </a:p>
          <a:p>
            <a:r>
              <a:rPr lang="en-US" altLang="ko-KR" dirty="0"/>
              <a:t>            T2-Hybrid : </a:t>
            </a:r>
            <a:r>
              <a:rPr lang="ko-KR" altLang="en-US" dirty="0" err="1"/>
              <a:t>수탁자산에</a:t>
            </a:r>
            <a:r>
              <a:rPr lang="en-US" altLang="ko-KR" dirty="0"/>
              <a:t> </a:t>
            </a:r>
            <a:r>
              <a:rPr lang="ko-KR" altLang="en-US" dirty="0"/>
              <a:t>기반한 </a:t>
            </a:r>
            <a:r>
              <a:rPr lang="en-US" altLang="ko-KR" dirty="0"/>
              <a:t>ATS</a:t>
            </a:r>
            <a:r>
              <a:rPr lang="ko-KR" altLang="en-US" dirty="0"/>
              <a:t>에서의 토큰 발행과 유통  </a:t>
            </a:r>
            <a:endParaRPr lang="en-US" altLang="ko-KR" dirty="0"/>
          </a:p>
          <a:p>
            <a:r>
              <a:rPr lang="en-US" altLang="ko-KR" dirty="0"/>
              <a:t>                            (</a:t>
            </a:r>
            <a:r>
              <a:rPr lang="ko-KR" altLang="en-US" dirty="0"/>
              <a:t>사례</a:t>
            </a:r>
            <a:r>
              <a:rPr lang="en-US" altLang="ko-KR" dirty="0"/>
              <a:t>) </a:t>
            </a:r>
            <a:r>
              <a:rPr lang="ko-KR" altLang="en-US" dirty="0">
                <a:solidFill>
                  <a:srgbClr val="FF0000"/>
                </a:solidFill>
              </a:rPr>
              <a:t>미국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캐나다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싱가포르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스위스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일본 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독일  </a:t>
            </a:r>
            <a:endParaRPr lang="en-US" altLang="ko-KR" dirty="0">
              <a:solidFill>
                <a:srgbClr val="FF0000"/>
              </a:solidFill>
            </a:endParaRPr>
          </a:p>
          <a:p>
            <a:endParaRPr lang="en-US" altLang="ko-KR" dirty="0"/>
          </a:p>
          <a:p>
            <a:r>
              <a:rPr lang="en-US" altLang="ko-KR" dirty="0"/>
              <a:t>            T3-Native : </a:t>
            </a:r>
            <a:r>
              <a:rPr lang="ko-KR" altLang="en-US" dirty="0"/>
              <a:t>민간</a:t>
            </a:r>
            <a:r>
              <a:rPr lang="en-US" altLang="ko-KR" dirty="0"/>
              <a:t> </a:t>
            </a:r>
            <a:r>
              <a:rPr lang="ko-KR" altLang="en-US" dirty="0" err="1"/>
              <a:t>컨소시움</a:t>
            </a:r>
            <a:r>
              <a:rPr lang="en-US" altLang="ko-KR" dirty="0"/>
              <a:t>(</a:t>
            </a:r>
            <a:r>
              <a:rPr lang="ko-KR" altLang="en-US" dirty="0" err="1"/>
              <a:t>금융사</a:t>
            </a:r>
            <a:r>
              <a:rPr lang="en-US" altLang="ko-KR" dirty="0"/>
              <a:t>-</a:t>
            </a:r>
            <a:r>
              <a:rPr lang="ko-KR" altLang="en-US" dirty="0" err="1"/>
              <a:t>핀텍</a:t>
            </a:r>
            <a:r>
              <a:rPr lang="en-US" altLang="ko-KR" dirty="0"/>
              <a:t>)</a:t>
            </a:r>
            <a:r>
              <a:rPr lang="ko-KR" altLang="en-US" dirty="0"/>
              <a:t> 공동플랫폼에서의 채권토큰 발행</a:t>
            </a:r>
            <a:endParaRPr lang="en-US" altLang="ko-KR" dirty="0"/>
          </a:p>
          <a:p>
            <a:r>
              <a:rPr lang="en-US" altLang="ko-KR" dirty="0"/>
              <a:t>                           </a:t>
            </a:r>
            <a:r>
              <a:rPr lang="ko-KR" altLang="en-US" dirty="0"/>
              <a:t>자본시장법 기반</a:t>
            </a:r>
            <a:r>
              <a:rPr lang="en-US" altLang="ko-KR" dirty="0"/>
              <a:t>(</a:t>
            </a:r>
            <a:r>
              <a:rPr lang="ko-KR" altLang="en-US" dirty="0"/>
              <a:t> 건전성</a:t>
            </a:r>
            <a:r>
              <a:rPr lang="en-US" altLang="ko-KR" dirty="0"/>
              <a:t>/</a:t>
            </a:r>
            <a:r>
              <a:rPr lang="ko-KR" altLang="en-US" dirty="0"/>
              <a:t>운영</a:t>
            </a:r>
            <a:r>
              <a:rPr lang="en-US" altLang="ko-KR" dirty="0"/>
              <a:t>/</a:t>
            </a:r>
            <a:r>
              <a:rPr lang="ko-KR" altLang="en-US" dirty="0"/>
              <a:t>수탁 법규 준수</a:t>
            </a:r>
            <a:r>
              <a:rPr lang="en-US" altLang="ko-KR" dirty="0"/>
              <a:t>) </a:t>
            </a:r>
            <a:r>
              <a:rPr lang="ko-KR" altLang="en-US" dirty="0"/>
              <a:t> </a:t>
            </a:r>
            <a:endParaRPr lang="en-US" altLang="ko-KR" dirty="0"/>
          </a:p>
          <a:p>
            <a:r>
              <a:rPr lang="en-US" altLang="ko-KR" dirty="0"/>
              <a:t>                            (</a:t>
            </a:r>
            <a:r>
              <a:rPr lang="ko-KR" altLang="en-US" dirty="0"/>
              <a:t>사례</a:t>
            </a:r>
            <a:r>
              <a:rPr lang="en-US" altLang="ko-KR" dirty="0"/>
              <a:t>) </a:t>
            </a:r>
            <a:r>
              <a:rPr lang="ko-KR" altLang="en-US" dirty="0">
                <a:solidFill>
                  <a:srgbClr val="FF0000"/>
                </a:solidFill>
              </a:rPr>
              <a:t>프랑스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독일</a:t>
            </a:r>
            <a:r>
              <a:rPr lang="en-US" altLang="ko-KR" dirty="0">
                <a:solidFill>
                  <a:srgbClr val="FF0000"/>
                </a:solidFill>
              </a:rPr>
              <a:t>,</a:t>
            </a:r>
            <a:r>
              <a:rPr lang="ko-KR" altLang="en-US" dirty="0">
                <a:solidFill>
                  <a:srgbClr val="FF0000"/>
                </a:solidFill>
              </a:rPr>
              <a:t> 미국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호주</a:t>
            </a:r>
            <a:endParaRPr lang="en-US" altLang="ko-KR" dirty="0">
              <a:solidFill>
                <a:srgbClr val="FF0000"/>
              </a:solidFill>
            </a:endParaRPr>
          </a:p>
          <a:p>
            <a:r>
              <a:rPr lang="en-US" altLang="ko-KR" dirty="0"/>
              <a:t>        </a:t>
            </a:r>
          </a:p>
          <a:p>
            <a:r>
              <a:rPr lang="en-US" altLang="ko-KR" dirty="0"/>
              <a:t> </a:t>
            </a:r>
          </a:p>
          <a:p>
            <a:r>
              <a:rPr lang="en-US" altLang="ko-KR" sz="1400" dirty="0">
                <a:latin typeface="+mn-ea"/>
              </a:rPr>
              <a:t>       </a:t>
            </a:r>
            <a:r>
              <a:rPr lang="ko-KR" altLang="en-US" sz="1400" dirty="0">
                <a:latin typeface="+mn-ea"/>
              </a:rPr>
              <a:t>주</a:t>
            </a:r>
            <a:r>
              <a:rPr lang="en-US" altLang="ko-KR" sz="1400" dirty="0">
                <a:latin typeface="+mn-ea"/>
              </a:rPr>
              <a:t>)</a:t>
            </a:r>
          </a:p>
          <a:p>
            <a:r>
              <a:rPr lang="en-US" altLang="ko-KR" sz="1400" dirty="0">
                <a:latin typeface="+mn-ea"/>
              </a:rPr>
              <a:t>    </a:t>
            </a:r>
            <a:r>
              <a:rPr lang="en-US" altLang="ko-KR" sz="1400" b="1" dirty="0">
                <a:latin typeface="+mn-ea"/>
              </a:rPr>
              <a:t>*</a:t>
            </a:r>
            <a:r>
              <a:rPr lang="en-US" altLang="ko-KR" sz="1400" dirty="0">
                <a:latin typeface="+mn-ea"/>
              </a:rPr>
              <a:t> </a:t>
            </a:r>
            <a:r>
              <a:rPr lang="ko-KR" altLang="en-US" dirty="0">
                <a:latin typeface="+mn-ea"/>
              </a:rPr>
              <a:t>영국은</a:t>
            </a:r>
            <a:r>
              <a:rPr lang="en-US" altLang="ko-KR" dirty="0">
                <a:latin typeface="+mn-ea"/>
              </a:rPr>
              <a:t> DSS(</a:t>
            </a:r>
            <a:r>
              <a:rPr lang="ko-KR" altLang="en-US" dirty="0" err="1">
                <a:latin typeface="+mn-ea"/>
              </a:rPr>
              <a:t>디지털증권</a:t>
            </a:r>
            <a:r>
              <a:rPr lang="ko-KR" altLang="en-US" dirty="0">
                <a:latin typeface="+mn-ea"/>
              </a:rPr>
              <a:t> </a:t>
            </a:r>
            <a:r>
              <a:rPr lang="en-US" altLang="ko-KR" dirty="0">
                <a:latin typeface="+mn-ea"/>
              </a:rPr>
              <a:t>DLT </a:t>
            </a:r>
            <a:r>
              <a:rPr lang="ko-KR" altLang="en-US" dirty="0" err="1">
                <a:latin typeface="+mn-ea"/>
              </a:rPr>
              <a:t>샌드박스</a:t>
            </a:r>
            <a:r>
              <a:rPr lang="en-US" altLang="ko-KR" dirty="0">
                <a:latin typeface="+mn-ea"/>
              </a:rPr>
              <a:t>)</a:t>
            </a:r>
            <a:r>
              <a:rPr lang="ko-KR" altLang="en-US" dirty="0">
                <a:latin typeface="+mn-ea"/>
              </a:rPr>
              <a:t>에서  실증테스트를 통해 </a:t>
            </a:r>
            <a:r>
              <a:rPr lang="en-US" altLang="ko-KR" dirty="0">
                <a:latin typeface="+mn-ea"/>
              </a:rPr>
              <a:t>2024.1</a:t>
            </a:r>
            <a:r>
              <a:rPr lang="ko-KR" altLang="en-US" dirty="0">
                <a:latin typeface="+mn-ea"/>
              </a:rPr>
              <a:t> 입법</a:t>
            </a:r>
            <a:r>
              <a:rPr lang="en-US" altLang="ko-KR" dirty="0">
                <a:latin typeface="+mn-ea"/>
              </a:rPr>
              <a:t>(Legacy Native) </a:t>
            </a:r>
            <a:r>
              <a:rPr lang="ko-KR" altLang="en-US" dirty="0">
                <a:latin typeface="+mn-ea"/>
              </a:rPr>
              <a:t>  </a:t>
            </a:r>
            <a:endParaRPr lang="en-US" altLang="ko-KR" dirty="0">
              <a:latin typeface="+mn-ea"/>
            </a:endParaRPr>
          </a:p>
          <a:p>
            <a:r>
              <a:rPr lang="en-US" altLang="ko-KR" dirty="0">
                <a:latin typeface="+mn-ea"/>
              </a:rPr>
              <a:t>   **EU</a:t>
            </a:r>
            <a:r>
              <a:rPr lang="ko-KR" altLang="en-US" dirty="0">
                <a:latin typeface="+mn-ea"/>
              </a:rPr>
              <a:t>는</a:t>
            </a:r>
            <a:r>
              <a:rPr lang="en-US" altLang="ko-KR" dirty="0">
                <a:latin typeface="+mn-ea"/>
              </a:rPr>
              <a:t> EU Pilot Project</a:t>
            </a:r>
            <a:r>
              <a:rPr lang="ko-KR" altLang="en-US" dirty="0">
                <a:latin typeface="+mn-ea"/>
              </a:rPr>
              <a:t>를</a:t>
            </a:r>
            <a:r>
              <a:rPr lang="en-US" altLang="ko-KR" dirty="0">
                <a:latin typeface="+mn-ea"/>
              </a:rPr>
              <a:t> </a:t>
            </a:r>
            <a:r>
              <a:rPr lang="ko-KR" altLang="en-US" dirty="0">
                <a:latin typeface="+mn-ea"/>
              </a:rPr>
              <a:t>통해 </a:t>
            </a:r>
            <a:r>
              <a:rPr lang="ko-KR" altLang="en-US" dirty="0" err="1">
                <a:latin typeface="+mn-ea"/>
              </a:rPr>
              <a:t>실증테스트</a:t>
            </a:r>
            <a:r>
              <a:rPr lang="ko-KR" altLang="en-US" dirty="0">
                <a:latin typeface="+mn-ea"/>
              </a:rPr>
              <a:t> 중 </a:t>
            </a:r>
            <a:r>
              <a:rPr lang="en-US" altLang="ko-KR" dirty="0">
                <a:latin typeface="+mn-ea"/>
              </a:rPr>
              <a:t>  </a:t>
            </a:r>
            <a:r>
              <a:rPr lang="ko-KR" altLang="en-US" dirty="0">
                <a:latin typeface="+mn-ea"/>
              </a:rPr>
              <a:t> </a:t>
            </a:r>
            <a:r>
              <a:rPr lang="en-US" altLang="ko-KR" dirty="0">
                <a:latin typeface="+mn-ea"/>
              </a:rPr>
              <a:t> </a:t>
            </a:r>
            <a:r>
              <a:rPr lang="ko-KR" altLang="en-US" dirty="0">
                <a:latin typeface="+mn-ea"/>
              </a:rPr>
              <a:t>  </a:t>
            </a:r>
            <a:r>
              <a:rPr lang="en-US" altLang="ko-KR" dirty="0">
                <a:latin typeface="+mn-ea"/>
              </a:rPr>
              <a:t> </a:t>
            </a:r>
            <a:r>
              <a:rPr lang="ko-KR" altLang="en-US" dirty="0">
                <a:latin typeface="+mn-ea"/>
              </a:rPr>
              <a:t>  </a:t>
            </a:r>
            <a:endParaRPr lang="en-US" altLang="ko-KR" dirty="0">
              <a:latin typeface="+mn-ea"/>
            </a:endParaRPr>
          </a:p>
          <a:p>
            <a:endParaRPr lang="en-US" altLang="ko-KR" dirty="0"/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1969814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F9B5-D01D-4A72-BBFE-8B6FBC96131D}" type="slidenum">
              <a:rPr lang="ko-KR" altLang="en-US" smtClean="0"/>
              <a:pPr/>
              <a:t>19</a:t>
            </a:fld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545123" y="805218"/>
            <a:ext cx="10146323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/>
              <a:t> </a:t>
            </a:r>
            <a:endParaRPr lang="en-US" altLang="ko-KR" sz="2800" dirty="0"/>
          </a:p>
          <a:p>
            <a:r>
              <a:rPr lang="en-US" altLang="ko-KR" sz="3200" dirty="0"/>
              <a:t> </a:t>
            </a:r>
          </a:p>
          <a:p>
            <a:r>
              <a:rPr lang="ko-KR" altLang="en-US" sz="3600" dirty="0"/>
              <a:t>               </a:t>
            </a:r>
            <a:r>
              <a:rPr lang="en-US" altLang="ko-KR" sz="3600" dirty="0">
                <a:solidFill>
                  <a:srgbClr val="00B050"/>
                </a:solidFill>
              </a:rPr>
              <a:t>T1- Hybrid DLT </a:t>
            </a:r>
            <a:r>
              <a:rPr lang="ko-KR" altLang="en-US" sz="3600" dirty="0">
                <a:solidFill>
                  <a:srgbClr val="00B050"/>
                </a:solidFill>
              </a:rPr>
              <a:t>자본시장 혁신            </a:t>
            </a:r>
            <a:endParaRPr lang="en-US" altLang="ko-KR" sz="3600" dirty="0">
              <a:solidFill>
                <a:srgbClr val="00B050"/>
              </a:solidFill>
            </a:endParaRPr>
          </a:p>
          <a:p>
            <a:r>
              <a:rPr lang="en-US" altLang="ko-KR" dirty="0"/>
              <a:t>      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                                                                         </a:t>
            </a:r>
          </a:p>
          <a:p>
            <a:endParaRPr lang="ko-KR" altLang="en-US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009E6B8B-697D-A1B9-CF14-6D8C53B63B6D}"/>
              </a:ext>
            </a:extLst>
          </p:cNvPr>
          <p:cNvSpPr/>
          <p:nvPr/>
        </p:nvSpPr>
        <p:spPr>
          <a:xfrm>
            <a:off x="0" y="0"/>
            <a:ext cx="12192000" cy="50037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cs typeface="Microsoft GothicNeo" panose="020B0500000101010101" pitchFamily="50" charset="-127"/>
              </a:rPr>
              <a:t> 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437730" y="2481297"/>
            <a:ext cx="1054622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dirty="0"/>
              <a:t>            </a:t>
            </a:r>
            <a:r>
              <a:rPr lang="en-US" altLang="ko-KR" sz="2000" dirty="0"/>
              <a:t>:</a:t>
            </a:r>
            <a:r>
              <a:rPr lang="ko-KR" altLang="en-US" sz="2000" dirty="0"/>
              <a:t>기존 자본시장</a:t>
            </a:r>
            <a:r>
              <a:rPr lang="en-US" altLang="ko-KR" sz="2000" dirty="0"/>
              <a:t>(</a:t>
            </a:r>
            <a:r>
              <a:rPr lang="ko-KR" altLang="en-US" sz="2000" dirty="0"/>
              <a:t>거래소</a:t>
            </a:r>
            <a:r>
              <a:rPr lang="en-US" altLang="ko-KR" sz="2000" dirty="0"/>
              <a:t>/</a:t>
            </a:r>
            <a:r>
              <a:rPr lang="ko-KR" altLang="en-US" sz="2000" dirty="0" err="1"/>
              <a:t>예탁원</a:t>
            </a:r>
            <a:r>
              <a:rPr lang="en-US" altLang="ko-KR" sz="2000" dirty="0"/>
              <a:t>))</a:t>
            </a:r>
            <a:r>
              <a:rPr lang="ko-KR" altLang="en-US" sz="2000" dirty="0"/>
              <a:t>의 </a:t>
            </a:r>
            <a:r>
              <a:rPr lang="en-US" altLang="ko-KR" sz="2000" dirty="0"/>
              <a:t>DLT </a:t>
            </a:r>
            <a:r>
              <a:rPr lang="ko-KR" altLang="en-US" sz="2000" u="sng" dirty="0"/>
              <a:t>발행 플랫폼 혁신</a:t>
            </a:r>
            <a:endParaRPr lang="en-US" altLang="ko-KR" sz="2000" u="sng" dirty="0"/>
          </a:p>
          <a:p>
            <a:r>
              <a:rPr lang="en-US" altLang="ko-KR" dirty="0"/>
              <a:t>  </a:t>
            </a:r>
          </a:p>
          <a:p>
            <a:r>
              <a:rPr lang="en-US" altLang="ko-KR" dirty="0"/>
              <a:t> (</a:t>
            </a:r>
            <a:r>
              <a:rPr lang="ko-KR" altLang="en-US" dirty="0"/>
              <a:t>사례</a:t>
            </a:r>
            <a:r>
              <a:rPr lang="en-US" altLang="ko-KR" dirty="0"/>
              <a:t>) </a:t>
            </a:r>
            <a:r>
              <a:rPr lang="ko-KR" altLang="en-US" dirty="0">
                <a:solidFill>
                  <a:srgbClr val="FF0000"/>
                </a:solidFill>
              </a:rPr>
              <a:t>홍콩</a:t>
            </a:r>
            <a:r>
              <a:rPr lang="en-US" altLang="ko-KR" dirty="0">
                <a:solidFill>
                  <a:srgbClr val="FF0000"/>
                </a:solidFill>
              </a:rPr>
              <a:t>(HKMA-</a:t>
            </a:r>
            <a:r>
              <a:rPr lang="ko-KR" altLang="en-US" dirty="0" err="1">
                <a:solidFill>
                  <a:srgbClr val="FF0000"/>
                </a:solidFill>
              </a:rPr>
              <a:t>그린본드</a:t>
            </a:r>
            <a:r>
              <a:rPr lang="en-US" altLang="ko-KR" dirty="0">
                <a:solidFill>
                  <a:srgbClr val="FF0000"/>
                </a:solidFill>
              </a:rPr>
              <a:t>),  </a:t>
            </a:r>
            <a:r>
              <a:rPr lang="ko-KR" altLang="en-US" dirty="0" err="1">
                <a:solidFill>
                  <a:srgbClr val="FF0000"/>
                </a:solidFill>
              </a:rPr>
              <a:t>룩셈부르그</a:t>
            </a:r>
            <a:r>
              <a:rPr lang="en-US" altLang="ko-KR" dirty="0">
                <a:solidFill>
                  <a:srgbClr val="FF0000"/>
                </a:solidFill>
              </a:rPr>
              <a:t>(LUXSE-EIB), </a:t>
            </a:r>
            <a:r>
              <a:rPr lang="ko-KR" altLang="en-US" dirty="0">
                <a:solidFill>
                  <a:srgbClr val="FF0000"/>
                </a:solidFill>
              </a:rPr>
              <a:t>스위스</a:t>
            </a:r>
            <a:r>
              <a:rPr lang="en-US" altLang="ko-KR" dirty="0">
                <a:solidFill>
                  <a:srgbClr val="FF0000"/>
                </a:solidFill>
              </a:rPr>
              <a:t>(SIX/SDX-UBS),  </a:t>
            </a:r>
            <a:r>
              <a:rPr lang="ko-KR" altLang="en-US" i="1" dirty="0">
                <a:solidFill>
                  <a:srgbClr val="FF0000"/>
                </a:solidFill>
              </a:rPr>
              <a:t>프랑스</a:t>
            </a:r>
            <a:r>
              <a:rPr lang="en-US" altLang="ko-KR" i="1" dirty="0">
                <a:solidFill>
                  <a:srgbClr val="FF0000"/>
                </a:solidFill>
              </a:rPr>
              <a:t>(BDF-</a:t>
            </a:r>
            <a:r>
              <a:rPr lang="ko-KR" altLang="en-US" i="1" dirty="0">
                <a:solidFill>
                  <a:srgbClr val="FF0000"/>
                </a:solidFill>
              </a:rPr>
              <a:t>국채</a:t>
            </a:r>
            <a:r>
              <a:rPr lang="en-US" altLang="ko-KR" i="1" dirty="0">
                <a:solidFill>
                  <a:srgbClr val="FF0000"/>
                </a:solidFill>
              </a:rPr>
              <a:t>) </a:t>
            </a:r>
            <a:r>
              <a:rPr lang="ko-KR" altLang="en-US" i="1" dirty="0">
                <a:solidFill>
                  <a:srgbClr val="FF0000"/>
                </a:solidFill>
              </a:rPr>
              <a:t> </a:t>
            </a:r>
            <a:r>
              <a:rPr lang="ko-KR" altLang="en-US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90242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F9B5-D01D-4A72-BBFE-8B6FBC96131D}" type="slidenum">
              <a:rPr lang="ko-KR" altLang="en-US" smtClean="0"/>
              <a:pPr/>
              <a:t>2</a:t>
            </a:fld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78068" y="2475334"/>
            <a:ext cx="118139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/>
              <a:t> </a:t>
            </a:r>
            <a:r>
              <a:rPr lang="ko-KR" altLang="en-US" sz="2000" dirty="0">
                <a:latin typeface="+mn-ea"/>
              </a:rPr>
              <a:t>목적  </a:t>
            </a:r>
            <a:endParaRPr lang="en-US" altLang="ko-KR" sz="2000" dirty="0">
              <a:latin typeface="+mn-ea"/>
            </a:endParaRPr>
          </a:p>
          <a:p>
            <a:r>
              <a:rPr lang="en-US" altLang="ko-KR" sz="2000" dirty="0">
                <a:latin typeface="+mn-ea"/>
              </a:rPr>
              <a:t> </a:t>
            </a:r>
            <a:r>
              <a:rPr lang="ko-KR" altLang="en-US" sz="2000" dirty="0">
                <a:latin typeface="+mn-ea"/>
              </a:rPr>
              <a:t>            </a:t>
            </a:r>
            <a:endParaRPr lang="en-US" altLang="ko-KR" sz="2000" dirty="0">
              <a:latin typeface="+mn-ea"/>
            </a:endParaRPr>
          </a:p>
          <a:p>
            <a:r>
              <a:rPr lang="ko-KR" altLang="en-US" sz="2000" dirty="0">
                <a:latin typeface="+mn-ea"/>
              </a:rPr>
              <a:t> </a:t>
            </a:r>
            <a:r>
              <a:rPr lang="en-US" altLang="ko-KR" sz="2000" dirty="0">
                <a:latin typeface="+mn-ea"/>
              </a:rPr>
              <a:t>- </a:t>
            </a:r>
            <a:r>
              <a:rPr lang="ko-KR" altLang="en-US" sz="2000" dirty="0">
                <a:latin typeface="+mn-ea"/>
              </a:rPr>
              <a:t>선진</a:t>
            </a:r>
            <a:r>
              <a:rPr lang="en-US" altLang="ko-KR" sz="2000" dirty="0">
                <a:latin typeface="+mn-ea"/>
              </a:rPr>
              <a:t> DLT(</a:t>
            </a:r>
            <a:r>
              <a:rPr lang="ko-KR" altLang="en-US" sz="2000" dirty="0" err="1">
                <a:latin typeface="+mn-ea"/>
              </a:rPr>
              <a:t>블록체인</a:t>
            </a:r>
            <a:r>
              <a:rPr lang="en-US" altLang="ko-KR" sz="2000" dirty="0">
                <a:latin typeface="+mn-ea"/>
              </a:rPr>
              <a:t>/</a:t>
            </a:r>
            <a:r>
              <a:rPr lang="ko-KR" altLang="en-US" sz="2000" dirty="0" err="1">
                <a:latin typeface="+mn-ea"/>
              </a:rPr>
              <a:t>분산원장</a:t>
            </a:r>
            <a:r>
              <a:rPr lang="en-US" altLang="ko-KR" sz="2000" dirty="0">
                <a:latin typeface="+mn-ea"/>
              </a:rPr>
              <a:t> </a:t>
            </a:r>
            <a:r>
              <a:rPr lang="ko-KR" altLang="en-US" sz="2000" dirty="0">
                <a:latin typeface="+mn-ea"/>
              </a:rPr>
              <a:t>기반</a:t>
            </a:r>
            <a:r>
              <a:rPr lang="en-US" altLang="ko-KR" sz="2000" dirty="0">
                <a:latin typeface="+mn-ea"/>
              </a:rPr>
              <a:t>)</a:t>
            </a:r>
            <a:r>
              <a:rPr lang="ko-KR" altLang="en-US" sz="2000" dirty="0">
                <a:latin typeface="+mn-ea"/>
              </a:rPr>
              <a:t> 자본시장 </a:t>
            </a:r>
            <a:r>
              <a:rPr lang="ko-KR" altLang="en-US" sz="2000" dirty="0" err="1">
                <a:latin typeface="+mn-ea"/>
              </a:rPr>
              <a:t>혁신현황을</a:t>
            </a:r>
            <a:r>
              <a:rPr lang="ko-KR" altLang="en-US" sz="2000" dirty="0">
                <a:latin typeface="+mn-ea"/>
              </a:rPr>
              <a:t> 통해 국내 </a:t>
            </a:r>
            <a:r>
              <a:rPr lang="en-US" altLang="ko-KR" sz="2000" dirty="0">
                <a:latin typeface="+mn-ea"/>
              </a:rPr>
              <a:t>DLT </a:t>
            </a:r>
            <a:r>
              <a:rPr lang="ko-KR" altLang="en-US" sz="2000" dirty="0">
                <a:latin typeface="+mn-ea"/>
              </a:rPr>
              <a:t>자본시장 </a:t>
            </a:r>
            <a:r>
              <a:rPr lang="ko-KR" altLang="en-US" sz="2000" dirty="0" err="1">
                <a:latin typeface="+mn-ea"/>
              </a:rPr>
              <a:t>대응모색</a:t>
            </a:r>
            <a:endParaRPr lang="en-US" altLang="ko-KR" sz="2000" dirty="0">
              <a:latin typeface="+mn-ea"/>
            </a:endParaRPr>
          </a:p>
          <a:p>
            <a:r>
              <a:rPr lang="en-US" altLang="ko-KR" sz="2000" dirty="0">
                <a:latin typeface="+mn-ea"/>
              </a:rPr>
              <a:t> - </a:t>
            </a:r>
            <a:r>
              <a:rPr lang="ko-KR" altLang="en-US" sz="2000" dirty="0">
                <a:latin typeface="+mn-ea"/>
              </a:rPr>
              <a:t>부산 디지털자산거래소 및 디지털 자산 육성방안  </a:t>
            </a:r>
            <a:endParaRPr lang="en-US" altLang="ko-KR" sz="2000" dirty="0">
              <a:latin typeface="+mn-ea"/>
            </a:endParaRPr>
          </a:p>
          <a:p>
            <a:endParaRPr lang="en-US" altLang="ko-KR" sz="2000" dirty="0">
              <a:latin typeface="+mn-ea"/>
            </a:endParaRPr>
          </a:p>
          <a:p>
            <a:endParaRPr lang="en-US" altLang="ko-KR" sz="2000" dirty="0">
              <a:latin typeface="+mn-ea"/>
            </a:endParaRPr>
          </a:p>
          <a:p>
            <a:endParaRPr lang="en-US" altLang="ko-KR" sz="2000" dirty="0">
              <a:latin typeface="+mn-ea"/>
            </a:endParaRPr>
          </a:p>
          <a:p>
            <a:r>
              <a:rPr lang="ko-KR" altLang="en-US" sz="2000" dirty="0">
                <a:latin typeface="+mn-ea"/>
              </a:rPr>
              <a:t> </a:t>
            </a:r>
            <a:r>
              <a:rPr lang="ko-KR" altLang="en-US" sz="2000" dirty="0" err="1">
                <a:latin typeface="+mn-ea"/>
              </a:rPr>
              <a:t>문제주제</a:t>
            </a:r>
            <a:r>
              <a:rPr lang="ko-KR" altLang="en-US" sz="2000" dirty="0">
                <a:latin typeface="+mn-ea"/>
              </a:rPr>
              <a:t>   </a:t>
            </a:r>
            <a:endParaRPr lang="en-US" altLang="ko-KR" sz="2000" dirty="0">
              <a:latin typeface="+mn-ea"/>
            </a:endParaRPr>
          </a:p>
          <a:p>
            <a:endParaRPr lang="en-US" altLang="ko-KR" sz="2000" dirty="0">
              <a:latin typeface="+mn-ea"/>
            </a:endParaRPr>
          </a:p>
          <a:p>
            <a:r>
              <a:rPr lang="ko-KR" altLang="en-US" sz="2000" dirty="0">
                <a:latin typeface="+mn-ea"/>
              </a:rPr>
              <a:t> </a:t>
            </a:r>
            <a:r>
              <a:rPr lang="en-US" altLang="ko-KR" sz="2000" dirty="0">
                <a:latin typeface="+mn-ea"/>
              </a:rPr>
              <a:t>-</a:t>
            </a:r>
            <a:r>
              <a:rPr lang="ko-KR" altLang="en-US" sz="2000" dirty="0">
                <a:latin typeface="+mn-ea"/>
              </a:rPr>
              <a:t>  국내 </a:t>
            </a:r>
            <a:r>
              <a:rPr lang="en-US" altLang="ko-KR" sz="2000" dirty="0">
                <a:latin typeface="+mn-ea"/>
              </a:rPr>
              <a:t>DLT </a:t>
            </a:r>
            <a:r>
              <a:rPr lang="ko-KR" altLang="en-US" sz="2000" dirty="0">
                <a:latin typeface="+mn-ea"/>
              </a:rPr>
              <a:t>자본시장 인프라</a:t>
            </a:r>
            <a:r>
              <a:rPr lang="en-US" altLang="ko-KR" sz="2000" dirty="0">
                <a:latin typeface="+mn-ea"/>
              </a:rPr>
              <a:t>(</a:t>
            </a:r>
            <a:r>
              <a:rPr lang="ko-KR" altLang="en-US" sz="2000" dirty="0">
                <a:latin typeface="+mn-ea"/>
              </a:rPr>
              <a:t>거버넌스</a:t>
            </a:r>
            <a:r>
              <a:rPr lang="en-US" altLang="ko-KR" sz="2000" dirty="0">
                <a:latin typeface="+mn-ea"/>
              </a:rPr>
              <a:t>, </a:t>
            </a:r>
            <a:r>
              <a:rPr lang="ko-KR" altLang="en-US" sz="2000" dirty="0">
                <a:latin typeface="+mn-ea"/>
              </a:rPr>
              <a:t>상품</a:t>
            </a:r>
            <a:r>
              <a:rPr lang="en-US" altLang="ko-KR" sz="2000" dirty="0">
                <a:latin typeface="+mn-ea"/>
              </a:rPr>
              <a:t>) </a:t>
            </a:r>
            <a:r>
              <a:rPr lang="ko-KR" altLang="en-US" sz="2000" dirty="0">
                <a:latin typeface="+mn-ea"/>
              </a:rPr>
              <a:t>구축을 위한 철학 공유 </a:t>
            </a:r>
            <a:r>
              <a:rPr lang="en-US" altLang="ko-KR" sz="2000" dirty="0">
                <a:latin typeface="+mn-ea"/>
              </a:rPr>
              <a:t> </a:t>
            </a:r>
          </a:p>
          <a:p>
            <a:r>
              <a:rPr lang="en-US" altLang="ko-KR" sz="2000" dirty="0">
                <a:latin typeface="+mn-ea"/>
              </a:rPr>
              <a:t> -  </a:t>
            </a:r>
            <a:r>
              <a:rPr lang="ko-KR" altLang="en-US" sz="2000" dirty="0">
                <a:latin typeface="+mn-ea"/>
              </a:rPr>
              <a:t>부산시 디지털 자산 거래소의 바람직한 방향 </a:t>
            </a:r>
            <a:r>
              <a:rPr lang="en-US" altLang="ko-KR" sz="2000" dirty="0">
                <a:latin typeface="+mn-ea"/>
              </a:rPr>
              <a:t>:</a:t>
            </a:r>
            <a:r>
              <a:rPr lang="ko-KR" altLang="en-US" sz="2000" dirty="0">
                <a:latin typeface="+mn-ea"/>
              </a:rPr>
              <a:t> 상장 토큰 및 시장</a:t>
            </a:r>
            <a:r>
              <a:rPr lang="en-US" altLang="ko-KR" sz="2000" dirty="0">
                <a:latin typeface="+mn-ea"/>
              </a:rPr>
              <a:t>(</a:t>
            </a:r>
            <a:r>
              <a:rPr lang="ko-KR" altLang="en-US" sz="2000" dirty="0" err="1">
                <a:latin typeface="+mn-ea"/>
              </a:rPr>
              <a:t>시총</a:t>
            </a:r>
            <a:r>
              <a:rPr lang="en-US" altLang="ko-KR" sz="2000" dirty="0">
                <a:latin typeface="+mn-ea"/>
              </a:rPr>
              <a:t>)</a:t>
            </a:r>
            <a:r>
              <a:rPr lang="ko-KR" altLang="en-US" sz="2000" dirty="0">
                <a:latin typeface="+mn-ea"/>
              </a:rPr>
              <a:t> 확대 </a:t>
            </a:r>
            <a:r>
              <a:rPr lang="ko-KR" altLang="en-US" sz="2000" dirty="0" err="1">
                <a:latin typeface="+mn-ea"/>
              </a:rPr>
              <a:t>방안모색</a:t>
            </a:r>
            <a:r>
              <a:rPr lang="ko-KR" altLang="en-US" sz="2000" dirty="0">
                <a:latin typeface="+mn-ea"/>
              </a:rPr>
              <a:t>  </a:t>
            </a:r>
            <a:r>
              <a:rPr lang="en-US" altLang="ko-KR" sz="2000" dirty="0">
                <a:latin typeface="+mn-ea"/>
              </a:rPr>
              <a:t> </a:t>
            </a:r>
            <a:r>
              <a:rPr lang="ko-KR" altLang="en-US" sz="2000" dirty="0">
                <a:latin typeface="+mn-ea"/>
              </a:rPr>
              <a:t>      </a:t>
            </a:r>
            <a:endParaRPr lang="en-US" altLang="ko-KR" sz="2000" dirty="0">
              <a:latin typeface="+mn-ea"/>
            </a:endParaRPr>
          </a:p>
          <a:p>
            <a:r>
              <a:rPr lang="en-US" altLang="ko-KR" sz="2000" dirty="0">
                <a:latin typeface="+mn-ea"/>
              </a:rPr>
              <a:t>                                                                         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009E6B8B-697D-A1B9-CF14-6D8C53B63B6D}"/>
              </a:ext>
            </a:extLst>
          </p:cNvPr>
          <p:cNvSpPr/>
          <p:nvPr/>
        </p:nvSpPr>
        <p:spPr>
          <a:xfrm>
            <a:off x="0" y="0"/>
            <a:ext cx="12192000" cy="46448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2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7195A6-26C3-019E-D552-246143CD6EF8}"/>
              </a:ext>
            </a:extLst>
          </p:cNvPr>
          <p:cNvSpPr txBox="1"/>
          <p:nvPr/>
        </p:nvSpPr>
        <p:spPr>
          <a:xfrm>
            <a:off x="2734491" y="1267879"/>
            <a:ext cx="6096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400" dirty="0">
                <a:solidFill>
                  <a:srgbClr val="0070C0"/>
                </a:solidFill>
              </a:rPr>
              <a:t>선진 </a:t>
            </a:r>
            <a:r>
              <a:rPr lang="en-US" altLang="ko-KR" sz="2400" dirty="0">
                <a:solidFill>
                  <a:srgbClr val="0070C0"/>
                </a:solidFill>
              </a:rPr>
              <a:t>DLT </a:t>
            </a:r>
            <a:r>
              <a:rPr lang="ko-KR" altLang="en-US" sz="2400" dirty="0">
                <a:solidFill>
                  <a:srgbClr val="0070C0"/>
                </a:solidFill>
              </a:rPr>
              <a:t>자본시장 혁신과 국내 자본시장 </a:t>
            </a:r>
            <a:endParaRPr lang="en-US" altLang="ko-KR" sz="2400" dirty="0">
              <a:solidFill>
                <a:srgbClr val="0070C0"/>
              </a:solidFill>
            </a:endParaRPr>
          </a:p>
          <a:p>
            <a:r>
              <a:rPr lang="en-US" altLang="ko-KR" sz="1800" dirty="0">
                <a:solidFill>
                  <a:srgbClr val="0070C0"/>
                </a:solidFill>
              </a:rPr>
              <a:t>                               :</a:t>
            </a:r>
            <a:r>
              <a:rPr lang="ko-KR" altLang="en-US" sz="1800" dirty="0" err="1">
                <a:solidFill>
                  <a:srgbClr val="0070C0"/>
                </a:solidFill>
              </a:rPr>
              <a:t>채권토큰을</a:t>
            </a:r>
            <a:r>
              <a:rPr lang="ko-KR" altLang="en-US" sz="1800" dirty="0">
                <a:solidFill>
                  <a:srgbClr val="0070C0"/>
                </a:solidFill>
              </a:rPr>
              <a:t> 중심으로 </a:t>
            </a:r>
            <a:endParaRPr lang="en-US" altLang="ko-KR" sz="1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7770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1001"/>
          <p:cNvGrpSpPr/>
          <p:nvPr/>
        </p:nvGrpSpPr>
        <p:grpSpPr>
          <a:xfrm>
            <a:off x="463457" y="4815632"/>
            <a:ext cx="1837778" cy="1622563"/>
            <a:chOff x="1354453" y="7358278"/>
            <a:chExt cx="2756667" cy="243384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4453" y="7358278"/>
              <a:ext cx="2756667" cy="2433845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2864826" y="562440"/>
            <a:ext cx="6462347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2400" kern="0" spc="-200" dirty="0">
                <a:latin typeface="S-Core Dream 7 ExtraBold" pitchFamily="34" charset="0"/>
              </a:rPr>
              <a:t>           </a:t>
            </a:r>
            <a:r>
              <a:rPr lang="en-US" altLang="ko-KR" sz="2400" kern="0" spc="-200" dirty="0">
                <a:solidFill>
                  <a:srgbClr val="00B0F0"/>
                </a:solidFill>
                <a:latin typeface="S-Core Dream 7 ExtraBold" pitchFamily="34" charset="0"/>
              </a:rPr>
              <a:t>  </a:t>
            </a:r>
            <a:r>
              <a:rPr lang="ko-KR" altLang="en-US" sz="2400" kern="0" spc="-200" dirty="0" err="1">
                <a:solidFill>
                  <a:srgbClr val="00B0F0"/>
                </a:solidFill>
                <a:latin typeface="S-Core Dream 7 ExtraBold" pitchFamily="34" charset="0"/>
              </a:rPr>
              <a:t>블록체인</a:t>
            </a:r>
            <a:r>
              <a:rPr lang="ko-KR" altLang="en-US" sz="2400" kern="0" spc="-200" dirty="0">
                <a:solidFill>
                  <a:srgbClr val="00B0F0"/>
                </a:solidFill>
                <a:latin typeface="S-Core Dream 7 ExtraBold" pitchFamily="34" charset="0"/>
              </a:rPr>
              <a:t> 고유</a:t>
            </a:r>
            <a:r>
              <a:rPr lang="en-US" altLang="ko-KR" sz="2400" kern="0" spc="-200" dirty="0">
                <a:solidFill>
                  <a:srgbClr val="00B0F0"/>
                </a:solidFill>
                <a:latin typeface="S-Core Dream 7 ExtraBold" pitchFamily="34" charset="0"/>
              </a:rPr>
              <a:t>(Native) </a:t>
            </a:r>
            <a:r>
              <a:rPr lang="ko-KR" altLang="en-US" sz="2400" kern="0" spc="-200" dirty="0">
                <a:solidFill>
                  <a:srgbClr val="00B0F0"/>
                </a:solidFill>
                <a:latin typeface="S-Core Dream 7 ExtraBold" pitchFamily="34" charset="0"/>
              </a:rPr>
              <a:t>토큰 </a:t>
            </a:r>
            <a:r>
              <a:rPr lang="en-US" altLang="ko-KR" sz="2400" kern="0" spc="-200" dirty="0">
                <a:solidFill>
                  <a:srgbClr val="00B0F0"/>
                </a:solidFill>
                <a:latin typeface="S-Core Dream 7 ExtraBold" pitchFamily="34" charset="0"/>
              </a:rPr>
              <a:t> </a:t>
            </a:r>
            <a:endParaRPr lang="en-US" sz="2400" dirty="0">
              <a:solidFill>
                <a:srgbClr val="00B0F0"/>
              </a:solidFill>
            </a:endParaRPr>
          </a:p>
        </p:txBody>
      </p:sp>
      <p:grpSp>
        <p:nvGrpSpPr>
          <p:cNvPr id="9" name="그룹 1003"/>
          <p:cNvGrpSpPr/>
          <p:nvPr/>
        </p:nvGrpSpPr>
        <p:grpSpPr>
          <a:xfrm>
            <a:off x="7471995" y="244305"/>
            <a:ext cx="1730045" cy="1527447"/>
            <a:chOff x="11207992" y="366458"/>
            <a:chExt cx="2595068" cy="2291170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207992" y="366458"/>
              <a:ext cx="2595068" cy="2291170"/>
            </a:xfrm>
            <a:prstGeom prst="rect">
              <a:avLst/>
            </a:prstGeom>
          </p:spPr>
        </p:pic>
      </p:grpSp>
      <p:pic>
        <p:nvPicPr>
          <p:cNvPr id="4" name="그림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63291" y="1289202"/>
            <a:ext cx="6129317" cy="4839036"/>
          </a:xfrm>
          <a:prstGeom prst="rect">
            <a:avLst/>
          </a:prstGeom>
        </p:spPr>
      </p:pic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5337" y="2634318"/>
            <a:ext cx="4205698" cy="120032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 </a:t>
            </a:r>
            <a:r>
              <a:rPr lang="ko-KR" altLang="en-US" dirty="0" err="1">
                <a:solidFill>
                  <a:srgbClr val="FF0000"/>
                </a:solidFill>
              </a:rPr>
              <a:t>블록체인</a:t>
            </a:r>
            <a:r>
              <a:rPr lang="ko-KR" altLang="en-US" dirty="0">
                <a:solidFill>
                  <a:srgbClr val="FF0000"/>
                </a:solidFill>
              </a:rPr>
              <a:t> </a:t>
            </a:r>
            <a:r>
              <a:rPr lang="ko-KR" altLang="en-US" dirty="0" err="1">
                <a:solidFill>
                  <a:srgbClr val="FF0000"/>
                </a:solidFill>
              </a:rPr>
              <a:t>고유토큰</a:t>
            </a:r>
            <a:r>
              <a:rPr lang="en-US" altLang="ko-KR" dirty="0">
                <a:solidFill>
                  <a:srgbClr val="FF0000"/>
                </a:solidFill>
              </a:rPr>
              <a:t>(Native):</a:t>
            </a:r>
            <a:r>
              <a:rPr lang="ko-KR" altLang="en-US" dirty="0">
                <a:solidFill>
                  <a:srgbClr val="FF0000"/>
                </a:solidFill>
              </a:rPr>
              <a:t>직접 발행</a:t>
            </a:r>
            <a:endParaRPr lang="en-US" altLang="ko-KR" dirty="0">
              <a:solidFill>
                <a:srgbClr val="FF0000"/>
              </a:solidFill>
            </a:endParaRPr>
          </a:p>
          <a:p>
            <a:r>
              <a:rPr lang="ko-KR" altLang="en-US" dirty="0">
                <a:solidFill>
                  <a:srgbClr val="FF0000"/>
                </a:solidFill>
              </a:rPr>
              <a:t>      </a:t>
            </a:r>
            <a:r>
              <a:rPr lang="ko-KR" altLang="en-US" dirty="0" err="1"/>
              <a:t>가치보증</a:t>
            </a:r>
            <a:r>
              <a:rPr lang="ko-KR" altLang="en-US" dirty="0"/>
              <a:t> </a:t>
            </a:r>
            <a:r>
              <a:rPr lang="en-US" altLang="ko-KR" dirty="0"/>
              <a:t>: </a:t>
            </a:r>
            <a:r>
              <a:rPr lang="ko-KR" altLang="en-US" dirty="0"/>
              <a:t>토큰 </a:t>
            </a:r>
            <a:r>
              <a:rPr lang="en-US" altLang="ko-KR" dirty="0"/>
              <a:t>(DLT </a:t>
            </a:r>
            <a:r>
              <a:rPr lang="ko-KR" altLang="en-US" dirty="0"/>
              <a:t>기술</a:t>
            </a:r>
            <a:r>
              <a:rPr lang="en-US" altLang="ko-KR" dirty="0"/>
              <a:t>)</a:t>
            </a:r>
            <a:r>
              <a:rPr lang="ko-KR" altLang="en-US" dirty="0"/>
              <a:t> </a:t>
            </a:r>
            <a:endParaRPr lang="en-US" altLang="ko-KR" dirty="0"/>
          </a:p>
          <a:p>
            <a:r>
              <a:rPr lang="ko-KR" altLang="en-US" dirty="0"/>
              <a:t>      재산권 표시 및 이전</a:t>
            </a:r>
            <a:r>
              <a:rPr lang="en-US" altLang="ko-KR" dirty="0"/>
              <a:t>: </a:t>
            </a:r>
            <a:r>
              <a:rPr lang="ko-KR" altLang="en-US" dirty="0"/>
              <a:t>토큰</a:t>
            </a:r>
            <a:endParaRPr lang="en-US" altLang="ko-KR" dirty="0"/>
          </a:p>
          <a:p>
            <a:r>
              <a:rPr lang="en-US" altLang="ko-KR" dirty="0"/>
              <a:t>      </a:t>
            </a:r>
            <a:r>
              <a:rPr lang="en-US" altLang="ko-KR" dirty="0">
                <a:solidFill>
                  <a:srgbClr val="00B0F0"/>
                </a:solidFill>
              </a:rPr>
              <a:t>DLT</a:t>
            </a:r>
            <a:r>
              <a:rPr lang="ko-KR" altLang="en-US" dirty="0">
                <a:solidFill>
                  <a:srgbClr val="00B0F0"/>
                </a:solidFill>
              </a:rPr>
              <a:t>에서 </a:t>
            </a:r>
            <a:r>
              <a:rPr lang="ko-KR" altLang="en-US" b="1" dirty="0">
                <a:solidFill>
                  <a:srgbClr val="00B0F0"/>
                </a:solidFill>
              </a:rPr>
              <a:t>발행</a:t>
            </a:r>
            <a:r>
              <a:rPr lang="ko-KR" altLang="en-US" dirty="0">
                <a:solidFill>
                  <a:srgbClr val="00B0F0"/>
                </a:solidFill>
              </a:rPr>
              <a:t>과</a:t>
            </a:r>
            <a:r>
              <a:rPr lang="en-US" altLang="ko-KR" dirty="0">
                <a:solidFill>
                  <a:srgbClr val="00B0F0"/>
                </a:solidFill>
              </a:rPr>
              <a:t> </a:t>
            </a:r>
            <a:r>
              <a:rPr lang="ko-KR" altLang="en-US" dirty="0">
                <a:solidFill>
                  <a:srgbClr val="00B0F0"/>
                </a:solidFill>
              </a:rPr>
              <a:t>거래  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009E6B8B-697D-A1B9-CF14-6D8C53B63B6D}"/>
              </a:ext>
            </a:extLst>
          </p:cNvPr>
          <p:cNvSpPr/>
          <p:nvPr/>
        </p:nvSpPr>
        <p:spPr>
          <a:xfrm>
            <a:off x="0" y="0"/>
            <a:ext cx="12192000" cy="46448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kern="0" spc="-200" dirty="0">
                <a:solidFill>
                  <a:schemeClr val="bg1"/>
                </a:solidFill>
                <a:latin typeface="S-Core Dream 7 ExtraBold" pitchFamily="34" charset="0"/>
              </a:rPr>
              <a:t> </a:t>
            </a:r>
            <a:r>
              <a:rPr lang="en-US" altLang="ko-KR" b="1" kern="0" spc="-200" dirty="0">
                <a:solidFill>
                  <a:schemeClr val="bg1"/>
                </a:solidFill>
                <a:latin typeface="S-Core Dream 7 ExtraBold" pitchFamily="34" charset="0"/>
              </a:rPr>
              <a:t>   </a:t>
            </a:r>
            <a:endParaRPr lang="en-US" altLang="ko-KR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7900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F9B5-D01D-4A72-BBFE-8B6FBC96131D}" type="slidenum">
              <a:rPr lang="ko-KR" altLang="en-US" smtClean="0"/>
              <a:pPr/>
              <a:t>21</a:t>
            </a:fld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260838" y="866007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dirty="0"/>
              <a:t>1.  </a:t>
            </a:r>
            <a:r>
              <a:rPr lang="ko-KR" altLang="en-US" dirty="0"/>
              <a:t>홍콩 </a:t>
            </a:r>
            <a:r>
              <a:rPr lang="ko-KR" altLang="en-US" dirty="0" err="1"/>
              <a:t>그린채권</a:t>
            </a:r>
            <a:r>
              <a:rPr lang="ko-KR" altLang="en-US" dirty="0"/>
              <a:t> 토큰 발행 구조 </a:t>
            </a:r>
            <a:endParaRPr lang="en-US" altLang="ko-KR" dirty="0"/>
          </a:p>
          <a:p>
            <a:r>
              <a:rPr lang="ko-KR" altLang="en-US" dirty="0"/>
              <a:t>     </a:t>
            </a:r>
            <a:r>
              <a:rPr lang="en-US" altLang="ko-KR" dirty="0"/>
              <a:t>1.1</a:t>
            </a:r>
            <a:r>
              <a:rPr lang="ko-KR" altLang="en-US" dirty="0"/>
              <a:t>  </a:t>
            </a:r>
            <a:r>
              <a:rPr lang="ko-KR" altLang="en-US" dirty="0" err="1"/>
              <a:t>채권토큰</a:t>
            </a:r>
            <a:r>
              <a:rPr lang="ko-KR" altLang="en-US" dirty="0"/>
              <a:t> 발행 배경 및 경과 </a:t>
            </a:r>
            <a:endParaRPr lang="en-US" altLang="ko-KR" dirty="0"/>
          </a:p>
          <a:p>
            <a:r>
              <a:rPr lang="ko-KR" altLang="en-US" dirty="0"/>
              <a:t>     </a:t>
            </a:r>
            <a:r>
              <a:rPr lang="en-US" altLang="ko-KR" dirty="0"/>
              <a:t>1.2 </a:t>
            </a:r>
            <a:r>
              <a:rPr lang="ko-KR" altLang="en-US" dirty="0"/>
              <a:t> </a:t>
            </a:r>
            <a:r>
              <a:rPr lang="ko-KR" altLang="en-US" dirty="0" err="1"/>
              <a:t>채권토큰</a:t>
            </a:r>
            <a:r>
              <a:rPr lang="ko-KR" altLang="en-US" dirty="0"/>
              <a:t> 발행 추진 경로 </a:t>
            </a:r>
            <a:endParaRPr lang="en-US" altLang="ko-KR" dirty="0"/>
          </a:p>
          <a:p>
            <a:r>
              <a:rPr lang="ko-KR" altLang="en-US" dirty="0"/>
              <a:t>     </a:t>
            </a:r>
            <a:r>
              <a:rPr lang="en-US" altLang="ko-KR" dirty="0"/>
              <a:t>1.3  </a:t>
            </a:r>
            <a:r>
              <a:rPr lang="ko-KR" altLang="en-US" dirty="0" err="1"/>
              <a:t>채권토큰</a:t>
            </a:r>
            <a:r>
              <a:rPr lang="ko-KR" altLang="en-US" dirty="0"/>
              <a:t> 자본시장 형태 변화</a:t>
            </a:r>
            <a:endParaRPr lang="en-US" altLang="ko-KR" dirty="0"/>
          </a:p>
          <a:p>
            <a:r>
              <a:rPr lang="en-US" altLang="ko-KR" dirty="0"/>
              <a:t>     1.4  </a:t>
            </a:r>
            <a:r>
              <a:rPr lang="ko-KR" altLang="en-US" dirty="0"/>
              <a:t>발행 플랫폼</a:t>
            </a:r>
            <a:endParaRPr lang="en-US" altLang="ko-KR" dirty="0"/>
          </a:p>
          <a:p>
            <a:r>
              <a:rPr lang="en-US" altLang="ko-KR" dirty="0"/>
              <a:t>     </a:t>
            </a:r>
            <a:r>
              <a:rPr lang="ko-KR" altLang="en-US" dirty="0"/>
              <a:t> </a:t>
            </a:r>
            <a:endParaRPr lang="en-US" altLang="ko-KR" dirty="0"/>
          </a:p>
          <a:p>
            <a:pPr marL="342900" indent="-342900">
              <a:buAutoNum type="arabicPeriod"/>
            </a:pPr>
            <a:endParaRPr lang="ko-KR" altLang="en-US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009E6B8B-697D-A1B9-CF14-6D8C53B63B6D}"/>
              </a:ext>
            </a:extLst>
          </p:cNvPr>
          <p:cNvSpPr/>
          <p:nvPr/>
        </p:nvSpPr>
        <p:spPr>
          <a:xfrm>
            <a:off x="0" y="0"/>
            <a:ext cx="12192000" cy="50037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cs typeface="Microsoft GothicNeo" panose="020B0500000101010101" pitchFamily="50" charset="-127"/>
              </a:rPr>
              <a:t> </a:t>
            </a:r>
            <a:r>
              <a:rPr lang="ko-KR" altLang="en-US" dirty="0">
                <a:solidFill>
                  <a:schemeClr val="bg1"/>
                </a:solidFill>
              </a:rPr>
              <a:t>홍콩 </a:t>
            </a:r>
            <a:r>
              <a:rPr lang="ko-KR" altLang="en-US" dirty="0" err="1">
                <a:solidFill>
                  <a:schemeClr val="bg1"/>
                </a:solidFill>
              </a:rPr>
              <a:t>그린본드</a:t>
            </a:r>
            <a:r>
              <a:rPr lang="ko-KR" altLang="en-US" dirty="0">
                <a:solidFill>
                  <a:schemeClr val="bg1"/>
                </a:solidFill>
              </a:rPr>
              <a:t> 토큰 </a:t>
            </a:r>
            <a:r>
              <a:rPr lang="en-US" altLang="ko-KR" dirty="0">
                <a:solidFill>
                  <a:schemeClr val="bg1"/>
                </a:solidFill>
              </a:rPr>
              <a:t>(HKMA, 2019- 2023) </a:t>
            </a:r>
            <a:r>
              <a:rPr lang="ko-KR" altLang="en-US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cs typeface="Microsoft GothicNeo" panose="020B0500000101010101" pitchFamily="50" charset="-127"/>
              </a:rPr>
              <a:t>                                                                                  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4547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4118" y="681052"/>
            <a:ext cx="1121123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배경</a:t>
            </a:r>
            <a:r>
              <a:rPr lang="en-US" altLang="ko-KR" dirty="0"/>
              <a:t>) </a:t>
            </a:r>
            <a:r>
              <a:rPr lang="en-US" altLang="ko-KR" b="1" dirty="0">
                <a:latin typeface="SegoeUI-SemiBold"/>
              </a:rPr>
              <a:t>Green Bond </a:t>
            </a:r>
            <a:r>
              <a:rPr lang="en-US" altLang="ko-KR" b="1" dirty="0" err="1">
                <a:latin typeface="SegoeUI-SemiBold"/>
              </a:rPr>
              <a:t>Programme</a:t>
            </a:r>
            <a:r>
              <a:rPr lang="en-US" altLang="ko-KR" b="1" dirty="0">
                <a:latin typeface="SegoeUI-SemiBold"/>
              </a:rPr>
              <a:t> – </a:t>
            </a:r>
            <a:r>
              <a:rPr lang="en-US" altLang="ko-KR" b="1" dirty="0">
                <a:solidFill>
                  <a:srgbClr val="0070C0"/>
                </a:solidFill>
                <a:latin typeface="SegoeUI-SemiBold"/>
              </a:rPr>
              <a:t>For a net zero carbon future</a:t>
            </a:r>
            <a:endParaRPr lang="ko-KR" altLang="en-US" dirty="0">
              <a:solidFill>
                <a:srgbClr val="0070C0"/>
              </a:solidFill>
            </a:endParaRPr>
          </a:p>
          <a:p>
            <a:r>
              <a:rPr lang="en-US" altLang="ko-KR" dirty="0">
                <a:solidFill>
                  <a:srgbClr val="0070C0"/>
                </a:solidFill>
              </a:rPr>
              <a:t>        </a:t>
            </a:r>
            <a:r>
              <a:rPr lang="ko-KR" altLang="en-US" dirty="0">
                <a:solidFill>
                  <a:srgbClr val="0070C0"/>
                </a:solidFill>
              </a:rPr>
              <a:t>홍콩 금융시장에서의</a:t>
            </a:r>
            <a:r>
              <a:rPr lang="en-US" altLang="ko-KR" dirty="0">
                <a:solidFill>
                  <a:srgbClr val="0070C0"/>
                </a:solidFill>
              </a:rPr>
              <a:t> </a:t>
            </a:r>
            <a:r>
              <a:rPr lang="ko-KR" altLang="en-US" dirty="0">
                <a:solidFill>
                  <a:srgbClr val="0070C0"/>
                </a:solidFill>
              </a:rPr>
              <a:t>중개자 이탈 대응 </a:t>
            </a:r>
            <a:endParaRPr lang="en-US" altLang="ko-KR" dirty="0">
              <a:solidFill>
                <a:srgbClr val="0070C0"/>
              </a:solidFill>
            </a:endParaRPr>
          </a:p>
          <a:p>
            <a:r>
              <a:rPr lang="en-US" altLang="ko-KR" dirty="0">
                <a:solidFill>
                  <a:srgbClr val="0070C0"/>
                </a:solidFill>
              </a:rPr>
              <a:t>        </a:t>
            </a:r>
            <a:r>
              <a:rPr lang="ko-KR" altLang="en-US" dirty="0" err="1">
                <a:solidFill>
                  <a:srgbClr val="0070C0"/>
                </a:solidFill>
              </a:rPr>
              <a:t>탈탄소</a:t>
            </a:r>
            <a:r>
              <a:rPr lang="ko-KR" altLang="en-US" dirty="0">
                <a:solidFill>
                  <a:srgbClr val="0070C0"/>
                </a:solidFill>
              </a:rPr>
              <a:t> 에너지 산업에서의 대미 우위성 확보  </a:t>
            </a:r>
            <a:r>
              <a:rPr lang="en-US" altLang="ko-KR" dirty="0">
                <a:solidFill>
                  <a:srgbClr val="0070C0"/>
                </a:solidFill>
              </a:rPr>
              <a:t>  </a:t>
            </a:r>
          </a:p>
          <a:p>
            <a:r>
              <a:rPr lang="en-US" altLang="ko-KR" dirty="0"/>
              <a:t>        </a:t>
            </a:r>
            <a:r>
              <a:rPr lang="ko-KR" altLang="en-US" dirty="0"/>
              <a:t>강화되는 </a:t>
            </a:r>
            <a:r>
              <a:rPr lang="ko-KR" altLang="en-US" dirty="0" err="1"/>
              <a:t>저탄소</a:t>
            </a:r>
            <a:r>
              <a:rPr lang="ko-KR" altLang="en-US" dirty="0"/>
              <a:t> 규제로 규제기관 목표 할당 </a:t>
            </a:r>
            <a:endParaRPr lang="en-US" altLang="ko-KR" dirty="0"/>
          </a:p>
          <a:p>
            <a:r>
              <a:rPr lang="ko-KR" altLang="en-US" dirty="0"/>
              <a:t> </a:t>
            </a:r>
            <a:endParaRPr lang="en-US" altLang="ko-KR" dirty="0"/>
          </a:p>
          <a:p>
            <a:r>
              <a:rPr lang="en-US" altLang="ko-KR" dirty="0"/>
              <a:t> </a:t>
            </a:r>
          </a:p>
          <a:p>
            <a:r>
              <a:rPr lang="ko-KR" altLang="en-US" dirty="0"/>
              <a:t>주요 투자처</a:t>
            </a:r>
            <a:r>
              <a:rPr lang="en-US" altLang="ko-KR" dirty="0"/>
              <a:t>) </a:t>
            </a:r>
            <a:r>
              <a:rPr lang="ko-KR" altLang="en-US" dirty="0"/>
              <a:t> </a:t>
            </a:r>
            <a:endParaRPr lang="en-US" altLang="ko-KR" dirty="0"/>
          </a:p>
          <a:p>
            <a:r>
              <a:rPr lang="ko-KR" altLang="en-US" dirty="0"/>
              <a:t> 신재생 에너지</a:t>
            </a:r>
            <a:r>
              <a:rPr lang="en-US" altLang="ko-KR" dirty="0"/>
              <a:t>(31%), </a:t>
            </a:r>
            <a:r>
              <a:rPr lang="ko-KR" altLang="en-US" dirty="0"/>
              <a:t>그린 인프라</a:t>
            </a:r>
            <a:r>
              <a:rPr lang="en-US" altLang="ko-KR" dirty="0"/>
              <a:t>(30%), </a:t>
            </a:r>
            <a:r>
              <a:rPr lang="ko-KR" altLang="en-US" dirty="0">
                <a:solidFill>
                  <a:srgbClr val="0070C0"/>
                </a:solidFill>
              </a:rPr>
              <a:t>그린 </a:t>
            </a:r>
            <a:r>
              <a:rPr lang="ko-KR" altLang="en-US" dirty="0" err="1">
                <a:solidFill>
                  <a:srgbClr val="0070C0"/>
                </a:solidFill>
              </a:rPr>
              <a:t>모빌리티</a:t>
            </a:r>
            <a:r>
              <a:rPr lang="en-US" altLang="ko-KR" dirty="0">
                <a:solidFill>
                  <a:srgbClr val="0070C0"/>
                </a:solidFill>
              </a:rPr>
              <a:t>(20%), </a:t>
            </a:r>
            <a:r>
              <a:rPr lang="ko-KR" altLang="en-US" dirty="0"/>
              <a:t>수질 개선</a:t>
            </a:r>
            <a:r>
              <a:rPr lang="en-US" altLang="ko-KR" dirty="0"/>
              <a:t>(9%) (http://www.impacton.net)</a:t>
            </a:r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ko-KR" altLang="en-US" dirty="0" err="1"/>
              <a:t>참여구성</a:t>
            </a:r>
            <a:r>
              <a:rPr lang="en-US" altLang="ko-KR" dirty="0"/>
              <a:t>)</a:t>
            </a:r>
          </a:p>
          <a:p>
            <a:r>
              <a:rPr lang="en-US" altLang="ko-KR" dirty="0"/>
              <a:t> Genesis was guided by a multi-disciplinary panel of experts</a:t>
            </a:r>
          </a:p>
          <a:p>
            <a:r>
              <a:rPr lang="en-US" altLang="ko-KR" dirty="0"/>
              <a:t>         in environmental, social and governance (ESG), green finance, bond markets, law and regulation</a:t>
            </a:r>
          </a:p>
          <a:p>
            <a:endParaRPr lang="en-US" altLang="ko-KR" dirty="0"/>
          </a:p>
          <a:p>
            <a:r>
              <a:rPr lang="ko-KR" altLang="en-US" dirty="0"/>
              <a:t>자금수요 섹터</a:t>
            </a:r>
            <a:r>
              <a:rPr lang="en-US" altLang="ko-KR" dirty="0"/>
              <a:t>)</a:t>
            </a:r>
          </a:p>
          <a:p>
            <a:r>
              <a:rPr lang="ko-KR" altLang="en-US" dirty="0"/>
              <a:t>    </a:t>
            </a:r>
            <a:r>
              <a:rPr lang="ko-KR" altLang="en-US" dirty="0" err="1">
                <a:solidFill>
                  <a:srgbClr val="0070C0"/>
                </a:solidFill>
              </a:rPr>
              <a:t>저탄소</a:t>
            </a:r>
            <a:r>
              <a:rPr lang="ko-KR" altLang="en-US" dirty="0">
                <a:solidFill>
                  <a:srgbClr val="0070C0"/>
                </a:solidFill>
              </a:rPr>
              <a:t> 해운 서비스 수요 증가</a:t>
            </a:r>
            <a:r>
              <a:rPr lang="en-US" altLang="ko-KR" dirty="0"/>
              <a:t>(Increasing demand for low-carbon shipping services)  </a:t>
            </a:r>
          </a:p>
          <a:p>
            <a:r>
              <a:rPr lang="en-US" altLang="ko-KR" dirty="0">
                <a:solidFill>
                  <a:srgbClr val="0070C0"/>
                </a:solidFill>
              </a:rPr>
              <a:t>    (</a:t>
            </a:r>
            <a:r>
              <a:rPr lang="ko-KR" altLang="en-US" dirty="0" err="1">
                <a:solidFill>
                  <a:srgbClr val="0070C0"/>
                </a:solidFill>
              </a:rPr>
              <a:t>해운사</a:t>
            </a:r>
            <a:r>
              <a:rPr lang="ko-KR" altLang="en-US" dirty="0">
                <a:solidFill>
                  <a:srgbClr val="0070C0"/>
                </a:solidFill>
              </a:rPr>
              <a:t> </a:t>
            </a:r>
            <a:r>
              <a:rPr lang="ko-KR" altLang="en-US" dirty="0" err="1">
                <a:solidFill>
                  <a:srgbClr val="0070C0"/>
                </a:solidFill>
              </a:rPr>
              <a:t>저탄소</a:t>
            </a:r>
            <a:r>
              <a:rPr lang="ko-KR" altLang="en-US" dirty="0">
                <a:solidFill>
                  <a:srgbClr val="0070C0"/>
                </a:solidFill>
              </a:rPr>
              <a:t> 위해 </a:t>
            </a:r>
            <a:r>
              <a:rPr lang="en-US" altLang="ko-KR" dirty="0">
                <a:solidFill>
                  <a:srgbClr val="0070C0"/>
                </a:solidFill>
              </a:rPr>
              <a:t>HKD1tn </a:t>
            </a:r>
            <a:r>
              <a:rPr lang="ko-KR" altLang="en-US" dirty="0">
                <a:solidFill>
                  <a:srgbClr val="0070C0"/>
                </a:solidFill>
              </a:rPr>
              <a:t>투자 필요</a:t>
            </a:r>
            <a:r>
              <a:rPr lang="en-US" altLang="ko-KR" dirty="0">
                <a:solidFill>
                  <a:srgbClr val="0070C0"/>
                </a:solidFill>
              </a:rPr>
              <a:t>) </a:t>
            </a:r>
          </a:p>
          <a:p>
            <a:endParaRPr lang="en-US" altLang="ko-KR" dirty="0">
              <a:solidFill>
                <a:srgbClr val="303030"/>
              </a:solidFill>
            </a:endParaRPr>
          </a:p>
          <a:p>
            <a:r>
              <a:rPr lang="ko-KR" altLang="en-US" dirty="0">
                <a:solidFill>
                  <a:srgbClr val="303030"/>
                </a:solidFill>
              </a:rPr>
              <a:t>근거규정 </a:t>
            </a:r>
            <a:r>
              <a:rPr lang="en-US" altLang="ko-KR" dirty="0">
                <a:solidFill>
                  <a:srgbClr val="303030"/>
                </a:solidFill>
              </a:rPr>
              <a:t>)</a:t>
            </a:r>
          </a:p>
          <a:p>
            <a:r>
              <a:rPr lang="en-US" altLang="ko-KR" dirty="0">
                <a:solidFill>
                  <a:srgbClr val="303030"/>
                </a:solidFill>
              </a:rPr>
              <a:t>  </a:t>
            </a:r>
            <a:r>
              <a:rPr lang="en-US" altLang="ko-KR" dirty="0"/>
              <a:t>Pilot projects in the </a:t>
            </a:r>
            <a:r>
              <a:rPr lang="en-US" altLang="ko-KR" dirty="0">
                <a:hlinkClick r:id="rId2"/>
              </a:rPr>
              <a:t>Policy Statement on Development of Virtual Assets in Hong Kong</a:t>
            </a:r>
            <a:r>
              <a:rPr lang="en-US" altLang="ko-KR" dirty="0"/>
              <a:t> </a:t>
            </a:r>
          </a:p>
          <a:p>
            <a:r>
              <a:rPr lang="en-US" altLang="ko-KR" dirty="0">
                <a:solidFill>
                  <a:srgbClr val="303030"/>
                </a:solidFill>
              </a:rPr>
              <a:t>                </a:t>
            </a:r>
            <a:r>
              <a:rPr lang="ko-KR" altLang="en-US" dirty="0">
                <a:solidFill>
                  <a:srgbClr val="FF0000"/>
                </a:solidFill>
              </a:rPr>
              <a:t>금융위원회와 재무부의 </a:t>
            </a:r>
            <a:r>
              <a:rPr lang="en-US" altLang="ko-KR" dirty="0">
                <a:solidFill>
                  <a:srgbClr val="303030"/>
                </a:solidFill>
              </a:rPr>
              <a:t>“</a:t>
            </a:r>
            <a:r>
              <a:rPr lang="ko-KR" altLang="en-US" dirty="0">
                <a:solidFill>
                  <a:srgbClr val="303030"/>
                </a:solidFill>
              </a:rPr>
              <a:t>홍콩 가상자산 발전정책 </a:t>
            </a:r>
            <a:r>
              <a:rPr lang="ko-KR" altLang="en-US" dirty="0" err="1">
                <a:solidFill>
                  <a:srgbClr val="303030"/>
                </a:solidFill>
              </a:rPr>
              <a:t>프라젝트</a:t>
            </a:r>
            <a:r>
              <a:rPr lang="en-US" altLang="ko-KR" dirty="0">
                <a:solidFill>
                  <a:srgbClr val="303030"/>
                </a:solidFill>
              </a:rPr>
              <a:t>”</a:t>
            </a:r>
            <a:r>
              <a:rPr lang="ko-KR" altLang="en-US" dirty="0">
                <a:solidFill>
                  <a:srgbClr val="303030"/>
                </a:solidFill>
              </a:rPr>
              <a:t> </a:t>
            </a:r>
            <a:endParaRPr lang="en-US" altLang="ko-KR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009E6B8B-697D-A1B9-CF14-6D8C53B63B6D}"/>
              </a:ext>
            </a:extLst>
          </p:cNvPr>
          <p:cNvSpPr/>
          <p:nvPr/>
        </p:nvSpPr>
        <p:spPr>
          <a:xfrm>
            <a:off x="0" y="0"/>
            <a:ext cx="12192000" cy="50037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cs typeface="Microsoft GothicNeo" panose="020B0500000101010101" pitchFamily="50" charset="-127"/>
              </a:rPr>
              <a:t> </a:t>
            </a:r>
            <a:r>
              <a:rPr lang="en-US" altLang="ko-KR" dirty="0">
                <a:solidFill>
                  <a:schemeClr val="bg1"/>
                </a:solidFill>
              </a:rPr>
              <a:t>1. </a:t>
            </a:r>
            <a:r>
              <a:rPr lang="ko-KR" altLang="en-US" dirty="0">
                <a:solidFill>
                  <a:schemeClr val="bg1"/>
                </a:solidFill>
              </a:rPr>
              <a:t>홍콩 </a:t>
            </a:r>
            <a:r>
              <a:rPr lang="ko-KR" altLang="en-US" dirty="0" err="1">
                <a:solidFill>
                  <a:schemeClr val="bg1"/>
                </a:solidFill>
              </a:rPr>
              <a:t>그린본드</a:t>
            </a:r>
            <a:r>
              <a:rPr lang="ko-KR" altLang="en-US" dirty="0">
                <a:solidFill>
                  <a:schemeClr val="bg1"/>
                </a:solidFill>
              </a:rPr>
              <a:t> 토큰 </a:t>
            </a:r>
            <a:r>
              <a:rPr lang="ko-KR" altLang="en-US" dirty="0" err="1">
                <a:solidFill>
                  <a:schemeClr val="bg1"/>
                </a:solidFill>
              </a:rPr>
              <a:t>발행배경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6689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직사각형 66">
            <a:extLst>
              <a:ext uri="{FF2B5EF4-FFF2-40B4-BE49-F238E27FC236}">
                <a16:creationId xmlns:a16="http://schemas.microsoft.com/office/drawing/2014/main" id="{009E6B8B-697D-A1B9-CF14-6D8C53B63B6D}"/>
              </a:ext>
            </a:extLst>
          </p:cNvPr>
          <p:cNvSpPr/>
          <p:nvPr/>
        </p:nvSpPr>
        <p:spPr>
          <a:xfrm>
            <a:off x="0" y="0"/>
            <a:ext cx="12192000" cy="50037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2C18455-49B3-866A-014B-36B9AA779086}"/>
              </a:ext>
            </a:extLst>
          </p:cNvPr>
          <p:cNvSpPr txBox="1"/>
          <p:nvPr/>
        </p:nvSpPr>
        <p:spPr>
          <a:xfrm>
            <a:off x="169729" y="6552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  <a:cs typeface="Pretendard ExtraLight" panose="02000303000000020004" pitchFamily="50" charset="-127"/>
              </a:rPr>
              <a:t>추진 경과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9581" y="565893"/>
            <a:ext cx="1138673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홍콩</a:t>
            </a:r>
            <a:r>
              <a:rPr lang="en-US" altLang="ko-KR" dirty="0"/>
              <a:t>(HKMA, 2019</a:t>
            </a:r>
            <a:r>
              <a:rPr lang="ko-KR" altLang="en-US" dirty="0"/>
              <a:t>년</a:t>
            </a:r>
            <a:r>
              <a:rPr lang="en-US" altLang="ko-KR" dirty="0"/>
              <a:t>-2023</a:t>
            </a:r>
            <a:r>
              <a:rPr lang="ko-KR" altLang="en-US" dirty="0"/>
              <a:t>년</a:t>
            </a:r>
            <a:r>
              <a:rPr lang="en-US" altLang="ko-KR" dirty="0"/>
              <a:t>) </a:t>
            </a:r>
          </a:p>
          <a:p>
            <a:endParaRPr lang="en-US" altLang="ko-KR" dirty="0">
              <a:solidFill>
                <a:srgbClr val="303030"/>
              </a:solidFill>
            </a:endParaRPr>
          </a:p>
          <a:p>
            <a:endParaRPr lang="en-US" altLang="ko-KR" dirty="0"/>
          </a:p>
          <a:p>
            <a:pPr marL="285750" indent="-285750">
              <a:buFontTx/>
              <a:buChar char="-"/>
            </a:pPr>
            <a:r>
              <a:rPr lang="en-US" altLang="ko-KR" dirty="0">
                <a:solidFill>
                  <a:srgbClr val="0070C0"/>
                </a:solidFill>
              </a:rPr>
              <a:t>BIS- Innovation</a:t>
            </a:r>
            <a:r>
              <a:rPr lang="en-US" altLang="ko-KR" baseline="30000" dirty="0">
                <a:solidFill>
                  <a:srgbClr val="0070C0"/>
                </a:solidFill>
              </a:rPr>
              <a:t>*</a:t>
            </a:r>
            <a:r>
              <a:rPr lang="en-US" altLang="ko-KR" dirty="0">
                <a:solidFill>
                  <a:srgbClr val="0070C0"/>
                </a:solidFill>
              </a:rPr>
              <a:t>  </a:t>
            </a:r>
            <a:r>
              <a:rPr lang="ko-KR" altLang="en-US" dirty="0">
                <a:solidFill>
                  <a:srgbClr val="0070C0"/>
                </a:solidFill>
              </a:rPr>
              <a:t>허브를 통해 </a:t>
            </a:r>
            <a:r>
              <a:rPr lang="en-US" altLang="ko-KR" dirty="0">
                <a:solidFill>
                  <a:srgbClr val="0070C0"/>
                </a:solidFill>
              </a:rPr>
              <a:t>Green bond </a:t>
            </a:r>
            <a:r>
              <a:rPr lang="ko-KR" altLang="en-US" dirty="0">
                <a:solidFill>
                  <a:srgbClr val="0070C0"/>
                </a:solidFill>
              </a:rPr>
              <a:t>토큰</a:t>
            </a:r>
            <a:r>
              <a:rPr lang="en-US" altLang="ko-KR" dirty="0">
                <a:solidFill>
                  <a:srgbClr val="0070C0"/>
                </a:solidFill>
              </a:rPr>
              <a:t>  </a:t>
            </a:r>
            <a:r>
              <a:rPr lang="ko-KR" altLang="en-US" dirty="0">
                <a:solidFill>
                  <a:srgbClr val="0070C0"/>
                </a:solidFill>
              </a:rPr>
              <a:t>발행 준비</a:t>
            </a:r>
            <a:r>
              <a:rPr lang="en-US" altLang="ko-KR" dirty="0">
                <a:solidFill>
                  <a:srgbClr val="0070C0"/>
                </a:solidFill>
              </a:rPr>
              <a:t>(2019</a:t>
            </a:r>
            <a:r>
              <a:rPr lang="ko-KR" altLang="en-US" dirty="0">
                <a:solidFill>
                  <a:srgbClr val="0070C0"/>
                </a:solidFill>
              </a:rPr>
              <a:t>년</a:t>
            </a:r>
            <a:r>
              <a:rPr lang="en-US" altLang="ko-KR" dirty="0">
                <a:solidFill>
                  <a:srgbClr val="0070C0"/>
                </a:solidFill>
              </a:rPr>
              <a:t>)</a:t>
            </a:r>
          </a:p>
          <a:p>
            <a:r>
              <a:rPr lang="en-US" altLang="ko-KR" dirty="0"/>
              <a:t>       *Genesis,  the BIS Innovation Hub's green finance project,</a:t>
            </a:r>
          </a:p>
          <a:p>
            <a:r>
              <a:rPr lang="en-US" altLang="ko-KR" dirty="0"/>
              <a:t>                        combining </a:t>
            </a:r>
            <a:r>
              <a:rPr lang="en-US" altLang="ko-KR" dirty="0" err="1"/>
              <a:t>blockchain</a:t>
            </a:r>
            <a:r>
              <a:rPr lang="en-US" altLang="ko-KR" baseline="30000" dirty="0"/>
              <a:t>**</a:t>
            </a:r>
            <a:r>
              <a:rPr lang="en-US" altLang="ko-KR" dirty="0"/>
              <a:t>, smart contracts, internet-of-things(</a:t>
            </a:r>
            <a:r>
              <a:rPr lang="en-US" altLang="ko-KR" dirty="0" err="1"/>
              <a:t>IoT</a:t>
            </a:r>
            <a:r>
              <a:rPr lang="en-US" altLang="ko-KR" dirty="0"/>
              <a:t>), and digital assets</a:t>
            </a:r>
          </a:p>
          <a:p>
            <a:r>
              <a:rPr lang="en-US" altLang="ko-KR" dirty="0"/>
              <a:t> </a:t>
            </a:r>
          </a:p>
          <a:p>
            <a:r>
              <a:rPr lang="ko-KR" altLang="en-US" dirty="0"/>
              <a:t>      </a:t>
            </a:r>
            <a:r>
              <a:rPr lang="en-US" altLang="ko-KR" dirty="0"/>
              <a:t>**</a:t>
            </a:r>
            <a:r>
              <a:rPr lang="ko-KR" altLang="en-US" dirty="0" err="1"/>
              <a:t>블록체인</a:t>
            </a:r>
            <a:r>
              <a:rPr lang="ko-KR" altLang="en-US" dirty="0"/>
              <a:t> 기술은 효율적</a:t>
            </a:r>
            <a:r>
              <a:rPr lang="en-US" altLang="ko-KR" dirty="0"/>
              <a:t>(</a:t>
            </a:r>
            <a:r>
              <a:rPr lang="ko-KR" altLang="en-US" dirty="0"/>
              <a:t>비용</a:t>
            </a:r>
            <a:r>
              <a:rPr lang="en-US" altLang="ko-KR" dirty="0"/>
              <a:t>,</a:t>
            </a:r>
            <a:r>
              <a:rPr lang="ko-KR" altLang="en-US" dirty="0"/>
              <a:t>속도</a:t>
            </a:r>
            <a:r>
              <a:rPr lang="en-US" altLang="ko-KR" dirty="0"/>
              <a:t>)</a:t>
            </a:r>
            <a:r>
              <a:rPr lang="ko-KR" altLang="en-US" dirty="0"/>
              <a:t> </a:t>
            </a:r>
            <a:r>
              <a:rPr lang="ko-KR" altLang="en-US" dirty="0" err="1"/>
              <a:t>그린본드</a:t>
            </a:r>
            <a:r>
              <a:rPr lang="ko-KR" altLang="en-US" dirty="0"/>
              <a:t> 발행을 가능하게 하고</a:t>
            </a:r>
            <a:r>
              <a:rPr lang="en-US" altLang="ko-KR" dirty="0"/>
              <a:t>, </a:t>
            </a:r>
          </a:p>
          <a:p>
            <a:r>
              <a:rPr lang="en-US" altLang="ko-KR" dirty="0"/>
              <a:t>          </a:t>
            </a:r>
            <a:r>
              <a:rPr lang="ko-KR" altLang="en-US" dirty="0"/>
              <a:t>실시간</a:t>
            </a:r>
            <a:r>
              <a:rPr lang="en-US" altLang="ko-KR" dirty="0"/>
              <a:t> </a:t>
            </a:r>
            <a:r>
              <a:rPr lang="ko-KR" altLang="en-US" dirty="0"/>
              <a:t>데이터 인프라를 통해 </a:t>
            </a:r>
            <a:r>
              <a:rPr lang="en-US" altLang="ko-KR" dirty="0">
                <a:latin typeface="SegoeUI"/>
              </a:rPr>
              <a:t>greenwashing(</a:t>
            </a:r>
            <a:r>
              <a:rPr lang="ko-KR" altLang="en-US" dirty="0">
                <a:latin typeface="SegoeUI"/>
              </a:rPr>
              <a:t>반 친환경 행위</a:t>
            </a:r>
            <a:r>
              <a:rPr lang="en-US" altLang="ko-KR" dirty="0">
                <a:latin typeface="SegoeUI"/>
              </a:rPr>
              <a:t>)</a:t>
            </a:r>
            <a:r>
              <a:rPr lang="ko-KR" altLang="en-US" dirty="0">
                <a:latin typeface="SegoeUI"/>
              </a:rPr>
              <a:t>의 위험을 추적</a:t>
            </a:r>
            <a:r>
              <a:rPr lang="en-US" altLang="ko-KR" baseline="30000" dirty="0">
                <a:latin typeface="SegoeUI"/>
              </a:rPr>
              <a:t>*** </a:t>
            </a:r>
            <a:r>
              <a:rPr lang="ko-KR" altLang="en-US" dirty="0">
                <a:latin typeface="SegoeUI"/>
              </a:rPr>
              <a:t>하여 감소시킨다</a:t>
            </a:r>
            <a:r>
              <a:rPr lang="en-US" altLang="ko-KR" dirty="0">
                <a:latin typeface="SegoeUI"/>
              </a:rPr>
              <a:t>.</a:t>
            </a:r>
          </a:p>
          <a:p>
            <a:r>
              <a:rPr lang="en-US" altLang="ko-KR" dirty="0"/>
              <a:t>                                                          </a:t>
            </a:r>
            <a:r>
              <a:rPr lang="ko-KR" altLang="en-US" dirty="0"/>
              <a:t> </a:t>
            </a:r>
            <a:r>
              <a:rPr lang="en-US" altLang="ko-KR" dirty="0"/>
              <a:t>***measurement, reporting and verification (MRV)</a:t>
            </a:r>
            <a:endParaRPr lang="ko-KR" altLang="en-US" dirty="0"/>
          </a:p>
          <a:p>
            <a:pPr marL="285750" indent="-285750">
              <a:buFontTx/>
              <a:buChar char="-"/>
            </a:pPr>
            <a:endParaRPr lang="en-US" altLang="ko-KR" dirty="0"/>
          </a:p>
          <a:p>
            <a:r>
              <a:rPr lang="en-US" altLang="ko-KR" dirty="0"/>
              <a:t>-  </a:t>
            </a:r>
            <a:r>
              <a:rPr lang="ko-KR" altLang="en-US" dirty="0">
                <a:solidFill>
                  <a:srgbClr val="0070C0"/>
                </a:solidFill>
              </a:rPr>
              <a:t> </a:t>
            </a:r>
            <a:r>
              <a:rPr lang="en-US" altLang="ko-KR" dirty="0">
                <a:solidFill>
                  <a:srgbClr val="0070C0"/>
                </a:solidFill>
              </a:rPr>
              <a:t>2- Track</a:t>
            </a:r>
            <a:r>
              <a:rPr lang="ko-KR" altLang="en-US" dirty="0">
                <a:solidFill>
                  <a:srgbClr val="0070C0"/>
                </a:solidFill>
              </a:rPr>
              <a:t>으로 동시 진행</a:t>
            </a:r>
            <a:r>
              <a:rPr lang="en-US" altLang="ko-KR" dirty="0">
                <a:solidFill>
                  <a:srgbClr val="0070C0"/>
                </a:solidFill>
              </a:rPr>
              <a:t>, </a:t>
            </a:r>
            <a:r>
              <a:rPr lang="ko-KR" altLang="en-US" dirty="0">
                <a:solidFill>
                  <a:srgbClr val="0070C0"/>
                </a:solidFill>
              </a:rPr>
              <a:t>최종 </a:t>
            </a:r>
            <a:r>
              <a:rPr lang="en-US" altLang="ko-KR" dirty="0">
                <a:solidFill>
                  <a:srgbClr val="0070C0"/>
                </a:solidFill>
              </a:rPr>
              <a:t>DAML </a:t>
            </a:r>
            <a:r>
              <a:rPr lang="ko-KR" altLang="en-US" dirty="0">
                <a:solidFill>
                  <a:srgbClr val="0070C0"/>
                </a:solidFill>
              </a:rPr>
              <a:t> </a:t>
            </a:r>
            <a:endParaRPr lang="en-US" altLang="ko-KR" dirty="0">
              <a:solidFill>
                <a:srgbClr val="0070C0"/>
              </a:solidFill>
            </a:endParaRPr>
          </a:p>
          <a:p>
            <a:r>
              <a:rPr lang="en-US" altLang="ko-KR" dirty="0">
                <a:solidFill>
                  <a:srgbClr val="0070C0"/>
                </a:solidFill>
              </a:rPr>
              <a:t>   </a:t>
            </a:r>
            <a:r>
              <a:rPr lang="ko-KR" altLang="en-US" dirty="0">
                <a:solidFill>
                  <a:srgbClr val="0070C0"/>
                </a:solidFill>
              </a:rPr>
              <a:t> </a:t>
            </a:r>
            <a:r>
              <a:rPr lang="en-US" altLang="ko-KR" dirty="0">
                <a:solidFill>
                  <a:srgbClr val="0070C0"/>
                </a:solidFill>
              </a:rPr>
              <a:t>(</a:t>
            </a:r>
            <a:r>
              <a:rPr lang="en-US" altLang="ko-KR" dirty="0" err="1">
                <a:solidFill>
                  <a:srgbClr val="0070C0"/>
                </a:solidFill>
              </a:rPr>
              <a:t>Daml</a:t>
            </a:r>
            <a:r>
              <a:rPr lang="en-US" altLang="ko-KR" dirty="0">
                <a:solidFill>
                  <a:srgbClr val="0070C0"/>
                </a:solidFill>
              </a:rPr>
              <a:t>-</a:t>
            </a:r>
            <a:r>
              <a:rPr lang="ko-KR" altLang="en-US" dirty="0" err="1">
                <a:solidFill>
                  <a:srgbClr val="0070C0"/>
                </a:solidFill>
              </a:rPr>
              <a:t>허가형</a:t>
            </a:r>
            <a:r>
              <a:rPr lang="en-US" altLang="ko-KR" dirty="0">
                <a:solidFill>
                  <a:srgbClr val="0070C0"/>
                </a:solidFill>
              </a:rPr>
              <a:t>,   Prototype-</a:t>
            </a:r>
            <a:r>
              <a:rPr lang="ko-KR" altLang="en-US" dirty="0" err="1">
                <a:solidFill>
                  <a:srgbClr val="0070C0"/>
                </a:solidFill>
              </a:rPr>
              <a:t>비허가형</a:t>
            </a:r>
            <a:r>
              <a:rPr lang="en-US" altLang="ko-KR" dirty="0">
                <a:solidFill>
                  <a:srgbClr val="0070C0"/>
                </a:solidFill>
              </a:rPr>
              <a:t>) </a:t>
            </a:r>
            <a:r>
              <a:rPr lang="ko-KR" altLang="en-US" dirty="0">
                <a:solidFill>
                  <a:srgbClr val="0070C0"/>
                </a:solidFill>
              </a:rPr>
              <a:t> </a:t>
            </a:r>
            <a:endParaRPr lang="en-US" altLang="ko-KR" dirty="0">
              <a:solidFill>
                <a:srgbClr val="0070C0"/>
              </a:solidFill>
            </a:endParaRPr>
          </a:p>
          <a:p>
            <a:endParaRPr lang="en-US" altLang="ko-KR" dirty="0">
              <a:solidFill>
                <a:srgbClr val="0070C0"/>
              </a:solidFill>
            </a:endParaRPr>
          </a:p>
          <a:p>
            <a:endParaRPr lang="en-US" altLang="ko-KR" dirty="0">
              <a:solidFill>
                <a:srgbClr val="0070C0"/>
              </a:solidFill>
            </a:endParaRPr>
          </a:p>
          <a:p>
            <a:endParaRPr lang="en-US" altLang="ko-KR" dirty="0">
              <a:solidFill>
                <a:srgbClr val="0070C0"/>
              </a:solidFill>
            </a:endParaRPr>
          </a:p>
          <a:p>
            <a:endParaRPr lang="en-US" altLang="ko-KR" dirty="0">
              <a:solidFill>
                <a:srgbClr val="0070C0"/>
              </a:solidFill>
            </a:endParaRPr>
          </a:p>
          <a:p>
            <a:endParaRPr lang="en-US" altLang="ko-KR" dirty="0">
              <a:solidFill>
                <a:srgbClr val="0070C0"/>
              </a:solidFill>
            </a:endParaRPr>
          </a:p>
          <a:p>
            <a:endParaRPr lang="en-US" altLang="ko-KR" dirty="0">
              <a:solidFill>
                <a:srgbClr val="0070C0"/>
              </a:solidFill>
            </a:endParaRPr>
          </a:p>
          <a:p>
            <a:endParaRPr lang="en-US" altLang="ko-KR" dirty="0"/>
          </a:p>
          <a:p>
            <a:r>
              <a:rPr lang="en-US" altLang="ko-KR" dirty="0"/>
              <a:t> - </a:t>
            </a:r>
            <a:r>
              <a:rPr lang="en-US" altLang="ko-KR" dirty="0">
                <a:solidFill>
                  <a:srgbClr val="00B0F0"/>
                </a:solidFill>
              </a:rPr>
              <a:t>GS </a:t>
            </a:r>
            <a:r>
              <a:rPr lang="ko-KR" altLang="en-US" dirty="0" err="1">
                <a:solidFill>
                  <a:srgbClr val="00B0F0"/>
                </a:solidFill>
              </a:rPr>
              <a:t>디지털자산</a:t>
            </a:r>
            <a:r>
              <a:rPr lang="ko-KR" altLang="en-US" dirty="0">
                <a:solidFill>
                  <a:srgbClr val="00B0F0"/>
                </a:solidFill>
              </a:rPr>
              <a:t> 플랫폼</a:t>
            </a:r>
            <a:r>
              <a:rPr lang="en-US" altLang="ko-KR" dirty="0">
                <a:solidFill>
                  <a:srgbClr val="00B0F0"/>
                </a:solidFill>
              </a:rPr>
              <a:t>(DAP)</a:t>
            </a:r>
            <a:r>
              <a:rPr lang="ko-KR" altLang="en-US" dirty="0">
                <a:solidFill>
                  <a:srgbClr val="00B0F0"/>
                </a:solidFill>
              </a:rPr>
              <a:t>에서 </a:t>
            </a:r>
            <a:r>
              <a:rPr lang="en-US" altLang="ko-KR" dirty="0" err="1">
                <a:solidFill>
                  <a:srgbClr val="00B0F0"/>
                </a:solidFill>
              </a:rPr>
              <a:t>DvP</a:t>
            </a:r>
            <a:r>
              <a:rPr lang="en-US" altLang="ko-KR" dirty="0">
                <a:solidFill>
                  <a:srgbClr val="00B0F0"/>
                </a:solidFill>
              </a:rPr>
              <a:t> </a:t>
            </a:r>
            <a:r>
              <a:rPr lang="ko-KR" altLang="en-US" dirty="0">
                <a:solidFill>
                  <a:srgbClr val="00B0F0"/>
                </a:solidFill>
              </a:rPr>
              <a:t>방식으로 발행 </a:t>
            </a:r>
            <a:r>
              <a:rPr lang="en-US" altLang="ko-KR" dirty="0"/>
              <a:t>(HKD800mn, 1yr, 2023</a:t>
            </a:r>
            <a:r>
              <a:rPr lang="ko-KR" altLang="en-US" dirty="0"/>
              <a:t>년</a:t>
            </a:r>
            <a:r>
              <a:rPr lang="en-US" altLang="ko-KR" dirty="0"/>
              <a:t>) 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848327" y="4214886"/>
            <a:ext cx="90424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/>
              <a:t>*)Source</a:t>
            </a:r>
            <a:r>
              <a:rPr lang="ko-KR" altLang="en-US" sz="1400" b="1" dirty="0"/>
              <a:t>  </a:t>
            </a:r>
            <a:endParaRPr lang="en-US" altLang="ko-KR" sz="1400" b="1" dirty="0"/>
          </a:p>
          <a:p>
            <a:r>
              <a:rPr lang="en-US" altLang="ko-KR" sz="1400" b="1" i="1" dirty="0"/>
              <a:t>November, 2021</a:t>
            </a:r>
          </a:p>
          <a:p>
            <a:r>
              <a:rPr lang="en-US" altLang="ko-KR" sz="1400" i="1" dirty="0"/>
              <a:t> Project Genesis – Report 1     A vision for technology-driven green finance</a:t>
            </a:r>
          </a:p>
          <a:p>
            <a:r>
              <a:rPr lang="en-US" altLang="ko-KR" sz="1400" i="1" dirty="0"/>
              <a:t> Project Genesis – Report 2     A prototype for green bond </a:t>
            </a:r>
            <a:r>
              <a:rPr lang="en-US" altLang="ko-KR" sz="1400" i="1" dirty="0" err="1"/>
              <a:t>tokenisation</a:t>
            </a:r>
            <a:r>
              <a:rPr lang="en-US" altLang="ko-KR" sz="1400" i="1" dirty="0"/>
              <a:t> by the Liberty Consortium</a:t>
            </a:r>
          </a:p>
          <a:p>
            <a:r>
              <a:rPr lang="en-US" altLang="ko-KR" sz="1400" i="1" dirty="0"/>
              <a:t> Project Genesis – Report 3      Centre A prototype for green bond </a:t>
            </a:r>
            <a:r>
              <a:rPr lang="en-US" altLang="ko-KR" sz="1400" i="1" dirty="0" err="1"/>
              <a:t>tokenisation</a:t>
            </a:r>
            <a:r>
              <a:rPr lang="en-US" altLang="ko-KR" sz="1400" i="1" dirty="0"/>
              <a:t> by Digital Asset and GFT</a:t>
            </a:r>
          </a:p>
          <a:p>
            <a:r>
              <a:rPr lang="en-US" altLang="ko-KR" sz="1400" i="1" dirty="0"/>
              <a:t> </a:t>
            </a:r>
            <a:r>
              <a:rPr lang="en-US" altLang="ko-KR" sz="1400" b="1" i="1" dirty="0"/>
              <a:t>August, 2023 </a:t>
            </a:r>
          </a:p>
          <a:p>
            <a:r>
              <a:rPr lang="en-US" altLang="ko-KR" sz="1400" b="1" i="1" dirty="0">
                <a:latin typeface="Franklin Gothic Medium" panose="020B0603020102020204" pitchFamily="34" charset="0"/>
              </a:rPr>
              <a:t>    </a:t>
            </a:r>
            <a:r>
              <a:rPr lang="en-US" altLang="ko-KR" sz="1400" i="1" dirty="0">
                <a:latin typeface="+mn-ea"/>
              </a:rPr>
              <a:t>Bond </a:t>
            </a:r>
            <a:r>
              <a:rPr lang="en-US" altLang="ko-KR" sz="1400" i="1" dirty="0" err="1">
                <a:latin typeface="+mn-ea"/>
              </a:rPr>
              <a:t>Tokenisation</a:t>
            </a:r>
            <a:r>
              <a:rPr lang="en-US" altLang="ko-KR" sz="1400" i="1" dirty="0">
                <a:latin typeface="+mn-ea"/>
              </a:rPr>
              <a:t> in Hong Kong</a:t>
            </a:r>
            <a:endParaRPr lang="en-US" altLang="ko-KR" i="1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5913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F9B5-D01D-4A72-BBFE-8B6FBC96131D}" type="slidenum">
              <a:rPr lang="ko-KR" altLang="en-US" smtClean="0"/>
              <a:pPr/>
              <a:t>24</a:t>
            </a:fld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143000" y="1134208"/>
            <a:ext cx="8484577" cy="3727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753149"/>
              </p:ext>
            </p:extLst>
          </p:nvPr>
        </p:nvGraphicFramePr>
        <p:xfrm>
          <a:off x="1564712" y="1134208"/>
          <a:ext cx="8567846" cy="5344804"/>
        </p:xfrm>
        <a:graphic>
          <a:graphicData uri="http://schemas.openxmlformats.org/drawingml/2006/table">
            <a:tbl>
              <a:tblPr/>
              <a:tblGrid>
                <a:gridCol w="3547438">
                  <a:extLst>
                    <a:ext uri="{9D8B030D-6E8A-4147-A177-3AD203B41FA5}">
                      <a16:colId xmlns:a16="http://schemas.microsoft.com/office/drawing/2014/main" val="404223582"/>
                    </a:ext>
                  </a:extLst>
                </a:gridCol>
                <a:gridCol w="5020408">
                  <a:extLst>
                    <a:ext uri="{9D8B030D-6E8A-4147-A177-3AD203B41FA5}">
                      <a16:colId xmlns:a16="http://schemas.microsoft.com/office/drawing/2014/main" val="8364606"/>
                    </a:ext>
                  </a:extLst>
                </a:gridCol>
              </a:tblGrid>
              <a:tr h="142333">
                <a:tc>
                  <a:txBody>
                    <a:bodyPr/>
                    <a:lstStyle/>
                    <a:p>
                      <a:pPr fontAlgn="t"/>
                      <a:r>
                        <a:rPr lang="en-US" sz="1100" dirty="0">
                          <a:effectLst/>
                        </a:rPr>
                        <a:t>Issue size</a:t>
                      </a:r>
                    </a:p>
                  </a:txBody>
                  <a:tcPr marL="25417" marR="25417" marT="25417" marB="2541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HK$800 million</a:t>
                      </a:r>
                    </a:p>
                  </a:txBody>
                  <a:tcPr marL="25417" marR="25417" marT="25417" marB="2541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559722"/>
                  </a:ext>
                </a:extLst>
              </a:tr>
              <a:tr h="142333">
                <a:tc>
                  <a:txBody>
                    <a:bodyPr/>
                    <a:lstStyle/>
                    <a:p>
                      <a:pPr fontAlgn="t"/>
                      <a:r>
                        <a:rPr lang="en-US" sz="1100" dirty="0">
                          <a:effectLst/>
                        </a:rPr>
                        <a:t>Currency</a:t>
                      </a:r>
                    </a:p>
                  </a:txBody>
                  <a:tcPr marL="25417" marR="25417" marT="25417" marB="2541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dirty="0">
                          <a:effectLst/>
                        </a:rPr>
                        <a:t>HKD</a:t>
                      </a:r>
                    </a:p>
                  </a:txBody>
                  <a:tcPr marL="25417" marR="25417" marT="25417" marB="2541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1210610"/>
                  </a:ext>
                </a:extLst>
              </a:tr>
              <a:tr h="142333">
                <a:tc>
                  <a:txBody>
                    <a:bodyPr/>
                    <a:lstStyle/>
                    <a:p>
                      <a:pPr fontAlgn="t"/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</a:rPr>
                        <a:t>Tenor</a:t>
                      </a:r>
                    </a:p>
                  </a:txBody>
                  <a:tcPr marL="25417" marR="25417" marT="25417" marB="2541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365-day</a:t>
                      </a:r>
                    </a:p>
                  </a:txBody>
                  <a:tcPr marL="25417" marR="25417" marT="25417" marB="2541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499547"/>
                  </a:ext>
                </a:extLst>
              </a:tr>
              <a:tr h="325334">
                <a:tc>
                  <a:txBody>
                    <a:bodyPr/>
                    <a:lstStyle/>
                    <a:p>
                      <a:pPr fontAlgn="t"/>
                      <a:r>
                        <a:rPr lang="en-US" sz="1100">
                          <a:effectLst/>
                        </a:rPr>
                        <a:t>Issue ratings</a:t>
                      </a:r>
                    </a:p>
                  </a:txBody>
                  <a:tcPr marL="25417" marR="25417" marT="25417" marB="2541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dirty="0">
                          <a:effectLst/>
                        </a:rPr>
                        <a:t>A-1+ / F1+ (S&amp;P / Fitch) </a:t>
                      </a:r>
                    </a:p>
                    <a:p>
                      <a:pPr algn="ctr" fontAlgn="t"/>
                      <a:r>
                        <a:rPr lang="en-US" sz="1100" dirty="0">
                          <a:effectLst/>
                        </a:rPr>
                        <a:t>(on par with the issuer’s local currency short-term credit ratings)</a:t>
                      </a:r>
                    </a:p>
                  </a:txBody>
                  <a:tcPr marL="25417" marR="25417" marT="25417" marB="2541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641782"/>
                  </a:ext>
                </a:extLst>
              </a:tr>
              <a:tr h="142333">
                <a:tc>
                  <a:txBody>
                    <a:bodyPr/>
                    <a:lstStyle/>
                    <a:p>
                      <a:pPr fontAlgn="t"/>
                      <a:r>
                        <a:rPr lang="en-US" sz="1100">
                          <a:effectLst/>
                        </a:rPr>
                        <a:t>Coupon rate</a:t>
                      </a:r>
                    </a:p>
                  </a:txBody>
                  <a:tcPr marL="25417" marR="25417" marT="25417" marB="2541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100" dirty="0">
                          <a:effectLst/>
                        </a:rPr>
                        <a:t>4.05%</a:t>
                      </a:r>
                    </a:p>
                  </a:txBody>
                  <a:tcPr marL="25417" marR="25417" marT="25417" marB="2541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903704"/>
                  </a:ext>
                </a:extLst>
              </a:tr>
              <a:tr h="142333">
                <a:tc>
                  <a:txBody>
                    <a:bodyPr/>
                    <a:lstStyle/>
                    <a:p>
                      <a:pPr fontAlgn="t"/>
                      <a:r>
                        <a:rPr lang="en-US" sz="1100" dirty="0">
                          <a:effectLst/>
                        </a:rPr>
                        <a:t>Yield</a:t>
                      </a:r>
                    </a:p>
                  </a:txBody>
                  <a:tcPr marL="25417" marR="25417" marT="25417" marB="2541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100" dirty="0">
                          <a:effectLst/>
                        </a:rPr>
                        <a:t>4.05%</a:t>
                      </a:r>
                    </a:p>
                  </a:txBody>
                  <a:tcPr marL="25417" marR="25417" marT="25417" marB="2541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192353"/>
                  </a:ext>
                </a:extLst>
              </a:tr>
              <a:tr h="142333">
                <a:tc>
                  <a:txBody>
                    <a:bodyPr/>
                    <a:lstStyle/>
                    <a:p>
                      <a:pPr fontAlgn="t"/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</a:rPr>
                        <a:t>Settlement</a:t>
                      </a:r>
                    </a:p>
                  </a:txBody>
                  <a:tcPr marL="25417" marR="25417" marT="25417" marB="2541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</a:rPr>
                        <a:t>16 February 2023 (T+1)</a:t>
                      </a:r>
                    </a:p>
                  </a:txBody>
                  <a:tcPr marL="25417" marR="25417" marT="25417" marB="2541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7233915"/>
                  </a:ext>
                </a:extLst>
              </a:tr>
              <a:tr h="142333">
                <a:tc>
                  <a:txBody>
                    <a:bodyPr/>
                    <a:lstStyle/>
                    <a:p>
                      <a:pPr fontAlgn="t"/>
                      <a:r>
                        <a:rPr lang="en-US" sz="1100">
                          <a:effectLst/>
                        </a:rPr>
                        <a:t>Governing law</a:t>
                      </a:r>
                    </a:p>
                  </a:txBody>
                  <a:tcPr marL="25417" marR="25417" marT="25417" marB="2541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dirty="0">
                          <a:effectLst/>
                        </a:rPr>
                        <a:t>Hong Kong law</a:t>
                      </a:r>
                    </a:p>
                  </a:txBody>
                  <a:tcPr marL="25417" marR="25417" marT="25417" marB="2541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33808"/>
                  </a:ext>
                </a:extLst>
              </a:tr>
              <a:tr h="416834">
                <a:tc>
                  <a:txBody>
                    <a:bodyPr/>
                    <a:lstStyle/>
                    <a:p>
                      <a:pPr fontAlgn="t"/>
                      <a:r>
                        <a:rPr lang="en-US" sz="1100">
                          <a:effectLst/>
                        </a:rPr>
                        <a:t>Use of proceeds</a:t>
                      </a:r>
                    </a:p>
                  </a:txBody>
                  <a:tcPr marL="25417" marR="25417" marT="25417" marB="2541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dirty="0">
                          <a:effectLst/>
                        </a:rPr>
                        <a:t>To finance and/or refinance projects that fall under one or more of the “Eligible Categories” set out in the HKSAR Government’s Green Bond Framework</a:t>
                      </a:r>
                    </a:p>
                  </a:txBody>
                  <a:tcPr marL="25417" marR="25417" marT="25417" marB="2541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448032"/>
                  </a:ext>
                </a:extLst>
              </a:tr>
              <a:tr h="416834">
                <a:tc>
                  <a:txBody>
                    <a:bodyPr/>
                    <a:lstStyle/>
                    <a:p>
                      <a:pPr fontAlgn="t"/>
                      <a:r>
                        <a:rPr lang="en-US" sz="1100" dirty="0">
                          <a:effectLst/>
                        </a:rPr>
                        <a:t>Joint Global Coordinators, </a:t>
                      </a:r>
                    </a:p>
                    <a:p>
                      <a:pPr fontAlgn="t"/>
                      <a:r>
                        <a:rPr lang="en-US" sz="1100" dirty="0">
                          <a:effectLst/>
                        </a:rPr>
                        <a:t>Joint Lead Managers, Joint </a:t>
                      </a:r>
                      <a:r>
                        <a:rPr lang="en-US" sz="1100" dirty="0" err="1">
                          <a:effectLst/>
                        </a:rPr>
                        <a:t>Bookrunners</a:t>
                      </a:r>
                      <a:endParaRPr lang="en-US" sz="1100" dirty="0">
                        <a:effectLst/>
                      </a:endParaRPr>
                    </a:p>
                  </a:txBody>
                  <a:tcPr marL="25417" marR="25417" marT="25417" marB="2541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dirty="0">
                          <a:solidFill>
                            <a:srgbClr val="00B0F0"/>
                          </a:solidFill>
                          <a:effectLst/>
                        </a:rPr>
                        <a:t>Bank of China (Hong Kong), </a:t>
                      </a:r>
                      <a:r>
                        <a:rPr lang="en-US" sz="1100" b="1" dirty="0" err="1">
                          <a:solidFill>
                            <a:srgbClr val="00B0F0"/>
                          </a:solidFill>
                          <a:effectLst/>
                        </a:rPr>
                        <a:t>Crédit</a:t>
                      </a:r>
                      <a:r>
                        <a:rPr lang="en-US" sz="1100" b="1" dirty="0">
                          <a:solidFill>
                            <a:srgbClr val="00B0F0"/>
                          </a:solidFill>
                          <a:effectLst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rgbClr val="00B0F0"/>
                          </a:solidFill>
                          <a:effectLst/>
                        </a:rPr>
                        <a:t>Agricole</a:t>
                      </a:r>
                      <a:r>
                        <a:rPr lang="en-US" sz="1100" b="1" dirty="0">
                          <a:solidFill>
                            <a:srgbClr val="00B0F0"/>
                          </a:solidFill>
                          <a:effectLst/>
                        </a:rPr>
                        <a:t> CIB</a:t>
                      </a:r>
                      <a:r>
                        <a:rPr lang="en-US" sz="1100" dirty="0">
                          <a:effectLst/>
                        </a:rPr>
                        <a:t>, Goldman Sachs, HSBC</a:t>
                      </a:r>
                    </a:p>
                    <a:p>
                      <a:pPr algn="ctr" fontAlgn="t"/>
                      <a:r>
                        <a:rPr lang="en-US" sz="1100" dirty="0">
                          <a:effectLst/>
                        </a:rPr>
                        <a:t>(in alphabetical order here and below)</a:t>
                      </a:r>
                    </a:p>
                  </a:txBody>
                  <a:tcPr marL="25417" marR="25417" marT="25417" marB="2541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0300456"/>
                  </a:ext>
                </a:extLst>
              </a:tr>
              <a:tr h="233834">
                <a:tc>
                  <a:txBody>
                    <a:bodyPr/>
                    <a:lstStyle/>
                    <a:p>
                      <a:pPr fontAlgn="t"/>
                      <a:r>
                        <a:rPr lang="en-US" sz="1100" b="1">
                          <a:solidFill>
                            <a:srgbClr val="FF0000"/>
                          </a:solidFill>
                          <a:effectLst/>
                        </a:rPr>
                        <a:t>Clearing and Settlement System</a:t>
                      </a:r>
                    </a:p>
                  </a:txBody>
                  <a:tcPr marL="25417" marR="25417" marT="25417" marB="2541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</a:rPr>
                        <a:t>CMU operated by the HKMA</a:t>
                      </a:r>
                    </a:p>
                  </a:txBody>
                  <a:tcPr marL="25417" marR="25417" marT="25417" marB="2541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0072062"/>
                  </a:ext>
                </a:extLst>
              </a:tr>
              <a:tr h="142333">
                <a:tc>
                  <a:txBody>
                    <a:bodyPr/>
                    <a:lstStyle/>
                    <a:p>
                      <a:pPr fontAlgn="t"/>
                      <a:r>
                        <a:rPr lang="en-US" sz="1100">
                          <a:effectLst/>
                        </a:rPr>
                        <a:t>Platform Provider</a:t>
                      </a:r>
                    </a:p>
                  </a:txBody>
                  <a:tcPr marL="25417" marR="25417" marT="25417" marB="2541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dirty="0">
                          <a:effectLst/>
                        </a:rPr>
                        <a:t>Goldman Sachs</a:t>
                      </a:r>
                    </a:p>
                  </a:txBody>
                  <a:tcPr marL="25417" marR="25417" marT="25417" marB="2541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5096254"/>
                  </a:ext>
                </a:extLst>
              </a:tr>
              <a:tr h="142333">
                <a:tc>
                  <a:txBody>
                    <a:bodyPr/>
                    <a:lstStyle/>
                    <a:p>
                      <a:pPr fontAlgn="t"/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</a:rPr>
                        <a:t>Platform</a:t>
                      </a:r>
                    </a:p>
                  </a:txBody>
                  <a:tcPr marL="25417" marR="25417" marT="25417" marB="2541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</a:rPr>
                        <a:t>GS DAP™</a:t>
                      </a:r>
                    </a:p>
                  </a:txBody>
                  <a:tcPr marL="25417" marR="25417" marT="25417" marB="2541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69706"/>
                  </a:ext>
                </a:extLst>
              </a:tr>
              <a:tr h="233834">
                <a:tc>
                  <a:txBody>
                    <a:bodyPr/>
                    <a:lstStyle/>
                    <a:p>
                      <a:pPr fontAlgn="t"/>
                      <a:r>
                        <a:rPr lang="en-US" sz="1100">
                          <a:effectLst/>
                        </a:rPr>
                        <a:t>Market Practice Adviser</a:t>
                      </a:r>
                    </a:p>
                  </a:txBody>
                  <a:tcPr marL="25417" marR="25417" marT="25417" marB="2541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dirty="0">
                          <a:effectLst/>
                        </a:rPr>
                        <a:t>HSBC</a:t>
                      </a:r>
                    </a:p>
                  </a:txBody>
                  <a:tcPr marL="25417" marR="25417" marT="25417" marB="2541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273539"/>
                  </a:ext>
                </a:extLst>
              </a:tr>
              <a:tr h="142333">
                <a:tc>
                  <a:txBody>
                    <a:bodyPr/>
                    <a:lstStyle/>
                    <a:p>
                      <a:pPr fontAlgn="t"/>
                      <a:r>
                        <a:rPr lang="en-US" sz="1100" b="1">
                          <a:solidFill>
                            <a:srgbClr val="FF0000"/>
                          </a:solidFill>
                          <a:effectLst/>
                        </a:rPr>
                        <a:t>Custodians</a:t>
                      </a:r>
                    </a:p>
                  </a:txBody>
                  <a:tcPr marL="25417" marR="25417" marT="25417" marB="2541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</a:rPr>
                        <a:t>Bank of China (Hong Kong), HSBC</a:t>
                      </a:r>
                    </a:p>
                  </a:txBody>
                  <a:tcPr marL="25417" marR="25417" marT="25417" marB="2541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4464985"/>
                  </a:ext>
                </a:extLst>
              </a:tr>
              <a:tr h="260194">
                <a:tc>
                  <a:txBody>
                    <a:bodyPr/>
                    <a:lstStyle/>
                    <a:p>
                      <a:pPr fontAlgn="t"/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Trustee; CMU Lodging and Paying Agent,</a:t>
                      </a:r>
                    </a:p>
                    <a:p>
                      <a:pPr fontAlgn="t"/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Registrar, Transfer Agent; Issuer Agent on Platform</a:t>
                      </a:r>
                    </a:p>
                  </a:txBody>
                  <a:tcPr marL="25417" marR="25417" marT="25417" marB="2541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</a:rPr>
                        <a:t>HSBC</a:t>
                      </a:r>
                    </a:p>
                  </a:txBody>
                  <a:tcPr marL="25417" marR="25417" marT="25417" marB="2541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4945372"/>
                  </a:ext>
                </a:extLst>
              </a:tr>
              <a:tr h="233834">
                <a:tc>
                  <a:txBody>
                    <a:bodyPr/>
                    <a:lstStyle/>
                    <a:p>
                      <a:pPr fontAlgn="t"/>
                      <a:r>
                        <a:rPr lang="en-US" sz="1100" b="1">
                          <a:solidFill>
                            <a:srgbClr val="FF0000"/>
                          </a:solidFill>
                          <a:effectLst/>
                        </a:rPr>
                        <a:t>Cash Token Manager</a:t>
                      </a:r>
                    </a:p>
                  </a:txBody>
                  <a:tcPr marL="25417" marR="25417" marT="25417" marB="2541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</a:rPr>
                        <a:t>CMU operated by the HKMA</a:t>
                      </a:r>
                    </a:p>
                  </a:txBody>
                  <a:tcPr marL="25417" marR="25417" marT="25417" marB="2541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434253"/>
                  </a:ext>
                </a:extLst>
              </a:tr>
              <a:tr h="298912">
                <a:tc>
                  <a:txBody>
                    <a:bodyPr/>
                    <a:lstStyle/>
                    <a:p>
                      <a:pPr fontAlgn="t"/>
                      <a:r>
                        <a:rPr lang="en-US" sz="1100">
                          <a:effectLst/>
                        </a:rPr>
                        <a:t>Joint Green Structuring Banks</a:t>
                      </a:r>
                    </a:p>
                  </a:txBody>
                  <a:tcPr marL="25417" marR="25417" marT="25417" marB="2541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dirty="0" err="1">
                          <a:solidFill>
                            <a:schemeClr val="tx1"/>
                          </a:solidFill>
                          <a:effectLst/>
                        </a:rPr>
                        <a:t>Crédit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100" b="0" dirty="0" err="1">
                          <a:solidFill>
                            <a:schemeClr val="tx1"/>
                          </a:solidFill>
                          <a:effectLst/>
                        </a:rPr>
                        <a:t>Agricole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 CIB, HSBC</a:t>
                      </a:r>
                    </a:p>
                  </a:txBody>
                  <a:tcPr marL="25417" marR="25417" marT="25417" marB="2541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945207"/>
                  </a:ext>
                </a:extLst>
              </a:tr>
              <a:tr h="325334">
                <a:tc>
                  <a:txBody>
                    <a:bodyPr/>
                    <a:lstStyle/>
                    <a:p>
                      <a:pPr fontAlgn="t"/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Legal Advisers</a:t>
                      </a:r>
                    </a:p>
                  </a:txBody>
                  <a:tcPr marL="25417" marR="25417" marT="25417" marB="2541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Allen &amp; </a:t>
                      </a:r>
                      <a:r>
                        <a:rPr lang="en-US" sz="1100" b="0" dirty="0" err="1">
                          <a:solidFill>
                            <a:schemeClr val="tx1"/>
                          </a:solidFill>
                          <a:effectLst/>
                        </a:rPr>
                        <a:t>Overy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 (to issuer), </a:t>
                      </a:r>
                    </a:p>
                    <a:p>
                      <a:pPr algn="ctr" fontAlgn="t"/>
                      <a:r>
                        <a:rPr lang="en-US" sz="1100" b="0" dirty="0" err="1">
                          <a:solidFill>
                            <a:schemeClr val="tx1"/>
                          </a:solidFill>
                          <a:effectLst/>
                        </a:rPr>
                        <a:t>Ashurst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 (to Platform Provider), </a:t>
                      </a:r>
                    </a:p>
                    <a:p>
                      <a:pPr algn="ctr" fontAlgn="t"/>
                      <a:r>
                        <a:rPr lang="en-US" sz="1100" b="0" dirty="0" err="1">
                          <a:solidFill>
                            <a:schemeClr val="tx1"/>
                          </a:solidFill>
                          <a:effectLst/>
                        </a:rPr>
                        <a:t>Linklaters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 (to banks and trustee)</a:t>
                      </a:r>
                    </a:p>
                  </a:txBody>
                  <a:tcPr marL="25417" marR="25417" marT="25417" marB="2541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5228111"/>
                  </a:ext>
                </a:extLst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227220" y="745551"/>
            <a:ext cx="5600700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300" b="0" i="0" strike="noStrike" cap="none" normalizeH="0" baseline="0" dirty="0">
                <a:ln>
                  <a:noFill/>
                </a:ln>
                <a:solidFill>
                  <a:srgbClr val="303030"/>
                </a:solidFill>
                <a:effectLst/>
                <a:latin typeface="Arial" panose="020B0604020202020204" pitchFamily="34" charset="0"/>
                <a:ea typeface="Roboto"/>
              </a:rPr>
              <a:t>    </a:t>
            </a:r>
            <a:r>
              <a:rPr kumimoji="0" lang="ko-KR" altLang="ko-KR" sz="1300" b="0" i="0" strike="noStrike" cap="none" normalizeH="0" baseline="0" dirty="0" err="1">
                <a:ln>
                  <a:noFill/>
                </a:ln>
                <a:solidFill>
                  <a:srgbClr val="303030"/>
                </a:solidFill>
                <a:effectLst/>
                <a:latin typeface="Arial" panose="020B0604020202020204" pitchFamily="34" charset="0"/>
                <a:ea typeface="Roboto"/>
              </a:rPr>
              <a:t>Summary</a:t>
            </a:r>
            <a:r>
              <a:rPr kumimoji="0" lang="ko-KR" altLang="ko-KR" sz="1300" b="0" i="0" strike="noStrike" cap="none" normalizeH="0" baseline="0" dirty="0">
                <a:ln>
                  <a:noFill/>
                </a:ln>
                <a:solidFill>
                  <a:srgbClr val="303030"/>
                </a:solidFill>
                <a:effectLst/>
                <a:latin typeface="Arial" panose="020B0604020202020204" pitchFamily="34" charset="0"/>
                <a:ea typeface="Roboto"/>
              </a:rPr>
              <a:t> </a:t>
            </a:r>
            <a:r>
              <a:rPr kumimoji="0" lang="ko-KR" altLang="ko-KR" sz="1300" b="0" i="0" strike="noStrike" cap="none" normalizeH="0" baseline="0" dirty="0" err="1">
                <a:ln>
                  <a:noFill/>
                </a:ln>
                <a:solidFill>
                  <a:srgbClr val="303030"/>
                </a:solidFill>
                <a:effectLst/>
                <a:latin typeface="Arial" panose="020B0604020202020204" pitchFamily="34" charset="0"/>
                <a:ea typeface="Roboto"/>
              </a:rPr>
              <a:t>terms</a:t>
            </a:r>
            <a:r>
              <a:rPr kumimoji="0" lang="ko-KR" altLang="ko-KR" sz="1300" b="0" i="0" strike="noStrike" cap="none" normalizeH="0" baseline="0" dirty="0">
                <a:ln>
                  <a:noFill/>
                </a:ln>
                <a:solidFill>
                  <a:srgbClr val="303030"/>
                </a:solidFill>
                <a:effectLst/>
                <a:latin typeface="Arial" panose="020B0604020202020204" pitchFamily="34" charset="0"/>
                <a:ea typeface="Roboto"/>
              </a:rPr>
              <a:t> and </a:t>
            </a:r>
            <a:r>
              <a:rPr kumimoji="0" lang="ko-KR" altLang="ko-KR" sz="1300" b="0" i="0" strike="noStrike" cap="none" normalizeH="0" baseline="0" dirty="0" err="1">
                <a:ln>
                  <a:noFill/>
                </a:ln>
                <a:solidFill>
                  <a:srgbClr val="303030"/>
                </a:solidFill>
                <a:effectLst/>
                <a:latin typeface="Arial" panose="020B0604020202020204" pitchFamily="34" charset="0"/>
                <a:ea typeface="Roboto"/>
              </a:rPr>
              <a:t>conditions</a:t>
            </a:r>
            <a:r>
              <a:rPr kumimoji="0" lang="ko-KR" altLang="ko-KR" sz="1300" b="0" i="0" strike="noStrike" cap="none" normalizeH="0" baseline="0" dirty="0">
                <a:ln>
                  <a:noFill/>
                </a:ln>
                <a:solidFill>
                  <a:srgbClr val="303030"/>
                </a:solidFill>
                <a:effectLst/>
                <a:latin typeface="Arial" panose="020B0604020202020204" pitchFamily="34" charset="0"/>
                <a:ea typeface="Roboto"/>
              </a:rPr>
              <a:t> </a:t>
            </a:r>
            <a:r>
              <a:rPr kumimoji="0" lang="ko-KR" altLang="ko-KR" sz="1300" b="0" i="0" strike="noStrike" cap="none" normalizeH="0" baseline="0" dirty="0" err="1">
                <a:ln>
                  <a:noFill/>
                </a:ln>
                <a:solidFill>
                  <a:srgbClr val="303030"/>
                </a:solidFill>
                <a:effectLst/>
                <a:latin typeface="Arial" panose="020B0604020202020204" pitchFamily="34" charset="0"/>
                <a:ea typeface="Roboto"/>
              </a:rPr>
              <a:t>for</a:t>
            </a:r>
            <a:r>
              <a:rPr kumimoji="0" lang="ko-KR" altLang="ko-KR" sz="1300" b="0" i="0" strike="noStrike" cap="none" normalizeH="0" baseline="0" dirty="0">
                <a:ln>
                  <a:noFill/>
                </a:ln>
                <a:solidFill>
                  <a:srgbClr val="303030"/>
                </a:solidFill>
                <a:effectLst/>
                <a:latin typeface="Arial" panose="020B0604020202020204" pitchFamily="34" charset="0"/>
                <a:ea typeface="Roboto"/>
              </a:rPr>
              <a:t> </a:t>
            </a:r>
            <a:r>
              <a:rPr kumimoji="0" lang="ko-KR" altLang="ko-KR" sz="1300" b="0" i="0" strike="noStrike" cap="none" normalizeH="0" baseline="0" dirty="0" err="1">
                <a:ln>
                  <a:noFill/>
                </a:ln>
                <a:solidFill>
                  <a:srgbClr val="303030"/>
                </a:solidFill>
                <a:effectLst/>
                <a:latin typeface="Arial" panose="020B0604020202020204" pitchFamily="34" charset="0"/>
                <a:ea typeface="Roboto"/>
              </a:rPr>
              <a:t>the</a:t>
            </a:r>
            <a:r>
              <a:rPr kumimoji="0" lang="ko-KR" altLang="ko-KR" sz="1300" b="0" i="0" strike="noStrike" cap="none" normalizeH="0" baseline="0" dirty="0">
                <a:ln>
                  <a:noFill/>
                </a:ln>
                <a:solidFill>
                  <a:srgbClr val="303030"/>
                </a:solidFill>
                <a:effectLst/>
                <a:latin typeface="Arial" panose="020B0604020202020204" pitchFamily="34" charset="0"/>
                <a:ea typeface="Roboto"/>
              </a:rPr>
              <a:t> </a:t>
            </a:r>
            <a:r>
              <a:rPr kumimoji="0" lang="ko-KR" altLang="ko-KR" sz="1300" b="0" i="0" strike="noStrike" cap="none" normalizeH="0" baseline="0" dirty="0" err="1">
                <a:ln>
                  <a:noFill/>
                </a:ln>
                <a:solidFill>
                  <a:srgbClr val="303030"/>
                </a:solidFill>
                <a:effectLst/>
                <a:latin typeface="Arial" panose="020B0604020202020204" pitchFamily="34" charset="0"/>
                <a:ea typeface="Roboto"/>
              </a:rPr>
              <a:t>Tokenised</a:t>
            </a:r>
            <a:r>
              <a:rPr kumimoji="0" lang="ko-KR" altLang="ko-KR" sz="1300" b="0" i="0" strike="noStrike" cap="none" normalizeH="0" baseline="0" dirty="0">
                <a:ln>
                  <a:noFill/>
                </a:ln>
                <a:solidFill>
                  <a:srgbClr val="303030"/>
                </a:solidFill>
                <a:effectLst/>
                <a:latin typeface="Arial" panose="020B0604020202020204" pitchFamily="34" charset="0"/>
                <a:ea typeface="Roboto"/>
              </a:rPr>
              <a:t> </a:t>
            </a:r>
            <a:r>
              <a:rPr kumimoji="0" lang="ko-KR" altLang="ko-KR" sz="1300" b="0" i="0" strike="noStrike" cap="none" normalizeH="0" baseline="0" dirty="0" err="1">
                <a:ln>
                  <a:noFill/>
                </a:ln>
                <a:solidFill>
                  <a:srgbClr val="303030"/>
                </a:solidFill>
                <a:effectLst/>
                <a:latin typeface="Arial" panose="020B0604020202020204" pitchFamily="34" charset="0"/>
                <a:ea typeface="Roboto"/>
              </a:rPr>
              <a:t>Green</a:t>
            </a:r>
            <a:r>
              <a:rPr kumimoji="0" lang="ko-KR" altLang="ko-KR" sz="1300" b="0" i="0" strike="noStrike" cap="none" normalizeH="0" baseline="0" dirty="0">
                <a:ln>
                  <a:noFill/>
                </a:ln>
                <a:solidFill>
                  <a:srgbClr val="303030"/>
                </a:solidFill>
                <a:effectLst/>
                <a:latin typeface="Arial" panose="020B0604020202020204" pitchFamily="34" charset="0"/>
                <a:ea typeface="Roboto"/>
              </a:rPr>
              <a:t> </a:t>
            </a:r>
            <a:r>
              <a:rPr kumimoji="0" lang="ko-KR" altLang="ko-KR" sz="1300" b="0" i="0" strike="noStrike" cap="none" normalizeH="0" baseline="0" dirty="0" err="1">
                <a:ln>
                  <a:noFill/>
                </a:ln>
                <a:solidFill>
                  <a:srgbClr val="303030"/>
                </a:solidFill>
                <a:effectLst/>
                <a:latin typeface="Arial" panose="020B0604020202020204" pitchFamily="34" charset="0"/>
                <a:ea typeface="Roboto"/>
              </a:rPr>
              <a:t>Bond</a:t>
            </a:r>
            <a:endParaRPr kumimoji="0" lang="ko-KR" altLang="ko-KR" sz="8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009E6B8B-697D-A1B9-CF14-6D8C53B63B6D}"/>
              </a:ext>
            </a:extLst>
          </p:cNvPr>
          <p:cNvSpPr/>
          <p:nvPr/>
        </p:nvSpPr>
        <p:spPr>
          <a:xfrm>
            <a:off x="0" y="0"/>
            <a:ext cx="12192000" cy="55010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cs typeface="Microsoft GothicNeo" panose="020B0500000101010101" pitchFamily="50" charset="-127"/>
              </a:rPr>
              <a:t>  </a:t>
            </a:r>
            <a:r>
              <a:rPr lang="en-US" altLang="ko-KR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cs typeface="Microsoft GothicNeo" panose="020B0500000101010101" pitchFamily="50" charset="-127"/>
              </a:rPr>
              <a:t>Tokenized Green  Bond  Indicative </a:t>
            </a:r>
            <a:r>
              <a:rPr lang="ko-KR" altLang="en-US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cs typeface="Microsoft GothicNeo" panose="020B0500000101010101" pitchFamily="50" charset="-127"/>
              </a:rPr>
              <a:t> </a:t>
            </a:r>
            <a:r>
              <a:rPr lang="en-US" altLang="ko-KR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cs typeface="Microsoft GothicNeo" panose="020B0500000101010101" pitchFamily="50" charset="-127"/>
              </a:rPr>
              <a:t>Terms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728918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224454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0" name="직사각형 79">
            <a:extLst>
              <a:ext uri="{FF2B5EF4-FFF2-40B4-BE49-F238E27FC236}">
                <a16:creationId xmlns:a16="http://schemas.microsoft.com/office/drawing/2014/main" id="{FE20DAFC-19BB-6B6D-ECBD-645789A6A39D}"/>
              </a:ext>
            </a:extLst>
          </p:cNvPr>
          <p:cNvSpPr/>
          <p:nvPr/>
        </p:nvSpPr>
        <p:spPr>
          <a:xfrm>
            <a:off x="4318000" y="863600"/>
            <a:ext cx="6064250" cy="5156200"/>
          </a:xfrm>
          <a:prstGeom prst="rect">
            <a:avLst/>
          </a:prstGeom>
          <a:solidFill>
            <a:srgbClr val="DCDDD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A3C1B008-69CE-5973-55F8-314E15399BB4}"/>
              </a:ext>
            </a:extLst>
          </p:cNvPr>
          <p:cNvSpPr txBox="1"/>
          <p:nvPr/>
        </p:nvSpPr>
        <p:spPr>
          <a:xfrm>
            <a:off x="1780409" y="1182337"/>
            <a:ext cx="20637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b="1" dirty="0">
                <a:solidFill>
                  <a:srgbClr val="AE1E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 digital platform</a:t>
            </a:r>
            <a:endParaRPr lang="ko-KR" altLang="en-US" sz="1500" b="1" dirty="0">
              <a:solidFill>
                <a:srgbClr val="AE1E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41A5EEBB-46D8-8F3B-B2CD-24AF2F3A43FD}"/>
              </a:ext>
            </a:extLst>
          </p:cNvPr>
          <p:cNvSpPr txBox="1"/>
          <p:nvPr/>
        </p:nvSpPr>
        <p:spPr>
          <a:xfrm>
            <a:off x="2141904" y="1696052"/>
            <a:ext cx="14966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ko-KR" altLang="en-US" sz="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채권보관</a:t>
            </a:r>
            <a:endParaRPr lang="ko-KR" altLang="en-US" sz="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타원 83">
            <a:extLst>
              <a:ext uri="{FF2B5EF4-FFF2-40B4-BE49-F238E27FC236}">
                <a16:creationId xmlns:a16="http://schemas.microsoft.com/office/drawing/2014/main" id="{267278E8-8C12-5CD8-258A-C82AC09E9A3D}"/>
              </a:ext>
            </a:extLst>
          </p:cNvPr>
          <p:cNvSpPr/>
          <p:nvPr/>
        </p:nvSpPr>
        <p:spPr>
          <a:xfrm>
            <a:off x="2598127" y="1959618"/>
            <a:ext cx="216000" cy="216000"/>
          </a:xfrm>
          <a:prstGeom prst="ellipse">
            <a:avLst/>
          </a:prstGeom>
          <a:solidFill>
            <a:srgbClr val="5B99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ko-KR" alt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사각형: 둥근 모서리 84">
            <a:extLst>
              <a:ext uri="{FF2B5EF4-FFF2-40B4-BE49-F238E27FC236}">
                <a16:creationId xmlns:a16="http://schemas.microsoft.com/office/drawing/2014/main" id="{23FD6AFE-103D-A86F-4A78-A36073594018}"/>
              </a:ext>
            </a:extLst>
          </p:cNvPr>
          <p:cNvSpPr/>
          <p:nvPr/>
        </p:nvSpPr>
        <p:spPr>
          <a:xfrm>
            <a:off x="1689100" y="2241550"/>
            <a:ext cx="766800" cy="525558"/>
          </a:xfrm>
          <a:prstGeom prst="roundRect">
            <a:avLst/>
          </a:prstGeom>
          <a:solidFill>
            <a:srgbClr val="B1262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CMU agent</a:t>
            </a:r>
            <a:r>
              <a:rPr lang="ko-KR" alt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ko-KR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사각형: 둥근 모서리 85">
            <a:extLst>
              <a:ext uri="{FF2B5EF4-FFF2-40B4-BE49-F238E27FC236}">
                <a16:creationId xmlns:a16="http://schemas.microsoft.com/office/drawing/2014/main" id="{8445F3BF-B359-D441-F50A-7495B218C01C}"/>
              </a:ext>
            </a:extLst>
          </p:cNvPr>
          <p:cNvSpPr/>
          <p:nvPr/>
        </p:nvSpPr>
        <p:spPr>
          <a:xfrm>
            <a:off x="2960177" y="2239121"/>
            <a:ext cx="1008000" cy="525558"/>
          </a:xfrm>
          <a:prstGeom prst="roundRect">
            <a:avLst/>
          </a:prstGeom>
          <a:solidFill>
            <a:srgbClr val="B1262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>
                <a:latin typeface="Arial" panose="020B0604020202020204" pitchFamily="34" charset="0"/>
                <a:cs typeface="Arial" panose="020B0604020202020204" pitchFamily="34" charset="0"/>
              </a:rPr>
              <a:t>CMU</a:t>
            </a:r>
            <a:r>
              <a:rPr lang="ko-KR" alt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 증권계좌</a:t>
            </a:r>
          </a:p>
        </p:txBody>
      </p:sp>
      <p:cxnSp>
        <p:nvCxnSpPr>
          <p:cNvPr id="87" name="직선 화살표 연결선 86">
            <a:extLst>
              <a:ext uri="{FF2B5EF4-FFF2-40B4-BE49-F238E27FC236}">
                <a16:creationId xmlns:a16="http://schemas.microsoft.com/office/drawing/2014/main" id="{B4837164-5ED8-B9AF-9F86-BD50BD70B630}"/>
              </a:ext>
            </a:extLst>
          </p:cNvPr>
          <p:cNvCxnSpPr>
            <a:cxnSpLocks/>
          </p:cNvCxnSpPr>
          <p:nvPr/>
        </p:nvCxnSpPr>
        <p:spPr>
          <a:xfrm flipV="1">
            <a:off x="2455900" y="2501900"/>
            <a:ext cx="504277" cy="2429"/>
          </a:xfrm>
          <a:prstGeom prst="straightConnector1">
            <a:avLst/>
          </a:prstGeom>
          <a:ln w="19050">
            <a:solidFill>
              <a:srgbClr val="B1262C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직선 화살표 연결선 87">
            <a:extLst>
              <a:ext uri="{FF2B5EF4-FFF2-40B4-BE49-F238E27FC236}">
                <a16:creationId xmlns:a16="http://schemas.microsoft.com/office/drawing/2014/main" id="{43F3AD39-A6FC-E488-6A5D-0F9C2FEAAD64}"/>
              </a:ext>
            </a:extLst>
          </p:cNvPr>
          <p:cNvCxnSpPr>
            <a:cxnSpLocks/>
          </p:cNvCxnSpPr>
          <p:nvPr/>
        </p:nvCxnSpPr>
        <p:spPr>
          <a:xfrm>
            <a:off x="3968177" y="2497138"/>
            <a:ext cx="1247958" cy="0"/>
          </a:xfrm>
          <a:prstGeom prst="straightConnector1">
            <a:avLst/>
          </a:prstGeom>
          <a:ln w="15240">
            <a:solidFill>
              <a:srgbClr val="B1262C"/>
            </a:solidFill>
            <a:prstDash val="sysDash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타원 88">
            <a:extLst>
              <a:ext uri="{FF2B5EF4-FFF2-40B4-BE49-F238E27FC236}">
                <a16:creationId xmlns:a16="http://schemas.microsoft.com/office/drawing/2014/main" id="{6F18A9B5-E3E0-481E-6DBD-BDFB5427D74B}"/>
              </a:ext>
            </a:extLst>
          </p:cNvPr>
          <p:cNvSpPr/>
          <p:nvPr/>
        </p:nvSpPr>
        <p:spPr>
          <a:xfrm>
            <a:off x="4647809" y="1959618"/>
            <a:ext cx="216000" cy="216000"/>
          </a:xfrm>
          <a:prstGeom prst="ellipse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ko-KR" altLang="en-US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타원 89">
            <a:extLst>
              <a:ext uri="{FF2B5EF4-FFF2-40B4-BE49-F238E27FC236}">
                <a16:creationId xmlns:a16="http://schemas.microsoft.com/office/drawing/2014/main" id="{2A8402D0-1DAD-1EA2-AA8C-10C00EDC2028}"/>
              </a:ext>
            </a:extLst>
          </p:cNvPr>
          <p:cNvSpPr/>
          <p:nvPr/>
        </p:nvSpPr>
        <p:spPr>
          <a:xfrm>
            <a:off x="6242671" y="1960984"/>
            <a:ext cx="216000" cy="216000"/>
          </a:xfrm>
          <a:prstGeom prst="ellipse">
            <a:avLst/>
          </a:prstGeom>
          <a:solidFill>
            <a:srgbClr val="B1262C"/>
          </a:solidFill>
          <a:ln>
            <a:solidFill>
              <a:srgbClr val="AE1E24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ko-KR" alt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타원 90">
            <a:extLst>
              <a:ext uri="{FF2B5EF4-FFF2-40B4-BE49-F238E27FC236}">
                <a16:creationId xmlns:a16="http://schemas.microsoft.com/office/drawing/2014/main" id="{1C7A8FE5-8578-7005-EA22-6FF42CF6D084}"/>
              </a:ext>
            </a:extLst>
          </p:cNvPr>
          <p:cNvSpPr/>
          <p:nvPr/>
        </p:nvSpPr>
        <p:spPr>
          <a:xfrm>
            <a:off x="7611249" y="1959618"/>
            <a:ext cx="216000" cy="216000"/>
          </a:xfrm>
          <a:prstGeom prst="ellipse">
            <a:avLst/>
          </a:prstGeom>
          <a:solidFill>
            <a:srgbClr val="B1262C"/>
          </a:solidFill>
          <a:ln>
            <a:solidFill>
              <a:srgbClr val="AE1E24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ko-KR" alt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타원 91">
            <a:extLst>
              <a:ext uri="{FF2B5EF4-FFF2-40B4-BE49-F238E27FC236}">
                <a16:creationId xmlns:a16="http://schemas.microsoft.com/office/drawing/2014/main" id="{1A1972D6-ECFC-1E4C-0791-0176A431510F}"/>
              </a:ext>
            </a:extLst>
          </p:cNvPr>
          <p:cNvSpPr/>
          <p:nvPr/>
        </p:nvSpPr>
        <p:spPr>
          <a:xfrm>
            <a:off x="8980373" y="1964381"/>
            <a:ext cx="216000" cy="216000"/>
          </a:xfrm>
          <a:prstGeom prst="ellipse">
            <a:avLst/>
          </a:prstGeom>
          <a:solidFill>
            <a:srgbClr val="B1262C"/>
          </a:solidFill>
          <a:ln>
            <a:solidFill>
              <a:srgbClr val="AE1E24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ko-KR" alt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3" name="직선 화살표 연결선 92">
            <a:extLst>
              <a:ext uri="{FF2B5EF4-FFF2-40B4-BE49-F238E27FC236}">
                <a16:creationId xmlns:a16="http://schemas.microsoft.com/office/drawing/2014/main" id="{DDF1719B-7C5A-CA74-F38B-A86439867A3E}"/>
              </a:ext>
            </a:extLst>
          </p:cNvPr>
          <p:cNvCxnSpPr>
            <a:cxnSpLocks/>
          </p:cNvCxnSpPr>
          <p:nvPr/>
        </p:nvCxnSpPr>
        <p:spPr>
          <a:xfrm>
            <a:off x="6116383" y="2497138"/>
            <a:ext cx="468000" cy="7191"/>
          </a:xfrm>
          <a:prstGeom prst="straightConnector1">
            <a:avLst/>
          </a:prstGeom>
          <a:ln w="19050">
            <a:solidFill>
              <a:srgbClr val="C00000"/>
            </a:solidFill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직선 화살표 연결선 93">
            <a:extLst>
              <a:ext uri="{FF2B5EF4-FFF2-40B4-BE49-F238E27FC236}">
                <a16:creationId xmlns:a16="http://schemas.microsoft.com/office/drawing/2014/main" id="{C93E2F39-7E33-D342-B86F-C558F41D1009}"/>
              </a:ext>
            </a:extLst>
          </p:cNvPr>
          <p:cNvCxnSpPr>
            <a:cxnSpLocks/>
          </p:cNvCxnSpPr>
          <p:nvPr/>
        </p:nvCxnSpPr>
        <p:spPr>
          <a:xfrm>
            <a:off x="7478610" y="2497138"/>
            <a:ext cx="471600" cy="7191"/>
          </a:xfrm>
          <a:prstGeom prst="straightConnector1">
            <a:avLst/>
          </a:prstGeom>
          <a:ln w="19050">
            <a:solidFill>
              <a:srgbClr val="C00000"/>
            </a:solidFill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직선 화살표 연결선 94">
            <a:extLst>
              <a:ext uri="{FF2B5EF4-FFF2-40B4-BE49-F238E27FC236}">
                <a16:creationId xmlns:a16="http://schemas.microsoft.com/office/drawing/2014/main" id="{7949C334-34F1-7FBF-9D41-CEC53B1C1333}"/>
              </a:ext>
            </a:extLst>
          </p:cNvPr>
          <p:cNvCxnSpPr>
            <a:cxnSpLocks/>
          </p:cNvCxnSpPr>
          <p:nvPr/>
        </p:nvCxnSpPr>
        <p:spPr>
          <a:xfrm>
            <a:off x="8846859" y="2497503"/>
            <a:ext cx="464400" cy="7191"/>
          </a:xfrm>
          <a:prstGeom prst="straightConnector1">
            <a:avLst/>
          </a:prstGeom>
          <a:ln w="19050">
            <a:solidFill>
              <a:srgbClr val="C00000"/>
            </a:solidFill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타원 95">
            <a:extLst>
              <a:ext uri="{FF2B5EF4-FFF2-40B4-BE49-F238E27FC236}">
                <a16:creationId xmlns:a16="http://schemas.microsoft.com/office/drawing/2014/main" id="{7C643D9F-B4CC-4579-77F1-1491000A7192}"/>
              </a:ext>
            </a:extLst>
          </p:cNvPr>
          <p:cNvSpPr/>
          <p:nvPr/>
        </p:nvSpPr>
        <p:spPr>
          <a:xfrm>
            <a:off x="2200639" y="3635325"/>
            <a:ext cx="216000" cy="216000"/>
          </a:xfrm>
          <a:prstGeom prst="ellipse">
            <a:avLst/>
          </a:prstGeom>
          <a:solidFill>
            <a:srgbClr val="1A4B78"/>
          </a:solidFill>
          <a:ln>
            <a:solidFill>
              <a:srgbClr val="1A4B78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ko-KR" alt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타원 96">
            <a:extLst>
              <a:ext uri="{FF2B5EF4-FFF2-40B4-BE49-F238E27FC236}">
                <a16:creationId xmlns:a16="http://schemas.microsoft.com/office/drawing/2014/main" id="{7471263B-7A80-730C-9EA8-2F0E403893EE}"/>
              </a:ext>
            </a:extLst>
          </p:cNvPr>
          <p:cNvSpPr/>
          <p:nvPr/>
        </p:nvSpPr>
        <p:spPr>
          <a:xfrm>
            <a:off x="3121734" y="3632052"/>
            <a:ext cx="216000" cy="216000"/>
          </a:xfrm>
          <a:prstGeom prst="ellipse">
            <a:avLst/>
          </a:prstGeom>
          <a:solidFill>
            <a:srgbClr val="1A4B78"/>
          </a:solidFill>
          <a:ln>
            <a:solidFill>
              <a:srgbClr val="1A4B78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ko-KR" alt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타원 97">
            <a:extLst>
              <a:ext uri="{FF2B5EF4-FFF2-40B4-BE49-F238E27FC236}">
                <a16:creationId xmlns:a16="http://schemas.microsoft.com/office/drawing/2014/main" id="{2D8BF3A2-856A-57FC-7ADB-CA23BA871227}"/>
              </a:ext>
            </a:extLst>
          </p:cNvPr>
          <p:cNvSpPr/>
          <p:nvPr/>
        </p:nvSpPr>
        <p:spPr>
          <a:xfrm>
            <a:off x="3121734" y="4174979"/>
            <a:ext cx="216000" cy="216000"/>
          </a:xfrm>
          <a:prstGeom prst="ellipse">
            <a:avLst/>
          </a:prstGeom>
          <a:solidFill>
            <a:srgbClr val="1A4B78"/>
          </a:solidFill>
          <a:ln>
            <a:solidFill>
              <a:srgbClr val="1A4B78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ko-KR" alt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타원 98">
            <a:extLst>
              <a:ext uri="{FF2B5EF4-FFF2-40B4-BE49-F238E27FC236}">
                <a16:creationId xmlns:a16="http://schemas.microsoft.com/office/drawing/2014/main" id="{7D92130C-4F71-19FB-CA7C-07D40E1BE9A4}"/>
              </a:ext>
            </a:extLst>
          </p:cNvPr>
          <p:cNvSpPr/>
          <p:nvPr/>
        </p:nvSpPr>
        <p:spPr>
          <a:xfrm>
            <a:off x="4649009" y="3841009"/>
            <a:ext cx="226800" cy="226800"/>
          </a:xfrm>
          <a:prstGeom prst="ellipse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ko-KR" altLang="en-US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타원 99">
            <a:extLst>
              <a:ext uri="{FF2B5EF4-FFF2-40B4-BE49-F238E27FC236}">
                <a16:creationId xmlns:a16="http://schemas.microsoft.com/office/drawing/2014/main" id="{51C53306-141A-134E-CF5C-7A0DDD98DB73}"/>
              </a:ext>
            </a:extLst>
          </p:cNvPr>
          <p:cNvSpPr/>
          <p:nvPr/>
        </p:nvSpPr>
        <p:spPr>
          <a:xfrm>
            <a:off x="4643046" y="4451341"/>
            <a:ext cx="226800" cy="226800"/>
          </a:xfrm>
          <a:prstGeom prst="ellipse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ko-KR" altLang="en-US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타원 100">
            <a:extLst>
              <a:ext uri="{FF2B5EF4-FFF2-40B4-BE49-F238E27FC236}">
                <a16:creationId xmlns:a16="http://schemas.microsoft.com/office/drawing/2014/main" id="{EF3818F5-3119-7185-026C-8B39AEB4088A}"/>
              </a:ext>
            </a:extLst>
          </p:cNvPr>
          <p:cNvSpPr/>
          <p:nvPr/>
        </p:nvSpPr>
        <p:spPr>
          <a:xfrm>
            <a:off x="6242383" y="3904202"/>
            <a:ext cx="216000" cy="216000"/>
          </a:xfrm>
          <a:prstGeom prst="ellipse">
            <a:avLst/>
          </a:prstGeom>
          <a:solidFill>
            <a:srgbClr val="6D6E71"/>
          </a:solidFill>
          <a:ln>
            <a:solidFill>
              <a:srgbClr val="6D6E7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endParaRPr lang="ko-KR" alt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타원 101">
            <a:extLst>
              <a:ext uri="{FF2B5EF4-FFF2-40B4-BE49-F238E27FC236}">
                <a16:creationId xmlns:a16="http://schemas.microsoft.com/office/drawing/2014/main" id="{21890290-2508-4144-349C-C12BC2F0B17B}"/>
              </a:ext>
            </a:extLst>
          </p:cNvPr>
          <p:cNvSpPr/>
          <p:nvPr/>
        </p:nvSpPr>
        <p:spPr>
          <a:xfrm>
            <a:off x="7611378" y="3904202"/>
            <a:ext cx="216000" cy="216000"/>
          </a:xfrm>
          <a:prstGeom prst="ellipse">
            <a:avLst/>
          </a:prstGeom>
          <a:solidFill>
            <a:srgbClr val="6D6E71"/>
          </a:solidFill>
          <a:ln>
            <a:solidFill>
              <a:srgbClr val="6D6E7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endParaRPr lang="ko-KR" alt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타원 102">
            <a:extLst>
              <a:ext uri="{FF2B5EF4-FFF2-40B4-BE49-F238E27FC236}">
                <a16:creationId xmlns:a16="http://schemas.microsoft.com/office/drawing/2014/main" id="{2FFFE700-DEB2-741D-33BC-6A9EDBFDAAB0}"/>
              </a:ext>
            </a:extLst>
          </p:cNvPr>
          <p:cNvSpPr/>
          <p:nvPr/>
        </p:nvSpPr>
        <p:spPr>
          <a:xfrm>
            <a:off x="8980373" y="3904202"/>
            <a:ext cx="216000" cy="216000"/>
          </a:xfrm>
          <a:prstGeom prst="ellipse">
            <a:avLst/>
          </a:prstGeom>
          <a:solidFill>
            <a:srgbClr val="6D6E71"/>
          </a:solidFill>
          <a:ln>
            <a:solidFill>
              <a:srgbClr val="6D6E7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ko-KR" alt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4" name="직선 화살표 연결선 103">
            <a:extLst>
              <a:ext uri="{FF2B5EF4-FFF2-40B4-BE49-F238E27FC236}">
                <a16:creationId xmlns:a16="http://schemas.microsoft.com/office/drawing/2014/main" id="{23FE5249-2758-1D03-90D9-6D49ED19FE85}"/>
              </a:ext>
            </a:extLst>
          </p:cNvPr>
          <p:cNvCxnSpPr>
            <a:cxnSpLocks/>
          </p:cNvCxnSpPr>
          <p:nvPr/>
        </p:nvCxnSpPr>
        <p:spPr>
          <a:xfrm flipH="1">
            <a:off x="6105269" y="4248675"/>
            <a:ext cx="478800" cy="0"/>
          </a:xfrm>
          <a:prstGeom prst="straightConnector1">
            <a:avLst/>
          </a:prstGeom>
          <a:ln w="19050">
            <a:solidFill>
              <a:srgbClr val="6D6E71"/>
            </a:solidFill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직선 화살표 연결선 104">
            <a:extLst>
              <a:ext uri="{FF2B5EF4-FFF2-40B4-BE49-F238E27FC236}">
                <a16:creationId xmlns:a16="http://schemas.microsoft.com/office/drawing/2014/main" id="{C7A6BF6F-0C3C-0142-19D2-B69F23917F17}"/>
              </a:ext>
            </a:extLst>
          </p:cNvPr>
          <p:cNvCxnSpPr>
            <a:cxnSpLocks/>
          </p:cNvCxnSpPr>
          <p:nvPr/>
        </p:nvCxnSpPr>
        <p:spPr>
          <a:xfrm flipH="1">
            <a:off x="7473682" y="4248675"/>
            <a:ext cx="475200" cy="0"/>
          </a:xfrm>
          <a:prstGeom prst="straightConnector1">
            <a:avLst/>
          </a:prstGeom>
          <a:ln w="19050">
            <a:solidFill>
              <a:srgbClr val="6D6E71"/>
            </a:solidFill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직선 화살표 연결선 105">
            <a:extLst>
              <a:ext uri="{FF2B5EF4-FFF2-40B4-BE49-F238E27FC236}">
                <a16:creationId xmlns:a16="http://schemas.microsoft.com/office/drawing/2014/main" id="{6846CF99-8602-6A14-6CC2-A00E1ED86B76}"/>
              </a:ext>
            </a:extLst>
          </p:cNvPr>
          <p:cNvCxnSpPr>
            <a:cxnSpLocks/>
          </p:cNvCxnSpPr>
          <p:nvPr/>
        </p:nvCxnSpPr>
        <p:spPr>
          <a:xfrm flipH="1">
            <a:off x="8842096" y="4248675"/>
            <a:ext cx="475200" cy="0"/>
          </a:xfrm>
          <a:prstGeom prst="straightConnector1">
            <a:avLst/>
          </a:prstGeom>
          <a:ln w="19050">
            <a:solidFill>
              <a:srgbClr val="6D6E71"/>
            </a:solidFill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타원 106">
            <a:extLst>
              <a:ext uri="{FF2B5EF4-FFF2-40B4-BE49-F238E27FC236}">
                <a16:creationId xmlns:a16="http://schemas.microsoft.com/office/drawing/2014/main" id="{D84F541D-CE1F-3677-14ED-A0AD251EFB50}"/>
              </a:ext>
            </a:extLst>
          </p:cNvPr>
          <p:cNvSpPr/>
          <p:nvPr/>
        </p:nvSpPr>
        <p:spPr>
          <a:xfrm>
            <a:off x="6246613" y="4928820"/>
            <a:ext cx="216000" cy="216000"/>
          </a:xfrm>
          <a:prstGeom prst="ellipse">
            <a:avLst/>
          </a:prstGeom>
          <a:solidFill>
            <a:srgbClr val="6D6E71"/>
          </a:solidFill>
          <a:ln>
            <a:solidFill>
              <a:srgbClr val="6D6E7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ko-KR" alt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타원 107">
            <a:extLst>
              <a:ext uri="{FF2B5EF4-FFF2-40B4-BE49-F238E27FC236}">
                <a16:creationId xmlns:a16="http://schemas.microsoft.com/office/drawing/2014/main" id="{86AFDF96-1B45-AD3D-62AD-E6B25C8E77EC}"/>
              </a:ext>
            </a:extLst>
          </p:cNvPr>
          <p:cNvSpPr/>
          <p:nvPr/>
        </p:nvSpPr>
        <p:spPr>
          <a:xfrm>
            <a:off x="3379992" y="4969473"/>
            <a:ext cx="216000" cy="216000"/>
          </a:xfrm>
          <a:prstGeom prst="ellipse">
            <a:avLst/>
          </a:prstGeom>
          <a:solidFill>
            <a:srgbClr val="1A4B78"/>
          </a:solidFill>
          <a:ln>
            <a:solidFill>
              <a:srgbClr val="1A4B78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ko-KR" alt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타원 108">
            <a:extLst>
              <a:ext uri="{FF2B5EF4-FFF2-40B4-BE49-F238E27FC236}">
                <a16:creationId xmlns:a16="http://schemas.microsoft.com/office/drawing/2014/main" id="{8A56B5FF-1C08-26CC-F024-EB3F9CCB384A}"/>
              </a:ext>
            </a:extLst>
          </p:cNvPr>
          <p:cNvSpPr/>
          <p:nvPr/>
        </p:nvSpPr>
        <p:spPr>
          <a:xfrm>
            <a:off x="1702004" y="5353701"/>
            <a:ext cx="216000" cy="216000"/>
          </a:xfrm>
          <a:prstGeom prst="ellipse">
            <a:avLst/>
          </a:prstGeom>
          <a:solidFill>
            <a:srgbClr val="1A4B78"/>
          </a:solidFill>
          <a:ln>
            <a:solidFill>
              <a:srgbClr val="1A4B78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사각형: 둥근 모서리 109">
            <a:extLst>
              <a:ext uri="{FF2B5EF4-FFF2-40B4-BE49-F238E27FC236}">
                <a16:creationId xmlns:a16="http://schemas.microsoft.com/office/drawing/2014/main" id="{41ADC70B-8C3B-E849-4E3D-F97DC6FCB175}"/>
              </a:ext>
            </a:extLst>
          </p:cNvPr>
          <p:cNvSpPr/>
          <p:nvPr/>
        </p:nvSpPr>
        <p:spPr>
          <a:xfrm>
            <a:off x="1538289" y="3892775"/>
            <a:ext cx="612000" cy="342000"/>
          </a:xfrm>
          <a:prstGeom prst="roundRect">
            <a:avLst>
              <a:gd name="adj" fmla="val 29896"/>
            </a:avLst>
          </a:prstGeom>
          <a:noFill/>
          <a:ln>
            <a:solidFill>
              <a:srgbClr val="B1262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" rIns="0" rtlCol="0" anchor="ctr"/>
          <a:lstStyle/>
          <a:p>
            <a:pPr algn="ctr"/>
            <a:r>
              <a:rPr lang="ko-KR" alt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투자자</a:t>
            </a:r>
          </a:p>
        </p:txBody>
      </p:sp>
      <p:sp>
        <p:nvSpPr>
          <p:cNvPr id="111" name="사각형: 둥근 모서리 110">
            <a:extLst>
              <a:ext uri="{FF2B5EF4-FFF2-40B4-BE49-F238E27FC236}">
                <a16:creationId xmlns:a16="http://schemas.microsoft.com/office/drawing/2014/main" id="{59AA2D6D-9C8A-95FF-FDEE-818B66C7DA7D}"/>
              </a:ext>
            </a:extLst>
          </p:cNvPr>
          <p:cNvSpPr/>
          <p:nvPr/>
        </p:nvSpPr>
        <p:spPr>
          <a:xfrm>
            <a:off x="2460663" y="3892729"/>
            <a:ext cx="612000" cy="342000"/>
          </a:xfrm>
          <a:prstGeom prst="roundRect">
            <a:avLst>
              <a:gd name="adj" fmla="val 29896"/>
            </a:avLst>
          </a:prstGeom>
          <a:noFill/>
          <a:ln>
            <a:solidFill>
              <a:srgbClr val="1A4B7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" rIns="0" rtlCol="0" anchor="ctr"/>
          <a:lstStyle/>
          <a:p>
            <a:pPr algn="ctr"/>
            <a:r>
              <a:rPr lang="ko-KR" alt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수탁</a:t>
            </a:r>
            <a:endParaRPr lang="ko-KR" altLang="en-US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사각형: 둥근 모서리 111">
            <a:extLst>
              <a:ext uri="{FF2B5EF4-FFF2-40B4-BE49-F238E27FC236}">
                <a16:creationId xmlns:a16="http://schemas.microsoft.com/office/drawing/2014/main" id="{158FBB41-9F1A-DEA0-C688-C46F033178E4}"/>
              </a:ext>
            </a:extLst>
          </p:cNvPr>
          <p:cNvSpPr/>
          <p:nvPr/>
        </p:nvSpPr>
        <p:spPr>
          <a:xfrm>
            <a:off x="2460663" y="4331567"/>
            <a:ext cx="612000" cy="360000"/>
          </a:xfrm>
          <a:prstGeom prst="roundRect">
            <a:avLst>
              <a:gd name="adj" fmla="val 29896"/>
            </a:avLst>
          </a:prstGeom>
          <a:noFill/>
          <a:ln>
            <a:solidFill>
              <a:srgbClr val="1A4B7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18000" rtlCol="0" anchor="ctr"/>
          <a:lstStyle/>
          <a:p>
            <a:pPr algn="ctr"/>
            <a:r>
              <a:rPr lang="ko-KR" alt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채권단</a:t>
            </a:r>
          </a:p>
        </p:txBody>
      </p:sp>
      <p:cxnSp>
        <p:nvCxnSpPr>
          <p:cNvPr id="113" name="직선 화살표 연결선 112">
            <a:extLst>
              <a:ext uri="{FF2B5EF4-FFF2-40B4-BE49-F238E27FC236}">
                <a16:creationId xmlns:a16="http://schemas.microsoft.com/office/drawing/2014/main" id="{BEAFDAC7-2548-45A6-748A-BD335D871B59}"/>
              </a:ext>
            </a:extLst>
          </p:cNvPr>
          <p:cNvCxnSpPr>
            <a:cxnSpLocks/>
          </p:cNvCxnSpPr>
          <p:nvPr/>
        </p:nvCxnSpPr>
        <p:spPr>
          <a:xfrm>
            <a:off x="2163126" y="4063729"/>
            <a:ext cx="306000" cy="0"/>
          </a:xfrm>
          <a:prstGeom prst="straightConnector1">
            <a:avLst/>
          </a:prstGeom>
          <a:ln w="19050">
            <a:solidFill>
              <a:srgbClr val="1A4B78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직선 화살표 연결선 113">
            <a:extLst>
              <a:ext uri="{FF2B5EF4-FFF2-40B4-BE49-F238E27FC236}">
                <a16:creationId xmlns:a16="http://schemas.microsoft.com/office/drawing/2014/main" id="{7B017708-0C24-4E50-2B62-C9A25B276CD0}"/>
              </a:ext>
            </a:extLst>
          </p:cNvPr>
          <p:cNvCxnSpPr>
            <a:cxnSpLocks/>
          </p:cNvCxnSpPr>
          <p:nvPr/>
        </p:nvCxnSpPr>
        <p:spPr>
          <a:xfrm>
            <a:off x="3072663" y="4063729"/>
            <a:ext cx="324000" cy="0"/>
          </a:xfrm>
          <a:prstGeom prst="straightConnector1">
            <a:avLst/>
          </a:prstGeom>
          <a:ln w="19050">
            <a:solidFill>
              <a:srgbClr val="1A4B78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직선 화살표 연결선 114">
            <a:extLst>
              <a:ext uri="{FF2B5EF4-FFF2-40B4-BE49-F238E27FC236}">
                <a16:creationId xmlns:a16="http://schemas.microsoft.com/office/drawing/2014/main" id="{69AE070F-65C1-DDFB-BC33-22C5864BD94A}"/>
              </a:ext>
            </a:extLst>
          </p:cNvPr>
          <p:cNvCxnSpPr>
            <a:cxnSpLocks/>
          </p:cNvCxnSpPr>
          <p:nvPr/>
        </p:nvCxnSpPr>
        <p:spPr>
          <a:xfrm>
            <a:off x="3072331" y="4511567"/>
            <a:ext cx="324000" cy="0"/>
          </a:xfrm>
          <a:prstGeom prst="straightConnector1">
            <a:avLst/>
          </a:prstGeom>
          <a:ln w="19050">
            <a:solidFill>
              <a:srgbClr val="1A4B78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직선 화살표 연결선 115">
            <a:extLst>
              <a:ext uri="{FF2B5EF4-FFF2-40B4-BE49-F238E27FC236}">
                <a16:creationId xmlns:a16="http://schemas.microsoft.com/office/drawing/2014/main" id="{4DFA80B5-5298-AE81-B028-09F123EE7510}"/>
              </a:ext>
            </a:extLst>
          </p:cNvPr>
          <p:cNvCxnSpPr>
            <a:cxnSpLocks/>
          </p:cNvCxnSpPr>
          <p:nvPr/>
        </p:nvCxnSpPr>
        <p:spPr>
          <a:xfrm>
            <a:off x="3698086" y="4695400"/>
            <a:ext cx="0" cy="914400"/>
          </a:xfrm>
          <a:prstGeom prst="straightConnector1">
            <a:avLst/>
          </a:prstGeom>
          <a:ln w="19050">
            <a:solidFill>
              <a:srgbClr val="1A4B78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직선 화살표 연결선 116">
            <a:extLst>
              <a:ext uri="{FF2B5EF4-FFF2-40B4-BE49-F238E27FC236}">
                <a16:creationId xmlns:a16="http://schemas.microsoft.com/office/drawing/2014/main" id="{AAD7D02F-0F17-0F28-0D84-B303F196995E}"/>
              </a:ext>
            </a:extLst>
          </p:cNvPr>
          <p:cNvCxnSpPr>
            <a:cxnSpLocks/>
          </p:cNvCxnSpPr>
          <p:nvPr/>
        </p:nvCxnSpPr>
        <p:spPr>
          <a:xfrm>
            <a:off x="4003568" y="4174979"/>
            <a:ext cx="1212567" cy="9526"/>
          </a:xfrm>
          <a:prstGeom prst="straightConnector1">
            <a:avLst/>
          </a:prstGeom>
          <a:ln w="15240">
            <a:solidFill>
              <a:srgbClr val="B1262C"/>
            </a:solidFill>
            <a:prstDash val="sysDash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사각형: 둥근 모서리 117">
            <a:extLst>
              <a:ext uri="{FF2B5EF4-FFF2-40B4-BE49-F238E27FC236}">
                <a16:creationId xmlns:a16="http://schemas.microsoft.com/office/drawing/2014/main" id="{FE498341-6FA1-0800-5E7D-7ACAC4F89509}"/>
              </a:ext>
            </a:extLst>
          </p:cNvPr>
          <p:cNvSpPr/>
          <p:nvPr/>
        </p:nvSpPr>
        <p:spPr>
          <a:xfrm>
            <a:off x="3391568" y="5615965"/>
            <a:ext cx="612000" cy="349200"/>
          </a:xfrm>
          <a:prstGeom prst="roundRect">
            <a:avLst>
              <a:gd name="adj" fmla="val 29896"/>
            </a:avLst>
          </a:prstGeom>
          <a:noFill/>
          <a:ln>
            <a:solidFill>
              <a:srgbClr val="1A4B7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ko-KR" alt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발행자</a:t>
            </a:r>
            <a:endParaRPr lang="en-US" altLang="ko-KR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ko-KR" alt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은행계좌</a:t>
            </a:r>
          </a:p>
        </p:txBody>
      </p:sp>
      <p:cxnSp>
        <p:nvCxnSpPr>
          <p:cNvPr id="119" name="직선 화살표 연결선 118">
            <a:extLst>
              <a:ext uri="{FF2B5EF4-FFF2-40B4-BE49-F238E27FC236}">
                <a16:creationId xmlns:a16="http://schemas.microsoft.com/office/drawing/2014/main" id="{BA3B562D-E3CA-2386-27BA-931FD6026276}"/>
              </a:ext>
            </a:extLst>
          </p:cNvPr>
          <p:cNvCxnSpPr>
            <a:cxnSpLocks/>
          </p:cNvCxnSpPr>
          <p:nvPr/>
        </p:nvCxnSpPr>
        <p:spPr>
          <a:xfrm flipH="1" flipV="1">
            <a:off x="4014649" y="4325072"/>
            <a:ext cx="1190653" cy="5227"/>
          </a:xfrm>
          <a:prstGeom prst="straightConnector1">
            <a:avLst/>
          </a:prstGeom>
          <a:ln w="15240">
            <a:solidFill>
              <a:srgbClr val="B1262C"/>
            </a:solidFill>
            <a:prstDash val="sysDash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사각형: 둥근 모서리 119">
            <a:extLst>
              <a:ext uri="{FF2B5EF4-FFF2-40B4-BE49-F238E27FC236}">
                <a16:creationId xmlns:a16="http://schemas.microsoft.com/office/drawing/2014/main" id="{04CAAD3C-B5AC-5BB8-7CA2-4135A7D7F67C}"/>
              </a:ext>
            </a:extLst>
          </p:cNvPr>
          <p:cNvSpPr/>
          <p:nvPr/>
        </p:nvSpPr>
        <p:spPr>
          <a:xfrm>
            <a:off x="3391568" y="3887966"/>
            <a:ext cx="612000" cy="810000"/>
          </a:xfrm>
          <a:prstGeom prst="roundRect">
            <a:avLst>
              <a:gd name="adj" fmla="val 15889"/>
            </a:avLst>
          </a:prstGeom>
          <a:noFill/>
          <a:ln>
            <a:solidFill>
              <a:srgbClr val="1A4B7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9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CMU</a:t>
            </a:r>
          </a:p>
          <a:p>
            <a:pPr algn="ctr"/>
            <a:r>
              <a:rPr lang="ko-KR" altLang="en-US" sz="9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실시간</a:t>
            </a:r>
            <a:endParaRPr lang="en-US" altLang="ko-KR" sz="9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ko-KR" altLang="en-US" sz="9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총액결제</a:t>
            </a:r>
            <a:endParaRPr lang="en-US" altLang="ko-KR" sz="9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ko-KR" altLang="en-US" sz="9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계좌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3AA889BA-6CEE-A5D0-367D-02290FD256EF}"/>
              </a:ext>
            </a:extLst>
          </p:cNvPr>
          <p:cNvSpPr txBox="1"/>
          <p:nvPr/>
        </p:nvSpPr>
        <p:spPr>
          <a:xfrm>
            <a:off x="6468156" y="1040611"/>
            <a:ext cx="19431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b="1" dirty="0">
                <a:solidFill>
                  <a:srgbClr val="AE1E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digital platform</a:t>
            </a:r>
            <a:endParaRPr lang="ko-KR" altLang="en-US" sz="1500" b="1" dirty="0">
              <a:solidFill>
                <a:srgbClr val="AE1E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그룹 121">
            <a:extLst>
              <a:ext uri="{FF2B5EF4-FFF2-40B4-BE49-F238E27FC236}">
                <a16:creationId xmlns:a16="http://schemas.microsoft.com/office/drawing/2014/main" id="{C9B3A3E0-616C-392E-0159-475235FE3BBC}"/>
              </a:ext>
            </a:extLst>
          </p:cNvPr>
          <p:cNvGrpSpPr/>
          <p:nvPr/>
        </p:nvGrpSpPr>
        <p:grpSpPr>
          <a:xfrm>
            <a:off x="6034780" y="5703731"/>
            <a:ext cx="1495101" cy="216000"/>
            <a:chOff x="6034780" y="5703731"/>
            <a:chExt cx="1495101" cy="216000"/>
          </a:xfrm>
        </p:grpSpPr>
        <p:sp>
          <p:nvSpPr>
            <p:cNvPr id="123" name="타원 122">
              <a:extLst>
                <a:ext uri="{FF2B5EF4-FFF2-40B4-BE49-F238E27FC236}">
                  <a16:creationId xmlns:a16="http://schemas.microsoft.com/office/drawing/2014/main" id="{3F8DAAA2-B19E-F7D8-478D-7DCB9BEE26EF}"/>
                </a:ext>
              </a:extLst>
            </p:cNvPr>
            <p:cNvSpPr/>
            <p:nvPr/>
          </p:nvSpPr>
          <p:spPr>
            <a:xfrm>
              <a:off x="6034780" y="5703731"/>
              <a:ext cx="216000" cy="216000"/>
            </a:xfrm>
            <a:prstGeom prst="ellipse">
              <a:avLst/>
            </a:prstGeom>
            <a:solidFill>
              <a:srgbClr val="B1262C"/>
            </a:solidFill>
            <a:ln>
              <a:solidFill>
                <a:srgbClr val="AE1E24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5763A444-ABAA-E7C4-3735-5C33149C6106}"/>
                </a:ext>
              </a:extLst>
            </p:cNvPr>
            <p:cNvSpPr txBox="1"/>
            <p:nvPr/>
          </p:nvSpPr>
          <p:spPr>
            <a:xfrm>
              <a:off x="6237621" y="5713222"/>
              <a:ext cx="129226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7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토큰증권</a:t>
              </a:r>
              <a:r>
                <a:rPr lang="ko-KR" altLang="en-US" sz="700" b="1" dirty="0">
                  <a:latin typeface="Arial" panose="020B0604020202020204" pitchFamily="34" charset="0"/>
                  <a:cs typeface="Arial" panose="020B0604020202020204" pitchFamily="34" charset="0"/>
                </a:rPr>
                <a:t> 흐름</a:t>
              </a:r>
            </a:p>
          </p:txBody>
        </p:sp>
      </p:grpSp>
      <p:grpSp>
        <p:nvGrpSpPr>
          <p:cNvPr id="3" name="그룹 124">
            <a:extLst>
              <a:ext uri="{FF2B5EF4-FFF2-40B4-BE49-F238E27FC236}">
                <a16:creationId xmlns:a16="http://schemas.microsoft.com/office/drawing/2014/main" id="{75D01651-5EE8-8E5E-1EEA-F05834A719A5}"/>
              </a:ext>
            </a:extLst>
          </p:cNvPr>
          <p:cNvGrpSpPr/>
          <p:nvPr/>
        </p:nvGrpSpPr>
        <p:grpSpPr>
          <a:xfrm>
            <a:off x="7694980" y="5703731"/>
            <a:ext cx="1279101" cy="216000"/>
            <a:chOff x="7694980" y="5703731"/>
            <a:chExt cx="1279101" cy="216000"/>
          </a:xfrm>
        </p:grpSpPr>
        <p:sp>
          <p:nvSpPr>
            <p:cNvPr id="126" name="타원 125">
              <a:extLst>
                <a:ext uri="{FF2B5EF4-FFF2-40B4-BE49-F238E27FC236}">
                  <a16:creationId xmlns:a16="http://schemas.microsoft.com/office/drawing/2014/main" id="{C5770AD9-EDAF-A3A4-36F7-036C5D8E66BE}"/>
                </a:ext>
              </a:extLst>
            </p:cNvPr>
            <p:cNvSpPr/>
            <p:nvPr/>
          </p:nvSpPr>
          <p:spPr>
            <a:xfrm>
              <a:off x="7694980" y="5703731"/>
              <a:ext cx="216000" cy="216000"/>
            </a:xfrm>
            <a:prstGeom prst="ellipse">
              <a:avLst/>
            </a:prstGeom>
            <a:solidFill>
              <a:srgbClr val="6D6E71"/>
            </a:solidFill>
            <a:ln>
              <a:solidFill>
                <a:srgbClr val="6D6E71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F94F16B1-AF48-694B-ADDE-F914B0312296}"/>
                </a:ext>
              </a:extLst>
            </p:cNvPr>
            <p:cNvSpPr txBox="1"/>
            <p:nvPr/>
          </p:nvSpPr>
          <p:spPr>
            <a:xfrm>
              <a:off x="7922572" y="5714913"/>
              <a:ext cx="105150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b="1" dirty="0">
                  <a:latin typeface="Arial" panose="020B0604020202020204" pitchFamily="34" charset="0"/>
                  <a:cs typeface="Arial" panose="020B0604020202020204" pitchFamily="34" charset="0"/>
                </a:rPr>
                <a:t>Cash </a:t>
              </a:r>
              <a:r>
                <a:rPr lang="ko-KR" altLang="en-US" sz="700" b="1" dirty="0">
                  <a:latin typeface="Arial" panose="020B0604020202020204" pitchFamily="34" charset="0"/>
                  <a:cs typeface="Arial" panose="020B0604020202020204" pitchFamily="34" charset="0"/>
                </a:rPr>
                <a:t>토큰 흐름</a:t>
              </a:r>
            </a:p>
          </p:txBody>
        </p:sp>
      </p:grpSp>
      <p:sp>
        <p:nvSpPr>
          <p:cNvPr id="128" name="TextBox 127">
            <a:extLst>
              <a:ext uri="{FF2B5EF4-FFF2-40B4-BE49-F238E27FC236}">
                <a16:creationId xmlns:a16="http://schemas.microsoft.com/office/drawing/2014/main" id="{A0A4CE72-2208-5F81-BBF9-543BC88669D5}"/>
              </a:ext>
            </a:extLst>
          </p:cNvPr>
          <p:cNvSpPr txBox="1"/>
          <p:nvPr/>
        </p:nvSpPr>
        <p:spPr>
          <a:xfrm>
            <a:off x="4390129" y="4695400"/>
            <a:ext cx="8258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b="1" dirty="0">
                <a:latin typeface="Arial" panose="020B0604020202020204" pitchFamily="34" charset="0"/>
                <a:cs typeface="Arial" panose="020B0604020202020204" pitchFamily="34" charset="0"/>
              </a:rPr>
              <a:t>Cash Tokens</a:t>
            </a:r>
          </a:p>
          <a:p>
            <a:r>
              <a:rPr lang="en-US" altLang="ko-KR" sz="800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ko-KR" alt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보관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7822FB23-D556-D49A-74C3-0565F4C04162}"/>
              </a:ext>
            </a:extLst>
          </p:cNvPr>
          <p:cNvSpPr txBox="1"/>
          <p:nvPr/>
        </p:nvSpPr>
        <p:spPr>
          <a:xfrm>
            <a:off x="1902748" y="5357670"/>
            <a:ext cx="129594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20" b="1" dirty="0">
                <a:latin typeface="Arial" panose="020B0604020202020204" pitchFamily="34" charset="0"/>
                <a:cs typeface="Arial" panose="020B0604020202020204" pitchFamily="34" charset="0"/>
              </a:rPr>
              <a:t>Fiat Cash Flow</a:t>
            </a:r>
            <a:endParaRPr lang="ko-KR" altLang="en-US" sz="72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그룹 129">
            <a:extLst>
              <a:ext uri="{FF2B5EF4-FFF2-40B4-BE49-F238E27FC236}">
                <a16:creationId xmlns:a16="http://schemas.microsoft.com/office/drawing/2014/main" id="{0D6B0709-B610-3220-E99C-5AD588C0806B}"/>
              </a:ext>
            </a:extLst>
          </p:cNvPr>
          <p:cNvGrpSpPr/>
          <p:nvPr/>
        </p:nvGrpSpPr>
        <p:grpSpPr>
          <a:xfrm>
            <a:off x="5131794" y="1476489"/>
            <a:ext cx="1075038" cy="4086000"/>
            <a:chOff x="5131794" y="1476489"/>
            <a:chExt cx="1075038" cy="4086000"/>
          </a:xfrm>
        </p:grpSpPr>
        <p:sp>
          <p:nvSpPr>
            <p:cNvPr id="131" name="사각형: 둥근 모서리 130">
              <a:extLst>
                <a:ext uri="{FF2B5EF4-FFF2-40B4-BE49-F238E27FC236}">
                  <a16:creationId xmlns:a16="http://schemas.microsoft.com/office/drawing/2014/main" id="{BA01D496-4C92-8ED7-7742-B9963D974BE7}"/>
                </a:ext>
              </a:extLst>
            </p:cNvPr>
            <p:cNvSpPr/>
            <p:nvPr/>
          </p:nvSpPr>
          <p:spPr>
            <a:xfrm>
              <a:off x="5215374" y="1476489"/>
              <a:ext cx="900000" cy="4086000"/>
            </a:xfrm>
            <a:prstGeom prst="roundRect">
              <a:avLst>
                <a:gd name="adj" fmla="val 10172"/>
              </a:avLst>
            </a:prstGeom>
            <a:solidFill>
              <a:srgbClr val="907EA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2" name="직사각형 131">
              <a:extLst>
                <a:ext uri="{FF2B5EF4-FFF2-40B4-BE49-F238E27FC236}">
                  <a16:creationId xmlns:a16="http://schemas.microsoft.com/office/drawing/2014/main" id="{D211BE7D-A1B8-611F-F12A-CB3DEE060816}"/>
                </a:ext>
              </a:extLst>
            </p:cNvPr>
            <p:cNvSpPr/>
            <p:nvPr/>
          </p:nvSpPr>
          <p:spPr>
            <a:xfrm>
              <a:off x="5220349" y="2231168"/>
              <a:ext cx="892800" cy="538258"/>
            </a:xfrm>
            <a:prstGeom prst="rect">
              <a:avLst/>
            </a:prstGeom>
            <a:solidFill>
              <a:srgbClr val="53537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토큰증권등록</a:t>
              </a:r>
            </a:p>
          </p:txBody>
        </p:sp>
        <p:sp>
          <p:nvSpPr>
            <p:cNvPr id="133" name="직사각형 132">
              <a:extLst>
                <a:ext uri="{FF2B5EF4-FFF2-40B4-BE49-F238E27FC236}">
                  <a16:creationId xmlns:a16="http://schemas.microsoft.com/office/drawing/2014/main" id="{4D4AA6A3-78DC-F3F3-46BF-EE2E9443ABB4}"/>
                </a:ext>
              </a:extLst>
            </p:cNvPr>
            <p:cNvSpPr/>
            <p:nvPr/>
          </p:nvSpPr>
          <p:spPr>
            <a:xfrm>
              <a:off x="5213999" y="4080109"/>
              <a:ext cx="900000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Cash </a:t>
              </a:r>
              <a:r>
                <a:rPr lang="ko-KR" altLang="en-US" sz="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토큰 </a:t>
              </a:r>
              <a:endParaRPr lang="en-US" altLang="ko-KR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ko-KR" altLang="en-US" sz="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관리자</a:t>
              </a: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2FAC4AE5-2755-295F-F54E-396EB82679D6}"/>
                </a:ext>
              </a:extLst>
            </p:cNvPr>
            <p:cNvSpPr txBox="1"/>
            <p:nvPr/>
          </p:nvSpPr>
          <p:spPr>
            <a:xfrm>
              <a:off x="5302251" y="2909983"/>
              <a:ext cx="723900" cy="524553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prstDash val="dash"/>
            </a:ln>
          </p:spPr>
          <p:txBody>
            <a:bodyPr wrap="square" lIns="0" tIns="54000" rIns="0" bIns="54000" rtlCol="0">
              <a:spAutoFit/>
            </a:bodyPr>
            <a:lstStyle/>
            <a:p>
              <a:pPr algn="ctr"/>
              <a:r>
                <a:rPr lang="ko-KR" altLang="en-US" sz="9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토큰증권</a:t>
              </a:r>
              <a:endParaRPr lang="en-US" altLang="ko-K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ko-KR" altLang="en-US" sz="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계좌 잔고</a:t>
              </a:r>
              <a:endParaRPr lang="en-US" altLang="ko-K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ko-KR" altLang="en-US" sz="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생성</a:t>
              </a:r>
              <a:r>
                <a:rPr lang="en-US" altLang="ko-KR" sz="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ko-KR" alt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A0471848-7EFB-6C8D-DB87-2694378A9FF8}"/>
                </a:ext>
              </a:extLst>
            </p:cNvPr>
            <p:cNvSpPr txBox="1"/>
            <p:nvPr/>
          </p:nvSpPr>
          <p:spPr>
            <a:xfrm>
              <a:off x="5314951" y="4935633"/>
              <a:ext cx="698499" cy="524553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prstDash val="dash"/>
            </a:ln>
          </p:spPr>
          <p:txBody>
            <a:bodyPr wrap="square" lIns="0" tIns="54000" rIns="0" bIns="54000" rtlCol="0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Cash</a:t>
              </a:r>
            </a:p>
            <a:p>
              <a:pPr algn="ctr"/>
              <a:r>
                <a:rPr lang="en-US" altLang="ko-KR" sz="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Token</a:t>
              </a:r>
            </a:p>
            <a:p>
              <a:pPr algn="ctr"/>
              <a:r>
                <a:rPr lang="en-US" altLang="ko-KR" sz="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ko-KR" altLang="en-US" sz="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ko-KR" altLang="en-US" sz="9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민팅</a:t>
              </a:r>
              <a:endParaRPr lang="ko-KR" alt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E5F1D5D1-15CD-164B-37DD-0B14F22CB645}"/>
                </a:ext>
              </a:extLst>
            </p:cNvPr>
            <p:cNvSpPr txBox="1"/>
            <p:nvPr/>
          </p:nvSpPr>
          <p:spPr>
            <a:xfrm>
              <a:off x="5131794" y="1716823"/>
              <a:ext cx="10750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HKMA</a:t>
              </a:r>
              <a:r>
                <a:rPr lang="ko-KR" alt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CMU</a:t>
              </a:r>
            </a:p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ko-KR" alt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금융관리국</a:t>
              </a:r>
              <a:r>
                <a:rPr lang="en-US" altLang="ko-KR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ko-KR" alt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그룹 136">
            <a:extLst>
              <a:ext uri="{FF2B5EF4-FFF2-40B4-BE49-F238E27FC236}">
                <a16:creationId xmlns:a16="http://schemas.microsoft.com/office/drawing/2014/main" id="{7CEAEF34-2D69-C2E8-582A-475C538F25D9}"/>
              </a:ext>
            </a:extLst>
          </p:cNvPr>
          <p:cNvGrpSpPr/>
          <p:nvPr/>
        </p:nvGrpSpPr>
        <p:grpSpPr>
          <a:xfrm>
            <a:off x="6583263" y="1476489"/>
            <a:ext cx="900000" cy="4086000"/>
            <a:chOff x="6583263" y="1476489"/>
            <a:chExt cx="900000" cy="4086000"/>
          </a:xfrm>
        </p:grpSpPr>
        <p:sp>
          <p:nvSpPr>
            <p:cNvPr id="138" name="사각형: 둥근 모서리 137">
              <a:extLst>
                <a:ext uri="{FF2B5EF4-FFF2-40B4-BE49-F238E27FC236}">
                  <a16:creationId xmlns:a16="http://schemas.microsoft.com/office/drawing/2014/main" id="{E30B45F2-D847-634F-8138-3F3E4FA67939}"/>
                </a:ext>
              </a:extLst>
            </p:cNvPr>
            <p:cNvSpPr/>
            <p:nvPr/>
          </p:nvSpPr>
          <p:spPr>
            <a:xfrm>
              <a:off x="6583263" y="1476489"/>
              <a:ext cx="900000" cy="4086000"/>
            </a:xfrm>
            <a:prstGeom prst="roundRect">
              <a:avLst>
                <a:gd name="adj" fmla="val 10172"/>
              </a:avLst>
            </a:prstGeom>
            <a:solidFill>
              <a:srgbClr val="3A767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9" name="직사각형 138">
              <a:extLst>
                <a:ext uri="{FF2B5EF4-FFF2-40B4-BE49-F238E27FC236}">
                  <a16:creationId xmlns:a16="http://schemas.microsoft.com/office/drawing/2014/main" id="{63F16527-4FA6-7F9C-3CA9-5339D42F7238}"/>
                </a:ext>
              </a:extLst>
            </p:cNvPr>
            <p:cNvSpPr/>
            <p:nvPr/>
          </p:nvSpPr>
          <p:spPr>
            <a:xfrm>
              <a:off x="6583482" y="2228850"/>
              <a:ext cx="892800" cy="538258"/>
            </a:xfrm>
            <a:prstGeom prst="rect">
              <a:avLst/>
            </a:prstGeom>
            <a:solidFill>
              <a:srgbClr val="53537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토큰증권계좌</a:t>
              </a:r>
            </a:p>
          </p:txBody>
        </p:sp>
        <p:sp>
          <p:nvSpPr>
            <p:cNvPr id="140" name="직사각형 139">
              <a:extLst>
                <a:ext uri="{FF2B5EF4-FFF2-40B4-BE49-F238E27FC236}">
                  <a16:creationId xmlns:a16="http://schemas.microsoft.com/office/drawing/2014/main" id="{99EFBFC9-C60B-0772-C8C3-EAD43BD002AC}"/>
                </a:ext>
              </a:extLst>
            </p:cNvPr>
            <p:cNvSpPr/>
            <p:nvPr/>
          </p:nvSpPr>
          <p:spPr>
            <a:xfrm>
              <a:off x="6587715" y="4082225"/>
              <a:ext cx="892800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Cash </a:t>
              </a:r>
              <a:r>
                <a:rPr lang="ko-KR" altLang="en-US" sz="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토큰</a:t>
              </a:r>
              <a:endParaRPr lang="en-US" altLang="ko-KR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ko-KR" altLang="en-US" sz="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계좌</a:t>
              </a: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7FC75B14-DFC3-26FE-B8B4-316043E7E379}"/>
                </a:ext>
              </a:extLst>
            </p:cNvPr>
            <p:cNvSpPr txBox="1"/>
            <p:nvPr/>
          </p:nvSpPr>
          <p:spPr>
            <a:xfrm>
              <a:off x="6720393" y="1724393"/>
              <a:ext cx="6463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발행자</a:t>
              </a:r>
            </a:p>
          </p:txBody>
        </p:sp>
      </p:grpSp>
      <p:grpSp>
        <p:nvGrpSpPr>
          <p:cNvPr id="7" name="그룹 141">
            <a:extLst>
              <a:ext uri="{FF2B5EF4-FFF2-40B4-BE49-F238E27FC236}">
                <a16:creationId xmlns:a16="http://schemas.microsoft.com/office/drawing/2014/main" id="{829EFCFF-95EB-0203-CC08-B21BC3A4140D}"/>
              </a:ext>
            </a:extLst>
          </p:cNvPr>
          <p:cNvGrpSpPr/>
          <p:nvPr/>
        </p:nvGrpSpPr>
        <p:grpSpPr>
          <a:xfrm>
            <a:off x="7954906" y="1476489"/>
            <a:ext cx="900175" cy="4086000"/>
            <a:chOff x="7954906" y="1476489"/>
            <a:chExt cx="900175" cy="4086000"/>
          </a:xfrm>
        </p:grpSpPr>
        <p:sp>
          <p:nvSpPr>
            <p:cNvPr id="143" name="사각형: 둥근 모서리 142">
              <a:extLst>
                <a:ext uri="{FF2B5EF4-FFF2-40B4-BE49-F238E27FC236}">
                  <a16:creationId xmlns:a16="http://schemas.microsoft.com/office/drawing/2014/main" id="{D2D6E89C-E52E-B021-870C-6C78299BAA72}"/>
                </a:ext>
              </a:extLst>
            </p:cNvPr>
            <p:cNvSpPr/>
            <p:nvPr/>
          </p:nvSpPr>
          <p:spPr>
            <a:xfrm>
              <a:off x="7954906" y="1476489"/>
              <a:ext cx="900000" cy="4086000"/>
            </a:xfrm>
            <a:prstGeom prst="roundRect">
              <a:avLst>
                <a:gd name="adj" fmla="val 10172"/>
              </a:avLst>
            </a:prstGeom>
            <a:solidFill>
              <a:srgbClr val="5B999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4" name="직사각형 143">
              <a:extLst>
                <a:ext uri="{FF2B5EF4-FFF2-40B4-BE49-F238E27FC236}">
                  <a16:creationId xmlns:a16="http://schemas.microsoft.com/office/drawing/2014/main" id="{0F0B5A28-841B-7DD1-BEBD-24FE001CA30F}"/>
                </a:ext>
              </a:extLst>
            </p:cNvPr>
            <p:cNvSpPr/>
            <p:nvPr/>
          </p:nvSpPr>
          <p:spPr>
            <a:xfrm>
              <a:off x="7959315" y="2228850"/>
              <a:ext cx="892800" cy="538258"/>
            </a:xfrm>
            <a:prstGeom prst="rect">
              <a:avLst/>
            </a:prstGeom>
            <a:solidFill>
              <a:srgbClr val="53537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토큰증권계좌</a:t>
              </a:r>
            </a:p>
          </p:txBody>
        </p:sp>
        <p:sp>
          <p:nvSpPr>
            <p:cNvPr id="145" name="직사각형 144">
              <a:extLst>
                <a:ext uri="{FF2B5EF4-FFF2-40B4-BE49-F238E27FC236}">
                  <a16:creationId xmlns:a16="http://schemas.microsoft.com/office/drawing/2014/main" id="{AC093E7F-6F5F-2711-69D2-E710F5D1DA54}"/>
                </a:ext>
              </a:extLst>
            </p:cNvPr>
            <p:cNvSpPr/>
            <p:nvPr/>
          </p:nvSpPr>
          <p:spPr>
            <a:xfrm>
              <a:off x="7955081" y="4075875"/>
              <a:ext cx="900000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Cash </a:t>
              </a:r>
              <a:r>
                <a:rPr lang="ko-KR" altLang="en-US" sz="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토큰 계좌</a:t>
              </a: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349C6A8D-F940-2E64-8DB1-2415F4266443}"/>
                </a:ext>
              </a:extLst>
            </p:cNvPr>
            <p:cNvSpPr txBox="1"/>
            <p:nvPr/>
          </p:nvSpPr>
          <p:spPr>
            <a:xfrm>
              <a:off x="7962259" y="1535942"/>
              <a:ext cx="8867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altLang="ko-K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ko-KR" alt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수요 예측</a:t>
              </a:r>
              <a:r>
                <a:rPr lang="en-US" altLang="ko-KR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</a:p>
            <a:p>
              <a:pPr algn="ctr"/>
              <a:r>
                <a:rPr lang="ko-KR" altLang="en-US" sz="1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수탁사</a:t>
              </a:r>
              <a:endParaRPr lang="ko-KR" alt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그룹 146">
            <a:extLst>
              <a:ext uri="{FF2B5EF4-FFF2-40B4-BE49-F238E27FC236}">
                <a16:creationId xmlns:a16="http://schemas.microsoft.com/office/drawing/2014/main" id="{F974E792-7758-ED5B-E21D-B47DCEBBA8C8}"/>
              </a:ext>
            </a:extLst>
          </p:cNvPr>
          <p:cNvGrpSpPr/>
          <p:nvPr/>
        </p:nvGrpSpPr>
        <p:grpSpPr>
          <a:xfrm>
            <a:off x="9244212" y="1476489"/>
            <a:ext cx="1040671" cy="4086000"/>
            <a:chOff x="9244212" y="1476489"/>
            <a:chExt cx="1040671" cy="4086000"/>
          </a:xfrm>
        </p:grpSpPr>
        <p:sp>
          <p:nvSpPr>
            <p:cNvPr id="148" name="사각형: 둥근 모서리 147">
              <a:extLst>
                <a:ext uri="{FF2B5EF4-FFF2-40B4-BE49-F238E27FC236}">
                  <a16:creationId xmlns:a16="http://schemas.microsoft.com/office/drawing/2014/main" id="{0A62D656-A45D-5A04-BB43-E10BE70F45B5}"/>
                </a:ext>
              </a:extLst>
            </p:cNvPr>
            <p:cNvSpPr/>
            <p:nvPr/>
          </p:nvSpPr>
          <p:spPr>
            <a:xfrm>
              <a:off x="9317023" y="1476489"/>
              <a:ext cx="900000" cy="4086000"/>
            </a:xfrm>
            <a:prstGeom prst="roundRect">
              <a:avLst>
                <a:gd name="adj" fmla="val 10172"/>
              </a:avLst>
            </a:prstGeom>
            <a:solidFill>
              <a:srgbClr val="849DA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직사각형 148">
              <a:extLst>
                <a:ext uri="{FF2B5EF4-FFF2-40B4-BE49-F238E27FC236}">
                  <a16:creationId xmlns:a16="http://schemas.microsoft.com/office/drawing/2014/main" id="{559E9011-5AF0-EA40-F0D1-407A1A9B7D48}"/>
                </a:ext>
              </a:extLst>
            </p:cNvPr>
            <p:cNvSpPr/>
            <p:nvPr/>
          </p:nvSpPr>
          <p:spPr>
            <a:xfrm>
              <a:off x="9316099" y="2228850"/>
              <a:ext cx="892800" cy="538258"/>
            </a:xfrm>
            <a:prstGeom prst="rect">
              <a:avLst/>
            </a:prstGeom>
            <a:solidFill>
              <a:srgbClr val="53537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토큰증권계좌</a:t>
              </a:r>
            </a:p>
          </p:txBody>
        </p:sp>
        <p:sp>
          <p:nvSpPr>
            <p:cNvPr id="150" name="직사각형 149">
              <a:extLst>
                <a:ext uri="{FF2B5EF4-FFF2-40B4-BE49-F238E27FC236}">
                  <a16:creationId xmlns:a16="http://schemas.microsoft.com/office/drawing/2014/main" id="{B95CCB4B-5204-49E1-82D2-332921DA6412}"/>
                </a:ext>
              </a:extLst>
            </p:cNvPr>
            <p:cNvSpPr/>
            <p:nvPr/>
          </p:nvSpPr>
          <p:spPr>
            <a:xfrm>
              <a:off x="9316098" y="4077992"/>
              <a:ext cx="900000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Cash </a:t>
              </a:r>
              <a:r>
                <a:rPr lang="ko-KR" altLang="en-US" sz="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토큰 계좌</a:t>
              </a: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1B5654E7-D60D-C8E1-2E1E-46DE006DBA06}"/>
                </a:ext>
              </a:extLst>
            </p:cNvPr>
            <p:cNvSpPr txBox="1"/>
            <p:nvPr/>
          </p:nvSpPr>
          <p:spPr>
            <a:xfrm>
              <a:off x="9244212" y="1543512"/>
              <a:ext cx="104067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altLang="ko-K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ko-KR" altLang="en-US" sz="1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은행채권단</a:t>
              </a:r>
              <a:r>
                <a:rPr lang="en-US" altLang="ko-KR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/</a:t>
              </a:r>
            </a:p>
            <a:p>
              <a:pPr algn="ctr"/>
              <a:r>
                <a:rPr lang="ko-KR" altLang="en-US" sz="1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수탁사</a:t>
              </a:r>
              <a:endParaRPr lang="ko-KR" alt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그룹 151">
            <a:extLst>
              <a:ext uri="{FF2B5EF4-FFF2-40B4-BE49-F238E27FC236}">
                <a16:creationId xmlns:a16="http://schemas.microsoft.com/office/drawing/2014/main" id="{4E0A8AFE-96C7-A4B3-CD94-B434E06C63A9}"/>
              </a:ext>
            </a:extLst>
          </p:cNvPr>
          <p:cNvGrpSpPr/>
          <p:nvPr/>
        </p:nvGrpSpPr>
        <p:grpSpPr>
          <a:xfrm>
            <a:off x="5670550" y="4432300"/>
            <a:ext cx="4127500" cy="306000"/>
            <a:chOff x="5670550" y="4432300"/>
            <a:chExt cx="4127500" cy="306000"/>
          </a:xfrm>
        </p:grpSpPr>
        <p:cxnSp>
          <p:nvCxnSpPr>
            <p:cNvPr id="153" name="직선 연결선 152">
              <a:extLst>
                <a:ext uri="{FF2B5EF4-FFF2-40B4-BE49-F238E27FC236}">
                  <a16:creationId xmlns:a16="http://schemas.microsoft.com/office/drawing/2014/main" id="{4D76E9A0-1873-42CB-FDEE-724E38F0ADA8}"/>
                </a:ext>
              </a:extLst>
            </p:cNvPr>
            <p:cNvCxnSpPr>
              <a:cxnSpLocks/>
            </p:cNvCxnSpPr>
            <p:nvPr/>
          </p:nvCxnSpPr>
          <p:spPr>
            <a:xfrm>
              <a:off x="5676900" y="4438650"/>
              <a:ext cx="0" cy="298800"/>
            </a:xfrm>
            <a:prstGeom prst="line">
              <a:avLst/>
            </a:prstGeom>
            <a:ln w="19050">
              <a:solidFill>
                <a:srgbClr val="6D6E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연결선: 꺾임 153">
              <a:extLst>
                <a:ext uri="{FF2B5EF4-FFF2-40B4-BE49-F238E27FC236}">
                  <a16:creationId xmlns:a16="http://schemas.microsoft.com/office/drawing/2014/main" id="{7EADA71A-CBD2-8B0F-614D-F509B4989B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70550" y="4432300"/>
              <a:ext cx="4127500" cy="306000"/>
            </a:xfrm>
            <a:prstGeom prst="bentConnector3">
              <a:avLst>
                <a:gd name="adj1" fmla="val 100000"/>
              </a:avLst>
            </a:prstGeom>
            <a:ln w="19050">
              <a:solidFill>
                <a:srgbClr val="6D6E7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5" name="TextBox 154">
            <a:extLst>
              <a:ext uri="{FF2B5EF4-FFF2-40B4-BE49-F238E27FC236}">
                <a16:creationId xmlns:a16="http://schemas.microsoft.com/office/drawing/2014/main" id="{7851526B-A7F3-000F-BBB6-5BA0021B299B}"/>
              </a:ext>
            </a:extLst>
          </p:cNvPr>
          <p:cNvSpPr txBox="1"/>
          <p:nvPr/>
        </p:nvSpPr>
        <p:spPr>
          <a:xfrm>
            <a:off x="0" y="660105"/>
            <a:ext cx="914400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ko-KR" b="1" dirty="0">
                <a:solidFill>
                  <a:srgbClr val="8F7CAB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</a:t>
            </a:r>
            <a:endParaRPr lang="ko-KR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C4903A7B-8C55-AD55-64DA-52C559CB918C}"/>
              </a:ext>
            </a:extLst>
          </p:cNvPr>
          <p:cNvSpPr txBox="1"/>
          <p:nvPr/>
        </p:nvSpPr>
        <p:spPr>
          <a:xfrm>
            <a:off x="6096001" y="6042976"/>
            <a:ext cx="4286250" cy="1846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altLang="ko-KR" sz="600" i="1" dirty="0">
                <a:latin typeface="Arial" panose="020B0604020202020204" pitchFamily="34" charset="0"/>
                <a:cs typeface="Arial" panose="020B0604020202020204" pitchFamily="34" charset="0"/>
              </a:rPr>
              <a:t>* Transfers of balances in </a:t>
            </a:r>
            <a:r>
              <a:rPr lang="en-US" altLang="ko-KR" sz="600" i="1" dirty="0" err="1">
                <a:latin typeface="Arial" panose="020B0604020202020204" pitchFamily="34" charset="0"/>
                <a:cs typeface="Arial" panose="020B0604020202020204" pitchFamily="34" charset="0"/>
              </a:rPr>
              <a:t>tokenised</a:t>
            </a:r>
            <a:r>
              <a:rPr lang="en-US" altLang="ko-KR" sz="600" i="1" dirty="0">
                <a:latin typeface="Arial" panose="020B0604020202020204" pitchFamily="34" charset="0"/>
                <a:cs typeface="Arial" panose="020B0604020202020204" pitchFamily="34" charset="0"/>
              </a:rPr>
              <a:t> securities accounts and cash tokens are settled on </a:t>
            </a:r>
            <a:r>
              <a:rPr lang="en-US" altLang="ko-KR" sz="600" i="1" dirty="0" err="1">
                <a:latin typeface="Arial" panose="020B0604020202020204" pitchFamily="34" charset="0"/>
                <a:cs typeface="Arial" panose="020B0604020202020204" pitchFamily="34" charset="0"/>
              </a:rPr>
              <a:t>DvP</a:t>
            </a:r>
            <a:r>
              <a:rPr lang="en-US" altLang="ko-KR" sz="600" i="1" dirty="0">
                <a:latin typeface="Arial" panose="020B0604020202020204" pitchFamily="34" charset="0"/>
                <a:cs typeface="Arial" panose="020B0604020202020204" pitchFamily="34" charset="0"/>
              </a:rPr>
              <a:t> basis on digital platform</a:t>
            </a:r>
            <a:endParaRPr lang="ko-KR" altLang="en-US" sz="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" name="직사각형 155"/>
          <p:cNvSpPr/>
          <p:nvPr/>
        </p:nvSpPr>
        <p:spPr>
          <a:xfrm>
            <a:off x="1014024" y="6137604"/>
            <a:ext cx="64445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latin typeface="Franklin Gothic Medium" panose="020B0603020102020204" pitchFamily="34" charset="0"/>
              </a:rPr>
              <a:t>    Bond </a:t>
            </a:r>
            <a:r>
              <a:rPr lang="en-US" altLang="ko-KR" sz="1400" dirty="0" err="1">
                <a:latin typeface="Franklin Gothic Medium" panose="020B0603020102020204" pitchFamily="34" charset="0"/>
              </a:rPr>
              <a:t>Tokenisation</a:t>
            </a:r>
            <a:r>
              <a:rPr lang="en-US" altLang="ko-KR" sz="1400" dirty="0">
                <a:latin typeface="Franklin Gothic Medium" panose="020B0603020102020204" pitchFamily="34" charset="0"/>
              </a:rPr>
              <a:t> in Hong Kong(2023,8)</a:t>
            </a:r>
            <a:endParaRPr lang="ko-KR" altLang="en-US" sz="1400" dirty="0">
              <a:latin typeface="Franklin Gothic Medium" panose="020B0603020102020204" pitchFamily="34" charset="0"/>
            </a:endParaRPr>
          </a:p>
        </p:txBody>
      </p:sp>
      <p:sp>
        <p:nvSpPr>
          <p:cNvPr id="81" name="직사각형 80">
            <a:extLst>
              <a:ext uri="{FF2B5EF4-FFF2-40B4-BE49-F238E27FC236}">
                <a16:creationId xmlns:a16="http://schemas.microsoft.com/office/drawing/2014/main" id="{009E6B8B-697D-A1B9-CF14-6D8C53B63B6D}"/>
              </a:ext>
            </a:extLst>
          </p:cNvPr>
          <p:cNvSpPr/>
          <p:nvPr/>
        </p:nvSpPr>
        <p:spPr>
          <a:xfrm>
            <a:off x="0" y="0"/>
            <a:ext cx="12192000" cy="55010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증권 대금 </a:t>
            </a:r>
            <a:r>
              <a:rPr lang="ko-KR" altLang="en-US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동시결제</a:t>
            </a:r>
            <a:r>
              <a:rPr lang="ko-KR" altLang="en-US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ko-KR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</a:t>
            </a:r>
            <a:r>
              <a:rPr lang="en-US" altLang="ko-KR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DvP</a:t>
            </a:r>
            <a:r>
              <a:rPr lang="en-US" altLang="ko-KR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</a:t>
            </a:r>
            <a:r>
              <a:rPr lang="ko-KR" altLang="en-US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기반의  </a:t>
            </a:r>
            <a:r>
              <a:rPr lang="ko-KR" altLang="en-US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채권토큰</a:t>
            </a:r>
            <a:r>
              <a:rPr lang="ko-KR" altLang="en-US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발행 플랫폼                                                               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753715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직사각형 29">
            <a:extLst>
              <a:ext uri="{FF2B5EF4-FFF2-40B4-BE49-F238E27FC236}">
                <a16:creationId xmlns:a16="http://schemas.microsoft.com/office/drawing/2014/main" id="{07F879EA-3EAD-BA6E-618D-D95F8E1349FB}"/>
              </a:ext>
            </a:extLst>
          </p:cNvPr>
          <p:cNvSpPr/>
          <p:nvPr/>
        </p:nvSpPr>
        <p:spPr>
          <a:xfrm>
            <a:off x="1482724" y="1703883"/>
            <a:ext cx="8504518" cy="4795563"/>
          </a:xfrm>
          <a:prstGeom prst="rect">
            <a:avLst/>
          </a:prstGeom>
          <a:solidFill>
            <a:srgbClr val="DCDDDE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224454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801999" y="1873028"/>
            <a:ext cx="21765277" cy="894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B6E3BD23-6C9F-0AE6-BBEE-38834427338A}"/>
              </a:ext>
            </a:extLst>
          </p:cNvPr>
          <p:cNvSpPr/>
          <p:nvPr/>
        </p:nvSpPr>
        <p:spPr>
          <a:xfrm>
            <a:off x="1483985" y="711066"/>
            <a:ext cx="8369300" cy="692150"/>
          </a:xfrm>
          <a:prstGeom prst="rect">
            <a:avLst/>
          </a:prstGeom>
          <a:solidFill>
            <a:srgbClr val="DCDDDE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C797352A-F0D1-E2FE-665E-53168EA7A640}"/>
              </a:ext>
            </a:extLst>
          </p:cNvPr>
          <p:cNvSpPr/>
          <p:nvPr/>
        </p:nvSpPr>
        <p:spPr>
          <a:xfrm>
            <a:off x="3155950" y="800100"/>
            <a:ext cx="1250950" cy="527050"/>
          </a:xfrm>
          <a:prstGeom prst="roundRect">
            <a:avLst/>
          </a:prstGeom>
          <a:solidFill>
            <a:srgbClr val="5353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900" b="1" dirty="0">
                <a:latin typeface="Arial" panose="020B0604020202020204" pitchFamily="34" charset="0"/>
                <a:cs typeface="Arial" panose="020B0604020202020204" pitchFamily="34" charset="0"/>
              </a:rPr>
              <a:t>Pre-issuance</a:t>
            </a:r>
          </a:p>
          <a:p>
            <a:pPr algn="ctr"/>
            <a:r>
              <a:rPr lang="en-US" altLang="ko-KR" sz="900" b="1" dirty="0"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</a:p>
          <a:p>
            <a:pPr algn="ctr"/>
            <a:r>
              <a:rPr lang="ko-KR" alt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수요예측 </a:t>
            </a: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E4C74E8B-CB36-6DF7-9E7C-9F170F86FD63}"/>
              </a:ext>
            </a:extLst>
          </p:cNvPr>
          <p:cNvSpPr/>
          <p:nvPr/>
        </p:nvSpPr>
        <p:spPr>
          <a:xfrm>
            <a:off x="4967004" y="800100"/>
            <a:ext cx="1250950" cy="527050"/>
          </a:xfrm>
          <a:prstGeom prst="roundRect">
            <a:avLst/>
          </a:prstGeom>
          <a:solidFill>
            <a:srgbClr val="5353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870" b="1" dirty="0">
                <a:latin typeface="Arial" panose="020B0604020202020204" pitchFamily="34" charset="0"/>
                <a:cs typeface="Arial" panose="020B0604020202020204" pitchFamily="34" charset="0"/>
              </a:rPr>
              <a:t>Digital Platform</a:t>
            </a:r>
          </a:p>
          <a:p>
            <a:pPr algn="ctr"/>
            <a:r>
              <a:rPr lang="en-US" altLang="ko-KR" sz="870" b="1" dirty="0">
                <a:latin typeface="Arial" panose="020B0604020202020204" pitchFamily="34" charset="0"/>
                <a:cs typeface="Arial" panose="020B0604020202020204" pitchFamily="34" charset="0"/>
              </a:rPr>
              <a:t>Provider Front-to-back</a:t>
            </a:r>
          </a:p>
          <a:p>
            <a:pPr algn="ctr"/>
            <a:r>
              <a:rPr lang="en-US" altLang="ko-KR" sz="870" b="1" dirty="0"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endParaRPr lang="ko-KR" altLang="en-US" sz="87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65499DC0-20BA-59DA-E23C-A6D50AD9BF32}"/>
              </a:ext>
            </a:extLst>
          </p:cNvPr>
          <p:cNvSpPr/>
          <p:nvPr/>
        </p:nvSpPr>
        <p:spPr>
          <a:xfrm>
            <a:off x="6771708" y="800100"/>
            <a:ext cx="1250950" cy="527050"/>
          </a:xfrm>
          <a:prstGeom prst="roundRect">
            <a:avLst/>
          </a:prstGeom>
          <a:solidFill>
            <a:srgbClr val="5353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ko-KR" altLang="en-US" sz="850" b="1" dirty="0">
                <a:latin typeface="Arial" panose="020B0604020202020204" pitchFamily="34" charset="0"/>
                <a:cs typeface="Arial" panose="020B0604020202020204" pitchFamily="34" charset="0"/>
              </a:rPr>
              <a:t>수탁 및 유통</a:t>
            </a: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E4041F31-A27F-62B9-7A93-A96FF623ABD7}"/>
              </a:ext>
            </a:extLst>
          </p:cNvPr>
          <p:cNvSpPr/>
          <p:nvPr/>
        </p:nvSpPr>
        <p:spPr>
          <a:xfrm>
            <a:off x="8576412" y="800100"/>
            <a:ext cx="1250950" cy="527050"/>
          </a:xfrm>
          <a:prstGeom prst="roundRect">
            <a:avLst/>
          </a:prstGeom>
          <a:solidFill>
            <a:srgbClr val="5353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TradFi</a:t>
            </a:r>
            <a:r>
              <a:rPr lang="en-US" altLang="ko-KR" sz="900" b="1" dirty="0">
                <a:latin typeface="Arial" panose="020B0604020202020204" pitchFamily="34" charset="0"/>
                <a:cs typeface="Arial" panose="020B0604020202020204" pitchFamily="34" charset="0"/>
              </a:rPr>
              <a:t> Market</a:t>
            </a:r>
          </a:p>
          <a:p>
            <a:pPr algn="ctr"/>
            <a:r>
              <a:rPr lang="en-US" altLang="ko-KR" sz="900" b="1" dirty="0">
                <a:latin typeface="Arial" panose="020B0604020202020204" pitchFamily="34" charset="0"/>
                <a:cs typeface="Arial" panose="020B0604020202020204" pitchFamily="34" charset="0"/>
              </a:rPr>
              <a:t>Infrastructure</a:t>
            </a:r>
            <a:endParaRPr lang="ko-KR" alt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1676065D-01A6-D629-955D-7FE98ADA127D}"/>
              </a:ext>
            </a:extLst>
          </p:cNvPr>
          <p:cNvSpPr/>
          <p:nvPr/>
        </p:nvSpPr>
        <p:spPr>
          <a:xfrm>
            <a:off x="2292350" y="1799368"/>
            <a:ext cx="901700" cy="245332"/>
          </a:xfrm>
          <a:prstGeom prst="roundRect">
            <a:avLst>
              <a:gd name="adj" fmla="val 39962"/>
            </a:avLst>
          </a:prstGeom>
          <a:solidFill>
            <a:srgbClr val="5353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900" b="1" dirty="0">
                <a:latin typeface="Arial" panose="020B0604020202020204" pitchFamily="34" charset="0"/>
                <a:cs typeface="Arial" panose="020B0604020202020204" pitchFamily="34" charset="0"/>
              </a:rPr>
              <a:t>Interfaces</a:t>
            </a:r>
            <a:endParaRPr lang="ko-KR" alt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E2CAA4DE-9B11-A6DC-9B25-A8AF38CCC4EA}"/>
              </a:ext>
            </a:extLst>
          </p:cNvPr>
          <p:cNvSpPr/>
          <p:nvPr/>
        </p:nvSpPr>
        <p:spPr>
          <a:xfrm>
            <a:off x="2292350" y="2189036"/>
            <a:ext cx="901700" cy="2179764"/>
          </a:xfrm>
          <a:prstGeom prst="roundRect">
            <a:avLst>
              <a:gd name="adj" fmla="val 10384"/>
            </a:avLst>
          </a:prstGeom>
          <a:solidFill>
            <a:srgbClr val="5353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Daml</a:t>
            </a:r>
            <a:endParaRPr lang="en-US" altLang="ko-K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ko-KR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스마트 </a:t>
            </a:r>
            <a:r>
              <a:rPr lang="ko-KR" altLang="en-US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컨트랙</a:t>
            </a:r>
            <a:endParaRPr lang="ko-KR" alt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3E8EEAE4-2C8A-873E-7627-752980E1A37B}"/>
              </a:ext>
            </a:extLst>
          </p:cNvPr>
          <p:cNvSpPr/>
          <p:nvPr/>
        </p:nvSpPr>
        <p:spPr>
          <a:xfrm>
            <a:off x="2292350" y="4523296"/>
            <a:ext cx="901700" cy="855154"/>
          </a:xfrm>
          <a:prstGeom prst="roundRect">
            <a:avLst>
              <a:gd name="adj" fmla="val 10384"/>
            </a:avLst>
          </a:prstGeom>
          <a:solidFill>
            <a:srgbClr val="5353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900" b="1" dirty="0">
                <a:latin typeface="Arial" panose="020B0604020202020204" pitchFamily="34" charset="0"/>
                <a:cs typeface="Arial" panose="020B0604020202020204" pitchFamily="34" charset="0"/>
              </a:rPr>
              <a:t>Layer 2</a:t>
            </a:r>
            <a:endParaRPr lang="ko-KR" alt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D90619FE-C98C-D3F6-C6B3-F07F58377C7A}"/>
              </a:ext>
            </a:extLst>
          </p:cNvPr>
          <p:cNvSpPr/>
          <p:nvPr/>
        </p:nvSpPr>
        <p:spPr>
          <a:xfrm>
            <a:off x="2292350" y="5520012"/>
            <a:ext cx="901700" cy="825024"/>
          </a:xfrm>
          <a:prstGeom prst="roundRect">
            <a:avLst>
              <a:gd name="adj" fmla="val 10384"/>
            </a:avLst>
          </a:prstGeom>
          <a:solidFill>
            <a:srgbClr val="5353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900" b="1" dirty="0">
                <a:latin typeface="Arial" panose="020B0604020202020204" pitchFamily="34" charset="0"/>
                <a:cs typeface="Arial" panose="020B0604020202020204" pitchFamily="34" charset="0"/>
              </a:rPr>
              <a:t>Layer 1</a:t>
            </a:r>
            <a:endParaRPr lang="ko-KR" alt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42D9E7D9-E144-676B-0E62-B8BF14C27DC2}"/>
              </a:ext>
            </a:extLst>
          </p:cNvPr>
          <p:cNvSpPr/>
          <p:nvPr/>
        </p:nvSpPr>
        <p:spPr>
          <a:xfrm>
            <a:off x="3343274" y="1799368"/>
            <a:ext cx="3127375" cy="245332"/>
          </a:xfrm>
          <a:prstGeom prst="roundRect">
            <a:avLst>
              <a:gd name="adj" fmla="val 39962"/>
            </a:avLst>
          </a:prstGeom>
          <a:solidFill>
            <a:srgbClr val="907EA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ko-KR" altLang="en-US" sz="900" b="1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디지털 플랫폼 사용자환경 </a:t>
            </a:r>
            <a:r>
              <a:rPr lang="en-US" altLang="ko-KR" sz="900" b="1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(UI)</a:t>
            </a:r>
            <a:endParaRPr lang="ko-KR" alt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E788E357-CCFE-1389-C6F0-0BAA8C858676}"/>
              </a:ext>
            </a:extLst>
          </p:cNvPr>
          <p:cNvSpPr/>
          <p:nvPr/>
        </p:nvSpPr>
        <p:spPr>
          <a:xfrm>
            <a:off x="6692245" y="1799368"/>
            <a:ext cx="3127375" cy="245332"/>
          </a:xfrm>
          <a:prstGeom prst="roundRect">
            <a:avLst>
              <a:gd name="adj" fmla="val 39962"/>
            </a:avLst>
          </a:prstGeom>
          <a:solidFill>
            <a:srgbClr val="907EA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ko-KR" altLang="en-US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결제망</a:t>
            </a:r>
            <a:r>
              <a:rPr lang="en-US" altLang="ko-KR" sz="900" b="1" dirty="0">
                <a:latin typeface="Arial" panose="020B0604020202020204" pitchFamily="34" charset="0"/>
                <a:cs typeface="Arial" panose="020B0604020202020204" pitchFamily="34" charset="0"/>
              </a:rPr>
              <a:t>(SWIFT)</a:t>
            </a:r>
            <a:endParaRPr lang="ko-KR" alt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id="{4128E0C4-7A0B-62A4-82B5-6F19EB34B76B}"/>
              </a:ext>
            </a:extLst>
          </p:cNvPr>
          <p:cNvSpPr/>
          <p:nvPr/>
        </p:nvSpPr>
        <p:spPr>
          <a:xfrm rot="10800000">
            <a:off x="1847850" y="1799368"/>
            <a:ext cx="301626" cy="4545668"/>
          </a:xfrm>
          <a:prstGeom prst="roundRect">
            <a:avLst>
              <a:gd name="adj" fmla="val 31541"/>
            </a:avLst>
          </a:prstGeom>
          <a:solidFill>
            <a:srgbClr val="5353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lIns="0" rIns="0" rtlCol="0" anchor="ctr"/>
          <a:lstStyle/>
          <a:p>
            <a:pPr algn="ctr"/>
            <a:r>
              <a:rPr lang="en-US" altLang="ko-KR" sz="900" b="1" dirty="0">
                <a:latin typeface="Arial" panose="020B0604020202020204" pitchFamily="34" charset="0"/>
                <a:cs typeface="Arial" panose="020B0604020202020204" pitchFamily="34" charset="0"/>
              </a:rPr>
              <a:t>Digital Platform</a:t>
            </a:r>
            <a:endParaRPr lang="ko-KR" alt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22DA4E0E-4880-5790-92FB-6A17C9C3946B}"/>
              </a:ext>
            </a:extLst>
          </p:cNvPr>
          <p:cNvSpPr/>
          <p:nvPr/>
        </p:nvSpPr>
        <p:spPr>
          <a:xfrm>
            <a:off x="3343274" y="2186262"/>
            <a:ext cx="6476346" cy="493216"/>
          </a:xfrm>
          <a:prstGeom prst="roundRect">
            <a:avLst>
              <a:gd name="adj" fmla="val 28409"/>
            </a:avLst>
          </a:prstGeom>
          <a:solidFill>
            <a:srgbClr val="5B99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사각형: 둥근 모서리 25">
            <a:extLst>
              <a:ext uri="{FF2B5EF4-FFF2-40B4-BE49-F238E27FC236}">
                <a16:creationId xmlns:a16="http://schemas.microsoft.com/office/drawing/2014/main" id="{A314037D-3B3D-F002-9FCC-CFC70B56E62F}"/>
              </a:ext>
            </a:extLst>
          </p:cNvPr>
          <p:cNvSpPr/>
          <p:nvPr/>
        </p:nvSpPr>
        <p:spPr>
          <a:xfrm>
            <a:off x="3355974" y="2833734"/>
            <a:ext cx="6463646" cy="894080"/>
          </a:xfrm>
          <a:prstGeom prst="roundRect">
            <a:avLst>
              <a:gd name="adj" fmla="val 12931"/>
            </a:avLst>
          </a:prstGeom>
          <a:solidFill>
            <a:srgbClr val="5B99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EFC22586-F2FF-FC5F-FCC9-A4237E423094}"/>
              </a:ext>
            </a:extLst>
          </p:cNvPr>
          <p:cNvSpPr/>
          <p:nvPr/>
        </p:nvSpPr>
        <p:spPr>
          <a:xfrm>
            <a:off x="3355974" y="3843976"/>
            <a:ext cx="6463646" cy="524824"/>
          </a:xfrm>
          <a:prstGeom prst="roundRect">
            <a:avLst>
              <a:gd name="adj" fmla="val 12931"/>
            </a:avLst>
          </a:prstGeom>
          <a:solidFill>
            <a:srgbClr val="5B99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타원 27">
            <a:extLst>
              <a:ext uri="{FF2B5EF4-FFF2-40B4-BE49-F238E27FC236}">
                <a16:creationId xmlns:a16="http://schemas.microsoft.com/office/drawing/2014/main" id="{8B1F8BBF-B8BB-9096-DB2A-A3F1BC225C1D}"/>
              </a:ext>
            </a:extLst>
          </p:cNvPr>
          <p:cNvSpPr/>
          <p:nvPr/>
        </p:nvSpPr>
        <p:spPr>
          <a:xfrm>
            <a:off x="3355974" y="4535996"/>
            <a:ext cx="6463646" cy="855154"/>
          </a:xfrm>
          <a:prstGeom prst="ellipse">
            <a:avLst/>
          </a:prstGeom>
          <a:solidFill>
            <a:srgbClr val="C0C3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Canton (DLT) Domain</a:t>
            </a:r>
            <a:endParaRPr lang="ko-KR" altLang="en-US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id="{A5373619-B5AD-72A9-0E3B-0834EB2AA5C6}"/>
              </a:ext>
            </a:extLst>
          </p:cNvPr>
          <p:cNvSpPr/>
          <p:nvPr/>
        </p:nvSpPr>
        <p:spPr>
          <a:xfrm>
            <a:off x="3355974" y="5513532"/>
            <a:ext cx="6463646" cy="855154"/>
          </a:xfrm>
          <a:prstGeom prst="ellipse">
            <a:avLst/>
          </a:prstGeom>
          <a:solidFill>
            <a:srgbClr val="CBC3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Hyperledger </a:t>
            </a:r>
            <a:r>
              <a:rPr lang="en-US" altLang="ko-KR" sz="1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Besu</a:t>
            </a:r>
            <a:r>
              <a:rPr lang="en-US" altLang="ko-KR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(Platform)</a:t>
            </a:r>
            <a:endParaRPr lang="ko-KR" altLang="en-US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사각형: 둥근 모서리 31">
            <a:extLst>
              <a:ext uri="{FF2B5EF4-FFF2-40B4-BE49-F238E27FC236}">
                <a16:creationId xmlns:a16="http://schemas.microsoft.com/office/drawing/2014/main" id="{FB82A23C-6A7E-B3FF-7905-A2B3D9329563}"/>
              </a:ext>
            </a:extLst>
          </p:cNvPr>
          <p:cNvSpPr/>
          <p:nvPr/>
        </p:nvSpPr>
        <p:spPr>
          <a:xfrm>
            <a:off x="3448050" y="2279649"/>
            <a:ext cx="3022600" cy="209551"/>
          </a:xfrm>
          <a:prstGeom prst="roundRect">
            <a:avLst>
              <a:gd name="adj" fmla="val 50000"/>
            </a:avLst>
          </a:prstGeom>
          <a:solidFill>
            <a:srgbClr val="3A76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ko-KR" alt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채권토큰증권</a:t>
            </a:r>
          </a:p>
        </p:txBody>
      </p:sp>
      <p:sp>
        <p:nvSpPr>
          <p:cNvPr id="33" name="사각형: 둥근 모서리 32">
            <a:extLst>
              <a:ext uri="{FF2B5EF4-FFF2-40B4-BE49-F238E27FC236}">
                <a16:creationId xmlns:a16="http://schemas.microsoft.com/office/drawing/2014/main" id="{2DF37B76-E313-CE82-25EB-32BE270EFEC4}"/>
              </a:ext>
            </a:extLst>
          </p:cNvPr>
          <p:cNvSpPr/>
          <p:nvPr/>
        </p:nvSpPr>
        <p:spPr>
          <a:xfrm>
            <a:off x="6711950" y="2279649"/>
            <a:ext cx="3022600" cy="209551"/>
          </a:xfrm>
          <a:prstGeom prst="roundRect">
            <a:avLst>
              <a:gd name="adj" fmla="val 50000"/>
            </a:avLst>
          </a:prstGeom>
          <a:solidFill>
            <a:srgbClr val="3A76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ko-KR" altLang="en-US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현금토큰</a:t>
            </a:r>
            <a:endParaRPr lang="ko-KR" alt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F196EFF0-A797-45BD-5937-EF0388CC8460}"/>
              </a:ext>
            </a:extLst>
          </p:cNvPr>
          <p:cNvSpPr/>
          <p:nvPr/>
        </p:nvSpPr>
        <p:spPr>
          <a:xfrm>
            <a:off x="3419478" y="2926558"/>
            <a:ext cx="835816" cy="595311"/>
          </a:xfrm>
          <a:prstGeom prst="roundRect">
            <a:avLst/>
          </a:prstGeom>
          <a:solidFill>
            <a:srgbClr val="3A76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ko-KR" alt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발행 계획</a:t>
            </a:r>
          </a:p>
        </p:txBody>
      </p:sp>
      <p:sp>
        <p:nvSpPr>
          <p:cNvPr id="35" name="사각형: 둥근 모서리 34">
            <a:extLst>
              <a:ext uri="{FF2B5EF4-FFF2-40B4-BE49-F238E27FC236}">
                <a16:creationId xmlns:a16="http://schemas.microsoft.com/office/drawing/2014/main" id="{6A76295F-440D-91EA-089A-D7F0A61F80AB}"/>
              </a:ext>
            </a:extLst>
          </p:cNvPr>
          <p:cNvSpPr/>
          <p:nvPr/>
        </p:nvSpPr>
        <p:spPr>
          <a:xfrm>
            <a:off x="4331497" y="2926558"/>
            <a:ext cx="835816" cy="595311"/>
          </a:xfrm>
          <a:prstGeom prst="roundRect">
            <a:avLst/>
          </a:prstGeom>
          <a:solidFill>
            <a:srgbClr val="3A76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ko-KR" alt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수요예측</a:t>
            </a:r>
            <a:r>
              <a:rPr lang="en-US" altLang="ko-KR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ko-KR" alt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사각형: 둥근 모서리 35">
            <a:extLst>
              <a:ext uri="{FF2B5EF4-FFF2-40B4-BE49-F238E27FC236}">
                <a16:creationId xmlns:a16="http://schemas.microsoft.com/office/drawing/2014/main" id="{9CA23CE4-2FA7-4C28-0CDA-65F1604FECBA}"/>
              </a:ext>
            </a:extLst>
          </p:cNvPr>
          <p:cNvSpPr/>
          <p:nvPr/>
        </p:nvSpPr>
        <p:spPr>
          <a:xfrm>
            <a:off x="5243516" y="2926558"/>
            <a:ext cx="835816" cy="595311"/>
          </a:xfrm>
          <a:prstGeom prst="roundRect">
            <a:avLst/>
          </a:prstGeom>
          <a:solidFill>
            <a:srgbClr val="3A76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9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ko-KR" alt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차 발행</a:t>
            </a:r>
          </a:p>
        </p:txBody>
      </p:sp>
      <p:sp>
        <p:nvSpPr>
          <p:cNvPr id="37" name="사각형: 둥근 모서리 36">
            <a:extLst>
              <a:ext uri="{FF2B5EF4-FFF2-40B4-BE49-F238E27FC236}">
                <a16:creationId xmlns:a16="http://schemas.microsoft.com/office/drawing/2014/main" id="{60451FF7-DBC2-4BC4-5FD7-4B51DC5871E5}"/>
              </a:ext>
            </a:extLst>
          </p:cNvPr>
          <p:cNvSpPr/>
          <p:nvPr/>
        </p:nvSpPr>
        <p:spPr>
          <a:xfrm>
            <a:off x="6155535" y="2926558"/>
            <a:ext cx="835816" cy="595311"/>
          </a:xfrm>
          <a:prstGeom prst="roundRect">
            <a:avLst/>
          </a:prstGeom>
          <a:solidFill>
            <a:srgbClr val="3A76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ko-KR" alt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발행 유통량</a:t>
            </a:r>
            <a:endParaRPr lang="en-US" altLang="ko-K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ko-KR" alt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 관리</a:t>
            </a:r>
          </a:p>
        </p:txBody>
      </p:sp>
      <p:sp>
        <p:nvSpPr>
          <p:cNvPr id="38" name="사각형: 둥근 모서리 37">
            <a:extLst>
              <a:ext uri="{FF2B5EF4-FFF2-40B4-BE49-F238E27FC236}">
                <a16:creationId xmlns:a16="http://schemas.microsoft.com/office/drawing/2014/main" id="{5402CCB7-8977-8502-CE32-EA67ED6D6950}"/>
              </a:ext>
            </a:extLst>
          </p:cNvPr>
          <p:cNvSpPr/>
          <p:nvPr/>
        </p:nvSpPr>
        <p:spPr>
          <a:xfrm>
            <a:off x="7067554" y="2926558"/>
            <a:ext cx="835816" cy="595311"/>
          </a:xfrm>
          <a:prstGeom prst="roundRect">
            <a:avLst/>
          </a:prstGeom>
          <a:solidFill>
            <a:srgbClr val="3A76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ko-KR" alt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등록</a:t>
            </a:r>
          </a:p>
        </p:txBody>
      </p:sp>
      <p:sp>
        <p:nvSpPr>
          <p:cNvPr id="39" name="사각형: 둥근 모서리 38">
            <a:extLst>
              <a:ext uri="{FF2B5EF4-FFF2-40B4-BE49-F238E27FC236}">
                <a16:creationId xmlns:a16="http://schemas.microsoft.com/office/drawing/2014/main" id="{E06428B3-B7D3-67D0-10A3-5BF469D75BA5}"/>
              </a:ext>
            </a:extLst>
          </p:cNvPr>
          <p:cNvSpPr/>
          <p:nvPr/>
        </p:nvSpPr>
        <p:spPr>
          <a:xfrm>
            <a:off x="7979573" y="2926558"/>
            <a:ext cx="835816" cy="595311"/>
          </a:xfrm>
          <a:prstGeom prst="roundRect">
            <a:avLst/>
          </a:prstGeom>
          <a:solidFill>
            <a:srgbClr val="3A76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ko-KR" alt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수탁</a:t>
            </a:r>
          </a:p>
        </p:txBody>
      </p:sp>
      <p:sp>
        <p:nvSpPr>
          <p:cNvPr id="40" name="사각형: 둥근 모서리 39">
            <a:extLst>
              <a:ext uri="{FF2B5EF4-FFF2-40B4-BE49-F238E27FC236}">
                <a16:creationId xmlns:a16="http://schemas.microsoft.com/office/drawing/2014/main" id="{70DF1BA0-E783-5960-C32C-D3432F1968A4}"/>
              </a:ext>
            </a:extLst>
          </p:cNvPr>
          <p:cNvSpPr/>
          <p:nvPr/>
        </p:nvSpPr>
        <p:spPr>
          <a:xfrm>
            <a:off x="8893971" y="2926558"/>
            <a:ext cx="835816" cy="595311"/>
          </a:xfrm>
          <a:prstGeom prst="roundRect">
            <a:avLst/>
          </a:prstGeom>
          <a:solidFill>
            <a:srgbClr val="3A76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ko-KR" alt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자산</a:t>
            </a:r>
            <a:endParaRPr lang="en-US" altLang="ko-K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ko-KR" alt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서비스</a:t>
            </a:r>
          </a:p>
        </p:txBody>
      </p:sp>
      <p:sp>
        <p:nvSpPr>
          <p:cNvPr id="41" name="사각형: 둥근 모서리 40">
            <a:extLst>
              <a:ext uri="{FF2B5EF4-FFF2-40B4-BE49-F238E27FC236}">
                <a16:creationId xmlns:a16="http://schemas.microsoft.com/office/drawing/2014/main" id="{383CE28F-E042-183A-E01B-78ADB440A577}"/>
              </a:ext>
            </a:extLst>
          </p:cNvPr>
          <p:cNvSpPr/>
          <p:nvPr/>
        </p:nvSpPr>
        <p:spPr>
          <a:xfrm>
            <a:off x="3448050" y="3938587"/>
            <a:ext cx="1514475" cy="209551"/>
          </a:xfrm>
          <a:prstGeom prst="roundRect">
            <a:avLst>
              <a:gd name="adj" fmla="val 50000"/>
            </a:avLst>
          </a:prstGeom>
          <a:solidFill>
            <a:srgbClr val="3A76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900" b="1" dirty="0">
                <a:latin typeface="Arial" panose="020B0604020202020204" pitchFamily="34" charset="0"/>
                <a:cs typeface="Arial" panose="020B0604020202020204" pitchFamily="34" charset="0"/>
              </a:rPr>
              <a:t>Assets</a:t>
            </a:r>
            <a:endParaRPr lang="ko-KR" alt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사각형: 둥근 모서리 41">
            <a:extLst>
              <a:ext uri="{FF2B5EF4-FFF2-40B4-BE49-F238E27FC236}">
                <a16:creationId xmlns:a16="http://schemas.microsoft.com/office/drawing/2014/main" id="{99D3BB6F-FBE4-EC19-BFA0-F2A3DB54F5C2}"/>
              </a:ext>
            </a:extLst>
          </p:cNvPr>
          <p:cNvSpPr/>
          <p:nvPr/>
        </p:nvSpPr>
        <p:spPr>
          <a:xfrm>
            <a:off x="5024437" y="3938587"/>
            <a:ext cx="1514475" cy="209551"/>
          </a:xfrm>
          <a:prstGeom prst="roundRect">
            <a:avLst>
              <a:gd name="adj" fmla="val 50000"/>
            </a:avLst>
          </a:prstGeom>
          <a:solidFill>
            <a:srgbClr val="3A76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900" b="1" dirty="0">
                <a:latin typeface="Arial" panose="020B0604020202020204" pitchFamily="34" charset="0"/>
                <a:cs typeface="Arial" panose="020B0604020202020204" pitchFamily="34" charset="0"/>
              </a:rPr>
              <a:t>Accounts</a:t>
            </a:r>
            <a:endParaRPr lang="ko-KR" alt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사각형: 둥근 모서리 42">
            <a:extLst>
              <a:ext uri="{FF2B5EF4-FFF2-40B4-BE49-F238E27FC236}">
                <a16:creationId xmlns:a16="http://schemas.microsoft.com/office/drawing/2014/main" id="{FFAACC5D-5BDC-79C5-99B2-AC7167EDF4D2}"/>
              </a:ext>
            </a:extLst>
          </p:cNvPr>
          <p:cNvSpPr/>
          <p:nvPr/>
        </p:nvSpPr>
        <p:spPr>
          <a:xfrm>
            <a:off x="6600824" y="3938587"/>
            <a:ext cx="1514475" cy="209551"/>
          </a:xfrm>
          <a:prstGeom prst="roundRect">
            <a:avLst>
              <a:gd name="adj" fmla="val 50000"/>
            </a:avLst>
          </a:prstGeom>
          <a:solidFill>
            <a:srgbClr val="3A76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900" b="1" dirty="0">
                <a:latin typeface="Arial" panose="020B0604020202020204" pitchFamily="34" charset="0"/>
                <a:cs typeface="Arial" panose="020B0604020202020204" pitchFamily="34" charset="0"/>
              </a:rPr>
              <a:t>Transfers</a:t>
            </a:r>
            <a:endParaRPr lang="ko-KR" alt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사각형: 둥근 모서리 43">
            <a:extLst>
              <a:ext uri="{FF2B5EF4-FFF2-40B4-BE49-F238E27FC236}">
                <a16:creationId xmlns:a16="http://schemas.microsoft.com/office/drawing/2014/main" id="{EC4F3804-C186-05F5-0265-EE68C5A7222F}"/>
              </a:ext>
            </a:extLst>
          </p:cNvPr>
          <p:cNvSpPr/>
          <p:nvPr/>
        </p:nvSpPr>
        <p:spPr>
          <a:xfrm>
            <a:off x="8177211" y="3938587"/>
            <a:ext cx="1514475" cy="209551"/>
          </a:xfrm>
          <a:prstGeom prst="roundRect">
            <a:avLst>
              <a:gd name="adj" fmla="val 50000"/>
            </a:avLst>
          </a:prstGeom>
          <a:solidFill>
            <a:srgbClr val="3A767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900" b="1" dirty="0">
                <a:latin typeface="Arial" panose="020B0604020202020204" pitchFamily="34" charset="0"/>
                <a:cs typeface="Arial" panose="020B0604020202020204" pitchFamily="34" charset="0"/>
              </a:rPr>
              <a:t>Payoffs</a:t>
            </a:r>
            <a:endParaRPr lang="ko-KR" alt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A0E321D-3505-0693-5202-2B82A79EDA7F}"/>
              </a:ext>
            </a:extLst>
          </p:cNvPr>
          <p:cNvSpPr txBox="1"/>
          <p:nvPr/>
        </p:nvSpPr>
        <p:spPr>
          <a:xfrm>
            <a:off x="3352801" y="3506545"/>
            <a:ext cx="64636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Models / Services / Workflows</a:t>
            </a:r>
            <a:endParaRPr lang="ko-KR" altLang="en-US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57D2F71-3EA6-402B-B8F8-A06D449D2773}"/>
              </a:ext>
            </a:extLst>
          </p:cNvPr>
          <p:cNvSpPr txBox="1"/>
          <p:nvPr/>
        </p:nvSpPr>
        <p:spPr>
          <a:xfrm>
            <a:off x="3352801" y="4140064"/>
            <a:ext cx="64636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Templates</a:t>
            </a:r>
            <a:endParaRPr lang="ko-KR" altLang="en-US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0F6F131-3855-F6F1-86BB-018F26A5D8BB}"/>
              </a:ext>
            </a:extLst>
          </p:cNvPr>
          <p:cNvSpPr txBox="1"/>
          <p:nvPr/>
        </p:nvSpPr>
        <p:spPr>
          <a:xfrm>
            <a:off x="1747443" y="940895"/>
            <a:ext cx="14085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ko-KR" alt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통합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8AE2BF3-2C9D-211A-A84E-865E19AF17AB}"/>
              </a:ext>
            </a:extLst>
          </p:cNvPr>
          <p:cNvSpPr txBox="1"/>
          <p:nvPr/>
        </p:nvSpPr>
        <p:spPr>
          <a:xfrm>
            <a:off x="3352801" y="2471598"/>
            <a:ext cx="64636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Instruments</a:t>
            </a:r>
            <a:endParaRPr lang="ko-KR" altLang="en-US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" name="그림 121" descr="디자인이(가) 표시된 사진&#10;&#10;낮은 신뢰도로 자동 생성된 설명">
            <a:extLst>
              <a:ext uri="{FF2B5EF4-FFF2-40B4-BE49-F238E27FC236}">
                <a16:creationId xmlns:a16="http://schemas.microsoft.com/office/drawing/2014/main" id="{D208C0CA-2B79-7EC8-3AC7-9672E797ADFD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654" y="5461458"/>
            <a:ext cx="288000" cy="324000"/>
          </a:xfrm>
          <a:prstGeom prst="rect">
            <a:avLst/>
          </a:prstGeom>
        </p:spPr>
      </p:pic>
      <p:pic>
        <p:nvPicPr>
          <p:cNvPr id="123" name="그림 122" descr="디자인, 육각형이(가) 표시된 사진&#10;&#10;중간 신뢰도로 자동 생성된 설명">
            <a:extLst>
              <a:ext uri="{FF2B5EF4-FFF2-40B4-BE49-F238E27FC236}">
                <a16:creationId xmlns:a16="http://schemas.microsoft.com/office/drawing/2014/main" id="{AFBB2FE2-2C30-5567-AFA1-777A78935E5A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467" y="4506501"/>
            <a:ext cx="288000" cy="324000"/>
          </a:xfrm>
          <a:prstGeom prst="rect">
            <a:avLst/>
          </a:prstGeom>
        </p:spPr>
      </p:pic>
      <p:pic>
        <p:nvPicPr>
          <p:cNvPr id="124" name="그림 123" descr="디자인, 육각형이(가) 표시된 사진&#10;&#10;중간 신뢰도로 자동 생성된 설명">
            <a:extLst>
              <a:ext uri="{FF2B5EF4-FFF2-40B4-BE49-F238E27FC236}">
                <a16:creationId xmlns:a16="http://schemas.microsoft.com/office/drawing/2014/main" id="{75A763F6-CBCD-0EFA-DE9C-26272FF23B54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467" y="5128341"/>
            <a:ext cx="288000" cy="324000"/>
          </a:xfrm>
          <a:prstGeom prst="rect">
            <a:avLst/>
          </a:prstGeom>
        </p:spPr>
      </p:pic>
      <p:pic>
        <p:nvPicPr>
          <p:cNvPr id="125" name="그림 124" descr="디자인이(가) 표시된 사진&#10;&#10;낮은 신뢰도로 자동 생성된 설명">
            <a:extLst>
              <a:ext uri="{FF2B5EF4-FFF2-40B4-BE49-F238E27FC236}">
                <a16:creationId xmlns:a16="http://schemas.microsoft.com/office/drawing/2014/main" id="{42C42064-4729-4DDA-143E-F811C9EB1D46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654" y="6100992"/>
            <a:ext cx="288000" cy="324000"/>
          </a:xfrm>
          <a:prstGeom prst="rect">
            <a:avLst/>
          </a:prstGeom>
        </p:spPr>
      </p:pic>
      <p:pic>
        <p:nvPicPr>
          <p:cNvPr id="126" name="그림 125" descr="디자인이(가) 표시된 사진&#10;&#10;낮은 신뢰도로 자동 생성된 설명">
            <a:extLst>
              <a:ext uri="{FF2B5EF4-FFF2-40B4-BE49-F238E27FC236}">
                <a16:creationId xmlns:a16="http://schemas.microsoft.com/office/drawing/2014/main" id="{909717F4-8759-7198-3805-ED23E65385AA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047" y="5461458"/>
            <a:ext cx="288000" cy="324000"/>
          </a:xfrm>
          <a:prstGeom prst="rect">
            <a:avLst/>
          </a:prstGeom>
        </p:spPr>
      </p:pic>
      <p:pic>
        <p:nvPicPr>
          <p:cNvPr id="127" name="그림 126" descr="디자인, 육각형이(가) 표시된 사진&#10;&#10;중간 신뢰도로 자동 생성된 설명">
            <a:extLst>
              <a:ext uri="{FF2B5EF4-FFF2-40B4-BE49-F238E27FC236}">
                <a16:creationId xmlns:a16="http://schemas.microsoft.com/office/drawing/2014/main" id="{0883B28B-19A7-994D-CE2D-CECE6E602CE1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860" y="4506501"/>
            <a:ext cx="288000" cy="324000"/>
          </a:xfrm>
          <a:prstGeom prst="rect">
            <a:avLst/>
          </a:prstGeom>
        </p:spPr>
      </p:pic>
      <p:pic>
        <p:nvPicPr>
          <p:cNvPr id="128" name="그림 127" descr="디자인, 육각형이(가) 표시된 사진&#10;&#10;중간 신뢰도로 자동 생성된 설명">
            <a:extLst>
              <a:ext uri="{FF2B5EF4-FFF2-40B4-BE49-F238E27FC236}">
                <a16:creationId xmlns:a16="http://schemas.microsoft.com/office/drawing/2014/main" id="{0A772EDC-DB47-0B72-A626-FC5425C421D5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860" y="5128341"/>
            <a:ext cx="288000" cy="324000"/>
          </a:xfrm>
          <a:prstGeom prst="rect">
            <a:avLst/>
          </a:prstGeom>
        </p:spPr>
      </p:pic>
      <p:pic>
        <p:nvPicPr>
          <p:cNvPr id="129" name="그림 128" descr="디자인이(가) 표시된 사진&#10;&#10;낮은 신뢰도로 자동 생성된 설명">
            <a:extLst>
              <a:ext uri="{FF2B5EF4-FFF2-40B4-BE49-F238E27FC236}">
                <a16:creationId xmlns:a16="http://schemas.microsoft.com/office/drawing/2014/main" id="{CA84E26C-A954-1045-F0C8-03AFD3AEE32C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047" y="6100992"/>
            <a:ext cx="288000" cy="324000"/>
          </a:xfrm>
          <a:prstGeom prst="rect">
            <a:avLst/>
          </a:prstGeom>
        </p:spPr>
      </p:pic>
      <p:cxnSp>
        <p:nvCxnSpPr>
          <p:cNvPr id="130" name="직선 화살표 연결선 129">
            <a:extLst>
              <a:ext uri="{FF2B5EF4-FFF2-40B4-BE49-F238E27FC236}">
                <a16:creationId xmlns:a16="http://schemas.microsoft.com/office/drawing/2014/main" id="{45414CE7-973C-FDB5-4C62-7F9E762E6F4F}"/>
              </a:ext>
            </a:extLst>
          </p:cNvPr>
          <p:cNvCxnSpPr>
            <a:cxnSpLocks/>
          </p:cNvCxnSpPr>
          <p:nvPr/>
        </p:nvCxnSpPr>
        <p:spPr>
          <a:xfrm>
            <a:off x="5316844" y="5150393"/>
            <a:ext cx="0" cy="647700"/>
          </a:xfrm>
          <a:prstGeom prst="straightConnector1">
            <a:avLst/>
          </a:prstGeom>
          <a:ln w="12700">
            <a:solidFill>
              <a:srgbClr val="6D6E7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직선 화살표 연결선 130">
            <a:extLst>
              <a:ext uri="{FF2B5EF4-FFF2-40B4-BE49-F238E27FC236}">
                <a16:creationId xmlns:a16="http://schemas.microsoft.com/office/drawing/2014/main" id="{53A74A44-B51D-D8C4-13BA-006BD86D6F40}"/>
              </a:ext>
            </a:extLst>
          </p:cNvPr>
          <p:cNvCxnSpPr>
            <a:cxnSpLocks/>
          </p:cNvCxnSpPr>
          <p:nvPr/>
        </p:nvCxnSpPr>
        <p:spPr>
          <a:xfrm>
            <a:off x="6659639" y="5232762"/>
            <a:ext cx="0" cy="476250"/>
          </a:xfrm>
          <a:prstGeom prst="straightConnector1">
            <a:avLst/>
          </a:prstGeom>
          <a:ln w="12700">
            <a:solidFill>
              <a:srgbClr val="6D6E7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직선 화살표 연결선 131">
            <a:extLst>
              <a:ext uri="{FF2B5EF4-FFF2-40B4-BE49-F238E27FC236}">
                <a16:creationId xmlns:a16="http://schemas.microsoft.com/office/drawing/2014/main" id="{A3EA1F68-9F1E-FA74-4781-3B0D10B897AF}"/>
              </a:ext>
            </a:extLst>
          </p:cNvPr>
          <p:cNvCxnSpPr>
            <a:cxnSpLocks/>
          </p:cNvCxnSpPr>
          <p:nvPr/>
        </p:nvCxnSpPr>
        <p:spPr>
          <a:xfrm>
            <a:off x="8011467" y="5137331"/>
            <a:ext cx="0" cy="647700"/>
          </a:xfrm>
          <a:prstGeom prst="straightConnector1">
            <a:avLst/>
          </a:prstGeom>
          <a:ln w="12700">
            <a:solidFill>
              <a:srgbClr val="6D6E7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직사각형 51"/>
          <p:cNvSpPr/>
          <p:nvPr/>
        </p:nvSpPr>
        <p:spPr>
          <a:xfrm>
            <a:off x="1405218" y="6511892"/>
            <a:ext cx="58511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latin typeface="Franklin Gothic Medium Cond" panose="020B0606030402020204" pitchFamily="34" charset="0"/>
              </a:rPr>
              <a:t> </a:t>
            </a:r>
            <a:r>
              <a:rPr lang="en-US" altLang="ko-KR" sz="1400" dirty="0">
                <a:latin typeface="Franklin Gothic Medium Cond" panose="020B0606030402020204" pitchFamily="34" charset="0"/>
              </a:rPr>
              <a:t>Bond </a:t>
            </a:r>
            <a:r>
              <a:rPr lang="en-US" altLang="ko-KR" sz="1400" dirty="0" err="1">
                <a:latin typeface="Franklin Gothic Medium Cond" panose="020B0606030402020204" pitchFamily="34" charset="0"/>
              </a:rPr>
              <a:t>Tokenisation</a:t>
            </a:r>
            <a:r>
              <a:rPr lang="en-US" altLang="ko-KR" sz="1400" dirty="0">
                <a:latin typeface="Franklin Gothic Medium Cond" panose="020B0606030402020204" pitchFamily="34" charset="0"/>
              </a:rPr>
              <a:t> in Hong Kong(2023.8)</a:t>
            </a:r>
            <a:endParaRPr lang="ko-KR" altLang="en-US" sz="1400" dirty="0">
              <a:latin typeface="Franklin Gothic Medium Cond" panose="020B06060304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049154" y="1689540"/>
            <a:ext cx="2012013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/>
              <a:t>Canton </a:t>
            </a:r>
          </a:p>
          <a:p>
            <a:r>
              <a:rPr lang="en-US" altLang="ko-KR" sz="1000" dirty="0"/>
              <a:t>: </a:t>
            </a:r>
            <a:r>
              <a:rPr lang="en-US" altLang="ko-KR" sz="1000" dirty="0">
                <a:solidFill>
                  <a:srgbClr val="0070C0"/>
                </a:solidFill>
              </a:rPr>
              <a:t>privacy-enabled and scalable     DLT interpreting </a:t>
            </a:r>
            <a:r>
              <a:rPr lang="en-US" altLang="ko-KR" sz="1000" dirty="0"/>
              <a:t>and executing </a:t>
            </a:r>
            <a:r>
              <a:rPr lang="en-US" altLang="ko-KR" sz="1000" dirty="0">
                <a:solidFill>
                  <a:srgbClr val="0070C0"/>
                </a:solidFill>
              </a:rPr>
              <a:t>the smart contracts </a:t>
            </a:r>
            <a:r>
              <a:rPr lang="en-US" altLang="ko-KR" sz="1000" dirty="0"/>
              <a:t>and maintains consistent execution across participant nodes.</a:t>
            </a:r>
          </a:p>
          <a:p>
            <a:endParaRPr lang="en-US" altLang="ko-KR" sz="1000" dirty="0"/>
          </a:p>
          <a:p>
            <a:r>
              <a:rPr lang="en-US" altLang="ko-KR" sz="1200" b="1" dirty="0"/>
              <a:t> </a:t>
            </a:r>
            <a:r>
              <a:rPr lang="en-US" altLang="ko-KR" sz="1200" b="1" dirty="0" err="1"/>
              <a:t>Daml</a:t>
            </a:r>
            <a:r>
              <a:rPr lang="en-US" altLang="ko-KR" sz="1200" b="1" dirty="0"/>
              <a:t> </a:t>
            </a:r>
          </a:p>
          <a:p>
            <a:r>
              <a:rPr lang="en-US" altLang="ko-KR" sz="1000" dirty="0"/>
              <a:t> :(Digital asset modelling language)</a:t>
            </a:r>
          </a:p>
          <a:p>
            <a:r>
              <a:rPr lang="en-US" altLang="ko-KR" sz="1000" dirty="0">
                <a:solidFill>
                  <a:srgbClr val="0070C0"/>
                </a:solidFill>
                <a:latin typeface="+mj-lt"/>
              </a:rPr>
              <a:t>privacy-focused, open-sourced smart contract language </a:t>
            </a:r>
            <a:r>
              <a:rPr lang="en-US" altLang="ko-KR" sz="1000" dirty="0">
                <a:latin typeface="+mj-lt"/>
              </a:rPr>
              <a:t>in the </a:t>
            </a:r>
            <a:r>
              <a:rPr lang="en-US" altLang="ko-KR" sz="1000" dirty="0">
                <a:solidFill>
                  <a:srgbClr val="0070C0"/>
                </a:solidFill>
                <a:latin typeface="+mj-lt"/>
              </a:rPr>
              <a:t>Canton DLT network</a:t>
            </a:r>
          </a:p>
          <a:p>
            <a:endParaRPr lang="en-US" altLang="ko-KR" sz="1200" dirty="0"/>
          </a:p>
          <a:p>
            <a:endParaRPr lang="en-US" altLang="ko-KR" sz="1200" dirty="0"/>
          </a:p>
          <a:p>
            <a:r>
              <a:rPr lang="en-US" altLang="ko-KR" b="1" dirty="0"/>
              <a:t> </a:t>
            </a:r>
            <a:r>
              <a:rPr lang="en-US" altLang="ko-KR" sz="1200" b="1" dirty="0"/>
              <a:t>Hyperledger</a:t>
            </a:r>
            <a:r>
              <a:rPr lang="en-US" altLang="ko-KR" sz="1200" dirty="0"/>
              <a:t>:    </a:t>
            </a:r>
          </a:p>
          <a:p>
            <a:r>
              <a:rPr lang="en-US" altLang="ko-KR" sz="1000" dirty="0"/>
              <a:t>: </a:t>
            </a:r>
            <a:r>
              <a:rPr lang="en-US" altLang="ko-KR" sz="1000" dirty="0">
                <a:solidFill>
                  <a:srgbClr val="0070C0"/>
                </a:solidFill>
              </a:rPr>
              <a:t>private permissioned   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err="1"/>
              <a:t>Etherium</a:t>
            </a:r>
            <a:r>
              <a:rPr lang="en-US" altLang="ko-KR" sz="1000" dirty="0"/>
              <a:t> </a:t>
            </a:r>
            <a:r>
              <a:rPr lang="en-US" altLang="ko-KR" sz="1000" dirty="0" err="1"/>
              <a:t>blockchain</a:t>
            </a:r>
            <a:endParaRPr lang="en-US" altLang="ko-KR" sz="1000" dirty="0"/>
          </a:p>
          <a:p>
            <a:r>
              <a:rPr lang="en-US" altLang="ko-KR" sz="1000" dirty="0"/>
              <a:t> acting as the inter-node    </a:t>
            </a:r>
          </a:p>
          <a:p>
            <a:r>
              <a:rPr lang="en-US" altLang="ko-KR" sz="1000" dirty="0"/>
              <a:t> communication and   </a:t>
            </a:r>
          </a:p>
          <a:p>
            <a:r>
              <a:rPr lang="en-US" altLang="ko-KR" sz="1000" dirty="0"/>
              <a:t> consensus ledger</a:t>
            </a:r>
          </a:p>
          <a:p>
            <a:r>
              <a:rPr lang="en-US" altLang="ko-KR" dirty="0"/>
              <a:t>  </a:t>
            </a:r>
          </a:p>
          <a:p>
            <a:endParaRPr lang="en-US" altLang="ko-KR" sz="1200" dirty="0"/>
          </a:p>
          <a:p>
            <a:endParaRPr lang="ko-KR" altLang="en-US" sz="1200" dirty="0"/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009E6B8B-697D-A1B9-CF14-6D8C53B63B6D}"/>
              </a:ext>
            </a:extLst>
          </p:cNvPr>
          <p:cNvSpPr/>
          <p:nvPr/>
        </p:nvSpPr>
        <p:spPr>
          <a:xfrm>
            <a:off x="-16668" y="-14957"/>
            <a:ext cx="12192000" cy="55010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/>
              <a:t> </a:t>
            </a:r>
            <a:r>
              <a:rPr lang="ko-KR" altLang="en-US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플랫폼 </a:t>
            </a:r>
            <a:r>
              <a:rPr lang="en-US" altLang="ko-KR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Layer </a:t>
            </a:r>
            <a:r>
              <a:rPr lang="ko-KR" altLang="en-US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구조 </a:t>
            </a:r>
            <a:r>
              <a:rPr lang="en-US" altLang="ko-KR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               </a:t>
            </a:r>
            <a:r>
              <a:rPr lang="ko-KR" altLang="en-US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   </a:t>
            </a:r>
            <a:r>
              <a:rPr lang="ko-KR" altLang="en-US" dirty="0"/>
              <a:t>                                   </a:t>
            </a:r>
            <a:r>
              <a:rPr lang="ko-KR" altLang="en-US" sz="14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cs typeface="Microsoft GothicNeo" panose="020B0500000101010101" pitchFamily="50" charset="-127"/>
              </a:rPr>
              <a:t>                                                                     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900692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F9B5-D01D-4A72-BBFE-8B6FBC96131D}" type="slidenum">
              <a:rPr lang="ko-KR" altLang="en-US" smtClean="0"/>
              <a:pPr/>
              <a:t>27</a:t>
            </a:fld>
            <a:endParaRPr lang="ko-KR" altLang="en-US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009E6B8B-697D-A1B9-CF14-6D8C53B63B6D}"/>
              </a:ext>
            </a:extLst>
          </p:cNvPr>
          <p:cNvSpPr/>
          <p:nvPr/>
        </p:nvSpPr>
        <p:spPr>
          <a:xfrm>
            <a:off x="0" y="0"/>
            <a:ext cx="12192000" cy="55010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/>
              <a:t> </a:t>
            </a:r>
            <a:r>
              <a:rPr lang="ko-KR" altLang="en-US" b="1" dirty="0"/>
              <a:t>발행 취지</a:t>
            </a:r>
            <a:r>
              <a:rPr lang="en-US" altLang="ko-KR" b="1" dirty="0"/>
              <a:t>:</a:t>
            </a:r>
            <a:r>
              <a:rPr lang="ko-KR" altLang="en-US" b="1" dirty="0"/>
              <a:t> </a:t>
            </a:r>
            <a:r>
              <a:rPr lang="en-US" altLang="ko-KR" dirty="0"/>
              <a:t>Mapping the System(</a:t>
            </a:r>
            <a:r>
              <a:rPr lang="ko-KR" altLang="en-US" b="1" dirty="0"/>
              <a:t>투자</a:t>
            </a:r>
            <a:r>
              <a:rPr lang="en-US" altLang="ko-KR" b="1" dirty="0"/>
              <a:t>-</a:t>
            </a:r>
            <a:r>
              <a:rPr lang="ko-KR" altLang="en-US" b="1" dirty="0"/>
              <a:t>탄소저감 연계</a:t>
            </a:r>
            <a:r>
              <a:rPr lang="en-US" altLang="ko-KR" b="1" dirty="0"/>
              <a:t>)</a:t>
            </a:r>
            <a:r>
              <a:rPr lang="en-US" altLang="ko-KR" b="1" dirty="0">
                <a:solidFill>
                  <a:schemeClr val="bg1"/>
                </a:solidFill>
              </a:rPr>
              <a:t>          </a:t>
            </a:r>
            <a:r>
              <a:rPr lang="ko-KR" altLang="en-US" sz="14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cs typeface="Microsoft GothicNeo" panose="020B0500000101010101" pitchFamily="50" charset="-127"/>
              </a:rPr>
              <a:t>                                                                                       </a:t>
            </a:r>
            <a:endParaRPr lang="ko-KR" altLang="en-US" b="1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93B2F590-D2B5-008A-63BF-EB8ED89D76B8}"/>
              </a:ext>
            </a:extLst>
          </p:cNvPr>
          <p:cNvSpPr/>
          <p:nvPr/>
        </p:nvSpPr>
        <p:spPr>
          <a:xfrm>
            <a:off x="2813992" y="1026488"/>
            <a:ext cx="2094271" cy="619432"/>
          </a:xfrm>
          <a:prstGeom prst="rect">
            <a:avLst/>
          </a:prstGeom>
          <a:solidFill>
            <a:srgbClr val="674E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>
                <a:latin typeface="Arial" panose="020B0604020202020204" pitchFamily="34" charset="0"/>
                <a:cs typeface="Arial" panose="020B0604020202020204" pitchFamily="34" charset="0"/>
              </a:rPr>
              <a:t>NESTED</a:t>
            </a:r>
          </a:p>
          <a:p>
            <a:pPr algn="ctr"/>
            <a:r>
              <a:rPr lang="en-US" altLang="ko-KR" sz="900" b="1" dirty="0">
                <a:latin typeface="Arial" panose="020B0604020202020204" pitchFamily="34" charset="0"/>
                <a:cs typeface="Arial" panose="020B0604020202020204" pitchFamily="34" charset="0"/>
              </a:rPr>
              <a:t>JURISDICTIONAL</a:t>
            </a:r>
          </a:p>
          <a:p>
            <a:pPr algn="ctr"/>
            <a:r>
              <a:rPr lang="en-US" altLang="ko-KR" sz="900" b="1" dirty="0">
                <a:latin typeface="Arial" panose="020B0604020202020204" pitchFamily="34" charset="0"/>
                <a:cs typeface="Arial" panose="020B0604020202020204" pitchFamily="34" charset="0"/>
              </a:rPr>
              <a:t>ACCOUNTING</a:t>
            </a:r>
          </a:p>
          <a:p>
            <a:pPr algn="ctr"/>
            <a:r>
              <a:rPr lang="en-US" altLang="ko-KR" sz="900" b="1" dirty="0">
                <a:latin typeface="Arial" panose="020B0604020202020204" pitchFamily="34" charset="0"/>
                <a:cs typeface="Arial" panose="020B0604020202020204" pitchFamily="34" charset="0"/>
              </a:rPr>
              <a:t>TOWARDS NDC</a:t>
            </a:r>
            <a:endParaRPr lang="ko-KR" alt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7E9B2ED0-E19C-ABDF-E49B-BAFE06B6F10E}"/>
              </a:ext>
            </a:extLst>
          </p:cNvPr>
          <p:cNvSpPr/>
          <p:nvPr/>
        </p:nvSpPr>
        <p:spPr>
          <a:xfrm>
            <a:off x="5606107" y="1026488"/>
            <a:ext cx="2094271" cy="619432"/>
          </a:xfrm>
          <a:prstGeom prst="rect">
            <a:avLst/>
          </a:prstGeom>
          <a:solidFill>
            <a:srgbClr val="674E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latin typeface="Arial" panose="020B0604020202020204" pitchFamily="34" charset="0"/>
                <a:cs typeface="Arial" panose="020B0604020202020204" pitchFamily="34" charset="0"/>
              </a:rPr>
              <a:t>CLIMATE BOND</a:t>
            </a:r>
          </a:p>
          <a:p>
            <a:pPr algn="ctr"/>
            <a:r>
              <a:rPr lang="en-US" altLang="ko-KR" sz="1400" b="1" dirty="0">
                <a:latin typeface="Arial" panose="020B0604020202020204" pitchFamily="34" charset="0"/>
                <a:cs typeface="Arial" panose="020B0604020202020204" pitchFamily="34" charset="0"/>
              </a:rPr>
              <a:t>EFFECTIVENESS</a:t>
            </a:r>
          </a:p>
          <a:p>
            <a:pPr algn="ctr"/>
            <a:r>
              <a:rPr lang="en-US" altLang="ko-KR" sz="1400" b="1" dirty="0">
                <a:latin typeface="Arial" panose="020B0604020202020204" pitchFamily="34" charset="0"/>
                <a:cs typeface="Arial" panose="020B0604020202020204" pitchFamily="34" charset="0"/>
              </a:rPr>
              <a:t>RATING</a:t>
            </a:r>
            <a:endParaRPr lang="ko-KR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1538FA5A-BFDD-D6DD-082E-6BC5D461F60B}"/>
              </a:ext>
            </a:extLst>
          </p:cNvPr>
          <p:cNvSpPr/>
          <p:nvPr/>
        </p:nvSpPr>
        <p:spPr>
          <a:xfrm>
            <a:off x="8598648" y="1026488"/>
            <a:ext cx="2094271" cy="619432"/>
          </a:xfrm>
          <a:prstGeom prst="rect">
            <a:avLst/>
          </a:prstGeom>
          <a:solidFill>
            <a:srgbClr val="674E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>
                <a:latin typeface="Arial" panose="020B0604020202020204" pitchFamily="34" charset="0"/>
                <a:cs typeface="Arial" panose="020B0604020202020204" pitchFamily="34" charset="0"/>
              </a:rPr>
              <a:t>INTERNATIONAL</a:t>
            </a:r>
          </a:p>
          <a:p>
            <a:pPr algn="ctr"/>
            <a:r>
              <a:rPr lang="en-US" altLang="ko-KR" sz="900" b="1" dirty="0">
                <a:latin typeface="Arial" panose="020B0604020202020204" pitchFamily="34" charset="0"/>
                <a:cs typeface="Arial" panose="020B0604020202020204" pitchFamily="34" charset="0"/>
              </a:rPr>
              <a:t>TRANSFER OF</a:t>
            </a:r>
          </a:p>
          <a:p>
            <a:pPr algn="ctr"/>
            <a:r>
              <a:rPr lang="en-US" altLang="ko-KR" sz="900" b="1" dirty="0">
                <a:latin typeface="Arial" panose="020B0604020202020204" pitchFamily="34" charset="0"/>
                <a:cs typeface="Arial" panose="020B0604020202020204" pitchFamily="34" charset="0"/>
              </a:rPr>
              <a:t>MITIGATION</a:t>
            </a:r>
          </a:p>
          <a:p>
            <a:pPr algn="ctr"/>
            <a:r>
              <a:rPr lang="en-US" altLang="ko-KR" sz="900" b="1" dirty="0">
                <a:latin typeface="Arial" panose="020B0604020202020204" pitchFamily="34" charset="0"/>
                <a:cs typeface="Arial" panose="020B0604020202020204" pitchFamily="34" charset="0"/>
              </a:rPr>
              <a:t>OUTCOME</a:t>
            </a:r>
            <a:endParaRPr lang="ko-KR" alt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773C407A-2541-E094-BA0C-205AC5DE427F}"/>
              </a:ext>
            </a:extLst>
          </p:cNvPr>
          <p:cNvSpPr/>
          <p:nvPr/>
        </p:nvSpPr>
        <p:spPr>
          <a:xfrm>
            <a:off x="2831920" y="1972235"/>
            <a:ext cx="2094271" cy="5080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r>
              <a:rPr lang="en-US" altLang="ko-KR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Climate Inventory</a:t>
            </a:r>
          </a:p>
          <a:p>
            <a:pPr algn="ctr">
              <a:lnSpc>
                <a:spcPts val="1000"/>
              </a:lnSpc>
            </a:pPr>
            <a:r>
              <a:rPr lang="en-US" altLang="ko-KR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</a:t>
            </a:r>
          </a:p>
          <a:p>
            <a:pPr algn="ctr">
              <a:lnSpc>
                <a:spcPts val="1000"/>
              </a:lnSpc>
            </a:pPr>
            <a:r>
              <a:rPr lang="en-US" altLang="ko-KR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reporting</a:t>
            </a:r>
            <a:endParaRPr lang="ko-KR" altLang="en-US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D006E2B0-5308-F87C-F0FD-2EFA0A783ED2}"/>
              </a:ext>
            </a:extLst>
          </p:cNvPr>
          <p:cNvSpPr/>
          <p:nvPr/>
        </p:nvSpPr>
        <p:spPr>
          <a:xfrm>
            <a:off x="5606107" y="1983606"/>
            <a:ext cx="2094271" cy="5080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endParaRPr lang="en-US" altLang="ko-KR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000"/>
              </a:lnSpc>
            </a:pPr>
            <a:r>
              <a:rPr lang="en-US" altLang="ko-KR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Climate Finance</a:t>
            </a:r>
          </a:p>
          <a:p>
            <a:pPr algn="ctr">
              <a:lnSpc>
                <a:spcPts val="1000"/>
              </a:lnSpc>
            </a:pPr>
            <a:r>
              <a:rPr lang="en-US" altLang="ko-KR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reporting</a:t>
            </a:r>
          </a:p>
          <a:p>
            <a:pPr algn="ctr">
              <a:lnSpc>
                <a:spcPts val="1000"/>
              </a:lnSpc>
            </a:pPr>
            <a:r>
              <a:rPr lang="en-US" altLang="ko-KR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(e.g. bonds)</a:t>
            </a:r>
            <a:endParaRPr lang="ko-KR" alt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AB2E715D-F243-DB83-74A3-73332B082FB7}"/>
              </a:ext>
            </a:extLst>
          </p:cNvPr>
          <p:cNvSpPr/>
          <p:nvPr/>
        </p:nvSpPr>
        <p:spPr>
          <a:xfrm>
            <a:off x="8570434" y="1972235"/>
            <a:ext cx="2094271" cy="5080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r>
              <a:rPr lang="en-US" altLang="ko-KR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Climate Market</a:t>
            </a:r>
          </a:p>
          <a:p>
            <a:pPr algn="ctr">
              <a:lnSpc>
                <a:spcPts val="1000"/>
              </a:lnSpc>
            </a:pPr>
            <a:r>
              <a:rPr lang="en-US" altLang="ko-KR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trading</a:t>
            </a:r>
            <a:endParaRPr lang="ko-KR" altLang="en-US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직선 화살표 연결선 33">
            <a:extLst>
              <a:ext uri="{FF2B5EF4-FFF2-40B4-BE49-F238E27FC236}">
                <a16:creationId xmlns:a16="http://schemas.microsoft.com/office/drawing/2014/main" id="{3011E304-EC2E-3143-CB7A-AF8CAC48E897}"/>
              </a:ext>
            </a:extLst>
          </p:cNvPr>
          <p:cNvCxnSpPr>
            <a:cxnSpLocks/>
          </p:cNvCxnSpPr>
          <p:nvPr/>
        </p:nvCxnSpPr>
        <p:spPr>
          <a:xfrm flipH="1">
            <a:off x="6710391" y="2480235"/>
            <a:ext cx="1" cy="320115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화살표 연결선 34">
            <a:extLst>
              <a:ext uri="{FF2B5EF4-FFF2-40B4-BE49-F238E27FC236}">
                <a16:creationId xmlns:a16="http://schemas.microsoft.com/office/drawing/2014/main" id="{B1F37B60-A488-59AB-DA57-2E211EA3155F}"/>
              </a:ext>
            </a:extLst>
          </p:cNvPr>
          <p:cNvCxnSpPr>
            <a:cxnSpLocks/>
          </p:cNvCxnSpPr>
          <p:nvPr/>
        </p:nvCxnSpPr>
        <p:spPr>
          <a:xfrm>
            <a:off x="3861127" y="2480235"/>
            <a:ext cx="0" cy="160057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화살표 연결선 36">
            <a:extLst>
              <a:ext uri="{FF2B5EF4-FFF2-40B4-BE49-F238E27FC236}">
                <a16:creationId xmlns:a16="http://schemas.microsoft.com/office/drawing/2014/main" id="{E1BC0A9D-2C9A-8551-0C9E-C2706668F099}"/>
              </a:ext>
            </a:extLst>
          </p:cNvPr>
          <p:cNvCxnSpPr>
            <a:cxnSpLocks/>
          </p:cNvCxnSpPr>
          <p:nvPr/>
        </p:nvCxnSpPr>
        <p:spPr>
          <a:xfrm>
            <a:off x="9610426" y="2480235"/>
            <a:ext cx="0" cy="160057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연결선 38">
            <a:extLst>
              <a:ext uri="{FF2B5EF4-FFF2-40B4-BE49-F238E27FC236}">
                <a16:creationId xmlns:a16="http://schemas.microsoft.com/office/drawing/2014/main" id="{BC0336A1-4E5A-6D0A-46E4-A52FA7D3E13A}"/>
              </a:ext>
            </a:extLst>
          </p:cNvPr>
          <p:cNvCxnSpPr>
            <a:cxnSpLocks/>
          </p:cNvCxnSpPr>
          <p:nvPr/>
        </p:nvCxnSpPr>
        <p:spPr>
          <a:xfrm>
            <a:off x="3851601" y="2654581"/>
            <a:ext cx="576596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C319BE98-31C8-A81C-15E4-6D274735E79C}"/>
              </a:ext>
            </a:extLst>
          </p:cNvPr>
          <p:cNvSpPr/>
          <p:nvPr/>
        </p:nvSpPr>
        <p:spPr>
          <a:xfrm>
            <a:off x="4595813" y="2800350"/>
            <a:ext cx="4324350" cy="228612"/>
          </a:xfrm>
          <a:prstGeom prst="rect">
            <a:avLst/>
          </a:prstGeom>
          <a:solidFill>
            <a:srgbClr val="674E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spc="20" dirty="0">
                <a:latin typeface="Arial" panose="020B0604020202020204" pitchFamily="34" charset="0"/>
                <a:cs typeface="Arial" panose="020B0604020202020204" pitchFamily="34" charset="0"/>
              </a:rPr>
              <a:t>CLIMATE ASSET: MITIGATION OUTCOME</a:t>
            </a:r>
            <a:endParaRPr lang="ko-KR" altLang="en-US" sz="1000" b="1" spc="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직선 화살표 연결선 44">
            <a:extLst>
              <a:ext uri="{FF2B5EF4-FFF2-40B4-BE49-F238E27FC236}">
                <a16:creationId xmlns:a16="http://schemas.microsoft.com/office/drawing/2014/main" id="{095C38E7-FDB0-5CA3-3DD5-309B9D401DEC}"/>
              </a:ext>
            </a:extLst>
          </p:cNvPr>
          <p:cNvCxnSpPr>
            <a:cxnSpLocks/>
          </p:cNvCxnSpPr>
          <p:nvPr/>
        </p:nvCxnSpPr>
        <p:spPr>
          <a:xfrm>
            <a:off x="6710392" y="3038475"/>
            <a:ext cx="0" cy="790564"/>
          </a:xfrm>
          <a:prstGeom prst="straightConnector1">
            <a:avLst/>
          </a:prstGeom>
          <a:ln w="25400">
            <a:solidFill>
              <a:srgbClr val="A61C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98060A76-0E79-623D-2BAA-22B42549E9BF}"/>
              </a:ext>
            </a:extLst>
          </p:cNvPr>
          <p:cNvSpPr/>
          <p:nvPr/>
        </p:nvSpPr>
        <p:spPr>
          <a:xfrm>
            <a:off x="6650544" y="3174730"/>
            <a:ext cx="57139" cy="292370"/>
          </a:xfrm>
          <a:prstGeom prst="rect">
            <a:avLst/>
          </a:prstGeom>
          <a:solidFill>
            <a:srgbClr val="755F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ECDF2888-260A-7F32-ACBC-109BF444A5D9}"/>
              </a:ext>
            </a:extLst>
          </p:cNvPr>
          <p:cNvSpPr/>
          <p:nvPr/>
        </p:nvSpPr>
        <p:spPr>
          <a:xfrm>
            <a:off x="6718953" y="3174730"/>
            <a:ext cx="57139" cy="292370"/>
          </a:xfrm>
          <a:prstGeom prst="rect">
            <a:avLst/>
          </a:prstGeom>
          <a:solidFill>
            <a:srgbClr val="674E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9" name="직선 연결선 48">
            <a:extLst>
              <a:ext uri="{FF2B5EF4-FFF2-40B4-BE49-F238E27FC236}">
                <a16:creationId xmlns:a16="http://schemas.microsoft.com/office/drawing/2014/main" id="{B9928B94-3194-F2DA-140C-A78B65EEED1D}"/>
              </a:ext>
            </a:extLst>
          </p:cNvPr>
          <p:cNvCxnSpPr>
            <a:cxnSpLocks/>
          </p:cNvCxnSpPr>
          <p:nvPr/>
        </p:nvCxnSpPr>
        <p:spPr>
          <a:xfrm>
            <a:off x="3851601" y="3478493"/>
            <a:ext cx="5765968" cy="0"/>
          </a:xfrm>
          <a:prstGeom prst="line">
            <a:avLst/>
          </a:prstGeom>
          <a:ln w="25400">
            <a:solidFill>
              <a:srgbClr val="A61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직선 연결선 49">
            <a:extLst>
              <a:ext uri="{FF2B5EF4-FFF2-40B4-BE49-F238E27FC236}">
                <a16:creationId xmlns:a16="http://schemas.microsoft.com/office/drawing/2014/main" id="{3DC790EA-D5B3-1F31-26CD-A69796556353}"/>
              </a:ext>
            </a:extLst>
          </p:cNvPr>
          <p:cNvCxnSpPr>
            <a:cxnSpLocks/>
          </p:cNvCxnSpPr>
          <p:nvPr/>
        </p:nvCxnSpPr>
        <p:spPr>
          <a:xfrm>
            <a:off x="3861127" y="3467041"/>
            <a:ext cx="0" cy="361998"/>
          </a:xfrm>
          <a:prstGeom prst="line">
            <a:avLst/>
          </a:prstGeom>
          <a:ln w="25400">
            <a:solidFill>
              <a:srgbClr val="A61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연결선 52">
            <a:extLst>
              <a:ext uri="{FF2B5EF4-FFF2-40B4-BE49-F238E27FC236}">
                <a16:creationId xmlns:a16="http://schemas.microsoft.com/office/drawing/2014/main" id="{B8E6BBF1-60F2-C5D4-500C-1051F16F922A}"/>
              </a:ext>
            </a:extLst>
          </p:cNvPr>
          <p:cNvCxnSpPr>
            <a:cxnSpLocks/>
          </p:cNvCxnSpPr>
          <p:nvPr/>
        </p:nvCxnSpPr>
        <p:spPr>
          <a:xfrm>
            <a:off x="9610426" y="3467041"/>
            <a:ext cx="0" cy="361998"/>
          </a:xfrm>
          <a:prstGeom prst="line">
            <a:avLst/>
          </a:prstGeom>
          <a:ln w="25400">
            <a:solidFill>
              <a:srgbClr val="A61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590F7130-58F1-FAD7-28FD-03E671133448}"/>
              </a:ext>
            </a:extLst>
          </p:cNvPr>
          <p:cNvSpPr txBox="1"/>
          <p:nvPr/>
        </p:nvSpPr>
        <p:spPr>
          <a:xfrm>
            <a:off x="6824660" y="3028757"/>
            <a:ext cx="7000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>
                <a:solidFill>
                  <a:srgbClr val="755F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actor ID</a:t>
            </a:r>
            <a:endParaRPr lang="ko-KR" altLang="en-US" sz="900" b="1" dirty="0">
              <a:solidFill>
                <a:srgbClr val="755F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3F2AF73-E1B9-E996-1F54-2E7D649A4332}"/>
              </a:ext>
            </a:extLst>
          </p:cNvPr>
          <p:cNvSpPr txBox="1"/>
          <p:nvPr/>
        </p:nvSpPr>
        <p:spPr>
          <a:xfrm>
            <a:off x="6824660" y="3127948"/>
            <a:ext cx="11049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>
                <a:solidFill>
                  <a:srgbClr val="674E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 record</a:t>
            </a:r>
            <a:endParaRPr lang="ko-KR" altLang="en-US" sz="900" b="1" dirty="0">
              <a:solidFill>
                <a:srgbClr val="674EA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0ECA516-525C-F341-3F73-B87365BF9574}"/>
              </a:ext>
            </a:extLst>
          </p:cNvPr>
          <p:cNvSpPr txBox="1"/>
          <p:nvPr/>
        </p:nvSpPr>
        <p:spPr>
          <a:xfrm>
            <a:off x="6824660" y="3236744"/>
            <a:ext cx="11049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>
                <a:solidFill>
                  <a:srgbClr val="A61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data</a:t>
            </a:r>
            <a:endParaRPr lang="ko-KR" altLang="en-US" sz="900" b="1" dirty="0">
              <a:solidFill>
                <a:srgbClr val="A61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4267D90-5A50-2D3F-1A12-1FC096262EAF}"/>
              </a:ext>
            </a:extLst>
          </p:cNvPr>
          <p:cNvSpPr txBox="1"/>
          <p:nvPr/>
        </p:nvSpPr>
        <p:spPr>
          <a:xfrm>
            <a:off x="1035885" y="6449109"/>
            <a:ext cx="929489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900"/>
              </a:lnSpc>
            </a:pPr>
            <a:r>
              <a:rPr lang="en-US" altLang="ko-KR" sz="13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altLang="ko-KR" sz="1400" dirty="0"/>
              <a:t>Linking to NDCs(2019), </a:t>
            </a:r>
            <a:r>
              <a:rPr lang="en-US" altLang="ko-KR" sz="1300" dirty="0">
                <a:latin typeface="Arial" panose="020B0604020202020204" pitchFamily="34" charset="0"/>
                <a:cs typeface="Arial" panose="020B0604020202020204" pitchFamily="34" charset="0"/>
              </a:rPr>
              <a:t>Open Earth Foundation Digital Green Bonds: Wainstein and </a:t>
            </a:r>
            <a:r>
              <a:rPr lang="en-US" altLang="ko-KR" sz="1300" dirty="0" err="1">
                <a:latin typeface="Arial" panose="020B0604020202020204" pitchFamily="34" charset="0"/>
                <a:cs typeface="Arial" panose="020B0604020202020204" pitchFamily="34" charset="0"/>
              </a:rPr>
              <a:t>Foste</a:t>
            </a:r>
            <a:endParaRPr lang="ko-KR" alt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3AECB13E-6E07-2017-C846-D748191C8672}"/>
              </a:ext>
            </a:extLst>
          </p:cNvPr>
          <p:cNvSpPr/>
          <p:nvPr/>
        </p:nvSpPr>
        <p:spPr>
          <a:xfrm>
            <a:off x="2409179" y="3835192"/>
            <a:ext cx="8596931" cy="941587"/>
          </a:xfrm>
          <a:prstGeom prst="rect">
            <a:avLst/>
          </a:prstGeom>
          <a:noFill/>
          <a:ln w="25400">
            <a:solidFill>
              <a:srgbClr val="A61C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그룹 60">
            <a:extLst>
              <a:ext uri="{FF2B5EF4-FFF2-40B4-BE49-F238E27FC236}">
                <a16:creationId xmlns:a16="http://schemas.microsoft.com/office/drawing/2014/main" id="{DACE8023-B616-CA18-7815-D69CE7BE4042}"/>
              </a:ext>
            </a:extLst>
          </p:cNvPr>
          <p:cNvGrpSpPr/>
          <p:nvPr/>
        </p:nvGrpSpPr>
        <p:grpSpPr>
          <a:xfrm>
            <a:off x="2481263" y="3890963"/>
            <a:ext cx="1904987" cy="819149"/>
            <a:chOff x="2481263" y="3890963"/>
            <a:chExt cx="1904987" cy="819149"/>
          </a:xfrm>
        </p:grpSpPr>
        <p:sp>
          <p:nvSpPr>
            <p:cNvPr id="59" name="화살표: 오각형 58">
              <a:extLst>
                <a:ext uri="{FF2B5EF4-FFF2-40B4-BE49-F238E27FC236}">
                  <a16:creationId xmlns:a16="http://schemas.microsoft.com/office/drawing/2014/main" id="{F6810E14-4C46-F26F-F7DF-75757CDBCA06}"/>
                </a:ext>
              </a:extLst>
            </p:cNvPr>
            <p:cNvSpPr/>
            <p:nvPr/>
          </p:nvSpPr>
          <p:spPr>
            <a:xfrm>
              <a:off x="2481263" y="3890963"/>
              <a:ext cx="1904987" cy="819149"/>
            </a:xfrm>
            <a:prstGeom prst="homePlate">
              <a:avLst>
                <a:gd name="adj" fmla="val 21512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44000" rtlCol="0" anchor="ctr"/>
            <a:lstStyle/>
            <a:p>
              <a:pPr algn="ctr"/>
              <a:r>
                <a:rPr lang="en-US" altLang="ko-KR" sz="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REAL-WORLD</a:t>
              </a:r>
            </a:p>
            <a:p>
              <a:pPr algn="ctr"/>
              <a:r>
                <a:rPr lang="en-US" altLang="ko-KR" sz="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DATA SOURCING</a:t>
              </a:r>
            </a:p>
            <a:p>
              <a:pPr algn="ctr"/>
              <a:r>
                <a:rPr lang="en-US" altLang="ko-KR" sz="8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eg.</a:t>
              </a:r>
              <a:r>
                <a:rPr lang="en-US" altLang="ko-KR" sz="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IoT data from ground</a:t>
              </a:r>
            </a:p>
            <a:p>
              <a:pPr algn="ctr"/>
              <a:r>
                <a:rPr lang="en-US" altLang="ko-KR" sz="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&amp; remote sensing</a:t>
              </a:r>
              <a:endParaRPr lang="ko-KR" alt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사각형: 잘린 한쪽 모서리 59">
              <a:extLst>
                <a:ext uri="{FF2B5EF4-FFF2-40B4-BE49-F238E27FC236}">
                  <a16:creationId xmlns:a16="http://schemas.microsoft.com/office/drawing/2014/main" id="{6AE40CB4-4A85-AB0F-CD30-085E30A53615}"/>
                </a:ext>
              </a:extLst>
            </p:cNvPr>
            <p:cNvSpPr/>
            <p:nvPr/>
          </p:nvSpPr>
          <p:spPr>
            <a:xfrm>
              <a:off x="2481263" y="3890963"/>
              <a:ext cx="1807368" cy="190500"/>
            </a:xfrm>
            <a:custGeom>
              <a:avLst/>
              <a:gdLst>
                <a:gd name="connsiteX0" fmla="*/ 0 w 514345"/>
                <a:gd name="connsiteY0" fmla="*/ 0 h 429842"/>
                <a:gd name="connsiteX1" fmla="*/ 299424 w 514345"/>
                <a:gd name="connsiteY1" fmla="*/ 0 h 429842"/>
                <a:gd name="connsiteX2" fmla="*/ 514345 w 514345"/>
                <a:gd name="connsiteY2" fmla="*/ 214921 h 429842"/>
                <a:gd name="connsiteX3" fmla="*/ 514345 w 514345"/>
                <a:gd name="connsiteY3" fmla="*/ 429842 h 429842"/>
                <a:gd name="connsiteX4" fmla="*/ 0 w 514345"/>
                <a:gd name="connsiteY4" fmla="*/ 429842 h 429842"/>
                <a:gd name="connsiteX5" fmla="*/ 0 w 514345"/>
                <a:gd name="connsiteY5" fmla="*/ 0 h 429842"/>
                <a:gd name="connsiteX0" fmla="*/ 0 w 514345"/>
                <a:gd name="connsiteY0" fmla="*/ 0 h 429842"/>
                <a:gd name="connsiteX1" fmla="*/ 299424 w 514345"/>
                <a:gd name="connsiteY1" fmla="*/ 0 h 429842"/>
                <a:gd name="connsiteX2" fmla="*/ 514345 w 514345"/>
                <a:gd name="connsiteY2" fmla="*/ 214921 h 429842"/>
                <a:gd name="connsiteX3" fmla="*/ 514345 w 514345"/>
                <a:gd name="connsiteY3" fmla="*/ 429842 h 429842"/>
                <a:gd name="connsiteX4" fmla="*/ 0 w 514345"/>
                <a:gd name="connsiteY4" fmla="*/ 225054 h 429842"/>
                <a:gd name="connsiteX5" fmla="*/ 0 w 514345"/>
                <a:gd name="connsiteY5" fmla="*/ 0 h 429842"/>
                <a:gd name="connsiteX0" fmla="*/ 0 w 514345"/>
                <a:gd name="connsiteY0" fmla="*/ 0 h 225054"/>
                <a:gd name="connsiteX1" fmla="*/ 299424 w 514345"/>
                <a:gd name="connsiteY1" fmla="*/ 0 h 225054"/>
                <a:gd name="connsiteX2" fmla="*/ 514345 w 514345"/>
                <a:gd name="connsiteY2" fmla="*/ 214921 h 225054"/>
                <a:gd name="connsiteX3" fmla="*/ 509583 w 514345"/>
                <a:gd name="connsiteY3" fmla="*/ 215529 h 225054"/>
                <a:gd name="connsiteX4" fmla="*/ 0 w 514345"/>
                <a:gd name="connsiteY4" fmla="*/ 225054 h 225054"/>
                <a:gd name="connsiteX5" fmla="*/ 0 w 514345"/>
                <a:gd name="connsiteY5" fmla="*/ 0 h 225054"/>
                <a:gd name="connsiteX0" fmla="*/ 0 w 514345"/>
                <a:gd name="connsiteY0" fmla="*/ 0 h 225054"/>
                <a:gd name="connsiteX1" fmla="*/ 299424 w 514345"/>
                <a:gd name="connsiteY1" fmla="*/ 0 h 225054"/>
                <a:gd name="connsiteX2" fmla="*/ 514345 w 514345"/>
                <a:gd name="connsiteY2" fmla="*/ 214921 h 225054"/>
                <a:gd name="connsiteX3" fmla="*/ 504820 w 514345"/>
                <a:gd name="connsiteY3" fmla="*/ 225054 h 225054"/>
                <a:gd name="connsiteX4" fmla="*/ 0 w 514345"/>
                <a:gd name="connsiteY4" fmla="*/ 225054 h 225054"/>
                <a:gd name="connsiteX5" fmla="*/ 0 w 514345"/>
                <a:gd name="connsiteY5" fmla="*/ 0 h 225054"/>
                <a:gd name="connsiteX0" fmla="*/ 0 w 514345"/>
                <a:gd name="connsiteY0" fmla="*/ 0 h 325067"/>
                <a:gd name="connsiteX1" fmla="*/ 299424 w 514345"/>
                <a:gd name="connsiteY1" fmla="*/ 0 h 325067"/>
                <a:gd name="connsiteX2" fmla="*/ 514345 w 514345"/>
                <a:gd name="connsiteY2" fmla="*/ 214921 h 325067"/>
                <a:gd name="connsiteX3" fmla="*/ 254789 w 514345"/>
                <a:gd name="connsiteY3" fmla="*/ 325067 h 325067"/>
                <a:gd name="connsiteX4" fmla="*/ 0 w 514345"/>
                <a:gd name="connsiteY4" fmla="*/ 225054 h 325067"/>
                <a:gd name="connsiteX5" fmla="*/ 0 w 514345"/>
                <a:gd name="connsiteY5" fmla="*/ 0 h 325067"/>
                <a:gd name="connsiteX0" fmla="*/ 0 w 514345"/>
                <a:gd name="connsiteY0" fmla="*/ 0 h 225054"/>
                <a:gd name="connsiteX1" fmla="*/ 299424 w 514345"/>
                <a:gd name="connsiteY1" fmla="*/ 0 h 225054"/>
                <a:gd name="connsiteX2" fmla="*/ 514345 w 514345"/>
                <a:gd name="connsiteY2" fmla="*/ 214921 h 225054"/>
                <a:gd name="connsiteX3" fmla="*/ 0 w 514345"/>
                <a:gd name="connsiteY3" fmla="*/ 225054 h 225054"/>
                <a:gd name="connsiteX4" fmla="*/ 0 w 514345"/>
                <a:gd name="connsiteY4" fmla="*/ 0 h 225054"/>
                <a:gd name="connsiteX0" fmla="*/ 0 w 511964"/>
                <a:gd name="connsiteY0" fmla="*/ 0 h 229209"/>
                <a:gd name="connsiteX1" fmla="*/ 299424 w 511964"/>
                <a:gd name="connsiteY1" fmla="*/ 0 h 229209"/>
                <a:gd name="connsiteX2" fmla="*/ 511964 w 511964"/>
                <a:gd name="connsiteY2" fmla="*/ 229209 h 229209"/>
                <a:gd name="connsiteX3" fmla="*/ 0 w 511964"/>
                <a:gd name="connsiteY3" fmla="*/ 225054 h 229209"/>
                <a:gd name="connsiteX4" fmla="*/ 0 w 511964"/>
                <a:gd name="connsiteY4" fmla="*/ 0 h 229209"/>
                <a:gd name="connsiteX0" fmla="*/ 0 w 511964"/>
                <a:gd name="connsiteY0" fmla="*/ 0 h 225054"/>
                <a:gd name="connsiteX1" fmla="*/ 299424 w 511964"/>
                <a:gd name="connsiteY1" fmla="*/ 0 h 225054"/>
                <a:gd name="connsiteX2" fmla="*/ 511964 w 511964"/>
                <a:gd name="connsiteY2" fmla="*/ 222065 h 225054"/>
                <a:gd name="connsiteX3" fmla="*/ 0 w 511964"/>
                <a:gd name="connsiteY3" fmla="*/ 225054 h 225054"/>
                <a:gd name="connsiteX4" fmla="*/ 0 w 511964"/>
                <a:gd name="connsiteY4" fmla="*/ 0 h 225054"/>
                <a:gd name="connsiteX0" fmla="*/ 0 w 511964"/>
                <a:gd name="connsiteY0" fmla="*/ 0 h 225054"/>
                <a:gd name="connsiteX1" fmla="*/ 490315 w 511964"/>
                <a:gd name="connsiteY1" fmla="*/ 2813 h 225054"/>
                <a:gd name="connsiteX2" fmla="*/ 511964 w 511964"/>
                <a:gd name="connsiteY2" fmla="*/ 222065 h 225054"/>
                <a:gd name="connsiteX3" fmla="*/ 0 w 511964"/>
                <a:gd name="connsiteY3" fmla="*/ 225054 h 225054"/>
                <a:gd name="connsiteX4" fmla="*/ 0 w 511964"/>
                <a:gd name="connsiteY4" fmla="*/ 0 h 225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1964" h="225054">
                  <a:moveTo>
                    <a:pt x="0" y="0"/>
                  </a:moveTo>
                  <a:lnTo>
                    <a:pt x="490315" y="2813"/>
                  </a:lnTo>
                  <a:lnTo>
                    <a:pt x="511964" y="222065"/>
                  </a:lnTo>
                  <a:lnTo>
                    <a:pt x="0" y="225054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b="1" dirty="0">
                  <a:solidFill>
                    <a:srgbClr val="A61C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MONITORING</a:t>
              </a:r>
              <a:endParaRPr lang="ko-KR" altLang="en-US" sz="1000" b="1" dirty="0">
                <a:solidFill>
                  <a:srgbClr val="A61C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그룹 77">
            <a:extLst>
              <a:ext uri="{FF2B5EF4-FFF2-40B4-BE49-F238E27FC236}">
                <a16:creationId xmlns:a16="http://schemas.microsoft.com/office/drawing/2014/main" id="{85EEDC74-CC4A-707A-74D0-A98D36DCD421}"/>
              </a:ext>
            </a:extLst>
          </p:cNvPr>
          <p:cNvGrpSpPr/>
          <p:nvPr/>
        </p:nvGrpSpPr>
        <p:grpSpPr>
          <a:xfrm>
            <a:off x="4212139" y="3893234"/>
            <a:ext cx="2480990" cy="819149"/>
            <a:chOff x="4212139" y="3893234"/>
            <a:chExt cx="2480990" cy="819149"/>
          </a:xfrm>
        </p:grpSpPr>
        <p:sp>
          <p:nvSpPr>
            <p:cNvPr id="71" name="화살표: 오각형 70">
              <a:extLst>
                <a:ext uri="{FF2B5EF4-FFF2-40B4-BE49-F238E27FC236}">
                  <a16:creationId xmlns:a16="http://schemas.microsoft.com/office/drawing/2014/main" id="{FB1FE3AB-C15F-7913-DD42-2364040ADAD3}"/>
                </a:ext>
              </a:extLst>
            </p:cNvPr>
            <p:cNvSpPr/>
            <p:nvPr/>
          </p:nvSpPr>
          <p:spPr>
            <a:xfrm>
              <a:off x="4215472" y="3893234"/>
              <a:ext cx="2477657" cy="819149"/>
            </a:xfrm>
            <a:custGeom>
              <a:avLst/>
              <a:gdLst>
                <a:gd name="connsiteX0" fmla="*/ 0 w 2476229"/>
                <a:gd name="connsiteY0" fmla="*/ 0 h 819149"/>
                <a:gd name="connsiteX1" fmla="*/ 2300014 w 2476229"/>
                <a:gd name="connsiteY1" fmla="*/ 0 h 819149"/>
                <a:gd name="connsiteX2" fmla="*/ 2476229 w 2476229"/>
                <a:gd name="connsiteY2" fmla="*/ 409575 h 819149"/>
                <a:gd name="connsiteX3" fmla="*/ 2300014 w 2476229"/>
                <a:gd name="connsiteY3" fmla="*/ 819149 h 819149"/>
                <a:gd name="connsiteX4" fmla="*/ 0 w 2476229"/>
                <a:gd name="connsiteY4" fmla="*/ 819149 h 819149"/>
                <a:gd name="connsiteX5" fmla="*/ 0 w 2476229"/>
                <a:gd name="connsiteY5" fmla="*/ 0 h 819149"/>
                <a:gd name="connsiteX0" fmla="*/ 2089 w 2478318"/>
                <a:gd name="connsiteY0" fmla="*/ 0 h 819149"/>
                <a:gd name="connsiteX1" fmla="*/ 2302103 w 2478318"/>
                <a:gd name="connsiteY1" fmla="*/ 0 h 819149"/>
                <a:gd name="connsiteX2" fmla="*/ 2478318 w 2478318"/>
                <a:gd name="connsiteY2" fmla="*/ 409575 h 819149"/>
                <a:gd name="connsiteX3" fmla="*/ 2302103 w 2478318"/>
                <a:gd name="connsiteY3" fmla="*/ 819149 h 819149"/>
                <a:gd name="connsiteX4" fmla="*/ 2089 w 2478318"/>
                <a:gd name="connsiteY4" fmla="*/ 819149 h 819149"/>
                <a:gd name="connsiteX5" fmla="*/ 0 w 2478318"/>
                <a:gd name="connsiteY5" fmla="*/ 389841 h 819149"/>
                <a:gd name="connsiteX6" fmla="*/ 2089 w 2478318"/>
                <a:gd name="connsiteY6" fmla="*/ 0 h 819149"/>
                <a:gd name="connsiteX0" fmla="*/ 287502 w 2763731"/>
                <a:gd name="connsiteY0" fmla="*/ 0 h 819149"/>
                <a:gd name="connsiteX1" fmla="*/ 2587516 w 2763731"/>
                <a:gd name="connsiteY1" fmla="*/ 0 h 819149"/>
                <a:gd name="connsiteX2" fmla="*/ 2763731 w 2763731"/>
                <a:gd name="connsiteY2" fmla="*/ 409575 h 819149"/>
                <a:gd name="connsiteX3" fmla="*/ 2587516 w 2763731"/>
                <a:gd name="connsiteY3" fmla="*/ 819149 h 819149"/>
                <a:gd name="connsiteX4" fmla="*/ 287502 w 2763731"/>
                <a:gd name="connsiteY4" fmla="*/ 819149 h 819149"/>
                <a:gd name="connsiteX5" fmla="*/ 287502 w 2763731"/>
                <a:gd name="connsiteY5" fmla="*/ 0 h 819149"/>
                <a:gd name="connsiteX0" fmla="*/ 0 w 2476229"/>
                <a:gd name="connsiteY0" fmla="*/ 0 h 910589"/>
                <a:gd name="connsiteX1" fmla="*/ 2300014 w 2476229"/>
                <a:gd name="connsiteY1" fmla="*/ 0 h 910589"/>
                <a:gd name="connsiteX2" fmla="*/ 2476229 w 2476229"/>
                <a:gd name="connsiteY2" fmla="*/ 409575 h 910589"/>
                <a:gd name="connsiteX3" fmla="*/ 2300014 w 2476229"/>
                <a:gd name="connsiteY3" fmla="*/ 819149 h 910589"/>
                <a:gd name="connsiteX4" fmla="*/ 91440 w 2476229"/>
                <a:gd name="connsiteY4" fmla="*/ 910589 h 910589"/>
                <a:gd name="connsiteX0" fmla="*/ 1428 w 2477657"/>
                <a:gd name="connsiteY0" fmla="*/ 0 h 819149"/>
                <a:gd name="connsiteX1" fmla="*/ 2301442 w 2477657"/>
                <a:gd name="connsiteY1" fmla="*/ 0 h 819149"/>
                <a:gd name="connsiteX2" fmla="*/ 2477657 w 2477657"/>
                <a:gd name="connsiteY2" fmla="*/ 409575 h 819149"/>
                <a:gd name="connsiteX3" fmla="*/ 2301442 w 2477657"/>
                <a:gd name="connsiteY3" fmla="*/ 819149 h 819149"/>
                <a:gd name="connsiteX4" fmla="*/ 0 w 2477657"/>
                <a:gd name="connsiteY4" fmla="*/ 817720 h 819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7657" h="819149">
                  <a:moveTo>
                    <a:pt x="1428" y="0"/>
                  </a:moveTo>
                  <a:lnTo>
                    <a:pt x="2301442" y="0"/>
                  </a:lnTo>
                  <a:lnTo>
                    <a:pt x="2477657" y="409575"/>
                  </a:lnTo>
                  <a:lnTo>
                    <a:pt x="2301442" y="819149"/>
                  </a:lnTo>
                  <a:lnTo>
                    <a:pt x="0" y="817720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0000" rtlCol="0" anchor="ctr"/>
            <a:lstStyle/>
            <a:p>
              <a:pPr algn="ctr"/>
              <a:r>
                <a:rPr lang="en-US" altLang="ko-KR" sz="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DATA FILTER, VERIFICATION</a:t>
              </a:r>
            </a:p>
            <a:p>
              <a:pPr algn="ctr"/>
              <a:r>
                <a:rPr lang="en-US" altLang="ko-KR" sz="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&amp;STORAGE</a:t>
              </a:r>
            </a:p>
            <a:p>
              <a:pPr algn="ctr">
                <a:lnSpc>
                  <a:spcPts val="800"/>
                </a:lnSpc>
              </a:pPr>
              <a:r>
                <a:rPr lang="en-US" altLang="ko-KR" sz="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e.g. AI oracle for</a:t>
              </a:r>
            </a:p>
            <a:p>
              <a:pPr algn="ctr">
                <a:lnSpc>
                  <a:spcPts val="800"/>
                </a:lnSpc>
              </a:pPr>
              <a:r>
                <a:rPr lang="en-US" altLang="ko-KR" sz="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format verification</a:t>
              </a:r>
            </a:p>
            <a:p>
              <a:pPr algn="ctr">
                <a:lnSpc>
                  <a:spcPts val="800"/>
                </a:lnSpc>
              </a:pPr>
              <a:r>
                <a:rPr lang="en-US" altLang="ko-KR" sz="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 data entry into </a:t>
              </a:r>
              <a:r>
                <a:rPr lang="en-US" altLang="ko-KR" sz="8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db</a:t>
              </a:r>
              <a:endParaRPr lang="ko-KR" alt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사각형: 잘린 한쪽 모서리 59">
              <a:extLst>
                <a:ext uri="{FF2B5EF4-FFF2-40B4-BE49-F238E27FC236}">
                  <a16:creationId xmlns:a16="http://schemas.microsoft.com/office/drawing/2014/main" id="{913B91BE-E761-1597-4A6F-167FDCBC07A4}"/>
                </a:ext>
              </a:extLst>
            </p:cNvPr>
            <p:cNvSpPr/>
            <p:nvPr/>
          </p:nvSpPr>
          <p:spPr>
            <a:xfrm>
              <a:off x="4212139" y="3893234"/>
              <a:ext cx="2385511" cy="188912"/>
            </a:xfrm>
            <a:custGeom>
              <a:avLst/>
              <a:gdLst>
                <a:gd name="connsiteX0" fmla="*/ 0 w 514345"/>
                <a:gd name="connsiteY0" fmla="*/ 0 h 429842"/>
                <a:gd name="connsiteX1" fmla="*/ 299424 w 514345"/>
                <a:gd name="connsiteY1" fmla="*/ 0 h 429842"/>
                <a:gd name="connsiteX2" fmla="*/ 514345 w 514345"/>
                <a:gd name="connsiteY2" fmla="*/ 214921 h 429842"/>
                <a:gd name="connsiteX3" fmla="*/ 514345 w 514345"/>
                <a:gd name="connsiteY3" fmla="*/ 429842 h 429842"/>
                <a:gd name="connsiteX4" fmla="*/ 0 w 514345"/>
                <a:gd name="connsiteY4" fmla="*/ 429842 h 429842"/>
                <a:gd name="connsiteX5" fmla="*/ 0 w 514345"/>
                <a:gd name="connsiteY5" fmla="*/ 0 h 429842"/>
                <a:gd name="connsiteX0" fmla="*/ 0 w 514345"/>
                <a:gd name="connsiteY0" fmla="*/ 0 h 429842"/>
                <a:gd name="connsiteX1" fmla="*/ 299424 w 514345"/>
                <a:gd name="connsiteY1" fmla="*/ 0 h 429842"/>
                <a:gd name="connsiteX2" fmla="*/ 514345 w 514345"/>
                <a:gd name="connsiteY2" fmla="*/ 214921 h 429842"/>
                <a:gd name="connsiteX3" fmla="*/ 514345 w 514345"/>
                <a:gd name="connsiteY3" fmla="*/ 429842 h 429842"/>
                <a:gd name="connsiteX4" fmla="*/ 0 w 514345"/>
                <a:gd name="connsiteY4" fmla="*/ 225054 h 429842"/>
                <a:gd name="connsiteX5" fmla="*/ 0 w 514345"/>
                <a:gd name="connsiteY5" fmla="*/ 0 h 429842"/>
                <a:gd name="connsiteX0" fmla="*/ 0 w 514345"/>
                <a:gd name="connsiteY0" fmla="*/ 0 h 225054"/>
                <a:gd name="connsiteX1" fmla="*/ 299424 w 514345"/>
                <a:gd name="connsiteY1" fmla="*/ 0 h 225054"/>
                <a:gd name="connsiteX2" fmla="*/ 514345 w 514345"/>
                <a:gd name="connsiteY2" fmla="*/ 214921 h 225054"/>
                <a:gd name="connsiteX3" fmla="*/ 509583 w 514345"/>
                <a:gd name="connsiteY3" fmla="*/ 215529 h 225054"/>
                <a:gd name="connsiteX4" fmla="*/ 0 w 514345"/>
                <a:gd name="connsiteY4" fmla="*/ 225054 h 225054"/>
                <a:gd name="connsiteX5" fmla="*/ 0 w 514345"/>
                <a:gd name="connsiteY5" fmla="*/ 0 h 225054"/>
                <a:gd name="connsiteX0" fmla="*/ 0 w 514345"/>
                <a:gd name="connsiteY0" fmla="*/ 0 h 225054"/>
                <a:gd name="connsiteX1" fmla="*/ 299424 w 514345"/>
                <a:gd name="connsiteY1" fmla="*/ 0 h 225054"/>
                <a:gd name="connsiteX2" fmla="*/ 514345 w 514345"/>
                <a:gd name="connsiteY2" fmla="*/ 214921 h 225054"/>
                <a:gd name="connsiteX3" fmla="*/ 504820 w 514345"/>
                <a:gd name="connsiteY3" fmla="*/ 225054 h 225054"/>
                <a:gd name="connsiteX4" fmla="*/ 0 w 514345"/>
                <a:gd name="connsiteY4" fmla="*/ 225054 h 225054"/>
                <a:gd name="connsiteX5" fmla="*/ 0 w 514345"/>
                <a:gd name="connsiteY5" fmla="*/ 0 h 225054"/>
                <a:gd name="connsiteX0" fmla="*/ 0 w 514345"/>
                <a:gd name="connsiteY0" fmla="*/ 0 h 325067"/>
                <a:gd name="connsiteX1" fmla="*/ 299424 w 514345"/>
                <a:gd name="connsiteY1" fmla="*/ 0 h 325067"/>
                <a:gd name="connsiteX2" fmla="*/ 514345 w 514345"/>
                <a:gd name="connsiteY2" fmla="*/ 214921 h 325067"/>
                <a:gd name="connsiteX3" fmla="*/ 254789 w 514345"/>
                <a:gd name="connsiteY3" fmla="*/ 325067 h 325067"/>
                <a:gd name="connsiteX4" fmla="*/ 0 w 514345"/>
                <a:gd name="connsiteY4" fmla="*/ 225054 h 325067"/>
                <a:gd name="connsiteX5" fmla="*/ 0 w 514345"/>
                <a:gd name="connsiteY5" fmla="*/ 0 h 325067"/>
                <a:gd name="connsiteX0" fmla="*/ 0 w 514345"/>
                <a:gd name="connsiteY0" fmla="*/ 0 h 225054"/>
                <a:gd name="connsiteX1" fmla="*/ 299424 w 514345"/>
                <a:gd name="connsiteY1" fmla="*/ 0 h 225054"/>
                <a:gd name="connsiteX2" fmla="*/ 514345 w 514345"/>
                <a:gd name="connsiteY2" fmla="*/ 214921 h 225054"/>
                <a:gd name="connsiteX3" fmla="*/ 0 w 514345"/>
                <a:gd name="connsiteY3" fmla="*/ 225054 h 225054"/>
                <a:gd name="connsiteX4" fmla="*/ 0 w 514345"/>
                <a:gd name="connsiteY4" fmla="*/ 0 h 225054"/>
                <a:gd name="connsiteX0" fmla="*/ 0 w 511964"/>
                <a:gd name="connsiteY0" fmla="*/ 0 h 229209"/>
                <a:gd name="connsiteX1" fmla="*/ 299424 w 511964"/>
                <a:gd name="connsiteY1" fmla="*/ 0 h 229209"/>
                <a:gd name="connsiteX2" fmla="*/ 511964 w 511964"/>
                <a:gd name="connsiteY2" fmla="*/ 229209 h 229209"/>
                <a:gd name="connsiteX3" fmla="*/ 0 w 511964"/>
                <a:gd name="connsiteY3" fmla="*/ 225054 h 229209"/>
                <a:gd name="connsiteX4" fmla="*/ 0 w 511964"/>
                <a:gd name="connsiteY4" fmla="*/ 0 h 229209"/>
                <a:gd name="connsiteX0" fmla="*/ 0 w 511964"/>
                <a:gd name="connsiteY0" fmla="*/ 0 h 225054"/>
                <a:gd name="connsiteX1" fmla="*/ 299424 w 511964"/>
                <a:gd name="connsiteY1" fmla="*/ 0 h 225054"/>
                <a:gd name="connsiteX2" fmla="*/ 511964 w 511964"/>
                <a:gd name="connsiteY2" fmla="*/ 222065 h 225054"/>
                <a:gd name="connsiteX3" fmla="*/ 0 w 511964"/>
                <a:gd name="connsiteY3" fmla="*/ 225054 h 225054"/>
                <a:gd name="connsiteX4" fmla="*/ 0 w 511964"/>
                <a:gd name="connsiteY4" fmla="*/ 0 h 225054"/>
                <a:gd name="connsiteX0" fmla="*/ 0 w 511964"/>
                <a:gd name="connsiteY0" fmla="*/ 0 h 225054"/>
                <a:gd name="connsiteX1" fmla="*/ 490315 w 511964"/>
                <a:gd name="connsiteY1" fmla="*/ 2813 h 225054"/>
                <a:gd name="connsiteX2" fmla="*/ 511964 w 511964"/>
                <a:gd name="connsiteY2" fmla="*/ 222065 h 225054"/>
                <a:gd name="connsiteX3" fmla="*/ 0 w 511964"/>
                <a:gd name="connsiteY3" fmla="*/ 225054 h 225054"/>
                <a:gd name="connsiteX4" fmla="*/ 0 w 511964"/>
                <a:gd name="connsiteY4" fmla="*/ 0 h 225054"/>
                <a:gd name="connsiteX0" fmla="*/ 0 w 511964"/>
                <a:gd name="connsiteY0" fmla="*/ 0 h 225054"/>
                <a:gd name="connsiteX1" fmla="*/ 494403 w 511964"/>
                <a:gd name="connsiteY1" fmla="*/ 2813 h 225054"/>
                <a:gd name="connsiteX2" fmla="*/ 511964 w 511964"/>
                <a:gd name="connsiteY2" fmla="*/ 222065 h 225054"/>
                <a:gd name="connsiteX3" fmla="*/ 0 w 511964"/>
                <a:gd name="connsiteY3" fmla="*/ 225054 h 225054"/>
                <a:gd name="connsiteX4" fmla="*/ 0 w 511964"/>
                <a:gd name="connsiteY4" fmla="*/ 0 h 225054"/>
                <a:gd name="connsiteX0" fmla="*/ 0 w 511964"/>
                <a:gd name="connsiteY0" fmla="*/ 0 h 228805"/>
                <a:gd name="connsiteX1" fmla="*/ 494403 w 511964"/>
                <a:gd name="connsiteY1" fmla="*/ 2813 h 228805"/>
                <a:gd name="connsiteX2" fmla="*/ 511964 w 511964"/>
                <a:gd name="connsiteY2" fmla="*/ 222065 h 228805"/>
                <a:gd name="connsiteX3" fmla="*/ 17035 w 511964"/>
                <a:gd name="connsiteY3" fmla="*/ 228805 h 228805"/>
                <a:gd name="connsiteX4" fmla="*/ 0 w 511964"/>
                <a:gd name="connsiteY4" fmla="*/ 0 h 228805"/>
                <a:gd name="connsiteX0" fmla="*/ 0 w 511964"/>
                <a:gd name="connsiteY0" fmla="*/ 0 h 223178"/>
                <a:gd name="connsiteX1" fmla="*/ 494403 w 511964"/>
                <a:gd name="connsiteY1" fmla="*/ 2813 h 223178"/>
                <a:gd name="connsiteX2" fmla="*/ 511964 w 511964"/>
                <a:gd name="connsiteY2" fmla="*/ 222065 h 223178"/>
                <a:gd name="connsiteX3" fmla="*/ 15502 w 511964"/>
                <a:gd name="connsiteY3" fmla="*/ 223178 h 223178"/>
                <a:gd name="connsiteX4" fmla="*/ 0 w 511964"/>
                <a:gd name="connsiteY4" fmla="*/ 0 h 223178"/>
                <a:gd name="connsiteX0" fmla="*/ 0 w 511964"/>
                <a:gd name="connsiteY0" fmla="*/ 0 h 223178"/>
                <a:gd name="connsiteX1" fmla="*/ 494403 w 511964"/>
                <a:gd name="connsiteY1" fmla="*/ 2813 h 223178"/>
                <a:gd name="connsiteX2" fmla="*/ 511964 w 511964"/>
                <a:gd name="connsiteY2" fmla="*/ 222065 h 223178"/>
                <a:gd name="connsiteX3" fmla="*/ 16524 w 511964"/>
                <a:gd name="connsiteY3" fmla="*/ 223178 h 223178"/>
                <a:gd name="connsiteX4" fmla="*/ 0 w 511964"/>
                <a:gd name="connsiteY4" fmla="*/ 0 h 223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1964" h="223178">
                  <a:moveTo>
                    <a:pt x="0" y="0"/>
                  </a:moveTo>
                  <a:lnTo>
                    <a:pt x="494403" y="2813"/>
                  </a:lnTo>
                  <a:lnTo>
                    <a:pt x="511964" y="222065"/>
                  </a:lnTo>
                  <a:lnTo>
                    <a:pt x="16524" y="223178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b="1" dirty="0">
                  <a:solidFill>
                    <a:srgbClr val="A61C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REPORTING</a:t>
              </a:r>
              <a:endParaRPr lang="ko-KR" altLang="en-US" sz="1000" b="1" dirty="0">
                <a:solidFill>
                  <a:srgbClr val="A61C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0" name="화살표: 오각형 70">
            <a:extLst>
              <a:ext uri="{FF2B5EF4-FFF2-40B4-BE49-F238E27FC236}">
                <a16:creationId xmlns:a16="http://schemas.microsoft.com/office/drawing/2014/main" id="{3E9B4BDF-75C8-A011-02F0-E345A5627329}"/>
              </a:ext>
            </a:extLst>
          </p:cNvPr>
          <p:cNvSpPr/>
          <p:nvPr/>
        </p:nvSpPr>
        <p:spPr>
          <a:xfrm>
            <a:off x="6524141" y="3892244"/>
            <a:ext cx="2217150" cy="819149"/>
          </a:xfrm>
          <a:custGeom>
            <a:avLst/>
            <a:gdLst>
              <a:gd name="connsiteX0" fmla="*/ 0 w 2476229"/>
              <a:gd name="connsiteY0" fmla="*/ 0 h 819149"/>
              <a:gd name="connsiteX1" fmla="*/ 2300014 w 2476229"/>
              <a:gd name="connsiteY1" fmla="*/ 0 h 819149"/>
              <a:gd name="connsiteX2" fmla="*/ 2476229 w 2476229"/>
              <a:gd name="connsiteY2" fmla="*/ 409575 h 819149"/>
              <a:gd name="connsiteX3" fmla="*/ 2300014 w 2476229"/>
              <a:gd name="connsiteY3" fmla="*/ 819149 h 819149"/>
              <a:gd name="connsiteX4" fmla="*/ 0 w 2476229"/>
              <a:gd name="connsiteY4" fmla="*/ 819149 h 819149"/>
              <a:gd name="connsiteX5" fmla="*/ 0 w 2476229"/>
              <a:gd name="connsiteY5" fmla="*/ 0 h 819149"/>
              <a:gd name="connsiteX0" fmla="*/ 2089 w 2478318"/>
              <a:gd name="connsiteY0" fmla="*/ 0 h 819149"/>
              <a:gd name="connsiteX1" fmla="*/ 2302103 w 2478318"/>
              <a:gd name="connsiteY1" fmla="*/ 0 h 819149"/>
              <a:gd name="connsiteX2" fmla="*/ 2478318 w 2478318"/>
              <a:gd name="connsiteY2" fmla="*/ 409575 h 819149"/>
              <a:gd name="connsiteX3" fmla="*/ 2302103 w 2478318"/>
              <a:gd name="connsiteY3" fmla="*/ 819149 h 819149"/>
              <a:gd name="connsiteX4" fmla="*/ 2089 w 2478318"/>
              <a:gd name="connsiteY4" fmla="*/ 819149 h 819149"/>
              <a:gd name="connsiteX5" fmla="*/ 0 w 2478318"/>
              <a:gd name="connsiteY5" fmla="*/ 389841 h 819149"/>
              <a:gd name="connsiteX6" fmla="*/ 2089 w 2478318"/>
              <a:gd name="connsiteY6" fmla="*/ 0 h 819149"/>
              <a:gd name="connsiteX0" fmla="*/ 287502 w 2763731"/>
              <a:gd name="connsiteY0" fmla="*/ 0 h 819149"/>
              <a:gd name="connsiteX1" fmla="*/ 2587516 w 2763731"/>
              <a:gd name="connsiteY1" fmla="*/ 0 h 819149"/>
              <a:gd name="connsiteX2" fmla="*/ 2763731 w 2763731"/>
              <a:gd name="connsiteY2" fmla="*/ 409575 h 819149"/>
              <a:gd name="connsiteX3" fmla="*/ 2587516 w 2763731"/>
              <a:gd name="connsiteY3" fmla="*/ 819149 h 819149"/>
              <a:gd name="connsiteX4" fmla="*/ 287502 w 2763731"/>
              <a:gd name="connsiteY4" fmla="*/ 819149 h 819149"/>
              <a:gd name="connsiteX5" fmla="*/ 287502 w 2763731"/>
              <a:gd name="connsiteY5" fmla="*/ 0 h 819149"/>
              <a:gd name="connsiteX0" fmla="*/ 0 w 2476229"/>
              <a:gd name="connsiteY0" fmla="*/ 0 h 910589"/>
              <a:gd name="connsiteX1" fmla="*/ 2300014 w 2476229"/>
              <a:gd name="connsiteY1" fmla="*/ 0 h 910589"/>
              <a:gd name="connsiteX2" fmla="*/ 2476229 w 2476229"/>
              <a:gd name="connsiteY2" fmla="*/ 409575 h 910589"/>
              <a:gd name="connsiteX3" fmla="*/ 2300014 w 2476229"/>
              <a:gd name="connsiteY3" fmla="*/ 819149 h 910589"/>
              <a:gd name="connsiteX4" fmla="*/ 91440 w 2476229"/>
              <a:gd name="connsiteY4" fmla="*/ 910589 h 910589"/>
              <a:gd name="connsiteX0" fmla="*/ 1428 w 2477657"/>
              <a:gd name="connsiteY0" fmla="*/ 0 h 819149"/>
              <a:gd name="connsiteX1" fmla="*/ 2301442 w 2477657"/>
              <a:gd name="connsiteY1" fmla="*/ 0 h 819149"/>
              <a:gd name="connsiteX2" fmla="*/ 2477657 w 2477657"/>
              <a:gd name="connsiteY2" fmla="*/ 409575 h 819149"/>
              <a:gd name="connsiteX3" fmla="*/ 2301442 w 2477657"/>
              <a:gd name="connsiteY3" fmla="*/ 819149 h 819149"/>
              <a:gd name="connsiteX4" fmla="*/ 0 w 2477657"/>
              <a:gd name="connsiteY4" fmla="*/ 817720 h 819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7657" h="819149">
                <a:moveTo>
                  <a:pt x="1428" y="0"/>
                </a:moveTo>
                <a:lnTo>
                  <a:pt x="2301442" y="0"/>
                </a:lnTo>
                <a:lnTo>
                  <a:pt x="2477657" y="409575"/>
                </a:lnTo>
                <a:lnTo>
                  <a:pt x="2301442" y="819149"/>
                </a:lnTo>
                <a:lnTo>
                  <a:pt x="0" y="81772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ctr"/>
          <a:lstStyle/>
          <a:p>
            <a:pPr algn="ctr"/>
            <a:r>
              <a:rPr lang="en-US" altLang="ko-KR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ANALYSIS &amp;</a:t>
            </a:r>
          </a:p>
          <a:p>
            <a:pPr algn="ctr"/>
            <a:r>
              <a:rPr lang="en-US" altLang="ko-KR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 REFERENCE</a:t>
            </a:r>
          </a:p>
          <a:p>
            <a:pPr algn="ctr">
              <a:lnSpc>
                <a:spcPts val="800"/>
              </a:lnSpc>
            </a:pPr>
            <a:r>
              <a:rPr lang="en-US" altLang="ko-KR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multi-source AI oracle</a:t>
            </a:r>
          </a:p>
          <a:p>
            <a:pPr algn="ctr">
              <a:lnSpc>
                <a:spcPts val="800"/>
              </a:lnSpc>
            </a:pPr>
            <a:r>
              <a:rPr lang="en-US" altLang="ko-KR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validating claims</a:t>
            </a:r>
          </a:p>
          <a:p>
            <a:pPr algn="ctr">
              <a:lnSpc>
                <a:spcPts val="800"/>
              </a:lnSpc>
            </a:pPr>
            <a:r>
              <a:rPr lang="en-US" altLang="ko-KR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uncertainties</a:t>
            </a:r>
            <a:endParaRPr lang="ko-KR" altLang="en-US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사각형: 잘린 한쪽 모서리 59">
            <a:extLst>
              <a:ext uri="{FF2B5EF4-FFF2-40B4-BE49-F238E27FC236}">
                <a16:creationId xmlns:a16="http://schemas.microsoft.com/office/drawing/2014/main" id="{85A22BD8-3DD7-3E48-70D9-6CB48423FE7D}"/>
              </a:ext>
            </a:extLst>
          </p:cNvPr>
          <p:cNvSpPr/>
          <p:nvPr/>
        </p:nvSpPr>
        <p:spPr>
          <a:xfrm>
            <a:off x="6520808" y="3892244"/>
            <a:ext cx="2134692" cy="188912"/>
          </a:xfrm>
          <a:custGeom>
            <a:avLst/>
            <a:gdLst>
              <a:gd name="connsiteX0" fmla="*/ 0 w 514345"/>
              <a:gd name="connsiteY0" fmla="*/ 0 h 429842"/>
              <a:gd name="connsiteX1" fmla="*/ 299424 w 514345"/>
              <a:gd name="connsiteY1" fmla="*/ 0 h 429842"/>
              <a:gd name="connsiteX2" fmla="*/ 514345 w 514345"/>
              <a:gd name="connsiteY2" fmla="*/ 214921 h 429842"/>
              <a:gd name="connsiteX3" fmla="*/ 514345 w 514345"/>
              <a:gd name="connsiteY3" fmla="*/ 429842 h 429842"/>
              <a:gd name="connsiteX4" fmla="*/ 0 w 514345"/>
              <a:gd name="connsiteY4" fmla="*/ 429842 h 429842"/>
              <a:gd name="connsiteX5" fmla="*/ 0 w 514345"/>
              <a:gd name="connsiteY5" fmla="*/ 0 h 429842"/>
              <a:gd name="connsiteX0" fmla="*/ 0 w 514345"/>
              <a:gd name="connsiteY0" fmla="*/ 0 h 429842"/>
              <a:gd name="connsiteX1" fmla="*/ 299424 w 514345"/>
              <a:gd name="connsiteY1" fmla="*/ 0 h 429842"/>
              <a:gd name="connsiteX2" fmla="*/ 514345 w 514345"/>
              <a:gd name="connsiteY2" fmla="*/ 214921 h 429842"/>
              <a:gd name="connsiteX3" fmla="*/ 514345 w 514345"/>
              <a:gd name="connsiteY3" fmla="*/ 429842 h 429842"/>
              <a:gd name="connsiteX4" fmla="*/ 0 w 514345"/>
              <a:gd name="connsiteY4" fmla="*/ 225054 h 429842"/>
              <a:gd name="connsiteX5" fmla="*/ 0 w 514345"/>
              <a:gd name="connsiteY5" fmla="*/ 0 h 429842"/>
              <a:gd name="connsiteX0" fmla="*/ 0 w 514345"/>
              <a:gd name="connsiteY0" fmla="*/ 0 h 225054"/>
              <a:gd name="connsiteX1" fmla="*/ 299424 w 514345"/>
              <a:gd name="connsiteY1" fmla="*/ 0 h 225054"/>
              <a:gd name="connsiteX2" fmla="*/ 514345 w 514345"/>
              <a:gd name="connsiteY2" fmla="*/ 214921 h 225054"/>
              <a:gd name="connsiteX3" fmla="*/ 509583 w 514345"/>
              <a:gd name="connsiteY3" fmla="*/ 215529 h 225054"/>
              <a:gd name="connsiteX4" fmla="*/ 0 w 514345"/>
              <a:gd name="connsiteY4" fmla="*/ 225054 h 225054"/>
              <a:gd name="connsiteX5" fmla="*/ 0 w 514345"/>
              <a:gd name="connsiteY5" fmla="*/ 0 h 225054"/>
              <a:gd name="connsiteX0" fmla="*/ 0 w 514345"/>
              <a:gd name="connsiteY0" fmla="*/ 0 h 225054"/>
              <a:gd name="connsiteX1" fmla="*/ 299424 w 514345"/>
              <a:gd name="connsiteY1" fmla="*/ 0 h 225054"/>
              <a:gd name="connsiteX2" fmla="*/ 514345 w 514345"/>
              <a:gd name="connsiteY2" fmla="*/ 214921 h 225054"/>
              <a:gd name="connsiteX3" fmla="*/ 504820 w 514345"/>
              <a:gd name="connsiteY3" fmla="*/ 225054 h 225054"/>
              <a:gd name="connsiteX4" fmla="*/ 0 w 514345"/>
              <a:gd name="connsiteY4" fmla="*/ 225054 h 225054"/>
              <a:gd name="connsiteX5" fmla="*/ 0 w 514345"/>
              <a:gd name="connsiteY5" fmla="*/ 0 h 225054"/>
              <a:gd name="connsiteX0" fmla="*/ 0 w 514345"/>
              <a:gd name="connsiteY0" fmla="*/ 0 h 325067"/>
              <a:gd name="connsiteX1" fmla="*/ 299424 w 514345"/>
              <a:gd name="connsiteY1" fmla="*/ 0 h 325067"/>
              <a:gd name="connsiteX2" fmla="*/ 514345 w 514345"/>
              <a:gd name="connsiteY2" fmla="*/ 214921 h 325067"/>
              <a:gd name="connsiteX3" fmla="*/ 254789 w 514345"/>
              <a:gd name="connsiteY3" fmla="*/ 325067 h 325067"/>
              <a:gd name="connsiteX4" fmla="*/ 0 w 514345"/>
              <a:gd name="connsiteY4" fmla="*/ 225054 h 325067"/>
              <a:gd name="connsiteX5" fmla="*/ 0 w 514345"/>
              <a:gd name="connsiteY5" fmla="*/ 0 h 325067"/>
              <a:gd name="connsiteX0" fmla="*/ 0 w 514345"/>
              <a:gd name="connsiteY0" fmla="*/ 0 h 225054"/>
              <a:gd name="connsiteX1" fmla="*/ 299424 w 514345"/>
              <a:gd name="connsiteY1" fmla="*/ 0 h 225054"/>
              <a:gd name="connsiteX2" fmla="*/ 514345 w 514345"/>
              <a:gd name="connsiteY2" fmla="*/ 214921 h 225054"/>
              <a:gd name="connsiteX3" fmla="*/ 0 w 514345"/>
              <a:gd name="connsiteY3" fmla="*/ 225054 h 225054"/>
              <a:gd name="connsiteX4" fmla="*/ 0 w 514345"/>
              <a:gd name="connsiteY4" fmla="*/ 0 h 225054"/>
              <a:gd name="connsiteX0" fmla="*/ 0 w 511964"/>
              <a:gd name="connsiteY0" fmla="*/ 0 h 229209"/>
              <a:gd name="connsiteX1" fmla="*/ 299424 w 511964"/>
              <a:gd name="connsiteY1" fmla="*/ 0 h 229209"/>
              <a:gd name="connsiteX2" fmla="*/ 511964 w 511964"/>
              <a:gd name="connsiteY2" fmla="*/ 229209 h 229209"/>
              <a:gd name="connsiteX3" fmla="*/ 0 w 511964"/>
              <a:gd name="connsiteY3" fmla="*/ 225054 h 229209"/>
              <a:gd name="connsiteX4" fmla="*/ 0 w 511964"/>
              <a:gd name="connsiteY4" fmla="*/ 0 h 229209"/>
              <a:gd name="connsiteX0" fmla="*/ 0 w 511964"/>
              <a:gd name="connsiteY0" fmla="*/ 0 h 225054"/>
              <a:gd name="connsiteX1" fmla="*/ 299424 w 511964"/>
              <a:gd name="connsiteY1" fmla="*/ 0 h 225054"/>
              <a:gd name="connsiteX2" fmla="*/ 511964 w 511964"/>
              <a:gd name="connsiteY2" fmla="*/ 222065 h 225054"/>
              <a:gd name="connsiteX3" fmla="*/ 0 w 511964"/>
              <a:gd name="connsiteY3" fmla="*/ 225054 h 225054"/>
              <a:gd name="connsiteX4" fmla="*/ 0 w 511964"/>
              <a:gd name="connsiteY4" fmla="*/ 0 h 225054"/>
              <a:gd name="connsiteX0" fmla="*/ 0 w 511964"/>
              <a:gd name="connsiteY0" fmla="*/ 0 h 225054"/>
              <a:gd name="connsiteX1" fmla="*/ 490315 w 511964"/>
              <a:gd name="connsiteY1" fmla="*/ 2813 h 225054"/>
              <a:gd name="connsiteX2" fmla="*/ 511964 w 511964"/>
              <a:gd name="connsiteY2" fmla="*/ 222065 h 225054"/>
              <a:gd name="connsiteX3" fmla="*/ 0 w 511964"/>
              <a:gd name="connsiteY3" fmla="*/ 225054 h 225054"/>
              <a:gd name="connsiteX4" fmla="*/ 0 w 511964"/>
              <a:gd name="connsiteY4" fmla="*/ 0 h 225054"/>
              <a:gd name="connsiteX0" fmla="*/ 0 w 511964"/>
              <a:gd name="connsiteY0" fmla="*/ 0 h 225054"/>
              <a:gd name="connsiteX1" fmla="*/ 494403 w 511964"/>
              <a:gd name="connsiteY1" fmla="*/ 2813 h 225054"/>
              <a:gd name="connsiteX2" fmla="*/ 511964 w 511964"/>
              <a:gd name="connsiteY2" fmla="*/ 222065 h 225054"/>
              <a:gd name="connsiteX3" fmla="*/ 0 w 511964"/>
              <a:gd name="connsiteY3" fmla="*/ 225054 h 225054"/>
              <a:gd name="connsiteX4" fmla="*/ 0 w 511964"/>
              <a:gd name="connsiteY4" fmla="*/ 0 h 225054"/>
              <a:gd name="connsiteX0" fmla="*/ 0 w 511964"/>
              <a:gd name="connsiteY0" fmla="*/ 0 h 228805"/>
              <a:gd name="connsiteX1" fmla="*/ 494403 w 511964"/>
              <a:gd name="connsiteY1" fmla="*/ 2813 h 228805"/>
              <a:gd name="connsiteX2" fmla="*/ 511964 w 511964"/>
              <a:gd name="connsiteY2" fmla="*/ 222065 h 228805"/>
              <a:gd name="connsiteX3" fmla="*/ 17035 w 511964"/>
              <a:gd name="connsiteY3" fmla="*/ 228805 h 228805"/>
              <a:gd name="connsiteX4" fmla="*/ 0 w 511964"/>
              <a:gd name="connsiteY4" fmla="*/ 0 h 228805"/>
              <a:gd name="connsiteX0" fmla="*/ 0 w 511964"/>
              <a:gd name="connsiteY0" fmla="*/ 0 h 223178"/>
              <a:gd name="connsiteX1" fmla="*/ 494403 w 511964"/>
              <a:gd name="connsiteY1" fmla="*/ 2813 h 223178"/>
              <a:gd name="connsiteX2" fmla="*/ 511964 w 511964"/>
              <a:gd name="connsiteY2" fmla="*/ 222065 h 223178"/>
              <a:gd name="connsiteX3" fmla="*/ 15502 w 511964"/>
              <a:gd name="connsiteY3" fmla="*/ 223178 h 223178"/>
              <a:gd name="connsiteX4" fmla="*/ 0 w 511964"/>
              <a:gd name="connsiteY4" fmla="*/ 0 h 223178"/>
              <a:gd name="connsiteX0" fmla="*/ 0 w 511964"/>
              <a:gd name="connsiteY0" fmla="*/ 0 h 223178"/>
              <a:gd name="connsiteX1" fmla="*/ 494403 w 511964"/>
              <a:gd name="connsiteY1" fmla="*/ 2813 h 223178"/>
              <a:gd name="connsiteX2" fmla="*/ 511964 w 511964"/>
              <a:gd name="connsiteY2" fmla="*/ 222065 h 223178"/>
              <a:gd name="connsiteX3" fmla="*/ 16524 w 511964"/>
              <a:gd name="connsiteY3" fmla="*/ 223178 h 223178"/>
              <a:gd name="connsiteX4" fmla="*/ 0 w 511964"/>
              <a:gd name="connsiteY4" fmla="*/ 0 h 223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1964" h="223178">
                <a:moveTo>
                  <a:pt x="0" y="0"/>
                </a:moveTo>
                <a:lnTo>
                  <a:pt x="494403" y="2813"/>
                </a:lnTo>
                <a:lnTo>
                  <a:pt x="511964" y="222065"/>
                </a:lnTo>
                <a:lnTo>
                  <a:pt x="16524" y="223178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solidFill>
                  <a:srgbClr val="A61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VALIDATION</a:t>
            </a:r>
            <a:endParaRPr lang="ko-KR" altLang="en-US" sz="1000" b="1" dirty="0">
              <a:solidFill>
                <a:srgbClr val="A61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화살표: 오각형 70">
            <a:extLst>
              <a:ext uri="{FF2B5EF4-FFF2-40B4-BE49-F238E27FC236}">
                <a16:creationId xmlns:a16="http://schemas.microsoft.com/office/drawing/2014/main" id="{FB5453C7-F0B3-FB5B-7548-307633842612}"/>
              </a:ext>
            </a:extLst>
          </p:cNvPr>
          <p:cNvSpPr/>
          <p:nvPr/>
        </p:nvSpPr>
        <p:spPr>
          <a:xfrm>
            <a:off x="8572908" y="3892244"/>
            <a:ext cx="2330042" cy="819149"/>
          </a:xfrm>
          <a:custGeom>
            <a:avLst/>
            <a:gdLst>
              <a:gd name="connsiteX0" fmla="*/ 0 w 2476229"/>
              <a:gd name="connsiteY0" fmla="*/ 0 h 819149"/>
              <a:gd name="connsiteX1" fmla="*/ 2300014 w 2476229"/>
              <a:gd name="connsiteY1" fmla="*/ 0 h 819149"/>
              <a:gd name="connsiteX2" fmla="*/ 2476229 w 2476229"/>
              <a:gd name="connsiteY2" fmla="*/ 409575 h 819149"/>
              <a:gd name="connsiteX3" fmla="*/ 2300014 w 2476229"/>
              <a:gd name="connsiteY3" fmla="*/ 819149 h 819149"/>
              <a:gd name="connsiteX4" fmla="*/ 0 w 2476229"/>
              <a:gd name="connsiteY4" fmla="*/ 819149 h 819149"/>
              <a:gd name="connsiteX5" fmla="*/ 0 w 2476229"/>
              <a:gd name="connsiteY5" fmla="*/ 0 h 819149"/>
              <a:gd name="connsiteX0" fmla="*/ 2089 w 2478318"/>
              <a:gd name="connsiteY0" fmla="*/ 0 h 819149"/>
              <a:gd name="connsiteX1" fmla="*/ 2302103 w 2478318"/>
              <a:gd name="connsiteY1" fmla="*/ 0 h 819149"/>
              <a:gd name="connsiteX2" fmla="*/ 2478318 w 2478318"/>
              <a:gd name="connsiteY2" fmla="*/ 409575 h 819149"/>
              <a:gd name="connsiteX3" fmla="*/ 2302103 w 2478318"/>
              <a:gd name="connsiteY3" fmla="*/ 819149 h 819149"/>
              <a:gd name="connsiteX4" fmla="*/ 2089 w 2478318"/>
              <a:gd name="connsiteY4" fmla="*/ 819149 h 819149"/>
              <a:gd name="connsiteX5" fmla="*/ 0 w 2478318"/>
              <a:gd name="connsiteY5" fmla="*/ 389841 h 819149"/>
              <a:gd name="connsiteX6" fmla="*/ 2089 w 2478318"/>
              <a:gd name="connsiteY6" fmla="*/ 0 h 819149"/>
              <a:gd name="connsiteX0" fmla="*/ 287502 w 2763731"/>
              <a:gd name="connsiteY0" fmla="*/ 0 h 819149"/>
              <a:gd name="connsiteX1" fmla="*/ 2587516 w 2763731"/>
              <a:gd name="connsiteY1" fmla="*/ 0 h 819149"/>
              <a:gd name="connsiteX2" fmla="*/ 2763731 w 2763731"/>
              <a:gd name="connsiteY2" fmla="*/ 409575 h 819149"/>
              <a:gd name="connsiteX3" fmla="*/ 2587516 w 2763731"/>
              <a:gd name="connsiteY3" fmla="*/ 819149 h 819149"/>
              <a:gd name="connsiteX4" fmla="*/ 287502 w 2763731"/>
              <a:gd name="connsiteY4" fmla="*/ 819149 h 819149"/>
              <a:gd name="connsiteX5" fmla="*/ 287502 w 2763731"/>
              <a:gd name="connsiteY5" fmla="*/ 0 h 819149"/>
              <a:gd name="connsiteX0" fmla="*/ 0 w 2476229"/>
              <a:gd name="connsiteY0" fmla="*/ 0 h 910589"/>
              <a:gd name="connsiteX1" fmla="*/ 2300014 w 2476229"/>
              <a:gd name="connsiteY1" fmla="*/ 0 h 910589"/>
              <a:gd name="connsiteX2" fmla="*/ 2476229 w 2476229"/>
              <a:gd name="connsiteY2" fmla="*/ 409575 h 910589"/>
              <a:gd name="connsiteX3" fmla="*/ 2300014 w 2476229"/>
              <a:gd name="connsiteY3" fmla="*/ 819149 h 910589"/>
              <a:gd name="connsiteX4" fmla="*/ 91440 w 2476229"/>
              <a:gd name="connsiteY4" fmla="*/ 910589 h 910589"/>
              <a:gd name="connsiteX0" fmla="*/ 1428 w 2477657"/>
              <a:gd name="connsiteY0" fmla="*/ 0 h 819149"/>
              <a:gd name="connsiteX1" fmla="*/ 2301442 w 2477657"/>
              <a:gd name="connsiteY1" fmla="*/ 0 h 819149"/>
              <a:gd name="connsiteX2" fmla="*/ 2477657 w 2477657"/>
              <a:gd name="connsiteY2" fmla="*/ 409575 h 819149"/>
              <a:gd name="connsiteX3" fmla="*/ 2301442 w 2477657"/>
              <a:gd name="connsiteY3" fmla="*/ 819149 h 819149"/>
              <a:gd name="connsiteX4" fmla="*/ 0 w 2477657"/>
              <a:gd name="connsiteY4" fmla="*/ 817720 h 819149"/>
              <a:gd name="connsiteX0" fmla="*/ 1428 w 2301442"/>
              <a:gd name="connsiteY0" fmla="*/ 0 h 819149"/>
              <a:gd name="connsiteX1" fmla="*/ 2301442 w 2301442"/>
              <a:gd name="connsiteY1" fmla="*/ 0 h 819149"/>
              <a:gd name="connsiteX2" fmla="*/ 2301442 w 2301442"/>
              <a:gd name="connsiteY2" fmla="*/ 819149 h 819149"/>
              <a:gd name="connsiteX3" fmla="*/ 0 w 2301442"/>
              <a:gd name="connsiteY3" fmla="*/ 817720 h 819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1442" h="819149">
                <a:moveTo>
                  <a:pt x="1428" y="0"/>
                </a:moveTo>
                <a:lnTo>
                  <a:pt x="2301442" y="0"/>
                </a:lnTo>
                <a:lnTo>
                  <a:pt x="2301442" y="819149"/>
                </a:lnTo>
                <a:lnTo>
                  <a:pt x="0" y="81772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ctr"/>
          <a:lstStyle/>
          <a:p>
            <a:pPr algn="ctr"/>
            <a:r>
              <a:rPr lang="en-US" altLang="ko-KR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ASSET ISSUANCE</a:t>
            </a:r>
          </a:p>
          <a:p>
            <a:pPr algn="ctr"/>
            <a:endParaRPr lang="en-US" altLang="ko-KR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altLang="ko-KR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data-rich immutable</a:t>
            </a:r>
          </a:p>
          <a:p>
            <a:pPr algn="ctr">
              <a:lnSpc>
                <a:spcPts val="800"/>
              </a:lnSpc>
            </a:pPr>
            <a:r>
              <a:rPr lang="en-US" altLang="ko-KR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tokens</a:t>
            </a:r>
            <a:endParaRPr lang="ko-KR" altLang="en-US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사각형: 잘린 한쪽 모서리 59">
            <a:extLst>
              <a:ext uri="{FF2B5EF4-FFF2-40B4-BE49-F238E27FC236}">
                <a16:creationId xmlns:a16="http://schemas.microsoft.com/office/drawing/2014/main" id="{26A89885-DC36-FA67-85EB-4C171A51EFC3}"/>
              </a:ext>
            </a:extLst>
          </p:cNvPr>
          <p:cNvSpPr/>
          <p:nvPr/>
        </p:nvSpPr>
        <p:spPr>
          <a:xfrm>
            <a:off x="8581995" y="3892244"/>
            <a:ext cx="2322306" cy="188912"/>
          </a:xfrm>
          <a:custGeom>
            <a:avLst/>
            <a:gdLst>
              <a:gd name="connsiteX0" fmla="*/ 0 w 514345"/>
              <a:gd name="connsiteY0" fmla="*/ 0 h 429842"/>
              <a:gd name="connsiteX1" fmla="*/ 299424 w 514345"/>
              <a:gd name="connsiteY1" fmla="*/ 0 h 429842"/>
              <a:gd name="connsiteX2" fmla="*/ 514345 w 514345"/>
              <a:gd name="connsiteY2" fmla="*/ 214921 h 429842"/>
              <a:gd name="connsiteX3" fmla="*/ 514345 w 514345"/>
              <a:gd name="connsiteY3" fmla="*/ 429842 h 429842"/>
              <a:gd name="connsiteX4" fmla="*/ 0 w 514345"/>
              <a:gd name="connsiteY4" fmla="*/ 429842 h 429842"/>
              <a:gd name="connsiteX5" fmla="*/ 0 w 514345"/>
              <a:gd name="connsiteY5" fmla="*/ 0 h 429842"/>
              <a:gd name="connsiteX0" fmla="*/ 0 w 514345"/>
              <a:gd name="connsiteY0" fmla="*/ 0 h 429842"/>
              <a:gd name="connsiteX1" fmla="*/ 299424 w 514345"/>
              <a:gd name="connsiteY1" fmla="*/ 0 h 429842"/>
              <a:gd name="connsiteX2" fmla="*/ 514345 w 514345"/>
              <a:gd name="connsiteY2" fmla="*/ 214921 h 429842"/>
              <a:gd name="connsiteX3" fmla="*/ 514345 w 514345"/>
              <a:gd name="connsiteY3" fmla="*/ 429842 h 429842"/>
              <a:gd name="connsiteX4" fmla="*/ 0 w 514345"/>
              <a:gd name="connsiteY4" fmla="*/ 225054 h 429842"/>
              <a:gd name="connsiteX5" fmla="*/ 0 w 514345"/>
              <a:gd name="connsiteY5" fmla="*/ 0 h 429842"/>
              <a:gd name="connsiteX0" fmla="*/ 0 w 514345"/>
              <a:gd name="connsiteY0" fmla="*/ 0 h 225054"/>
              <a:gd name="connsiteX1" fmla="*/ 299424 w 514345"/>
              <a:gd name="connsiteY1" fmla="*/ 0 h 225054"/>
              <a:gd name="connsiteX2" fmla="*/ 514345 w 514345"/>
              <a:gd name="connsiteY2" fmla="*/ 214921 h 225054"/>
              <a:gd name="connsiteX3" fmla="*/ 509583 w 514345"/>
              <a:gd name="connsiteY3" fmla="*/ 215529 h 225054"/>
              <a:gd name="connsiteX4" fmla="*/ 0 w 514345"/>
              <a:gd name="connsiteY4" fmla="*/ 225054 h 225054"/>
              <a:gd name="connsiteX5" fmla="*/ 0 w 514345"/>
              <a:gd name="connsiteY5" fmla="*/ 0 h 225054"/>
              <a:gd name="connsiteX0" fmla="*/ 0 w 514345"/>
              <a:gd name="connsiteY0" fmla="*/ 0 h 225054"/>
              <a:gd name="connsiteX1" fmla="*/ 299424 w 514345"/>
              <a:gd name="connsiteY1" fmla="*/ 0 h 225054"/>
              <a:gd name="connsiteX2" fmla="*/ 514345 w 514345"/>
              <a:gd name="connsiteY2" fmla="*/ 214921 h 225054"/>
              <a:gd name="connsiteX3" fmla="*/ 504820 w 514345"/>
              <a:gd name="connsiteY3" fmla="*/ 225054 h 225054"/>
              <a:gd name="connsiteX4" fmla="*/ 0 w 514345"/>
              <a:gd name="connsiteY4" fmla="*/ 225054 h 225054"/>
              <a:gd name="connsiteX5" fmla="*/ 0 w 514345"/>
              <a:gd name="connsiteY5" fmla="*/ 0 h 225054"/>
              <a:gd name="connsiteX0" fmla="*/ 0 w 514345"/>
              <a:gd name="connsiteY0" fmla="*/ 0 h 325067"/>
              <a:gd name="connsiteX1" fmla="*/ 299424 w 514345"/>
              <a:gd name="connsiteY1" fmla="*/ 0 h 325067"/>
              <a:gd name="connsiteX2" fmla="*/ 514345 w 514345"/>
              <a:gd name="connsiteY2" fmla="*/ 214921 h 325067"/>
              <a:gd name="connsiteX3" fmla="*/ 254789 w 514345"/>
              <a:gd name="connsiteY3" fmla="*/ 325067 h 325067"/>
              <a:gd name="connsiteX4" fmla="*/ 0 w 514345"/>
              <a:gd name="connsiteY4" fmla="*/ 225054 h 325067"/>
              <a:gd name="connsiteX5" fmla="*/ 0 w 514345"/>
              <a:gd name="connsiteY5" fmla="*/ 0 h 325067"/>
              <a:gd name="connsiteX0" fmla="*/ 0 w 514345"/>
              <a:gd name="connsiteY0" fmla="*/ 0 h 225054"/>
              <a:gd name="connsiteX1" fmla="*/ 299424 w 514345"/>
              <a:gd name="connsiteY1" fmla="*/ 0 h 225054"/>
              <a:gd name="connsiteX2" fmla="*/ 514345 w 514345"/>
              <a:gd name="connsiteY2" fmla="*/ 214921 h 225054"/>
              <a:gd name="connsiteX3" fmla="*/ 0 w 514345"/>
              <a:gd name="connsiteY3" fmla="*/ 225054 h 225054"/>
              <a:gd name="connsiteX4" fmla="*/ 0 w 514345"/>
              <a:gd name="connsiteY4" fmla="*/ 0 h 225054"/>
              <a:gd name="connsiteX0" fmla="*/ 0 w 511964"/>
              <a:gd name="connsiteY0" fmla="*/ 0 h 229209"/>
              <a:gd name="connsiteX1" fmla="*/ 299424 w 511964"/>
              <a:gd name="connsiteY1" fmla="*/ 0 h 229209"/>
              <a:gd name="connsiteX2" fmla="*/ 511964 w 511964"/>
              <a:gd name="connsiteY2" fmla="*/ 229209 h 229209"/>
              <a:gd name="connsiteX3" fmla="*/ 0 w 511964"/>
              <a:gd name="connsiteY3" fmla="*/ 225054 h 229209"/>
              <a:gd name="connsiteX4" fmla="*/ 0 w 511964"/>
              <a:gd name="connsiteY4" fmla="*/ 0 h 229209"/>
              <a:gd name="connsiteX0" fmla="*/ 0 w 511964"/>
              <a:gd name="connsiteY0" fmla="*/ 0 h 225054"/>
              <a:gd name="connsiteX1" fmla="*/ 299424 w 511964"/>
              <a:gd name="connsiteY1" fmla="*/ 0 h 225054"/>
              <a:gd name="connsiteX2" fmla="*/ 511964 w 511964"/>
              <a:gd name="connsiteY2" fmla="*/ 222065 h 225054"/>
              <a:gd name="connsiteX3" fmla="*/ 0 w 511964"/>
              <a:gd name="connsiteY3" fmla="*/ 225054 h 225054"/>
              <a:gd name="connsiteX4" fmla="*/ 0 w 511964"/>
              <a:gd name="connsiteY4" fmla="*/ 0 h 225054"/>
              <a:gd name="connsiteX0" fmla="*/ 0 w 511964"/>
              <a:gd name="connsiteY0" fmla="*/ 0 h 225054"/>
              <a:gd name="connsiteX1" fmla="*/ 490315 w 511964"/>
              <a:gd name="connsiteY1" fmla="*/ 2813 h 225054"/>
              <a:gd name="connsiteX2" fmla="*/ 511964 w 511964"/>
              <a:gd name="connsiteY2" fmla="*/ 222065 h 225054"/>
              <a:gd name="connsiteX3" fmla="*/ 0 w 511964"/>
              <a:gd name="connsiteY3" fmla="*/ 225054 h 225054"/>
              <a:gd name="connsiteX4" fmla="*/ 0 w 511964"/>
              <a:gd name="connsiteY4" fmla="*/ 0 h 225054"/>
              <a:gd name="connsiteX0" fmla="*/ 0 w 511964"/>
              <a:gd name="connsiteY0" fmla="*/ 0 h 225054"/>
              <a:gd name="connsiteX1" fmla="*/ 494403 w 511964"/>
              <a:gd name="connsiteY1" fmla="*/ 2813 h 225054"/>
              <a:gd name="connsiteX2" fmla="*/ 511964 w 511964"/>
              <a:gd name="connsiteY2" fmla="*/ 222065 h 225054"/>
              <a:gd name="connsiteX3" fmla="*/ 0 w 511964"/>
              <a:gd name="connsiteY3" fmla="*/ 225054 h 225054"/>
              <a:gd name="connsiteX4" fmla="*/ 0 w 511964"/>
              <a:gd name="connsiteY4" fmla="*/ 0 h 225054"/>
              <a:gd name="connsiteX0" fmla="*/ 0 w 511964"/>
              <a:gd name="connsiteY0" fmla="*/ 0 h 228805"/>
              <a:gd name="connsiteX1" fmla="*/ 494403 w 511964"/>
              <a:gd name="connsiteY1" fmla="*/ 2813 h 228805"/>
              <a:gd name="connsiteX2" fmla="*/ 511964 w 511964"/>
              <a:gd name="connsiteY2" fmla="*/ 222065 h 228805"/>
              <a:gd name="connsiteX3" fmla="*/ 17035 w 511964"/>
              <a:gd name="connsiteY3" fmla="*/ 228805 h 228805"/>
              <a:gd name="connsiteX4" fmla="*/ 0 w 511964"/>
              <a:gd name="connsiteY4" fmla="*/ 0 h 228805"/>
              <a:gd name="connsiteX0" fmla="*/ 0 w 511964"/>
              <a:gd name="connsiteY0" fmla="*/ 0 h 223178"/>
              <a:gd name="connsiteX1" fmla="*/ 494403 w 511964"/>
              <a:gd name="connsiteY1" fmla="*/ 2813 h 223178"/>
              <a:gd name="connsiteX2" fmla="*/ 511964 w 511964"/>
              <a:gd name="connsiteY2" fmla="*/ 222065 h 223178"/>
              <a:gd name="connsiteX3" fmla="*/ 15502 w 511964"/>
              <a:gd name="connsiteY3" fmla="*/ 223178 h 223178"/>
              <a:gd name="connsiteX4" fmla="*/ 0 w 511964"/>
              <a:gd name="connsiteY4" fmla="*/ 0 h 223178"/>
              <a:gd name="connsiteX0" fmla="*/ 0 w 511964"/>
              <a:gd name="connsiteY0" fmla="*/ 0 h 223178"/>
              <a:gd name="connsiteX1" fmla="*/ 494403 w 511964"/>
              <a:gd name="connsiteY1" fmla="*/ 2813 h 223178"/>
              <a:gd name="connsiteX2" fmla="*/ 511964 w 511964"/>
              <a:gd name="connsiteY2" fmla="*/ 222065 h 223178"/>
              <a:gd name="connsiteX3" fmla="*/ 16524 w 511964"/>
              <a:gd name="connsiteY3" fmla="*/ 223178 h 223178"/>
              <a:gd name="connsiteX4" fmla="*/ 0 w 511964"/>
              <a:gd name="connsiteY4" fmla="*/ 0 h 223178"/>
              <a:gd name="connsiteX0" fmla="*/ 0 w 512262"/>
              <a:gd name="connsiteY0" fmla="*/ 0 h 223178"/>
              <a:gd name="connsiteX1" fmla="*/ 512262 w 512262"/>
              <a:gd name="connsiteY1" fmla="*/ 2813 h 223178"/>
              <a:gd name="connsiteX2" fmla="*/ 511964 w 512262"/>
              <a:gd name="connsiteY2" fmla="*/ 222065 h 223178"/>
              <a:gd name="connsiteX3" fmla="*/ 16524 w 512262"/>
              <a:gd name="connsiteY3" fmla="*/ 223178 h 223178"/>
              <a:gd name="connsiteX4" fmla="*/ 0 w 512262"/>
              <a:gd name="connsiteY4" fmla="*/ 0 h 223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62" h="223178">
                <a:moveTo>
                  <a:pt x="0" y="0"/>
                </a:moveTo>
                <a:lnTo>
                  <a:pt x="512262" y="2813"/>
                </a:lnTo>
                <a:cubicBezTo>
                  <a:pt x="512163" y="75897"/>
                  <a:pt x="512063" y="148981"/>
                  <a:pt x="511964" y="222065"/>
                </a:cubicBezTo>
                <a:lnTo>
                  <a:pt x="16524" y="223178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>
                <a:solidFill>
                  <a:srgbClr val="A61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CERTIFICATION</a:t>
            </a:r>
            <a:endParaRPr lang="ko-KR" altLang="en-US" sz="1000" b="1" dirty="0">
              <a:solidFill>
                <a:srgbClr val="A61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1CBEEC3-82F6-BA32-73D5-1915589016DC}"/>
              </a:ext>
            </a:extLst>
          </p:cNvPr>
          <p:cNvSpPr txBox="1"/>
          <p:nvPr/>
        </p:nvSpPr>
        <p:spPr>
          <a:xfrm rot="5400000">
            <a:off x="10606192" y="4254554"/>
            <a:ext cx="1213004" cy="323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900"/>
              </a:lnSpc>
            </a:pPr>
            <a:r>
              <a:rPr lang="en-US" altLang="ko-KR" sz="900" b="1" dirty="0">
                <a:latin typeface="Arial" panose="020B0604020202020204" pitchFamily="34" charset="0"/>
                <a:cs typeface="Arial" panose="020B0604020202020204" pitchFamily="34" charset="0"/>
              </a:rPr>
              <a:t>MRV</a:t>
            </a:r>
          </a:p>
          <a:p>
            <a:pPr>
              <a:lnSpc>
                <a:spcPts val="900"/>
              </a:lnSpc>
            </a:pPr>
            <a:r>
              <a:rPr lang="en-US" altLang="ko-KR" sz="900" b="1" dirty="0">
                <a:latin typeface="Arial" panose="020B0604020202020204" pitchFamily="34" charset="0"/>
                <a:cs typeface="Arial" panose="020B0604020202020204" pitchFamily="34" charset="0"/>
              </a:rPr>
              <a:t>methodologies</a:t>
            </a:r>
            <a:endParaRPr lang="ko-KR" alt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5" name="직선 화살표 연결선 84">
            <a:extLst>
              <a:ext uri="{FF2B5EF4-FFF2-40B4-BE49-F238E27FC236}">
                <a16:creationId xmlns:a16="http://schemas.microsoft.com/office/drawing/2014/main" id="{789BA647-FAE9-9A3B-C9A8-43DEA5F2A436}"/>
              </a:ext>
            </a:extLst>
          </p:cNvPr>
          <p:cNvCxnSpPr>
            <a:cxnSpLocks/>
          </p:cNvCxnSpPr>
          <p:nvPr/>
        </p:nvCxnSpPr>
        <p:spPr>
          <a:xfrm>
            <a:off x="6710392" y="4776779"/>
            <a:ext cx="0" cy="322271"/>
          </a:xfrm>
          <a:prstGeom prst="straightConnector1">
            <a:avLst/>
          </a:prstGeom>
          <a:ln w="31750">
            <a:solidFill>
              <a:srgbClr val="A61C00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직사각형 86">
            <a:extLst>
              <a:ext uri="{FF2B5EF4-FFF2-40B4-BE49-F238E27FC236}">
                <a16:creationId xmlns:a16="http://schemas.microsoft.com/office/drawing/2014/main" id="{6FB464A2-849D-0A99-5206-7543B5A4EF2A}"/>
              </a:ext>
            </a:extLst>
          </p:cNvPr>
          <p:cNvSpPr/>
          <p:nvPr/>
        </p:nvSpPr>
        <p:spPr>
          <a:xfrm>
            <a:off x="5124449" y="5099050"/>
            <a:ext cx="3238497" cy="228612"/>
          </a:xfrm>
          <a:prstGeom prst="rect">
            <a:avLst/>
          </a:prstGeom>
          <a:solidFill>
            <a:srgbClr val="A61C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>
                <a:latin typeface="Arial" panose="020B0604020202020204" pitchFamily="34" charset="0"/>
                <a:cs typeface="Arial" panose="020B0604020202020204" pitchFamily="34" charset="0"/>
              </a:rPr>
              <a:t>CLIMATE MITIGATION ACTION</a:t>
            </a:r>
            <a:endParaRPr lang="ko-KR" alt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8" name="직선 화살표 연결선 87">
            <a:extLst>
              <a:ext uri="{FF2B5EF4-FFF2-40B4-BE49-F238E27FC236}">
                <a16:creationId xmlns:a16="http://schemas.microsoft.com/office/drawing/2014/main" id="{4EBABF6B-1AFF-9FD9-F7E1-13343D36DD98}"/>
              </a:ext>
            </a:extLst>
          </p:cNvPr>
          <p:cNvCxnSpPr>
            <a:cxnSpLocks/>
          </p:cNvCxnSpPr>
          <p:nvPr/>
        </p:nvCxnSpPr>
        <p:spPr>
          <a:xfrm>
            <a:off x="6710392" y="5321312"/>
            <a:ext cx="0" cy="322271"/>
          </a:xfrm>
          <a:prstGeom prst="straightConnector1">
            <a:avLst/>
          </a:prstGeom>
          <a:ln w="31750">
            <a:solidFill>
              <a:srgbClr val="A61C00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직사각형 88">
            <a:extLst>
              <a:ext uri="{FF2B5EF4-FFF2-40B4-BE49-F238E27FC236}">
                <a16:creationId xmlns:a16="http://schemas.microsoft.com/office/drawing/2014/main" id="{E2476454-D2AF-8548-A43F-CD8C5F70CD2D}"/>
              </a:ext>
            </a:extLst>
          </p:cNvPr>
          <p:cNvSpPr/>
          <p:nvPr/>
        </p:nvSpPr>
        <p:spPr>
          <a:xfrm>
            <a:off x="5124449" y="5649932"/>
            <a:ext cx="3238497" cy="383575"/>
          </a:xfrm>
          <a:prstGeom prst="rect">
            <a:avLst/>
          </a:prstGeom>
          <a:solidFill>
            <a:srgbClr val="A61C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atin typeface="Arial" panose="020B0604020202020204" pitchFamily="34" charset="0"/>
                <a:cs typeface="Arial" panose="020B0604020202020204" pitchFamily="34" charset="0"/>
              </a:rPr>
              <a:t>CLIMATE BOND</a:t>
            </a:r>
            <a:endParaRPr lang="ko-KR" alt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988BA110-B958-6E70-BB37-793E9B020316}"/>
              </a:ext>
            </a:extLst>
          </p:cNvPr>
          <p:cNvSpPr txBox="1"/>
          <p:nvPr/>
        </p:nvSpPr>
        <p:spPr>
          <a:xfrm>
            <a:off x="698500" y="1928469"/>
            <a:ext cx="147141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b="1" dirty="0">
                <a:latin typeface="Arial" panose="020B0604020202020204" pitchFamily="34" charset="0"/>
                <a:cs typeface="Arial" panose="020B0604020202020204" pitchFamily="34" charset="0"/>
              </a:rPr>
              <a:t>Uses &amp;</a:t>
            </a:r>
          </a:p>
          <a:p>
            <a:pPr algn="r"/>
            <a:r>
              <a:rPr lang="en-US" altLang="ko-KR" sz="1000" b="1" dirty="0">
                <a:latin typeface="Arial" panose="020B0604020202020204" pitchFamily="34" charset="0"/>
                <a:cs typeface="Arial" panose="020B0604020202020204" pitchFamily="34" charset="0"/>
              </a:rPr>
              <a:t>application of</a:t>
            </a:r>
          </a:p>
          <a:p>
            <a:pPr algn="r"/>
            <a:r>
              <a:rPr lang="en-US" altLang="ko-KR" sz="1000" b="1" dirty="0">
                <a:latin typeface="Arial" panose="020B0604020202020204" pitchFamily="34" charset="0"/>
                <a:cs typeface="Arial" panose="020B0604020202020204" pitchFamily="34" charset="0"/>
              </a:rPr>
              <a:t>digital climate</a:t>
            </a:r>
          </a:p>
          <a:p>
            <a:pPr algn="r"/>
            <a:r>
              <a:rPr lang="en-US" altLang="ko-KR" sz="1000" b="1" dirty="0">
                <a:latin typeface="Arial" panose="020B0604020202020204" pitchFamily="34" charset="0"/>
                <a:cs typeface="Arial" panose="020B0604020202020204" pitchFamily="34" charset="0"/>
              </a:rPr>
              <a:t>assets</a:t>
            </a:r>
            <a:endParaRPr lang="ko-KR" alt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그룹 102">
            <a:extLst>
              <a:ext uri="{FF2B5EF4-FFF2-40B4-BE49-F238E27FC236}">
                <a16:creationId xmlns:a16="http://schemas.microsoft.com/office/drawing/2014/main" id="{F2CC142F-528C-430F-9AEF-A4AB56926E12}"/>
              </a:ext>
            </a:extLst>
          </p:cNvPr>
          <p:cNvGrpSpPr/>
          <p:nvPr/>
        </p:nvGrpSpPr>
        <p:grpSpPr>
          <a:xfrm>
            <a:off x="2228977" y="1893095"/>
            <a:ext cx="142749" cy="858838"/>
            <a:chOff x="2228977" y="1893095"/>
            <a:chExt cx="142749" cy="858838"/>
          </a:xfrm>
        </p:grpSpPr>
        <p:cxnSp>
          <p:nvCxnSpPr>
            <p:cNvPr id="96" name="연결선: 꺾임 95">
              <a:extLst>
                <a:ext uri="{FF2B5EF4-FFF2-40B4-BE49-F238E27FC236}">
                  <a16:creationId xmlns:a16="http://schemas.microsoft.com/office/drawing/2014/main" id="{B769A646-95CD-3172-0403-77A41382EE3D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871266" y="2251473"/>
              <a:ext cx="858838" cy="142081"/>
            </a:xfrm>
            <a:prstGeom prst="bentConnector3">
              <a:avLst>
                <a:gd name="adj1" fmla="val -462"/>
              </a:avLst>
            </a:prstGeom>
            <a:ln w="12700">
              <a:solidFill>
                <a:srgbClr val="674E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직선 연결선 100">
              <a:extLst>
                <a:ext uri="{FF2B5EF4-FFF2-40B4-BE49-F238E27FC236}">
                  <a16:creationId xmlns:a16="http://schemas.microsoft.com/office/drawing/2014/main" id="{56CAEF59-C58B-305C-7989-5DFD7A9583E9}"/>
                </a:ext>
              </a:extLst>
            </p:cNvPr>
            <p:cNvCxnSpPr>
              <a:cxnSpLocks/>
            </p:cNvCxnSpPr>
            <p:nvPr/>
          </p:nvCxnSpPr>
          <p:spPr>
            <a:xfrm>
              <a:off x="2228977" y="2750344"/>
              <a:ext cx="142749" cy="0"/>
            </a:xfrm>
            <a:prstGeom prst="line">
              <a:avLst/>
            </a:prstGeom>
            <a:ln w="12700">
              <a:solidFill>
                <a:srgbClr val="674E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그룹 103">
            <a:extLst>
              <a:ext uri="{FF2B5EF4-FFF2-40B4-BE49-F238E27FC236}">
                <a16:creationId xmlns:a16="http://schemas.microsoft.com/office/drawing/2014/main" id="{85281C65-4CF4-2AC7-53DE-94ECB6BC4929}"/>
              </a:ext>
            </a:extLst>
          </p:cNvPr>
          <p:cNvGrpSpPr/>
          <p:nvPr/>
        </p:nvGrpSpPr>
        <p:grpSpPr>
          <a:xfrm>
            <a:off x="2228977" y="2815057"/>
            <a:ext cx="142749" cy="858838"/>
            <a:chOff x="2228977" y="1893095"/>
            <a:chExt cx="142749" cy="858838"/>
          </a:xfrm>
        </p:grpSpPr>
        <p:cxnSp>
          <p:nvCxnSpPr>
            <p:cNvPr id="105" name="연결선: 꺾임 104">
              <a:extLst>
                <a:ext uri="{FF2B5EF4-FFF2-40B4-BE49-F238E27FC236}">
                  <a16:creationId xmlns:a16="http://schemas.microsoft.com/office/drawing/2014/main" id="{26E32476-BF1F-50C4-751E-EA8D8E277E3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871266" y="2251473"/>
              <a:ext cx="858838" cy="142081"/>
            </a:xfrm>
            <a:prstGeom prst="bentConnector3">
              <a:avLst>
                <a:gd name="adj1" fmla="val -462"/>
              </a:avLst>
            </a:prstGeom>
            <a:ln w="12700">
              <a:solidFill>
                <a:srgbClr val="674E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직선 연결선 105">
              <a:extLst>
                <a:ext uri="{FF2B5EF4-FFF2-40B4-BE49-F238E27FC236}">
                  <a16:creationId xmlns:a16="http://schemas.microsoft.com/office/drawing/2014/main" id="{E8E8CF2B-F4D9-E0B5-E290-BF5EB826F1B8}"/>
                </a:ext>
              </a:extLst>
            </p:cNvPr>
            <p:cNvCxnSpPr>
              <a:cxnSpLocks/>
            </p:cNvCxnSpPr>
            <p:nvPr/>
          </p:nvCxnSpPr>
          <p:spPr>
            <a:xfrm>
              <a:off x="2228977" y="2750344"/>
              <a:ext cx="142749" cy="0"/>
            </a:xfrm>
            <a:prstGeom prst="line">
              <a:avLst/>
            </a:prstGeom>
            <a:ln w="12700">
              <a:solidFill>
                <a:srgbClr val="674E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그룹 106">
            <a:extLst>
              <a:ext uri="{FF2B5EF4-FFF2-40B4-BE49-F238E27FC236}">
                <a16:creationId xmlns:a16="http://schemas.microsoft.com/office/drawing/2014/main" id="{7F1483C7-A19F-A255-052E-1F09E6F93172}"/>
              </a:ext>
            </a:extLst>
          </p:cNvPr>
          <p:cNvGrpSpPr/>
          <p:nvPr/>
        </p:nvGrpSpPr>
        <p:grpSpPr>
          <a:xfrm>
            <a:off x="2228977" y="3760412"/>
            <a:ext cx="142749" cy="1097329"/>
            <a:chOff x="2228977" y="1893095"/>
            <a:chExt cx="142749" cy="858838"/>
          </a:xfrm>
        </p:grpSpPr>
        <p:cxnSp>
          <p:nvCxnSpPr>
            <p:cNvPr id="108" name="연결선: 꺾임 107">
              <a:extLst>
                <a:ext uri="{FF2B5EF4-FFF2-40B4-BE49-F238E27FC236}">
                  <a16:creationId xmlns:a16="http://schemas.microsoft.com/office/drawing/2014/main" id="{C975D0FD-9E3B-8A95-1C02-7C4139887D6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871266" y="2251473"/>
              <a:ext cx="858838" cy="142081"/>
            </a:xfrm>
            <a:prstGeom prst="bentConnector3">
              <a:avLst>
                <a:gd name="adj1" fmla="val -462"/>
              </a:avLst>
            </a:prstGeom>
            <a:ln w="12700">
              <a:solidFill>
                <a:srgbClr val="674E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직선 연결선 108">
              <a:extLst>
                <a:ext uri="{FF2B5EF4-FFF2-40B4-BE49-F238E27FC236}">
                  <a16:creationId xmlns:a16="http://schemas.microsoft.com/office/drawing/2014/main" id="{61C4A70F-A0F6-6F8F-DF3D-2080FDD328D8}"/>
                </a:ext>
              </a:extLst>
            </p:cNvPr>
            <p:cNvCxnSpPr>
              <a:cxnSpLocks/>
            </p:cNvCxnSpPr>
            <p:nvPr/>
          </p:nvCxnSpPr>
          <p:spPr>
            <a:xfrm>
              <a:off x="2228977" y="2750344"/>
              <a:ext cx="142749" cy="0"/>
            </a:xfrm>
            <a:prstGeom prst="line">
              <a:avLst/>
            </a:prstGeom>
            <a:ln w="12700">
              <a:solidFill>
                <a:srgbClr val="674E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0" name="TextBox 109">
            <a:extLst>
              <a:ext uri="{FF2B5EF4-FFF2-40B4-BE49-F238E27FC236}">
                <a16:creationId xmlns:a16="http://schemas.microsoft.com/office/drawing/2014/main" id="{04134D9A-816B-65C9-FD34-E96A352A4105}"/>
              </a:ext>
            </a:extLst>
          </p:cNvPr>
          <p:cNvSpPr txBox="1"/>
          <p:nvPr/>
        </p:nvSpPr>
        <p:spPr>
          <a:xfrm>
            <a:off x="698500" y="3031916"/>
            <a:ext cx="1471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Tokenized</a:t>
            </a:r>
          </a:p>
          <a:p>
            <a:pPr algn="r"/>
            <a:r>
              <a:rPr lang="en-US" altLang="ko-KR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climate assets</a:t>
            </a:r>
            <a:endParaRPr lang="ko-KR" altLang="en-US" sz="1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6980821E-E907-49DC-89D7-F79F13256814}"/>
              </a:ext>
            </a:extLst>
          </p:cNvPr>
          <p:cNvSpPr txBox="1"/>
          <p:nvPr/>
        </p:nvSpPr>
        <p:spPr>
          <a:xfrm>
            <a:off x="698500" y="3801243"/>
            <a:ext cx="14714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b="1" dirty="0"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</a:p>
          <a:p>
            <a:pPr algn="r"/>
            <a:r>
              <a:rPr lang="en-US" altLang="ko-KR" sz="1000" b="1" dirty="0">
                <a:latin typeface="Arial" panose="020B0604020202020204" pitchFamily="34" charset="0"/>
                <a:cs typeface="Arial" panose="020B0604020202020204" pitchFamily="34" charset="0"/>
              </a:rPr>
              <a:t>transformation</a:t>
            </a:r>
          </a:p>
          <a:p>
            <a:pPr algn="r"/>
            <a:r>
              <a:rPr lang="en-US" altLang="ko-KR" sz="1000" b="1" dirty="0">
                <a:latin typeface="Arial" panose="020B0604020202020204" pitchFamily="34" charset="0"/>
                <a:cs typeface="Arial" panose="020B0604020202020204" pitchFamily="34" charset="0"/>
              </a:rPr>
              <a:t>of Monitoring,</a:t>
            </a:r>
          </a:p>
          <a:p>
            <a:pPr algn="r"/>
            <a:r>
              <a:rPr lang="en-US" altLang="ko-KR" sz="1000" b="1" dirty="0">
                <a:latin typeface="Arial" panose="020B0604020202020204" pitchFamily="34" charset="0"/>
                <a:cs typeface="Arial" panose="020B0604020202020204" pitchFamily="34" charset="0"/>
              </a:rPr>
              <a:t>Reporting &amp;</a:t>
            </a:r>
          </a:p>
          <a:p>
            <a:pPr algn="r"/>
            <a:r>
              <a:rPr lang="en-US" altLang="ko-KR" sz="1000" b="1" dirty="0">
                <a:latin typeface="Arial" panose="020B0604020202020204" pitchFamily="34" charset="0"/>
                <a:cs typeface="Arial" panose="020B0604020202020204" pitchFamily="34" charset="0"/>
              </a:rPr>
              <a:t>Verification</a:t>
            </a:r>
          </a:p>
          <a:p>
            <a:pPr algn="r"/>
            <a:r>
              <a:rPr lang="en-US" altLang="ko-KR" sz="1000" b="1" dirty="0">
                <a:latin typeface="Arial" panose="020B0604020202020204" pitchFamily="34" charset="0"/>
                <a:cs typeface="Arial" panose="020B0604020202020204" pitchFamily="34" charset="0"/>
              </a:rPr>
              <a:t>(MRV</a:t>
            </a:r>
            <a:r>
              <a:rPr lang="en-US" altLang="ko-KR" sz="1000" b="1" dirty="0">
                <a:solidFill>
                  <a:srgbClr val="674E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ko-KR" altLang="en-US" sz="1000" b="1" dirty="0">
              <a:solidFill>
                <a:srgbClr val="674EA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D819808D-EC51-985C-EC9E-356E6B43B37B}"/>
              </a:ext>
            </a:extLst>
          </p:cNvPr>
          <p:cNvSpPr txBox="1"/>
          <p:nvPr/>
        </p:nvSpPr>
        <p:spPr>
          <a:xfrm>
            <a:off x="8248487" y="3079977"/>
            <a:ext cx="243741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US" altLang="ko-KR" sz="1000">
                <a:latin typeface="Arial" panose="020B0604020202020204" pitchFamily="34" charset="0"/>
                <a:cs typeface="Arial" panose="020B0604020202020204" pitchFamily="34" charset="0"/>
              </a:rPr>
              <a:t>Certification &amp; issuance</a:t>
            </a:r>
          </a:p>
          <a:p>
            <a:pPr>
              <a:lnSpc>
                <a:spcPts val="1000"/>
              </a:lnSpc>
            </a:pPr>
            <a:r>
              <a:rPr lang="en-US" altLang="ko-KR" sz="1000">
                <a:latin typeface="Arial" panose="020B0604020202020204" pitchFamily="34" charset="0"/>
                <a:cs typeface="Arial" panose="020B0604020202020204" pitchFamily="34" charset="0"/>
              </a:rPr>
              <a:t>from climate events</a:t>
            </a:r>
            <a:endParaRPr lang="ko-KR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88436" y="918588"/>
            <a:ext cx="3435067" cy="5437762"/>
          </a:xfrm>
          <a:prstGeom prst="rect">
            <a:avLst/>
          </a:prstGeom>
          <a:noFill/>
          <a:ln w="28575">
            <a:solidFill>
              <a:srgbClr val="00B0F0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015661" y="6027117"/>
            <a:ext cx="1837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</a:rPr>
              <a:t> </a:t>
            </a:r>
            <a:r>
              <a:rPr lang="ko-KR" altLang="en-US" b="1" dirty="0" err="1">
                <a:solidFill>
                  <a:srgbClr val="FF0000"/>
                </a:solidFill>
              </a:rPr>
              <a:t>그린본드</a:t>
            </a:r>
            <a:r>
              <a:rPr lang="ko-KR" altLang="en-US" b="1" dirty="0">
                <a:solidFill>
                  <a:srgbClr val="FF0000"/>
                </a:solidFill>
              </a:rPr>
              <a:t> 투자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64469" y="1626908"/>
            <a:ext cx="1835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rgbClr val="FF0000"/>
                </a:solidFill>
              </a:rPr>
              <a:t>탄소저감 평가 </a:t>
            </a:r>
          </a:p>
        </p:txBody>
      </p:sp>
    </p:spTree>
    <p:extLst>
      <p:ext uri="{BB962C8B-B14F-4D97-AF65-F5344CB8AC3E}">
        <p14:creationId xmlns:p14="http://schemas.microsoft.com/office/powerpoint/2010/main" val="7889344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직사각형 66">
            <a:extLst>
              <a:ext uri="{FF2B5EF4-FFF2-40B4-BE49-F238E27FC236}">
                <a16:creationId xmlns:a16="http://schemas.microsoft.com/office/drawing/2014/main" id="{009E6B8B-697D-A1B9-CF14-6D8C53B63B6D}"/>
              </a:ext>
            </a:extLst>
          </p:cNvPr>
          <p:cNvSpPr/>
          <p:nvPr/>
        </p:nvSpPr>
        <p:spPr>
          <a:xfrm>
            <a:off x="0" y="0"/>
            <a:ext cx="12192000" cy="47064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dirty="0">
                <a:solidFill>
                  <a:schemeClr val="bg1"/>
                </a:solidFill>
                <a:latin typeface="Segoe UI Light" panose="020B0502040204020203" pitchFamily="34" charset="0"/>
              </a:rPr>
              <a:t> </a:t>
            </a:r>
            <a:r>
              <a:rPr lang="ko-KR" altLang="en-US" dirty="0">
                <a:solidFill>
                  <a:schemeClr val="bg1"/>
                </a:solidFill>
                <a:latin typeface="Segoe UI Light" panose="020B0502040204020203" pitchFamily="34" charset="0"/>
              </a:rPr>
              <a:t>투자와 </a:t>
            </a:r>
            <a:r>
              <a:rPr lang="ko-KR" altLang="en-US" dirty="0" err="1">
                <a:solidFill>
                  <a:schemeClr val="bg1"/>
                </a:solidFill>
                <a:latin typeface="Segoe UI Light" panose="020B0502040204020203" pitchFamily="34" charset="0"/>
              </a:rPr>
              <a:t>탄소배출의</a:t>
            </a:r>
            <a:r>
              <a:rPr lang="ko-KR" altLang="en-US" dirty="0">
                <a:solidFill>
                  <a:schemeClr val="bg1"/>
                </a:solidFill>
                <a:latin typeface="Segoe UI Light" panose="020B0502040204020203" pitchFamily="34" charset="0"/>
              </a:rPr>
              <a:t> 감축 연계</a:t>
            </a:r>
            <a:r>
              <a:rPr lang="en-US" altLang="ko-KR" dirty="0">
                <a:solidFill>
                  <a:srgbClr val="FF0000"/>
                </a:solidFill>
                <a:latin typeface="Segoe UI Light" panose="020B0502040204020203" pitchFamily="34" charset="0"/>
              </a:rPr>
              <a:t> </a:t>
            </a:r>
            <a:r>
              <a:rPr lang="en-US" altLang="ko-KR" b="1" dirty="0">
                <a:solidFill>
                  <a:schemeClr val="bg1"/>
                </a:solidFill>
                <a:latin typeface="Segoe UI Light" panose="020B0502040204020203" pitchFamily="34" charset="0"/>
              </a:rPr>
              <a:t>(</a:t>
            </a:r>
            <a:r>
              <a:rPr lang="en-US" altLang="ko-KR" b="1" dirty="0" err="1">
                <a:solidFill>
                  <a:schemeClr val="bg1"/>
                </a:solidFill>
                <a:latin typeface="Segoe UI Light" panose="020B0502040204020203" pitchFamily="34" charset="0"/>
              </a:rPr>
              <a:t>Occtopus</a:t>
            </a:r>
            <a:r>
              <a:rPr lang="en-US" altLang="ko-KR" b="1" dirty="0">
                <a:solidFill>
                  <a:schemeClr val="bg1"/>
                </a:solidFill>
                <a:latin typeface="Segoe UI Light" panose="020B0502040204020203" pitchFamily="34" charset="0"/>
              </a:rPr>
              <a:t> APP) 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9205" y="1743928"/>
            <a:ext cx="5315739" cy="4362106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165089" y="841260"/>
            <a:ext cx="560397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i="1" dirty="0">
                <a:solidFill>
                  <a:srgbClr val="000000"/>
                </a:solidFill>
                <a:latin typeface="Segoe UI" panose="020B0502040204020203" pitchFamily="34" charset="0"/>
              </a:rPr>
              <a:t>Mobile platform showing the portfolio and wallet view.</a:t>
            </a:r>
          </a:p>
          <a:p>
            <a:r>
              <a:rPr lang="en-US" altLang="ko-KR" i="1" dirty="0">
                <a:solidFill>
                  <a:srgbClr val="0070C0"/>
                </a:solidFill>
                <a:latin typeface="Segoe UI" panose="020B0502040204020203" pitchFamily="34" charset="0"/>
              </a:rPr>
              <a:t>  </a:t>
            </a:r>
            <a:r>
              <a:rPr lang="en-US" altLang="ko-KR" sz="2000" i="1" dirty="0" err="1">
                <a:solidFill>
                  <a:srgbClr val="0070C0"/>
                </a:solidFill>
                <a:latin typeface="Segoe UI" panose="020B0502040204020203" pitchFamily="34" charset="0"/>
              </a:rPr>
              <a:t>Occtopus</a:t>
            </a:r>
            <a:r>
              <a:rPr lang="en-US" altLang="ko-KR" sz="2000" i="1" dirty="0">
                <a:solidFill>
                  <a:srgbClr val="0070C0"/>
                </a:solidFill>
                <a:latin typeface="Segoe UI" panose="020B0502040204020203" pitchFamily="34" charset="0"/>
              </a:rPr>
              <a:t>  App (in </a:t>
            </a:r>
            <a:r>
              <a:rPr lang="en-US" altLang="ko-KR" sz="2000" i="1" dirty="0" err="1">
                <a:solidFill>
                  <a:srgbClr val="0070C0"/>
                </a:solidFill>
                <a:latin typeface="Segoe UI" panose="020B0502040204020203" pitchFamily="34" charset="0"/>
              </a:rPr>
              <a:t>Hongkong</a:t>
            </a:r>
            <a:r>
              <a:rPr lang="en-US" altLang="ko-KR" sz="2000" i="1" dirty="0">
                <a:solidFill>
                  <a:srgbClr val="0070C0"/>
                </a:solidFill>
                <a:latin typeface="Segoe UI" panose="020B0502040204020203" pitchFamily="34" charset="0"/>
              </a:rPr>
              <a:t>) </a:t>
            </a:r>
            <a:endParaRPr lang="ko-KR" altLang="en-US" sz="2000" dirty="0">
              <a:solidFill>
                <a:srgbClr val="0070C0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97416" y="1290844"/>
            <a:ext cx="6172200" cy="4198244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6552751" y="841260"/>
            <a:ext cx="4860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i="1" dirty="0">
                <a:solidFill>
                  <a:srgbClr val="000000"/>
                </a:solidFill>
                <a:latin typeface="Segoe UI" panose="020B0502040204020203" pitchFamily="34" charset="0"/>
              </a:rPr>
              <a:t>The green impact of subscribed bond holdings. </a:t>
            </a: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5697416" y="5535178"/>
            <a:ext cx="61722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i="1" dirty="0">
                <a:solidFill>
                  <a:srgbClr val="AA312D"/>
                </a:solidFill>
                <a:latin typeface="Segoe UI" panose="020B0502040204020203" pitchFamily="34" charset="0"/>
              </a:rPr>
              <a:t>                        </a:t>
            </a:r>
            <a:r>
              <a:rPr lang="en-US" altLang="ko-KR" i="1" dirty="0" err="1">
                <a:solidFill>
                  <a:srgbClr val="AA312D"/>
                </a:solidFill>
                <a:latin typeface="Segoe UI" panose="020B0502040204020203" pitchFamily="34" charset="0"/>
              </a:rPr>
              <a:t>Allinfra</a:t>
            </a:r>
            <a:r>
              <a:rPr lang="en-US" altLang="ko-KR" i="1" dirty="0">
                <a:solidFill>
                  <a:srgbClr val="AA312D"/>
                </a:solidFill>
                <a:latin typeface="Segoe UI" panose="020B0502040204020203" pitchFamily="34" charset="0"/>
              </a:rPr>
              <a:t> Climate Data</a:t>
            </a:r>
            <a:r>
              <a:rPr lang="en-US" altLang="ko-KR" sz="800" i="1" baseline="30000" dirty="0">
                <a:solidFill>
                  <a:srgbClr val="AA312D"/>
                </a:solidFill>
                <a:latin typeface="Segoe UI" panose="020B0502040204020203" pitchFamily="34" charset="0"/>
              </a:rPr>
              <a:t>8 </a:t>
            </a:r>
            <a:endParaRPr lang="en-US" altLang="ko-KR" dirty="0">
              <a:solidFill>
                <a:srgbClr val="AA312D"/>
              </a:solidFill>
              <a:latin typeface="Segoe UI" panose="020B0502040204020203" pitchFamily="34" charset="0"/>
            </a:endParaRPr>
          </a:p>
          <a:p>
            <a:pPr algn="just"/>
            <a:r>
              <a:rPr lang="en-US" altLang="ko-KR" sz="1400" b="1" dirty="0">
                <a:solidFill>
                  <a:srgbClr val="000000"/>
                </a:solidFill>
                <a:latin typeface="Segoe UI Light" panose="020B0502040204020203" pitchFamily="34" charset="0"/>
              </a:rPr>
              <a:t>the green data feeds sourced by </a:t>
            </a:r>
            <a:r>
              <a:rPr lang="en-US" altLang="ko-KR" sz="1400" b="1" dirty="0" err="1">
                <a:solidFill>
                  <a:srgbClr val="000000"/>
                </a:solidFill>
                <a:latin typeface="Segoe UI Light" panose="020B0502040204020203" pitchFamily="34" charset="0"/>
              </a:rPr>
              <a:t>Allinfra</a:t>
            </a:r>
            <a:r>
              <a:rPr lang="en-US" altLang="ko-KR" sz="1400" b="1" dirty="0">
                <a:solidFill>
                  <a:srgbClr val="000000"/>
                </a:solidFill>
                <a:latin typeface="Segoe UI Light" panose="020B0502040204020203" pitchFamily="34" charset="0"/>
              </a:rPr>
              <a:t>, a service provider that </a:t>
            </a:r>
            <a:r>
              <a:rPr lang="en-US" altLang="ko-KR" sz="1400" b="1" dirty="0" err="1">
                <a:solidFill>
                  <a:srgbClr val="000000"/>
                </a:solidFill>
                <a:latin typeface="Segoe UI Light" panose="020B0502040204020203" pitchFamily="34" charset="0"/>
              </a:rPr>
              <a:t>specialises</a:t>
            </a:r>
            <a:r>
              <a:rPr lang="en-US" altLang="ko-KR" sz="1400" b="1" dirty="0">
                <a:solidFill>
                  <a:srgbClr val="000000"/>
                </a:solidFill>
                <a:latin typeface="Segoe UI Light" panose="020B0502040204020203" pitchFamily="34" charset="0"/>
              </a:rPr>
              <a:t> in integrating climate-related data with infrastructure, finance, and other solutions. </a:t>
            </a:r>
            <a:endParaRPr lang="ko-KR" altLang="en-US" sz="1400" b="1" dirty="0"/>
          </a:p>
        </p:txBody>
      </p:sp>
      <p:sp>
        <p:nvSpPr>
          <p:cNvPr id="2" name="직사각형 1"/>
          <p:cNvSpPr/>
          <p:nvPr/>
        </p:nvSpPr>
        <p:spPr>
          <a:xfrm>
            <a:off x="165089" y="516737"/>
            <a:ext cx="93843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  <a:latin typeface="Segoe UI Light" panose="020B0502040204020203" pitchFamily="34" charset="0"/>
              </a:rPr>
              <a:t>개인 투자와 이산화탄소 배출의 </a:t>
            </a:r>
            <a:r>
              <a:rPr lang="ko-KR" altLang="en-US" dirty="0" err="1">
                <a:solidFill>
                  <a:srgbClr val="FF0000"/>
                </a:solidFill>
                <a:latin typeface="Segoe UI Light" panose="020B0502040204020203" pitchFamily="34" charset="0"/>
              </a:rPr>
              <a:t>감축연계를</a:t>
            </a:r>
            <a:r>
              <a:rPr lang="ko-KR" altLang="en-US" dirty="0">
                <a:solidFill>
                  <a:srgbClr val="FF0000"/>
                </a:solidFill>
                <a:latin typeface="Segoe UI Light" panose="020B0502040204020203" pitchFamily="34" charset="0"/>
              </a:rPr>
              <a:t> 가시화 함</a:t>
            </a:r>
            <a:endParaRPr lang="en-US" altLang="ko-KR" b="1" dirty="0">
              <a:solidFill>
                <a:srgbClr val="FF0000"/>
              </a:solidFill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0263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F9B5-D01D-4A72-BBFE-8B6FBC96131D}" type="slidenum">
              <a:rPr lang="ko-KR" altLang="en-US" smtClean="0"/>
              <a:pPr/>
              <a:t>29</a:t>
            </a:fld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009E6B8B-697D-A1B9-CF14-6D8C53B63B6D}"/>
              </a:ext>
            </a:extLst>
          </p:cNvPr>
          <p:cNvSpPr/>
          <p:nvPr/>
        </p:nvSpPr>
        <p:spPr>
          <a:xfrm>
            <a:off x="0" y="0"/>
            <a:ext cx="12192000" cy="50037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/>
              <a:t>  </a:t>
            </a:r>
            <a:r>
              <a:rPr lang="en-US" altLang="ko-KR" b="1" dirty="0"/>
              <a:t>2. EIB (</a:t>
            </a:r>
            <a:r>
              <a:rPr lang="ko-KR" altLang="en-US" b="1" dirty="0"/>
              <a:t>유럽투자은행</a:t>
            </a:r>
            <a:r>
              <a:rPr lang="en-US" altLang="ko-KR" b="1" dirty="0"/>
              <a:t>)  </a:t>
            </a:r>
            <a:r>
              <a:rPr lang="ko-KR" altLang="en-US" b="1" dirty="0" err="1"/>
              <a:t>채권토큰</a:t>
            </a:r>
            <a:r>
              <a:rPr lang="en-US" altLang="ko-KR" b="1" dirty="0"/>
              <a:t> </a:t>
            </a:r>
            <a:r>
              <a:rPr lang="en-US" altLang="ko-KR" dirty="0"/>
              <a:t>:  </a:t>
            </a:r>
            <a:r>
              <a:rPr lang="ko-KR" altLang="en-US" dirty="0" err="1"/>
              <a:t>룩셈부르그</a:t>
            </a:r>
            <a:r>
              <a:rPr lang="en-US" altLang="ko-KR" dirty="0"/>
              <a:t>(</a:t>
            </a:r>
            <a:r>
              <a:rPr lang="ko-KR" altLang="en-US" dirty="0"/>
              <a:t>사적 </a:t>
            </a:r>
            <a:r>
              <a:rPr lang="ko-KR" altLang="en-US" dirty="0" err="1"/>
              <a:t>블록체인</a:t>
            </a:r>
            <a:r>
              <a:rPr lang="en-US" altLang="ko-KR" dirty="0"/>
              <a:t>)</a:t>
            </a:r>
            <a:r>
              <a:rPr lang="ko-KR" altLang="en-US" dirty="0"/>
              <a:t> 거래소 상장 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511" y="645982"/>
            <a:ext cx="7112977" cy="6088429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620108" y="4273062"/>
            <a:ext cx="6418383" cy="8792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20108" y="6170125"/>
            <a:ext cx="6418383" cy="5425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71054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F9B5-D01D-4A72-BBFE-8B6FBC96131D}" type="slidenum">
              <a:rPr lang="ko-KR" altLang="en-US" smtClean="0"/>
              <a:pPr/>
              <a:t>3</a:t>
            </a:fld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33753" y="686921"/>
            <a:ext cx="1109589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/>
              <a:t>     </a:t>
            </a:r>
            <a:r>
              <a:rPr lang="en-US" altLang="ko-KR" sz="3200" dirty="0"/>
              <a:t>        </a:t>
            </a:r>
            <a:endParaRPr lang="en-US" altLang="ko-KR" sz="2800" dirty="0">
              <a:solidFill>
                <a:srgbClr val="0070C0"/>
              </a:solidFill>
            </a:endParaRPr>
          </a:p>
          <a:p>
            <a:r>
              <a:rPr lang="en-US" altLang="ko-KR" sz="3200" dirty="0">
                <a:solidFill>
                  <a:srgbClr val="0070C0"/>
                </a:solidFill>
              </a:rPr>
              <a:t>      </a:t>
            </a:r>
            <a:r>
              <a:rPr lang="ko-KR" altLang="en-US" sz="3200" dirty="0">
                <a:solidFill>
                  <a:srgbClr val="0070C0"/>
                </a:solidFill>
              </a:rPr>
              <a:t>   목차</a:t>
            </a:r>
            <a:r>
              <a:rPr lang="ko-KR" altLang="en-US" sz="3200" dirty="0">
                <a:solidFill>
                  <a:srgbClr val="00B0F0"/>
                </a:solidFill>
              </a:rPr>
              <a:t> </a:t>
            </a:r>
            <a:endParaRPr lang="en-US" altLang="ko-KR" sz="3200" dirty="0">
              <a:solidFill>
                <a:srgbClr val="00B0F0"/>
              </a:solidFill>
            </a:endParaRPr>
          </a:p>
          <a:p>
            <a:r>
              <a:rPr lang="en-US" altLang="ko-KR" sz="3200" dirty="0"/>
              <a:t>         </a:t>
            </a:r>
          </a:p>
          <a:p>
            <a:r>
              <a:rPr lang="en-US" altLang="ko-KR" sz="3200" dirty="0"/>
              <a:t>     </a:t>
            </a:r>
            <a:r>
              <a:rPr lang="en-US" altLang="ko-KR" sz="3200" dirty="0">
                <a:solidFill>
                  <a:srgbClr val="00B0F0"/>
                </a:solidFill>
              </a:rPr>
              <a:t>1.</a:t>
            </a:r>
            <a:r>
              <a:rPr lang="ko-KR" altLang="en-US" sz="3200" dirty="0">
                <a:solidFill>
                  <a:srgbClr val="00B0F0"/>
                </a:solidFill>
              </a:rPr>
              <a:t> </a:t>
            </a:r>
            <a:r>
              <a:rPr lang="en-US" altLang="ko-KR" sz="3200" dirty="0">
                <a:solidFill>
                  <a:srgbClr val="00B0F0"/>
                </a:solidFill>
              </a:rPr>
              <a:t>DLT </a:t>
            </a:r>
            <a:r>
              <a:rPr lang="ko-KR" altLang="en-US" sz="3200" dirty="0">
                <a:solidFill>
                  <a:srgbClr val="00B0F0"/>
                </a:solidFill>
              </a:rPr>
              <a:t>채권발행의 편익 </a:t>
            </a:r>
            <a:endParaRPr lang="en-US" altLang="ko-KR" sz="3200" dirty="0">
              <a:solidFill>
                <a:srgbClr val="00B0F0"/>
              </a:solidFill>
            </a:endParaRPr>
          </a:p>
          <a:p>
            <a:endParaRPr lang="en-US" altLang="ko-KR" sz="3200" dirty="0">
              <a:solidFill>
                <a:srgbClr val="00B0F0"/>
              </a:solidFill>
            </a:endParaRPr>
          </a:p>
          <a:p>
            <a:r>
              <a:rPr lang="en-US" altLang="ko-KR" sz="3200" dirty="0">
                <a:solidFill>
                  <a:srgbClr val="00B0F0"/>
                </a:solidFill>
              </a:rPr>
              <a:t>     2. </a:t>
            </a:r>
            <a:r>
              <a:rPr lang="ko-KR" altLang="en-US" sz="3200" dirty="0">
                <a:solidFill>
                  <a:srgbClr val="00B0F0"/>
                </a:solidFill>
              </a:rPr>
              <a:t>선진 </a:t>
            </a:r>
            <a:r>
              <a:rPr lang="en-US" altLang="ko-KR" sz="3200" dirty="0">
                <a:solidFill>
                  <a:srgbClr val="00B0F0"/>
                </a:solidFill>
              </a:rPr>
              <a:t>DLT </a:t>
            </a:r>
            <a:r>
              <a:rPr lang="ko-KR" altLang="en-US" sz="3200" dirty="0">
                <a:solidFill>
                  <a:srgbClr val="00B0F0"/>
                </a:solidFill>
              </a:rPr>
              <a:t>자본시장 변화</a:t>
            </a:r>
            <a:endParaRPr lang="en-US" altLang="ko-KR" sz="3200" dirty="0">
              <a:solidFill>
                <a:srgbClr val="00B0F0"/>
              </a:solidFill>
            </a:endParaRPr>
          </a:p>
          <a:p>
            <a:endParaRPr lang="en-US" altLang="ko-KR" sz="3200" dirty="0">
              <a:solidFill>
                <a:srgbClr val="00B0F0"/>
              </a:solidFill>
            </a:endParaRPr>
          </a:p>
          <a:p>
            <a:r>
              <a:rPr lang="en-US" altLang="ko-KR" sz="3200" dirty="0">
                <a:solidFill>
                  <a:srgbClr val="00B0F0"/>
                </a:solidFill>
              </a:rPr>
              <a:t>     3. </a:t>
            </a:r>
            <a:r>
              <a:rPr lang="ko-KR" altLang="en-US" sz="3200" dirty="0">
                <a:solidFill>
                  <a:srgbClr val="00B0F0"/>
                </a:solidFill>
              </a:rPr>
              <a:t>국내 자본시장 대응 </a:t>
            </a:r>
            <a:r>
              <a:rPr lang="en-US" altLang="ko-KR" sz="3200" dirty="0">
                <a:solidFill>
                  <a:srgbClr val="00B0F0"/>
                </a:solidFill>
              </a:rPr>
              <a:t> </a:t>
            </a:r>
            <a:r>
              <a:rPr lang="ko-KR" altLang="en-US" sz="3200" dirty="0">
                <a:solidFill>
                  <a:srgbClr val="00B0F0"/>
                </a:solidFill>
              </a:rPr>
              <a:t>          </a:t>
            </a:r>
            <a:endParaRPr lang="en-US" altLang="ko-KR" sz="3200" dirty="0">
              <a:solidFill>
                <a:srgbClr val="00B0F0"/>
              </a:solidFill>
            </a:endParaRPr>
          </a:p>
          <a:p>
            <a:r>
              <a:rPr lang="en-US" altLang="ko-KR" sz="3200" dirty="0">
                <a:solidFill>
                  <a:srgbClr val="00B0F0"/>
                </a:solidFill>
              </a:rPr>
              <a:t>     </a:t>
            </a:r>
          </a:p>
          <a:p>
            <a:r>
              <a:rPr lang="en-US" altLang="ko-KR" sz="3200" dirty="0">
                <a:solidFill>
                  <a:srgbClr val="00B0F0"/>
                </a:solidFill>
              </a:rPr>
              <a:t>        </a:t>
            </a:r>
            <a:r>
              <a:rPr lang="en-US" altLang="ko-KR" dirty="0">
                <a:solidFill>
                  <a:srgbClr val="00B0F0"/>
                </a:solidFill>
              </a:rPr>
              <a:t>                                                                         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009E6B8B-697D-A1B9-CF14-6D8C53B63B6D}"/>
              </a:ext>
            </a:extLst>
          </p:cNvPr>
          <p:cNvSpPr/>
          <p:nvPr/>
        </p:nvSpPr>
        <p:spPr>
          <a:xfrm>
            <a:off x="0" y="-33528"/>
            <a:ext cx="12192000" cy="46448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kern="0" spc="-200" dirty="0">
                <a:solidFill>
                  <a:schemeClr val="bg1"/>
                </a:solidFill>
                <a:latin typeface="S-Core Dream 7 ExtraBold" pitchFamily="34" charset="0"/>
              </a:rPr>
              <a:t>  </a:t>
            </a:r>
            <a:r>
              <a:rPr lang="en-US" altLang="ko-KR" b="1" kern="0" spc="-200" dirty="0">
                <a:solidFill>
                  <a:schemeClr val="bg1"/>
                </a:solidFill>
                <a:latin typeface="S-Core Dream 7 ExtraBold" pitchFamily="34" charset="0"/>
              </a:rPr>
              <a:t> </a:t>
            </a:r>
            <a:r>
              <a:rPr lang="ko-KR" altLang="en-US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cs typeface="Microsoft GothicNeo" panose="020B0500000101010101" pitchFamily="50" charset="-127"/>
              </a:rPr>
              <a:t>                 </a:t>
            </a:r>
            <a:r>
              <a:rPr lang="en-US" altLang="ko-KR" sz="12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cs typeface="Microsoft GothicNeo" panose="020B0500000101010101" pitchFamily="50" charset="-127"/>
              </a:rPr>
              <a:t>                                                                                                                                                                       </a:t>
            </a:r>
            <a:endParaRPr lang="en-US" altLang="ko-KR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5364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6207370" y="3385038"/>
            <a:ext cx="1652954" cy="13188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F9B5-D01D-4A72-BBFE-8B6FBC96131D}" type="slidenum">
              <a:rPr lang="ko-KR" altLang="en-US" smtClean="0"/>
              <a:pPr/>
              <a:t>30</a:t>
            </a:fld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49115" y="545123"/>
            <a:ext cx="11693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i="1" dirty="0">
                <a:solidFill>
                  <a:srgbClr val="0070C0"/>
                </a:solidFill>
              </a:rPr>
              <a:t>“Experimenting settlement of French government bonds in  Central Bank Digital Currency with </a:t>
            </a:r>
            <a:r>
              <a:rPr lang="en-US" altLang="ko-KR" sz="1600" i="1" dirty="0" err="1">
                <a:solidFill>
                  <a:srgbClr val="0070C0"/>
                </a:solidFill>
              </a:rPr>
              <a:t>blockchain</a:t>
            </a:r>
            <a:r>
              <a:rPr lang="en-US" altLang="ko-KR" sz="1600" i="1" dirty="0">
                <a:solidFill>
                  <a:srgbClr val="0070C0"/>
                </a:solidFill>
              </a:rPr>
              <a:t> technology”</a:t>
            </a:r>
          </a:p>
          <a:p>
            <a:r>
              <a:rPr lang="en-US" altLang="ko-KR" sz="1600" dirty="0"/>
              <a:t>   </a:t>
            </a:r>
            <a:r>
              <a:rPr lang="en-US" altLang="ko-KR" sz="1600" dirty="0" err="1"/>
              <a:t>Banque</a:t>
            </a:r>
            <a:r>
              <a:rPr lang="en-US" altLang="ko-KR" sz="1600" dirty="0"/>
              <a:t> de France and </a:t>
            </a:r>
            <a:r>
              <a:rPr lang="en-US" altLang="ko-KR" sz="1600" dirty="0" err="1"/>
              <a:t>Euroclear</a:t>
            </a:r>
            <a:r>
              <a:rPr lang="en-US" altLang="ko-KR" sz="1600" dirty="0"/>
              <a:t>,  2021. 10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009E6B8B-697D-A1B9-CF14-6D8C53B63B6D}"/>
              </a:ext>
            </a:extLst>
          </p:cNvPr>
          <p:cNvSpPr/>
          <p:nvPr/>
        </p:nvSpPr>
        <p:spPr>
          <a:xfrm>
            <a:off x="0" y="0"/>
            <a:ext cx="12192000" cy="46448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kern="0" spc="-200" dirty="0">
                <a:solidFill>
                  <a:schemeClr val="bg1"/>
                </a:solidFill>
                <a:latin typeface="S-Core Dream 7 ExtraBold" pitchFamily="34" charset="0"/>
              </a:rPr>
              <a:t>    </a:t>
            </a:r>
            <a:r>
              <a:rPr lang="en-US" altLang="ko-KR" b="1" kern="0" spc="-200" dirty="0">
                <a:solidFill>
                  <a:schemeClr val="bg1"/>
                </a:solidFill>
                <a:latin typeface="S-Core Dream 7 ExtraBold" pitchFamily="34" charset="0"/>
              </a:rPr>
              <a:t>3.  </a:t>
            </a:r>
            <a:r>
              <a:rPr lang="ko-KR" altLang="en-US" b="1" kern="0" spc="-200" dirty="0">
                <a:solidFill>
                  <a:schemeClr val="bg1"/>
                </a:solidFill>
                <a:latin typeface="S-Core Dream 7 ExtraBold" pitchFamily="34" charset="0"/>
              </a:rPr>
              <a:t>프랑스</a:t>
            </a:r>
            <a:r>
              <a:rPr lang="en-US" altLang="ko-KR" b="1" kern="0" spc="-200" dirty="0">
                <a:solidFill>
                  <a:schemeClr val="bg1"/>
                </a:solidFill>
                <a:latin typeface="S-Core Dream 7 ExtraBold" pitchFamily="34" charset="0"/>
              </a:rPr>
              <a:t>  </a:t>
            </a:r>
            <a:r>
              <a:rPr lang="ko-KR" altLang="en-US" b="1" kern="0" spc="-200" dirty="0">
                <a:solidFill>
                  <a:schemeClr val="bg1"/>
                </a:solidFill>
                <a:latin typeface="S-Core Dream 7 ExtraBold" pitchFamily="34" charset="0"/>
              </a:rPr>
              <a:t>국채  </a:t>
            </a:r>
            <a:r>
              <a:rPr lang="en-US" altLang="ko-KR" kern="0" spc="-200" dirty="0">
                <a:solidFill>
                  <a:schemeClr val="bg1"/>
                </a:solidFill>
                <a:latin typeface="S-Core Dream 7 ExtraBold" pitchFamily="34" charset="0"/>
              </a:rPr>
              <a:t>: </a:t>
            </a:r>
            <a:r>
              <a:rPr lang="ko-KR" altLang="en-US" kern="0" spc="-200" dirty="0">
                <a:solidFill>
                  <a:schemeClr val="bg1"/>
                </a:solidFill>
                <a:latin typeface="S-Core Dream 7 ExtraBold" pitchFamily="34" charset="0"/>
              </a:rPr>
              <a:t>  </a:t>
            </a:r>
            <a:r>
              <a:rPr lang="en-US" altLang="ko-KR" kern="0" spc="-200" dirty="0">
                <a:solidFill>
                  <a:schemeClr val="bg1"/>
                </a:solidFill>
                <a:latin typeface="S-Core Dream 7 ExtraBold" pitchFamily="34" charset="0"/>
              </a:rPr>
              <a:t> </a:t>
            </a:r>
            <a:r>
              <a:rPr lang="ko-KR" altLang="en-US" kern="0" spc="-200" dirty="0" err="1">
                <a:solidFill>
                  <a:schemeClr val="bg1"/>
                </a:solidFill>
                <a:latin typeface="S-Core Dream 7 ExtraBold" pitchFamily="34" charset="0"/>
              </a:rPr>
              <a:t>블록체인</a:t>
            </a:r>
            <a:r>
              <a:rPr lang="ko-KR" altLang="en-US" kern="0" spc="-200" dirty="0">
                <a:solidFill>
                  <a:schemeClr val="bg1"/>
                </a:solidFill>
                <a:latin typeface="S-Core Dream 7 ExtraBold" pitchFamily="34" charset="0"/>
              </a:rPr>
              <a:t> 기술 기반  국채</a:t>
            </a:r>
            <a:r>
              <a:rPr lang="en-US" altLang="ko-KR" kern="0" spc="-200" dirty="0">
                <a:solidFill>
                  <a:schemeClr val="bg1"/>
                </a:solidFill>
                <a:latin typeface="S-Core Dream 7 ExtraBold" pitchFamily="34" charset="0"/>
              </a:rPr>
              <a:t>-</a:t>
            </a:r>
            <a:r>
              <a:rPr lang="ko-KR" altLang="en-US" kern="0" spc="-200" dirty="0">
                <a:solidFill>
                  <a:schemeClr val="bg1"/>
                </a:solidFill>
                <a:latin typeface="S-Core Dream 7 ExtraBold" pitchFamily="34" charset="0"/>
              </a:rPr>
              <a:t> </a:t>
            </a:r>
            <a:r>
              <a:rPr lang="en-US" altLang="ko-KR" kern="0" spc="-200" dirty="0">
                <a:solidFill>
                  <a:schemeClr val="bg1"/>
                </a:solidFill>
                <a:latin typeface="S-Core Dream 7 ExtraBold" pitchFamily="34" charset="0"/>
              </a:rPr>
              <a:t>CBDC </a:t>
            </a:r>
            <a:r>
              <a:rPr lang="ko-KR" altLang="en-US" kern="0" spc="-200" dirty="0">
                <a:solidFill>
                  <a:schemeClr val="bg1"/>
                </a:solidFill>
                <a:latin typeface="S-Core Dream 7 ExtraBold" pitchFamily="34" charset="0"/>
              </a:rPr>
              <a:t> 실험   </a:t>
            </a:r>
            <a:r>
              <a:rPr lang="en-US" altLang="ko-KR" kern="0" spc="-200" dirty="0">
                <a:solidFill>
                  <a:schemeClr val="bg1"/>
                </a:solidFill>
                <a:latin typeface="S-Core Dream 7 ExtraBold" pitchFamily="34" charset="0"/>
              </a:rPr>
              <a:t>(2021.10)  by</a:t>
            </a:r>
            <a:r>
              <a:rPr lang="ko-KR" altLang="en-US" kern="0" spc="-200" dirty="0">
                <a:solidFill>
                  <a:schemeClr val="bg1"/>
                </a:solidFill>
                <a:latin typeface="S-Core Dream 7 ExtraBold" pitchFamily="34" charset="0"/>
              </a:rPr>
              <a:t> </a:t>
            </a:r>
            <a:r>
              <a:rPr lang="en-US" altLang="ko-KR" kern="0" spc="-200" dirty="0">
                <a:solidFill>
                  <a:schemeClr val="bg1"/>
                </a:solidFill>
                <a:latin typeface="S-Core Dream 7 ExtraBold" pitchFamily="34" charset="0"/>
              </a:rPr>
              <a:t>BDF and Euro Clear </a:t>
            </a:r>
            <a:r>
              <a:rPr lang="ko-KR" altLang="en-US" kern="0" spc="-200" dirty="0">
                <a:solidFill>
                  <a:schemeClr val="bg1"/>
                </a:solidFill>
                <a:latin typeface="S-Core Dream 7 ExtraBold" pitchFamily="34" charset="0"/>
              </a:rPr>
              <a:t>    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922" y="1129898"/>
            <a:ext cx="8370278" cy="3591116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249115" y="4767394"/>
            <a:ext cx="1169376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00B0F0"/>
                </a:solidFill>
              </a:rPr>
              <a:t> </a:t>
            </a:r>
            <a:r>
              <a:rPr lang="en-US" altLang="ko-KR" dirty="0" err="1">
                <a:solidFill>
                  <a:srgbClr val="00B0F0"/>
                </a:solidFill>
              </a:rPr>
              <a:t>Banque</a:t>
            </a:r>
            <a:r>
              <a:rPr lang="en-US" altLang="ko-KR" dirty="0">
                <a:solidFill>
                  <a:srgbClr val="00B0F0"/>
                </a:solidFill>
              </a:rPr>
              <a:t> de France</a:t>
            </a:r>
            <a:r>
              <a:rPr lang="en-US" altLang="ko-KR" dirty="0"/>
              <a:t>: CBDC wallet manager, CBDC issuer, Intraday Credit Provider and CBDC supervisor</a:t>
            </a:r>
          </a:p>
          <a:p>
            <a:r>
              <a:rPr lang="en-US" altLang="ko-KR" dirty="0"/>
              <a:t> </a:t>
            </a:r>
            <a:r>
              <a:rPr lang="en-US" altLang="ko-KR" dirty="0" err="1">
                <a:solidFill>
                  <a:srgbClr val="00B0F0"/>
                </a:solidFill>
              </a:rPr>
              <a:t>Euroclear</a:t>
            </a:r>
            <a:r>
              <a:rPr lang="en-US" altLang="ko-KR" dirty="0">
                <a:solidFill>
                  <a:srgbClr val="00B0F0"/>
                </a:solidFill>
              </a:rPr>
              <a:t> France (the French CSD): </a:t>
            </a:r>
          </a:p>
          <a:p>
            <a:r>
              <a:rPr lang="en-US" altLang="ko-KR" dirty="0"/>
              <a:t>              Securities Wallet provider for the direct participants (SVT and custodians) and Securities supervisor </a:t>
            </a:r>
          </a:p>
          <a:p>
            <a:r>
              <a:rPr lang="en-US" altLang="ko-KR" dirty="0"/>
              <a:t> </a:t>
            </a:r>
            <a:r>
              <a:rPr lang="en-US" altLang="ko-KR" dirty="0">
                <a:solidFill>
                  <a:srgbClr val="00B0F0"/>
                </a:solidFill>
              </a:rPr>
              <a:t>Public Debt Management Office of French </a:t>
            </a:r>
            <a:r>
              <a:rPr lang="en-US" altLang="ko-KR" dirty="0" err="1">
                <a:solidFill>
                  <a:srgbClr val="00B0F0"/>
                </a:solidFill>
              </a:rPr>
              <a:t>governmen</a:t>
            </a:r>
            <a:r>
              <a:rPr lang="en-US" altLang="ko-KR" dirty="0">
                <a:solidFill>
                  <a:srgbClr val="00B0F0"/>
                </a:solidFill>
              </a:rPr>
              <a:t> (AFT:“</a:t>
            </a:r>
            <a:r>
              <a:rPr lang="en-US" altLang="ko-KR" dirty="0" err="1">
                <a:solidFill>
                  <a:srgbClr val="00B0F0"/>
                </a:solidFill>
              </a:rPr>
              <a:t>Agence</a:t>
            </a:r>
            <a:r>
              <a:rPr lang="en-US" altLang="ko-KR" dirty="0">
                <a:solidFill>
                  <a:srgbClr val="00B0F0"/>
                </a:solidFill>
              </a:rPr>
              <a:t> France </a:t>
            </a:r>
            <a:r>
              <a:rPr lang="en-US" altLang="ko-KR" dirty="0" err="1">
                <a:solidFill>
                  <a:srgbClr val="00B0F0"/>
                </a:solidFill>
              </a:rPr>
              <a:t>Trésor</a:t>
            </a:r>
            <a:r>
              <a:rPr lang="en-US" altLang="ko-KR" dirty="0">
                <a:solidFill>
                  <a:srgbClr val="00B0F0"/>
                </a:solidFill>
              </a:rPr>
              <a:t>”): </a:t>
            </a:r>
          </a:p>
          <a:p>
            <a:r>
              <a:rPr lang="en-US" altLang="ko-KR" dirty="0">
                <a:solidFill>
                  <a:srgbClr val="FF0000"/>
                </a:solidFill>
              </a:rPr>
              <a:t>               </a:t>
            </a:r>
            <a:r>
              <a:rPr lang="en-US" altLang="ko-KR" dirty="0"/>
              <a:t>Issuer of the OATs(“French Sovereign Debt”) </a:t>
            </a:r>
          </a:p>
          <a:p>
            <a:r>
              <a:rPr lang="en-US" altLang="ko-KR" dirty="0"/>
              <a:t> </a:t>
            </a:r>
            <a:r>
              <a:rPr lang="en-US" altLang="ko-KR" dirty="0">
                <a:solidFill>
                  <a:srgbClr val="00B0F0"/>
                </a:solidFill>
              </a:rPr>
              <a:t>BNP Paribas CIB, </a:t>
            </a:r>
            <a:r>
              <a:rPr lang="en-US" altLang="ko-KR" dirty="0" err="1">
                <a:solidFill>
                  <a:srgbClr val="00B0F0"/>
                </a:solidFill>
              </a:rPr>
              <a:t>Crédit</a:t>
            </a:r>
            <a:r>
              <a:rPr lang="en-US" altLang="ko-KR" dirty="0">
                <a:solidFill>
                  <a:srgbClr val="00B0F0"/>
                </a:solidFill>
              </a:rPr>
              <a:t> </a:t>
            </a:r>
            <a:r>
              <a:rPr lang="en-US" altLang="ko-KR" dirty="0" err="1">
                <a:solidFill>
                  <a:srgbClr val="00B0F0"/>
                </a:solidFill>
              </a:rPr>
              <a:t>Agricole</a:t>
            </a:r>
            <a:r>
              <a:rPr lang="en-US" altLang="ko-KR" dirty="0">
                <a:solidFill>
                  <a:srgbClr val="00B0F0"/>
                </a:solidFill>
              </a:rPr>
              <a:t> CIB, HSBC and </a:t>
            </a:r>
            <a:r>
              <a:rPr lang="en-US" altLang="ko-KR" dirty="0" err="1">
                <a:solidFill>
                  <a:srgbClr val="00B0F0"/>
                </a:solidFill>
              </a:rPr>
              <a:t>Société</a:t>
            </a:r>
            <a:r>
              <a:rPr lang="en-US" altLang="ko-KR" dirty="0">
                <a:solidFill>
                  <a:srgbClr val="00B0F0"/>
                </a:solidFill>
              </a:rPr>
              <a:t> </a:t>
            </a:r>
            <a:r>
              <a:rPr lang="en-US" altLang="ko-KR" dirty="0" err="1">
                <a:solidFill>
                  <a:srgbClr val="00B0F0"/>
                </a:solidFill>
              </a:rPr>
              <a:t>Générale</a:t>
            </a:r>
            <a:r>
              <a:rPr lang="en-US" altLang="ko-KR" dirty="0">
                <a:solidFill>
                  <a:srgbClr val="00B0F0"/>
                </a:solidFill>
              </a:rPr>
              <a:t>(SVT: </a:t>
            </a:r>
            <a:r>
              <a:rPr lang="fr-FR" altLang="ko-KR" dirty="0">
                <a:solidFill>
                  <a:srgbClr val="00B0F0"/>
                </a:solidFill>
              </a:rPr>
              <a:t>Spécialistes en Valeur du Trésor)</a:t>
            </a:r>
            <a:r>
              <a:rPr lang="en-US" altLang="ko-KR" dirty="0"/>
              <a:t>: </a:t>
            </a:r>
          </a:p>
          <a:p>
            <a:r>
              <a:rPr lang="en-US" altLang="ko-KR" dirty="0"/>
              <a:t>               </a:t>
            </a:r>
            <a:r>
              <a:rPr lang="en-US" altLang="ko-KR" dirty="0">
                <a:solidFill>
                  <a:srgbClr val="FF0000"/>
                </a:solidFill>
              </a:rPr>
              <a:t>Primary dealers </a:t>
            </a:r>
            <a:r>
              <a:rPr lang="en-US" altLang="ko-KR" dirty="0"/>
              <a:t>for the OATs and Securities wallet  managers for their customers.</a:t>
            </a:r>
            <a:endParaRPr lang="ko-KR" altLang="en-US" dirty="0"/>
          </a:p>
        </p:txBody>
      </p:sp>
      <p:sp>
        <p:nvSpPr>
          <p:cNvPr id="8" name="타원 7"/>
          <p:cNvSpPr/>
          <p:nvPr/>
        </p:nvSpPr>
        <p:spPr>
          <a:xfrm>
            <a:off x="5978769" y="3472962"/>
            <a:ext cx="2145323" cy="7913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90504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직사각형 66">
            <a:extLst>
              <a:ext uri="{FF2B5EF4-FFF2-40B4-BE49-F238E27FC236}">
                <a16:creationId xmlns:a16="http://schemas.microsoft.com/office/drawing/2014/main" id="{009E6B8B-697D-A1B9-CF14-6D8C53B63B6D}"/>
              </a:ext>
            </a:extLst>
          </p:cNvPr>
          <p:cNvSpPr/>
          <p:nvPr/>
        </p:nvSpPr>
        <p:spPr>
          <a:xfrm>
            <a:off x="0" y="0"/>
            <a:ext cx="12192000" cy="42244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2C18455-49B3-866A-014B-36B9AA779086}"/>
              </a:ext>
            </a:extLst>
          </p:cNvPr>
          <p:cNvSpPr txBox="1"/>
          <p:nvPr/>
        </p:nvSpPr>
        <p:spPr>
          <a:xfrm>
            <a:off x="33362" y="16129"/>
            <a:ext cx="58615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  <a:cs typeface="Pretendard ExtraLight" panose="02000303000000020004" pitchFamily="50" charset="-127"/>
              </a:rPr>
              <a:t>T1- Hybrid</a:t>
            </a:r>
            <a:r>
              <a:rPr lang="ko-KR" altLang="en-US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  <a:cs typeface="Pretendard ExtraLight" panose="02000303000000020004" pitchFamily="50" charset="-127"/>
              </a:rPr>
              <a:t>  </a:t>
            </a:r>
            <a:r>
              <a:rPr lang="en-US" altLang="ko-KR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  <a:cs typeface="Pretendard ExtraLight" panose="02000303000000020004" pitchFamily="50" charset="-127"/>
              </a:rPr>
              <a:t>DLT  </a:t>
            </a:r>
            <a:r>
              <a:rPr lang="ko-KR" altLang="en-US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  <a:cs typeface="Pretendard ExtraLight" panose="02000303000000020004" pitchFamily="50" charset="-127"/>
              </a:rPr>
              <a:t>플랫폼</a:t>
            </a:r>
            <a:r>
              <a:rPr lang="en-US" altLang="ko-KR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  <a:cs typeface="Pretendard ExtraLight" panose="02000303000000020004" pitchFamily="50" charset="-127"/>
              </a:rPr>
              <a:t>(</a:t>
            </a:r>
            <a:r>
              <a:rPr lang="ko-KR" altLang="en-US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  <a:cs typeface="Pretendard ExtraLight" panose="02000303000000020004" pitchFamily="50" charset="-127"/>
              </a:rPr>
              <a:t>홍콩</a:t>
            </a:r>
            <a:r>
              <a:rPr lang="en-US" altLang="ko-KR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  <a:cs typeface="Pretendard ExtraLight" panose="02000303000000020004" pitchFamily="50" charset="-127"/>
              </a:rPr>
              <a:t>,  </a:t>
            </a:r>
            <a:r>
              <a:rPr lang="ko-KR" altLang="en-US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  <a:cs typeface="Pretendard ExtraLight" panose="02000303000000020004" pitchFamily="50" charset="-127"/>
              </a:rPr>
              <a:t>프랑스 </a:t>
            </a:r>
            <a:r>
              <a:rPr lang="en-US" altLang="ko-KR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  <a:cs typeface="Pretendard ExtraLight" panose="02000303000000020004" pitchFamily="50" charset="-127"/>
              </a:rPr>
              <a:t>, </a:t>
            </a:r>
            <a:r>
              <a:rPr lang="ko-KR" altLang="en-US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  <a:cs typeface="Pretendard ExtraLight" panose="02000303000000020004" pitchFamily="50" charset="-127"/>
              </a:rPr>
              <a:t>스위스</a:t>
            </a:r>
            <a:r>
              <a:rPr lang="en-US" altLang="ko-KR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  <a:cs typeface="Pretendard ExtraLight" panose="02000303000000020004" pitchFamily="50" charset="-127"/>
              </a:rPr>
              <a:t>, </a:t>
            </a:r>
            <a:r>
              <a:rPr lang="ko-KR" altLang="en-US" b="1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  <a:cs typeface="Pretendard ExtraLight" panose="02000303000000020004" pitchFamily="50" charset="-127"/>
              </a:rPr>
              <a:t>룩셈부르그</a:t>
            </a:r>
            <a:r>
              <a:rPr lang="en-US" altLang="ko-KR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  <a:cs typeface="Pretendard ExtraLight" panose="02000303000000020004" pitchFamily="50" charset="-127"/>
              </a:rPr>
              <a:t>)</a:t>
            </a:r>
            <a:r>
              <a:rPr lang="ko-KR" altLang="en-US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  <a:cs typeface="Pretendard ExtraLight" panose="02000303000000020004" pitchFamily="50" charset="-127"/>
              </a:rPr>
              <a:t> </a:t>
            </a:r>
          </a:p>
        </p:txBody>
      </p:sp>
      <p:graphicFrame>
        <p:nvGraphicFramePr>
          <p:cNvPr id="110" name="표 109">
            <a:extLst>
              <a:ext uri="{FF2B5EF4-FFF2-40B4-BE49-F238E27FC236}">
                <a16:creationId xmlns:a16="http://schemas.microsoft.com/office/drawing/2014/main" id="{7EC9E538-F608-E739-2D2C-A6C1CE990812}"/>
              </a:ext>
            </a:extLst>
          </p:cNvPr>
          <p:cNvGraphicFramePr>
            <a:graphicFrameLocks noGrp="1"/>
          </p:cNvGraphicFramePr>
          <p:nvPr/>
        </p:nvGraphicFramePr>
        <p:xfrm>
          <a:off x="5809700" y="1727839"/>
          <a:ext cx="1439208" cy="1962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9208">
                  <a:extLst>
                    <a:ext uri="{9D8B030D-6E8A-4147-A177-3AD203B41FA5}">
                      <a16:colId xmlns:a16="http://schemas.microsoft.com/office/drawing/2014/main" val="3760800009"/>
                    </a:ext>
                  </a:extLst>
                </a:gridCol>
              </a:tblGrid>
              <a:tr h="196234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ko-KR" altLang="en-US" sz="1400" dirty="0">
                          <a:solidFill>
                            <a:schemeClr val="bg1"/>
                          </a:solidFill>
                          <a:sym typeface="Wingdings" panose="05000000000000000000" pitchFamily="2" charset="2"/>
                        </a:rPr>
                        <a:t> 유통</a:t>
                      </a:r>
                      <a:r>
                        <a:rPr lang="ko-KR" altLang="en-US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ko-KR" altLang="en-US" sz="1400" dirty="0">
                          <a:solidFill>
                            <a:schemeClr val="bg1"/>
                          </a:solidFill>
                          <a:sym typeface="Wingdings" panose="05000000000000000000" pitchFamily="2" charset="2"/>
                        </a:rPr>
                        <a:t> 수탁 </a:t>
                      </a:r>
                      <a:r>
                        <a:rPr lang="en-US" altLang="ko-KR" sz="1400" dirty="0">
                          <a:solidFill>
                            <a:schemeClr val="bg1"/>
                          </a:solidFill>
                          <a:sym typeface="Wingdings" panose="05000000000000000000" pitchFamily="2" charset="2"/>
                        </a:rPr>
                        <a:t>CSD</a:t>
                      </a:r>
                      <a:r>
                        <a:rPr lang="en-US" altLang="ko-KR" sz="1400" baseline="0" dirty="0">
                          <a:solidFill>
                            <a:schemeClr val="bg1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ko-KR" sz="1400" dirty="0">
                          <a:solidFill>
                            <a:schemeClr val="bg1"/>
                          </a:solidFill>
                          <a:sym typeface="Wingdings" panose="05000000000000000000" pitchFamily="2" charset="2"/>
                        </a:rPr>
                        <a:t>DLT</a:t>
                      </a:r>
                    </a:p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+mn-lt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ko-KR" altLang="en-US" sz="1400" dirty="0">
                          <a:solidFill>
                            <a:schemeClr val="bg1"/>
                          </a:solidFill>
                          <a:latin typeface="+mj-lt"/>
                          <a:sym typeface="Wingdings" panose="05000000000000000000" pitchFamily="2" charset="2"/>
                        </a:rPr>
                        <a:t>플랫폼</a:t>
                      </a:r>
                      <a:endParaRPr lang="en-US" altLang="ko-KR" sz="1400" dirty="0">
                        <a:solidFill>
                          <a:schemeClr val="bg1"/>
                        </a:solidFill>
                        <a:latin typeface="+mj-lt"/>
                        <a:sym typeface="Wingdings" panose="05000000000000000000" pitchFamily="2" charset="2"/>
                      </a:endParaRPr>
                    </a:p>
                    <a:p>
                      <a:pPr algn="ctr" latinLnBrk="1"/>
                      <a:endParaRPr lang="en-US" altLang="ko-KR" sz="1400" dirty="0">
                        <a:solidFill>
                          <a:schemeClr val="bg1"/>
                        </a:solidFill>
                        <a:latin typeface="+mj-lt"/>
                        <a:sym typeface="Wingdings" panose="05000000000000000000" pitchFamily="2" charset="2"/>
                      </a:endParaRPr>
                    </a:p>
                    <a:p>
                      <a:pPr algn="ctr" latinLnBrk="1"/>
                      <a:endParaRPr lang="ko-KR" altLang="en-US" sz="14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100408" marR="100408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6842541"/>
                  </a:ext>
                </a:extLst>
              </a:tr>
            </a:tbl>
          </a:graphicData>
        </a:graphic>
      </p:graphicFrame>
      <p:graphicFrame>
        <p:nvGraphicFramePr>
          <p:cNvPr id="125" name="표 124">
            <a:extLst>
              <a:ext uri="{FF2B5EF4-FFF2-40B4-BE49-F238E27FC236}">
                <a16:creationId xmlns:a16="http://schemas.microsoft.com/office/drawing/2014/main" id="{8879776B-F0EA-7F96-2813-53730520E8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961739"/>
              </p:ext>
            </p:extLst>
          </p:nvPr>
        </p:nvGraphicFramePr>
        <p:xfrm>
          <a:off x="4259662" y="1208472"/>
          <a:ext cx="1405011" cy="3510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5011">
                  <a:extLst>
                    <a:ext uri="{9D8B030D-6E8A-4147-A177-3AD203B41FA5}">
                      <a16:colId xmlns:a16="http://schemas.microsoft.com/office/drawing/2014/main" val="3760800009"/>
                    </a:ext>
                  </a:extLst>
                </a:gridCol>
              </a:tblGrid>
              <a:tr h="109694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solidFill>
                            <a:schemeClr val="bg1"/>
                          </a:solidFill>
                          <a:latin typeface="+mj-lt"/>
                        </a:rPr>
                        <a:t>시장 인프라 </a:t>
                      </a:r>
                      <a:endParaRPr lang="en-US" altLang="ko-KR" sz="1400" dirty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algn="ctr" latinLnBrk="1"/>
                      <a:r>
                        <a:rPr lang="ko-KR" altLang="en-US" sz="1400" dirty="0">
                          <a:solidFill>
                            <a:schemeClr val="bg1"/>
                          </a:solidFill>
                          <a:latin typeface="+mj-lt"/>
                        </a:rPr>
                        <a:t>발행</a:t>
                      </a: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+mj-lt"/>
                        </a:rPr>
                        <a:t>DLT </a:t>
                      </a:r>
                      <a:r>
                        <a:rPr lang="ko-KR" altLang="en-US" sz="1400" dirty="0">
                          <a:solidFill>
                            <a:schemeClr val="bg1"/>
                          </a:solidFill>
                          <a:latin typeface="+mj-lt"/>
                        </a:rPr>
                        <a:t>플랫폼</a:t>
                      </a:r>
                      <a:endParaRPr lang="en-US" altLang="ko-KR" sz="1400" dirty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algn="ctr" latinLnBrk="1"/>
                      <a:endParaRPr lang="en-US" altLang="ko-KR" sz="1400" dirty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+mj-lt"/>
                        </a:rPr>
                        <a:t>CMU, BDF</a:t>
                      </a:r>
                    </a:p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+mj-lt"/>
                        </a:rPr>
                        <a:t> SIX, </a:t>
                      </a:r>
                      <a:r>
                        <a:rPr lang="en-US" altLang="ko-KR" sz="1400" dirty="0" err="1">
                          <a:solidFill>
                            <a:schemeClr val="bg1"/>
                          </a:solidFill>
                          <a:latin typeface="+mj-lt"/>
                        </a:rPr>
                        <a:t>LUxSE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6842541"/>
                  </a:ext>
                </a:extLst>
              </a:tr>
              <a:tr h="2375042"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+mj-lt"/>
                        </a:rPr>
                        <a:t>토큰증권잔고</a:t>
                      </a:r>
                      <a:endParaRPr lang="en-US" altLang="ko-KR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0" indent="0" algn="ctr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0" indent="0" algn="ctr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0" indent="0" algn="ctr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ko-KR" alt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현금 토큰 잔고</a:t>
                      </a:r>
                    </a:p>
                  </a:txBody>
                  <a:tcPr marL="36000" marR="3600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5319876"/>
                  </a:ext>
                </a:extLst>
              </a:tr>
            </a:tbl>
          </a:graphicData>
        </a:graphic>
      </p:graphicFrame>
      <p:graphicFrame>
        <p:nvGraphicFramePr>
          <p:cNvPr id="126" name="표 125">
            <a:extLst>
              <a:ext uri="{FF2B5EF4-FFF2-40B4-BE49-F238E27FC236}">
                <a16:creationId xmlns:a16="http://schemas.microsoft.com/office/drawing/2014/main" id="{BA4850DE-D44C-902B-06A4-2A7D7418ED92}"/>
              </a:ext>
            </a:extLst>
          </p:cNvPr>
          <p:cNvGraphicFramePr>
            <a:graphicFrameLocks noGrp="1"/>
          </p:cNvGraphicFramePr>
          <p:nvPr/>
        </p:nvGraphicFramePr>
        <p:xfrm>
          <a:off x="9541548" y="1847069"/>
          <a:ext cx="913225" cy="311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3225">
                  <a:extLst>
                    <a:ext uri="{9D8B030D-6E8A-4147-A177-3AD203B41FA5}">
                      <a16:colId xmlns:a16="http://schemas.microsoft.com/office/drawing/2014/main" val="3760800009"/>
                    </a:ext>
                  </a:extLst>
                </a:gridCol>
              </a:tblGrid>
              <a:tr h="311412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+mj-lt"/>
                        </a:rPr>
                        <a:t>투자자</a:t>
                      </a:r>
                    </a:p>
                  </a:txBody>
                  <a:tcPr marL="100408" marR="100408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6842541"/>
                  </a:ext>
                </a:extLst>
              </a:tr>
            </a:tbl>
          </a:graphicData>
        </a:graphic>
      </p:graphicFrame>
      <p:graphicFrame>
        <p:nvGraphicFramePr>
          <p:cNvPr id="127" name="표 126">
            <a:extLst>
              <a:ext uri="{FF2B5EF4-FFF2-40B4-BE49-F238E27FC236}">
                <a16:creationId xmlns:a16="http://schemas.microsoft.com/office/drawing/2014/main" id="{98492D95-7BC2-CF17-59A7-21CEC52A4C67}"/>
              </a:ext>
            </a:extLst>
          </p:cNvPr>
          <p:cNvGraphicFramePr>
            <a:graphicFrameLocks noGrp="1"/>
          </p:cNvGraphicFramePr>
          <p:nvPr/>
        </p:nvGraphicFramePr>
        <p:xfrm>
          <a:off x="7704993" y="1497007"/>
          <a:ext cx="1477628" cy="461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7628">
                  <a:extLst>
                    <a:ext uri="{9D8B030D-6E8A-4147-A177-3AD203B41FA5}">
                      <a16:colId xmlns:a16="http://schemas.microsoft.com/office/drawing/2014/main" val="3760800009"/>
                    </a:ext>
                  </a:extLst>
                </a:gridCol>
              </a:tblGrid>
              <a:tr h="461665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ko-KR" altLang="en-US" sz="1400" dirty="0">
                          <a:solidFill>
                            <a:schemeClr val="bg1"/>
                          </a:solidFill>
                          <a:latin typeface="+mj-lt"/>
                        </a:rPr>
                        <a:t> 금융 </a:t>
                      </a: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+mj-lt"/>
                        </a:rPr>
                        <a:t>A</a:t>
                      </a:r>
                      <a:r>
                        <a:rPr lang="ko-KR" altLang="en-US" sz="1400" dirty="0">
                          <a:solidFill>
                            <a:schemeClr val="bg1"/>
                          </a:solidFill>
                          <a:latin typeface="+mj-lt"/>
                        </a:rPr>
                        <a:t>사</a:t>
                      </a:r>
                    </a:p>
                  </a:txBody>
                  <a:tcPr marL="100408" marR="100408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6842541"/>
                  </a:ext>
                </a:extLst>
              </a:tr>
            </a:tbl>
          </a:graphicData>
        </a:graphic>
      </p:graphicFrame>
      <p:graphicFrame>
        <p:nvGraphicFramePr>
          <p:cNvPr id="128" name="표 127">
            <a:extLst>
              <a:ext uri="{FF2B5EF4-FFF2-40B4-BE49-F238E27FC236}">
                <a16:creationId xmlns:a16="http://schemas.microsoft.com/office/drawing/2014/main" id="{810B0F5E-4A20-B2EA-32DB-DDA0865E4D71}"/>
              </a:ext>
            </a:extLst>
          </p:cNvPr>
          <p:cNvGraphicFramePr>
            <a:graphicFrameLocks noGrp="1"/>
          </p:cNvGraphicFramePr>
          <p:nvPr/>
        </p:nvGraphicFramePr>
        <p:xfrm>
          <a:off x="7704992" y="2330878"/>
          <a:ext cx="1477629" cy="461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7629">
                  <a:extLst>
                    <a:ext uri="{9D8B030D-6E8A-4147-A177-3AD203B41FA5}">
                      <a16:colId xmlns:a16="http://schemas.microsoft.com/office/drawing/2014/main" val="3760800009"/>
                    </a:ext>
                  </a:extLst>
                </a:gridCol>
              </a:tblGrid>
              <a:tr h="46166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금융</a:t>
                      </a:r>
                      <a:r>
                        <a:rPr lang="ko-KR" altLang="en-US" sz="140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+mj-lt"/>
                        </a:rPr>
                        <a:t>B</a:t>
                      </a:r>
                      <a:r>
                        <a:rPr lang="ko-KR" altLang="en-US" sz="1400" dirty="0">
                          <a:solidFill>
                            <a:schemeClr val="bg1"/>
                          </a:solidFill>
                          <a:latin typeface="+mj-lt"/>
                        </a:rPr>
                        <a:t>사</a:t>
                      </a:r>
                    </a:p>
                  </a:txBody>
                  <a:tcPr marL="100408" marR="100408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6842541"/>
                  </a:ext>
                </a:extLst>
              </a:tr>
            </a:tbl>
          </a:graphicData>
        </a:graphic>
      </p:graphicFrame>
      <p:cxnSp>
        <p:nvCxnSpPr>
          <p:cNvPr id="132" name="직선 화살표 연결선 131">
            <a:extLst>
              <a:ext uri="{FF2B5EF4-FFF2-40B4-BE49-F238E27FC236}">
                <a16:creationId xmlns:a16="http://schemas.microsoft.com/office/drawing/2014/main" id="{1EB7835D-B68F-408F-DACC-86EE6E3A9BD2}"/>
              </a:ext>
            </a:extLst>
          </p:cNvPr>
          <p:cNvCxnSpPr/>
          <p:nvPr/>
        </p:nvCxnSpPr>
        <p:spPr>
          <a:xfrm>
            <a:off x="3294927" y="2974697"/>
            <a:ext cx="833377" cy="0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>
            <a:extLst>
              <a:ext uri="{FF2B5EF4-FFF2-40B4-BE49-F238E27FC236}">
                <a16:creationId xmlns:a16="http://schemas.microsoft.com/office/drawing/2014/main" id="{E17FB12B-3300-1F2D-67F6-91DF2C292375}"/>
              </a:ext>
            </a:extLst>
          </p:cNvPr>
          <p:cNvSpPr txBox="1"/>
          <p:nvPr/>
        </p:nvSpPr>
        <p:spPr>
          <a:xfrm>
            <a:off x="3201642" y="3063354"/>
            <a:ext cx="1030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/>
              <a:t>발행</a:t>
            </a:r>
          </a:p>
        </p:txBody>
      </p:sp>
      <p:cxnSp>
        <p:nvCxnSpPr>
          <p:cNvPr id="134" name="직선 화살표 연결선 133">
            <a:extLst>
              <a:ext uri="{FF2B5EF4-FFF2-40B4-BE49-F238E27FC236}">
                <a16:creationId xmlns:a16="http://schemas.microsoft.com/office/drawing/2014/main" id="{0B5E8673-40EF-16E2-ED92-DB7A052A3C85}"/>
              </a:ext>
            </a:extLst>
          </p:cNvPr>
          <p:cNvCxnSpPr/>
          <p:nvPr/>
        </p:nvCxnSpPr>
        <p:spPr>
          <a:xfrm>
            <a:off x="3253754" y="4039565"/>
            <a:ext cx="833377" cy="0"/>
          </a:xfrm>
          <a:prstGeom prst="straightConnector1">
            <a:avLst/>
          </a:prstGeom>
          <a:ln w="25400">
            <a:solidFill>
              <a:srgbClr val="00206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Box 134">
            <a:extLst>
              <a:ext uri="{FF2B5EF4-FFF2-40B4-BE49-F238E27FC236}">
                <a16:creationId xmlns:a16="http://schemas.microsoft.com/office/drawing/2014/main" id="{D37E4394-2802-9ABE-F4D7-869194B8F39E}"/>
              </a:ext>
            </a:extLst>
          </p:cNvPr>
          <p:cNvSpPr txBox="1"/>
          <p:nvPr/>
        </p:nvSpPr>
        <p:spPr>
          <a:xfrm>
            <a:off x="3140839" y="4130831"/>
            <a:ext cx="1059206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ko-KR" altLang="en-US" sz="1400" dirty="0"/>
              <a:t>자금 조달</a:t>
            </a:r>
          </a:p>
        </p:txBody>
      </p:sp>
      <p:cxnSp>
        <p:nvCxnSpPr>
          <p:cNvPr id="136" name="직선 화살표 연결선 135">
            <a:extLst>
              <a:ext uri="{FF2B5EF4-FFF2-40B4-BE49-F238E27FC236}">
                <a16:creationId xmlns:a16="http://schemas.microsoft.com/office/drawing/2014/main" id="{7F10F672-5D9A-4F0B-E98E-C8F94293E1B3}"/>
              </a:ext>
            </a:extLst>
          </p:cNvPr>
          <p:cNvCxnSpPr>
            <a:cxnSpLocks/>
          </p:cNvCxnSpPr>
          <p:nvPr/>
        </p:nvCxnSpPr>
        <p:spPr>
          <a:xfrm flipH="1" flipV="1">
            <a:off x="4981523" y="3280756"/>
            <a:ext cx="487" cy="854926"/>
          </a:xfrm>
          <a:prstGeom prst="straightConnector1">
            <a:avLst/>
          </a:prstGeom>
          <a:ln w="2540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직사각형 139">
            <a:extLst>
              <a:ext uri="{FF2B5EF4-FFF2-40B4-BE49-F238E27FC236}">
                <a16:creationId xmlns:a16="http://schemas.microsoft.com/office/drawing/2014/main" id="{21B73C83-E2F1-90C5-49FE-FBDFDA474375}"/>
              </a:ext>
            </a:extLst>
          </p:cNvPr>
          <p:cNvSpPr/>
          <p:nvPr/>
        </p:nvSpPr>
        <p:spPr>
          <a:xfrm>
            <a:off x="4291053" y="2874028"/>
            <a:ext cx="1243684" cy="34419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1" name="직사각형 140">
            <a:extLst>
              <a:ext uri="{FF2B5EF4-FFF2-40B4-BE49-F238E27FC236}">
                <a16:creationId xmlns:a16="http://schemas.microsoft.com/office/drawing/2014/main" id="{5F80D2E3-88DB-22F4-DC3D-31105351FD76}"/>
              </a:ext>
            </a:extLst>
          </p:cNvPr>
          <p:cNvSpPr/>
          <p:nvPr/>
        </p:nvSpPr>
        <p:spPr>
          <a:xfrm>
            <a:off x="4372871" y="4169994"/>
            <a:ext cx="1243684" cy="27278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2" name="직선 화살표 연결선 141">
            <a:extLst>
              <a:ext uri="{FF2B5EF4-FFF2-40B4-BE49-F238E27FC236}">
                <a16:creationId xmlns:a16="http://schemas.microsoft.com/office/drawing/2014/main" id="{B183F0F7-24FD-4554-B446-83C8F38BECDE}"/>
              </a:ext>
            </a:extLst>
          </p:cNvPr>
          <p:cNvCxnSpPr>
            <a:cxnSpLocks/>
          </p:cNvCxnSpPr>
          <p:nvPr/>
        </p:nvCxnSpPr>
        <p:spPr>
          <a:xfrm flipV="1">
            <a:off x="4954558" y="4683515"/>
            <a:ext cx="0" cy="597982"/>
          </a:xfrm>
          <a:prstGeom prst="straightConnector1">
            <a:avLst/>
          </a:prstGeom>
          <a:ln w="2540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Box 143">
            <a:extLst>
              <a:ext uri="{FF2B5EF4-FFF2-40B4-BE49-F238E27FC236}">
                <a16:creationId xmlns:a16="http://schemas.microsoft.com/office/drawing/2014/main" id="{CA732303-A13D-71C1-D855-354910778970}"/>
              </a:ext>
            </a:extLst>
          </p:cNvPr>
          <p:cNvSpPr txBox="1"/>
          <p:nvPr/>
        </p:nvSpPr>
        <p:spPr>
          <a:xfrm>
            <a:off x="4229375" y="4713734"/>
            <a:ext cx="688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400" dirty="0"/>
              <a:t>승인</a:t>
            </a:r>
            <a:endParaRPr lang="en-US" altLang="ko-KR" sz="1400" dirty="0"/>
          </a:p>
          <a:p>
            <a:pPr algn="r"/>
            <a:r>
              <a:rPr lang="ko-KR" altLang="en-US" sz="1400" dirty="0"/>
              <a:t>신고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098B6513-DC06-7E23-86F7-DD35F7046CF1}"/>
              </a:ext>
            </a:extLst>
          </p:cNvPr>
          <p:cNvSpPr txBox="1"/>
          <p:nvPr/>
        </p:nvSpPr>
        <p:spPr>
          <a:xfrm>
            <a:off x="4982010" y="4809808"/>
            <a:ext cx="1197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/>
              <a:t>기록 보관</a:t>
            </a:r>
          </a:p>
        </p:txBody>
      </p:sp>
      <p:graphicFrame>
        <p:nvGraphicFramePr>
          <p:cNvPr id="147" name="표 146">
            <a:extLst>
              <a:ext uri="{FF2B5EF4-FFF2-40B4-BE49-F238E27FC236}">
                <a16:creationId xmlns:a16="http://schemas.microsoft.com/office/drawing/2014/main" id="{B75B6D98-3B52-A956-5F69-D7012E841D10}"/>
              </a:ext>
            </a:extLst>
          </p:cNvPr>
          <p:cNvGraphicFramePr>
            <a:graphicFrameLocks noGrp="1"/>
          </p:cNvGraphicFramePr>
          <p:nvPr/>
        </p:nvGraphicFramePr>
        <p:xfrm>
          <a:off x="7704993" y="3164749"/>
          <a:ext cx="1477628" cy="461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7628">
                  <a:extLst>
                    <a:ext uri="{9D8B030D-6E8A-4147-A177-3AD203B41FA5}">
                      <a16:colId xmlns:a16="http://schemas.microsoft.com/office/drawing/2014/main" val="3760800009"/>
                    </a:ext>
                  </a:extLst>
                </a:gridCol>
              </a:tblGrid>
              <a:tr h="461665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중소 금융 </a:t>
                      </a: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+mj-lt"/>
                        </a:rPr>
                        <a:t>C</a:t>
                      </a:r>
                      <a:r>
                        <a:rPr lang="ko-KR" altLang="en-US" sz="1400" dirty="0">
                          <a:solidFill>
                            <a:schemeClr val="bg1"/>
                          </a:solidFill>
                          <a:latin typeface="+mj-lt"/>
                        </a:rPr>
                        <a:t>사</a:t>
                      </a:r>
                    </a:p>
                  </a:txBody>
                  <a:tcPr marL="100408" marR="100408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6842541"/>
                  </a:ext>
                </a:extLst>
              </a:tr>
            </a:tbl>
          </a:graphicData>
        </a:graphic>
      </p:graphicFrame>
      <p:cxnSp>
        <p:nvCxnSpPr>
          <p:cNvPr id="151" name="직선 연결선 150">
            <a:extLst>
              <a:ext uri="{FF2B5EF4-FFF2-40B4-BE49-F238E27FC236}">
                <a16:creationId xmlns:a16="http://schemas.microsoft.com/office/drawing/2014/main" id="{3A6A564B-5B2B-6BA5-53A6-EC791B42216D}"/>
              </a:ext>
            </a:extLst>
          </p:cNvPr>
          <p:cNvCxnSpPr>
            <a:cxnSpLocks/>
          </p:cNvCxnSpPr>
          <p:nvPr/>
        </p:nvCxnSpPr>
        <p:spPr>
          <a:xfrm>
            <a:off x="5664673" y="2976424"/>
            <a:ext cx="436523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직선 연결선 153">
            <a:extLst>
              <a:ext uri="{FF2B5EF4-FFF2-40B4-BE49-F238E27FC236}">
                <a16:creationId xmlns:a16="http://schemas.microsoft.com/office/drawing/2014/main" id="{89C60845-A62F-145B-F34E-3B8CFABE1E55}"/>
              </a:ext>
            </a:extLst>
          </p:cNvPr>
          <p:cNvCxnSpPr>
            <a:cxnSpLocks/>
          </p:cNvCxnSpPr>
          <p:nvPr/>
        </p:nvCxnSpPr>
        <p:spPr>
          <a:xfrm>
            <a:off x="5659478" y="3219218"/>
            <a:ext cx="436523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직선 연결선 154">
            <a:extLst>
              <a:ext uri="{FF2B5EF4-FFF2-40B4-BE49-F238E27FC236}">
                <a16:creationId xmlns:a16="http://schemas.microsoft.com/office/drawing/2014/main" id="{F47D8938-E774-3607-A0A8-2F42F565121D}"/>
              </a:ext>
            </a:extLst>
          </p:cNvPr>
          <p:cNvCxnSpPr>
            <a:cxnSpLocks/>
          </p:cNvCxnSpPr>
          <p:nvPr/>
        </p:nvCxnSpPr>
        <p:spPr>
          <a:xfrm flipV="1">
            <a:off x="7346068" y="1742623"/>
            <a:ext cx="436523" cy="819087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직선 연결선 157">
            <a:extLst>
              <a:ext uri="{FF2B5EF4-FFF2-40B4-BE49-F238E27FC236}">
                <a16:creationId xmlns:a16="http://schemas.microsoft.com/office/drawing/2014/main" id="{C0DEBB21-DC43-C659-DAEC-A16869B1FB38}"/>
              </a:ext>
            </a:extLst>
          </p:cNvPr>
          <p:cNvCxnSpPr>
            <a:cxnSpLocks/>
          </p:cNvCxnSpPr>
          <p:nvPr/>
        </p:nvCxnSpPr>
        <p:spPr>
          <a:xfrm>
            <a:off x="7346067" y="2561709"/>
            <a:ext cx="469692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직선 연결선 160">
            <a:extLst>
              <a:ext uri="{FF2B5EF4-FFF2-40B4-BE49-F238E27FC236}">
                <a16:creationId xmlns:a16="http://schemas.microsoft.com/office/drawing/2014/main" id="{1831CA67-749E-837F-7CA4-6111D3C10114}"/>
              </a:ext>
            </a:extLst>
          </p:cNvPr>
          <p:cNvCxnSpPr>
            <a:cxnSpLocks/>
          </p:cNvCxnSpPr>
          <p:nvPr/>
        </p:nvCxnSpPr>
        <p:spPr>
          <a:xfrm flipH="1" flipV="1">
            <a:off x="7311966" y="2569415"/>
            <a:ext cx="361300" cy="834714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직선 연결선 168">
            <a:extLst>
              <a:ext uri="{FF2B5EF4-FFF2-40B4-BE49-F238E27FC236}">
                <a16:creationId xmlns:a16="http://schemas.microsoft.com/office/drawing/2014/main" id="{262140DE-5C60-C812-5DA2-347FF3707B1A}"/>
              </a:ext>
            </a:extLst>
          </p:cNvPr>
          <p:cNvCxnSpPr>
            <a:cxnSpLocks/>
          </p:cNvCxnSpPr>
          <p:nvPr/>
        </p:nvCxnSpPr>
        <p:spPr>
          <a:xfrm>
            <a:off x="9071855" y="2561709"/>
            <a:ext cx="469692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직선 연결선 169">
            <a:extLst>
              <a:ext uri="{FF2B5EF4-FFF2-40B4-BE49-F238E27FC236}">
                <a16:creationId xmlns:a16="http://schemas.microsoft.com/office/drawing/2014/main" id="{2BFFF6E9-3273-FCFA-A32D-BB87D43B1E8D}"/>
              </a:ext>
            </a:extLst>
          </p:cNvPr>
          <p:cNvCxnSpPr>
            <a:cxnSpLocks/>
            <a:endCxn id="127" idx="3"/>
          </p:cNvCxnSpPr>
          <p:nvPr/>
        </p:nvCxnSpPr>
        <p:spPr>
          <a:xfrm flipH="1" flipV="1">
            <a:off x="9182621" y="1727839"/>
            <a:ext cx="367226" cy="833028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직선 연결선 172">
            <a:extLst>
              <a:ext uri="{FF2B5EF4-FFF2-40B4-BE49-F238E27FC236}">
                <a16:creationId xmlns:a16="http://schemas.microsoft.com/office/drawing/2014/main" id="{7A71DA75-68C5-F10D-C5F1-959DDD45AB39}"/>
              </a:ext>
            </a:extLst>
          </p:cNvPr>
          <p:cNvCxnSpPr>
            <a:cxnSpLocks/>
            <a:stCxn id="147" idx="3"/>
          </p:cNvCxnSpPr>
          <p:nvPr/>
        </p:nvCxnSpPr>
        <p:spPr>
          <a:xfrm flipV="1">
            <a:off x="9182621" y="2550603"/>
            <a:ext cx="378526" cy="844978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타원 186">
            <a:extLst>
              <a:ext uri="{FF2B5EF4-FFF2-40B4-BE49-F238E27FC236}">
                <a16:creationId xmlns:a16="http://schemas.microsoft.com/office/drawing/2014/main" id="{7BC5DEA1-86A6-3C8A-7292-3ED41F4898F5}"/>
              </a:ext>
            </a:extLst>
          </p:cNvPr>
          <p:cNvSpPr/>
          <p:nvPr/>
        </p:nvSpPr>
        <p:spPr>
          <a:xfrm>
            <a:off x="1751076" y="847064"/>
            <a:ext cx="7730958" cy="3640528"/>
          </a:xfrm>
          <a:prstGeom prst="ellipse">
            <a:avLst/>
          </a:prstGeom>
          <a:noFill/>
          <a:ln w="2540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44" name="표 43">
            <a:extLst>
              <a:ext uri="{FF2B5EF4-FFF2-40B4-BE49-F238E27FC236}">
                <a16:creationId xmlns:a16="http://schemas.microsoft.com/office/drawing/2014/main" id="{04C0B4FC-BD32-52A2-415B-A0F5990EDDF3}"/>
              </a:ext>
            </a:extLst>
          </p:cNvPr>
          <p:cNvGraphicFramePr>
            <a:graphicFrameLocks noGrp="1"/>
          </p:cNvGraphicFramePr>
          <p:nvPr/>
        </p:nvGraphicFramePr>
        <p:xfrm>
          <a:off x="3362037" y="5410850"/>
          <a:ext cx="3274256" cy="461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4256">
                  <a:extLst>
                    <a:ext uri="{9D8B030D-6E8A-4147-A177-3AD203B41FA5}">
                      <a16:colId xmlns:a16="http://schemas.microsoft.com/office/drawing/2014/main" val="3760800009"/>
                    </a:ext>
                  </a:extLst>
                </a:gridCol>
              </a:tblGrid>
              <a:tr h="46166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solidFill>
                            <a:schemeClr val="bg1"/>
                          </a:solidFill>
                          <a:latin typeface="+mj-lt"/>
                        </a:rPr>
                        <a:t>중앙부처</a:t>
                      </a: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+mj-lt"/>
                        </a:rPr>
                        <a:t>, </a:t>
                      </a:r>
                      <a:r>
                        <a:rPr lang="ko-KR" altLang="en-US" sz="1400" dirty="0" err="1">
                          <a:solidFill>
                            <a:schemeClr val="bg1"/>
                          </a:solidFill>
                          <a:latin typeface="+mj-lt"/>
                        </a:rPr>
                        <a:t>채권정보</a:t>
                      </a: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+mj-lt"/>
                        </a:rPr>
                        <a:t>,</a:t>
                      </a:r>
                      <a:r>
                        <a:rPr lang="ko-KR" altLang="en-US" sz="1400" dirty="0">
                          <a:solidFill>
                            <a:schemeClr val="bg1"/>
                          </a:solidFill>
                          <a:latin typeface="+mj-lt"/>
                        </a:rPr>
                        <a:t> 전자공시 시스템</a:t>
                      </a:r>
                    </a:p>
                  </a:txBody>
                  <a:tcPr marL="100408" marR="100408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6842541"/>
                  </a:ext>
                </a:extLst>
              </a:tr>
            </a:tbl>
          </a:graphicData>
        </a:graphic>
      </p:graphicFrame>
      <p:graphicFrame>
        <p:nvGraphicFramePr>
          <p:cNvPr id="40" name="표 39">
            <a:extLst>
              <a:ext uri="{FF2B5EF4-FFF2-40B4-BE49-F238E27FC236}">
                <a16:creationId xmlns:a16="http://schemas.microsoft.com/office/drawing/2014/main" id="{1F8A4E1B-17B7-C16F-D865-30BC7F1FD212}"/>
              </a:ext>
            </a:extLst>
          </p:cNvPr>
          <p:cNvGraphicFramePr>
            <a:graphicFrameLocks noGrp="1"/>
          </p:cNvGraphicFramePr>
          <p:nvPr/>
        </p:nvGraphicFramePr>
        <p:xfrm>
          <a:off x="1813536" y="1660449"/>
          <a:ext cx="1405011" cy="3002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5011">
                  <a:extLst>
                    <a:ext uri="{9D8B030D-6E8A-4147-A177-3AD203B41FA5}">
                      <a16:colId xmlns:a16="http://schemas.microsoft.com/office/drawing/2014/main" val="3760800009"/>
                    </a:ext>
                  </a:extLst>
                </a:gridCol>
              </a:tblGrid>
              <a:tr h="62491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solidFill>
                            <a:schemeClr val="bg1"/>
                          </a:solidFill>
                          <a:latin typeface="+mj-lt"/>
                        </a:rPr>
                        <a:t>발행자</a:t>
                      </a:r>
                    </a:p>
                  </a:txBody>
                  <a:tcPr marL="64584" marR="64584" marT="32292" marB="3229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6842541"/>
                  </a:ext>
                </a:extLst>
              </a:tr>
              <a:tr h="2377902">
                <a:tc>
                  <a:txBody>
                    <a:bodyPr/>
                    <a:lstStyle/>
                    <a:p>
                      <a:pPr marL="171450" indent="-171450" algn="l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800" b="0" dirty="0">
                          <a:solidFill>
                            <a:schemeClr val="tx1"/>
                          </a:solidFill>
                          <a:latin typeface="+mj-lt"/>
                        </a:rPr>
                        <a:t>G-DMO</a:t>
                      </a:r>
                    </a:p>
                    <a:p>
                      <a:pPr marL="171450" indent="-171450" algn="l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800" b="0" dirty="0">
                          <a:solidFill>
                            <a:schemeClr val="tx1"/>
                          </a:solidFill>
                          <a:latin typeface="+mj-lt"/>
                        </a:rPr>
                        <a:t>HKMA</a:t>
                      </a:r>
                    </a:p>
                    <a:p>
                      <a:pPr marL="171450" indent="-171450" algn="l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800" b="0" dirty="0">
                          <a:solidFill>
                            <a:schemeClr val="tx1"/>
                          </a:solidFill>
                          <a:latin typeface="+mj-lt"/>
                        </a:rPr>
                        <a:t>SIX</a:t>
                      </a:r>
                    </a:p>
                    <a:p>
                      <a:pPr marL="171450" indent="-171450" algn="l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800" b="0" dirty="0">
                          <a:solidFill>
                            <a:schemeClr val="tx1"/>
                          </a:solidFill>
                          <a:latin typeface="+mj-lt"/>
                        </a:rPr>
                        <a:t>      ...</a:t>
                      </a:r>
                      <a:endParaRPr lang="ko-KR" altLang="en-US" sz="1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237316" marR="0" marT="32292" marB="3229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5319876"/>
                  </a:ext>
                </a:extLst>
              </a:tr>
            </a:tbl>
          </a:graphicData>
        </a:graphic>
      </p:graphicFrame>
      <p:sp>
        <p:nvSpPr>
          <p:cNvPr id="4" name="직사각형 3"/>
          <p:cNvSpPr/>
          <p:nvPr/>
        </p:nvSpPr>
        <p:spPr>
          <a:xfrm>
            <a:off x="-2356" y="492443"/>
            <a:ext cx="4748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기존</a:t>
            </a:r>
            <a:r>
              <a:rPr lang="en-US" altLang="ko-KR" dirty="0">
                <a:solidFill>
                  <a:srgbClr val="FF0000"/>
                </a:solidFill>
              </a:rPr>
              <a:t> </a:t>
            </a:r>
            <a:r>
              <a:rPr lang="ko-KR" altLang="en-US" dirty="0">
                <a:solidFill>
                  <a:srgbClr val="FF0000"/>
                </a:solidFill>
              </a:rPr>
              <a:t>자본시장 거버넌스 및 지불결제 완결성</a:t>
            </a:r>
            <a:endParaRPr lang="en-US" altLang="ko-K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7983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F9B5-D01D-4A72-BBFE-8B6FBC96131D}" type="slidenum">
              <a:rPr lang="ko-KR" altLang="en-US" smtClean="0"/>
              <a:pPr/>
              <a:t>32</a:t>
            </a:fld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50302" y="693216"/>
            <a:ext cx="117283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/>
              <a:t> </a:t>
            </a:r>
            <a:r>
              <a:rPr lang="en-US" altLang="ko-KR" sz="3200" dirty="0"/>
              <a:t> </a:t>
            </a:r>
          </a:p>
          <a:p>
            <a:r>
              <a:rPr lang="en-US" altLang="ko-KR" sz="3600" dirty="0">
                <a:solidFill>
                  <a:srgbClr val="00B050"/>
                </a:solidFill>
              </a:rPr>
              <a:t>        T2- Hybrid DLT </a:t>
            </a:r>
            <a:r>
              <a:rPr lang="ko-KR" altLang="en-US" sz="3600" dirty="0">
                <a:solidFill>
                  <a:srgbClr val="00B050"/>
                </a:solidFill>
              </a:rPr>
              <a:t>자본시장 혁신 </a:t>
            </a:r>
            <a:r>
              <a:rPr lang="en-US" altLang="ko-KR" sz="3600" dirty="0">
                <a:solidFill>
                  <a:srgbClr val="00B050"/>
                </a:solidFill>
              </a:rPr>
              <a:t>             </a:t>
            </a:r>
          </a:p>
          <a:p>
            <a:r>
              <a:rPr lang="en-US" altLang="ko-KR" sz="2000" dirty="0"/>
              <a:t>                       </a:t>
            </a:r>
            <a:r>
              <a:rPr lang="ko-KR" altLang="en-US" sz="2000" dirty="0" err="1"/>
              <a:t>수탁자산</a:t>
            </a:r>
            <a:r>
              <a:rPr lang="ko-KR" altLang="en-US" sz="2000" dirty="0"/>
              <a:t> </a:t>
            </a:r>
            <a:r>
              <a:rPr lang="ko-KR" altLang="en-US" sz="2000" u="sng" dirty="0"/>
              <a:t>유동화 및 유통 </a:t>
            </a:r>
            <a:r>
              <a:rPr lang="ko-KR" altLang="en-US" sz="2000" dirty="0"/>
              <a:t>중심의 </a:t>
            </a:r>
            <a:r>
              <a:rPr lang="ko-KR" altLang="en-US" sz="2000" dirty="0" err="1"/>
              <a:t>토큰채권</a:t>
            </a:r>
            <a:r>
              <a:rPr lang="ko-KR" altLang="en-US" sz="2000" dirty="0"/>
              <a:t> </a:t>
            </a:r>
            <a:r>
              <a:rPr lang="en-US" altLang="ko-KR" sz="2000" dirty="0"/>
              <a:t>ATS </a:t>
            </a:r>
            <a:r>
              <a:rPr lang="ko-KR" altLang="en-US" sz="2000" dirty="0"/>
              <a:t>발행 </a:t>
            </a:r>
            <a:endParaRPr lang="en-US" altLang="ko-KR" sz="2000" dirty="0"/>
          </a:p>
          <a:p>
            <a:r>
              <a:rPr lang="en-US" altLang="ko-KR" sz="2000" dirty="0"/>
              <a:t>          </a:t>
            </a:r>
          </a:p>
          <a:p>
            <a:r>
              <a:rPr lang="en-US" altLang="ko-KR" dirty="0"/>
              <a:t>         (</a:t>
            </a:r>
            <a:r>
              <a:rPr lang="ko-KR" altLang="en-US" dirty="0"/>
              <a:t>사례</a:t>
            </a:r>
            <a:r>
              <a:rPr lang="en-US" altLang="ko-KR" dirty="0"/>
              <a:t>) </a:t>
            </a:r>
            <a:r>
              <a:rPr lang="ko-KR" altLang="en-US" dirty="0">
                <a:solidFill>
                  <a:srgbClr val="00B0F0"/>
                </a:solidFill>
              </a:rPr>
              <a:t>싱가포르</a:t>
            </a:r>
            <a:r>
              <a:rPr lang="en-US" altLang="ko-KR" dirty="0">
                <a:solidFill>
                  <a:srgbClr val="00B0F0"/>
                </a:solidFill>
              </a:rPr>
              <a:t>(</a:t>
            </a:r>
            <a:r>
              <a:rPr lang="en-US" altLang="ko-KR" dirty="0" err="1">
                <a:solidFill>
                  <a:srgbClr val="00B0F0"/>
                </a:solidFill>
                <a:latin typeface="+mn-ea"/>
              </a:rPr>
              <a:t>InvestaX</a:t>
            </a:r>
            <a:r>
              <a:rPr lang="en-US" altLang="ko-KR" dirty="0">
                <a:solidFill>
                  <a:srgbClr val="00B0F0"/>
                </a:solidFill>
                <a:latin typeface="+mn-ea"/>
              </a:rPr>
              <a:t>/1exchange)</a:t>
            </a:r>
            <a:r>
              <a:rPr lang="en-US" altLang="ko-KR" dirty="0">
                <a:solidFill>
                  <a:srgbClr val="00B0F0"/>
                </a:solidFill>
              </a:rPr>
              <a:t>, </a:t>
            </a:r>
            <a:r>
              <a:rPr lang="ko-KR" altLang="en-US" dirty="0">
                <a:solidFill>
                  <a:srgbClr val="00B0F0"/>
                </a:solidFill>
              </a:rPr>
              <a:t>스위스</a:t>
            </a:r>
            <a:r>
              <a:rPr lang="en-US" altLang="ko-KR" dirty="0">
                <a:solidFill>
                  <a:srgbClr val="00B0F0"/>
                </a:solidFill>
              </a:rPr>
              <a:t>(Baked), </a:t>
            </a:r>
            <a:r>
              <a:rPr lang="ko-KR" altLang="en-US" dirty="0">
                <a:solidFill>
                  <a:srgbClr val="00B0F0"/>
                </a:solidFill>
              </a:rPr>
              <a:t>캐나다</a:t>
            </a:r>
            <a:r>
              <a:rPr lang="en-US" altLang="ko-KR" dirty="0">
                <a:solidFill>
                  <a:srgbClr val="00B0F0"/>
                </a:solidFill>
              </a:rPr>
              <a:t>(INX), </a:t>
            </a:r>
            <a:r>
              <a:rPr lang="ko-KR" altLang="en-US" dirty="0">
                <a:solidFill>
                  <a:srgbClr val="00B0F0"/>
                </a:solidFill>
              </a:rPr>
              <a:t>미국</a:t>
            </a:r>
            <a:r>
              <a:rPr lang="en-US" altLang="ko-KR" dirty="0">
                <a:solidFill>
                  <a:srgbClr val="00B0F0"/>
                </a:solidFill>
              </a:rPr>
              <a:t>(Ondo), </a:t>
            </a:r>
            <a:r>
              <a:rPr lang="ko-KR" altLang="en-US" dirty="0">
                <a:solidFill>
                  <a:srgbClr val="00B0F0"/>
                </a:solidFill>
              </a:rPr>
              <a:t>일본</a:t>
            </a:r>
            <a:r>
              <a:rPr lang="en-US" altLang="ko-KR" dirty="0">
                <a:solidFill>
                  <a:srgbClr val="00B0F0"/>
                </a:solidFill>
              </a:rPr>
              <a:t>(ODX) </a:t>
            </a:r>
          </a:p>
          <a:p>
            <a:endParaRPr lang="en-US" altLang="ko-KR" dirty="0">
              <a:solidFill>
                <a:srgbClr val="00B0F0"/>
              </a:solidFill>
            </a:endParaRPr>
          </a:p>
          <a:p>
            <a:r>
              <a:rPr lang="en-US" altLang="ko-KR" dirty="0">
                <a:solidFill>
                  <a:srgbClr val="00B0F0"/>
                </a:solidFill>
              </a:rPr>
              <a:t>          </a:t>
            </a:r>
          </a:p>
          <a:p>
            <a:r>
              <a:rPr lang="en-US" altLang="ko-KR" dirty="0">
                <a:solidFill>
                  <a:srgbClr val="00B0F0"/>
                </a:solidFill>
              </a:rPr>
              <a:t>              </a:t>
            </a:r>
            <a:r>
              <a:rPr lang="en-US" altLang="ko-KR" dirty="0"/>
              <a:t>* T1-Hybrid</a:t>
            </a:r>
            <a:r>
              <a:rPr lang="ko-KR" altLang="en-US" dirty="0"/>
              <a:t>의 주요 </a:t>
            </a:r>
            <a:r>
              <a:rPr lang="ko-KR" altLang="en-US" dirty="0" err="1"/>
              <a:t>결제수단인</a:t>
            </a:r>
            <a:r>
              <a:rPr lang="ko-KR" altLang="en-US" dirty="0"/>
              <a:t> </a:t>
            </a:r>
            <a:r>
              <a:rPr lang="en-US" altLang="ko-KR" dirty="0"/>
              <a:t>CBDC</a:t>
            </a:r>
            <a:r>
              <a:rPr lang="ko-KR" altLang="en-US" dirty="0"/>
              <a:t>와는 달리 </a:t>
            </a:r>
            <a:r>
              <a:rPr lang="ko-KR" altLang="en-US" dirty="0" err="1"/>
              <a:t>스테이블</a:t>
            </a:r>
            <a:r>
              <a:rPr lang="en-US" altLang="ko-KR" dirty="0"/>
              <a:t> </a:t>
            </a:r>
            <a:r>
              <a:rPr lang="ko-KR" altLang="en-US" dirty="0"/>
              <a:t>코인 사용 가능</a:t>
            </a:r>
            <a:r>
              <a:rPr lang="en-US" altLang="ko-KR" dirty="0"/>
              <a:t>(</a:t>
            </a:r>
            <a:r>
              <a:rPr lang="en-US" altLang="ko-KR" dirty="0" err="1"/>
              <a:t>DeFi</a:t>
            </a:r>
            <a:r>
              <a:rPr lang="en-US" altLang="ko-KR" dirty="0"/>
              <a:t> </a:t>
            </a:r>
            <a:r>
              <a:rPr lang="ko-KR" altLang="en-US" dirty="0"/>
              <a:t>지향</a:t>
            </a:r>
            <a:r>
              <a:rPr lang="en-US" altLang="ko-KR" dirty="0"/>
              <a:t>)</a:t>
            </a:r>
            <a:r>
              <a:rPr lang="ko-KR" altLang="en-US" dirty="0"/>
              <a:t> 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009E6B8B-697D-A1B9-CF14-6D8C53B63B6D}"/>
              </a:ext>
            </a:extLst>
          </p:cNvPr>
          <p:cNvSpPr/>
          <p:nvPr/>
        </p:nvSpPr>
        <p:spPr>
          <a:xfrm>
            <a:off x="0" y="0"/>
            <a:ext cx="12192000" cy="50037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48714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직사각형 66">
            <a:extLst>
              <a:ext uri="{FF2B5EF4-FFF2-40B4-BE49-F238E27FC236}">
                <a16:creationId xmlns:a16="http://schemas.microsoft.com/office/drawing/2014/main" id="{009E6B8B-697D-A1B9-CF14-6D8C53B63B6D}"/>
              </a:ext>
            </a:extLst>
          </p:cNvPr>
          <p:cNvSpPr/>
          <p:nvPr/>
        </p:nvSpPr>
        <p:spPr>
          <a:xfrm>
            <a:off x="0" y="0"/>
            <a:ext cx="12192000" cy="58009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cs typeface="Pretendard ExtraLight" panose="02000303000000020004" pitchFamily="50" charset="-127"/>
              </a:rPr>
              <a:t>T2-Hybrid : </a:t>
            </a:r>
            <a:r>
              <a:rPr lang="ko-KR" altLang="en-US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cs typeface="Pretendard ExtraLight" panose="02000303000000020004" pitchFamily="50" charset="-127"/>
              </a:rPr>
              <a:t>수탁자산 기반  </a:t>
            </a:r>
            <a:r>
              <a:rPr lang="en-US" altLang="ko-KR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cs typeface="Pretendard ExtraLight" panose="02000303000000020004" pitchFamily="50" charset="-127"/>
              </a:rPr>
              <a:t>ATS </a:t>
            </a:r>
            <a:r>
              <a:rPr lang="ko-KR" altLang="en-US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cs typeface="Pretendard ExtraLight" panose="02000303000000020004" pitchFamily="50" charset="-127"/>
              </a:rPr>
              <a:t> 플랫폼</a:t>
            </a:r>
          </a:p>
        </p:txBody>
      </p:sp>
      <p:graphicFrame>
        <p:nvGraphicFramePr>
          <p:cNvPr id="101" name="표 100">
            <a:extLst>
              <a:ext uri="{FF2B5EF4-FFF2-40B4-BE49-F238E27FC236}">
                <a16:creationId xmlns:a16="http://schemas.microsoft.com/office/drawing/2014/main" id="{1F8A4E1B-17B7-C16F-D865-30BC7F1FD212}"/>
              </a:ext>
            </a:extLst>
          </p:cNvPr>
          <p:cNvGraphicFramePr>
            <a:graphicFrameLocks noGrp="1"/>
          </p:cNvGraphicFramePr>
          <p:nvPr/>
        </p:nvGraphicFramePr>
        <p:xfrm>
          <a:off x="3431688" y="2011797"/>
          <a:ext cx="1405011" cy="3928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5011">
                  <a:extLst>
                    <a:ext uri="{9D8B030D-6E8A-4147-A177-3AD203B41FA5}">
                      <a16:colId xmlns:a16="http://schemas.microsoft.com/office/drawing/2014/main" val="3760800009"/>
                    </a:ext>
                  </a:extLst>
                </a:gridCol>
              </a:tblGrid>
              <a:tr h="624911">
                <a:tc>
                  <a:txBody>
                    <a:bodyPr/>
                    <a:lstStyle/>
                    <a:p>
                      <a:pPr algn="ctr" latinLnBrk="1"/>
                      <a:endParaRPr lang="en-US" altLang="ko-KR" sz="1400" dirty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algn="ctr" latinLnBrk="1"/>
                      <a:r>
                        <a:rPr lang="ko-KR" altLang="en-US" sz="1400" dirty="0">
                          <a:solidFill>
                            <a:schemeClr val="bg1"/>
                          </a:solidFill>
                          <a:latin typeface="+mj-lt"/>
                        </a:rPr>
                        <a:t>발행자</a:t>
                      </a:r>
                    </a:p>
                  </a:txBody>
                  <a:tcPr marL="64584" marR="64584" marT="32292" marB="3229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6842541"/>
                  </a:ext>
                </a:extLst>
              </a:tr>
              <a:tr h="2377902">
                <a:tc>
                  <a:txBody>
                    <a:bodyPr/>
                    <a:lstStyle/>
                    <a:p>
                      <a:pPr marL="0" indent="0" algn="l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800" b="0" dirty="0">
                          <a:solidFill>
                            <a:schemeClr val="tx1"/>
                          </a:solidFill>
                          <a:latin typeface="+mj-lt"/>
                        </a:rPr>
                        <a:t>  Ondo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1800" b="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altLang="ko-KR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8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tZero</a:t>
                      </a:r>
                      <a:endParaRPr lang="en-US" altLang="ko-KR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backed</a:t>
                      </a:r>
                      <a:r>
                        <a:rPr lang="ko-KR" alt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altLang="ko-KR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Aspen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altLang="ko-KR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--- </a:t>
                      </a:r>
                      <a:endParaRPr lang="en-US" altLang="ko-KR" sz="1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ko-KR" altLang="en-US" sz="1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237316" marR="0" marT="32292" marB="3229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5319876"/>
                  </a:ext>
                </a:extLst>
              </a:tr>
            </a:tbl>
          </a:graphicData>
        </a:graphic>
      </p:graphicFrame>
      <p:graphicFrame>
        <p:nvGraphicFramePr>
          <p:cNvPr id="110" name="표 109">
            <a:extLst>
              <a:ext uri="{FF2B5EF4-FFF2-40B4-BE49-F238E27FC236}">
                <a16:creationId xmlns:a16="http://schemas.microsoft.com/office/drawing/2014/main" id="{7EC9E538-F608-E739-2D2C-A6C1CE9908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456763"/>
              </p:ext>
            </p:extLst>
          </p:nvPr>
        </p:nvGraphicFramePr>
        <p:xfrm>
          <a:off x="2830791" y="1031882"/>
          <a:ext cx="2534098" cy="771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4098">
                  <a:extLst>
                    <a:ext uri="{9D8B030D-6E8A-4147-A177-3AD203B41FA5}">
                      <a16:colId xmlns:a16="http://schemas.microsoft.com/office/drawing/2014/main" val="3760800009"/>
                    </a:ext>
                  </a:extLst>
                </a:gridCol>
              </a:tblGrid>
              <a:tr h="77110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solidFill>
                            <a:schemeClr val="bg1"/>
                          </a:solidFill>
                          <a:latin typeface="+mj-lt"/>
                        </a:rPr>
                        <a:t>자본시장법 준수</a:t>
                      </a:r>
                      <a:endParaRPr lang="en-US" altLang="ko-KR" sz="1400" dirty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algn="ctr" latinLnBrk="1"/>
                      <a:r>
                        <a:rPr lang="ko-KR" altLang="en-US" sz="1400" dirty="0">
                          <a:solidFill>
                            <a:schemeClr val="bg1"/>
                          </a:solidFill>
                          <a:latin typeface="+mj-lt"/>
                        </a:rPr>
                        <a:t>정부</a:t>
                      </a: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+mj-lt"/>
                        </a:rPr>
                        <a:t>/</a:t>
                      </a:r>
                      <a:r>
                        <a:rPr lang="ko-KR" altLang="en-US" sz="1400" dirty="0">
                          <a:solidFill>
                            <a:schemeClr val="bg1"/>
                          </a:solidFill>
                          <a:latin typeface="+mj-lt"/>
                        </a:rPr>
                        <a:t>자치단체 인가 </a:t>
                      </a:r>
                      <a:endParaRPr lang="en-US" altLang="ko-KR" sz="1400" dirty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algn="ctr" latinLnBrk="1"/>
                      <a:r>
                        <a:rPr lang="ko-KR" altLang="en-US" sz="1400" dirty="0">
                          <a:solidFill>
                            <a:schemeClr val="bg1"/>
                          </a:solidFill>
                          <a:latin typeface="+mj-lt"/>
                        </a:rPr>
                        <a:t> 플랫폼</a:t>
                      </a:r>
                      <a:r>
                        <a:rPr lang="en-US" altLang="ko-KR" sz="1400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ko-KR" altLang="en-US" sz="140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100408" marR="100408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6842541"/>
                  </a:ext>
                </a:extLst>
              </a:tr>
            </a:tbl>
          </a:graphicData>
        </a:graphic>
      </p:graphicFrame>
      <p:graphicFrame>
        <p:nvGraphicFramePr>
          <p:cNvPr id="125" name="표 124">
            <a:extLst>
              <a:ext uri="{FF2B5EF4-FFF2-40B4-BE49-F238E27FC236}">
                <a16:creationId xmlns:a16="http://schemas.microsoft.com/office/drawing/2014/main" id="{8879776B-F0EA-7F96-2813-53730520E8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41054"/>
              </p:ext>
            </p:extLst>
          </p:nvPr>
        </p:nvGraphicFramePr>
        <p:xfrm>
          <a:off x="5893079" y="1180473"/>
          <a:ext cx="1477718" cy="346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7718">
                  <a:extLst>
                    <a:ext uri="{9D8B030D-6E8A-4147-A177-3AD203B41FA5}">
                      <a16:colId xmlns:a16="http://schemas.microsoft.com/office/drawing/2014/main" val="3760800009"/>
                    </a:ext>
                  </a:extLst>
                </a:gridCol>
              </a:tblGrid>
              <a:tr h="109182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+mj-lt"/>
                        </a:rPr>
                        <a:t>ATS </a:t>
                      </a:r>
                      <a:r>
                        <a:rPr lang="ko-KR" altLang="en-US" sz="1400" dirty="0">
                          <a:solidFill>
                            <a:schemeClr val="bg1"/>
                          </a:solidFill>
                          <a:latin typeface="+mj-lt"/>
                        </a:rPr>
                        <a:t> 유통플랫폼</a:t>
                      </a:r>
                      <a:endParaRPr lang="en-US" altLang="ko-KR" sz="1400" dirty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+mj-lt"/>
                        </a:rPr>
                        <a:t>(</a:t>
                      </a:r>
                      <a:r>
                        <a:rPr lang="en-US" altLang="ko-KR" sz="1400" dirty="0" err="1">
                          <a:solidFill>
                            <a:schemeClr val="bg1"/>
                          </a:solidFill>
                          <a:latin typeface="+mj-lt"/>
                        </a:rPr>
                        <a:t>InvestaX</a:t>
                      </a:r>
                      <a:endParaRPr lang="en-US" altLang="ko-KR" sz="1400" dirty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+mj-lt"/>
                        </a:rPr>
                        <a:t>INX, Ondo)</a:t>
                      </a:r>
                    </a:p>
                    <a:p>
                      <a:pPr algn="ctr" latinLnBrk="1"/>
                      <a:endParaRPr lang="ko-KR" altLang="en-US" sz="14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6842541"/>
                  </a:ext>
                </a:extLst>
              </a:tr>
              <a:tr h="23738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altLang="ko-KR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altLang="ko-KR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ko-KR" alt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현금 토큰 잔고</a:t>
                      </a:r>
                    </a:p>
                  </a:txBody>
                  <a:tcPr marL="36000" marR="3600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5319876"/>
                  </a:ext>
                </a:extLst>
              </a:tr>
            </a:tbl>
          </a:graphicData>
        </a:graphic>
      </p:graphicFrame>
      <p:graphicFrame>
        <p:nvGraphicFramePr>
          <p:cNvPr id="126" name="표 125">
            <a:extLst>
              <a:ext uri="{FF2B5EF4-FFF2-40B4-BE49-F238E27FC236}">
                <a16:creationId xmlns:a16="http://schemas.microsoft.com/office/drawing/2014/main" id="{BA4850DE-D44C-902B-06A4-2A7D7418ED92}"/>
              </a:ext>
            </a:extLst>
          </p:cNvPr>
          <p:cNvGraphicFramePr>
            <a:graphicFrameLocks noGrp="1"/>
          </p:cNvGraphicFramePr>
          <p:nvPr/>
        </p:nvGraphicFramePr>
        <p:xfrm>
          <a:off x="9178504" y="1648498"/>
          <a:ext cx="913225" cy="3905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3225">
                  <a:extLst>
                    <a:ext uri="{9D8B030D-6E8A-4147-A177-3AD203B41FA5}">
                      <a16:colId xmlns:a16="http://schemas.microsoft.com/office/drawing/2014/main" val="3760800009"/>
                    </a:ext>
                  </a:extLst>
                </a:gridCol>
              </a:tblGrid>
              <a:tr h="390555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+mj-lt"/>
                        </a:rPr>
                        <a:t>투자자</a:t>
                      </a:r>
                      <a:endParaRPr lang="en-US" altLang="ko-KR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+mj-lt"/>
                        </a:rPr>
                        <a:t>Wallet</a:t>
                      </a:r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</a:p>
                  </a:txBody>
                  <a:tcPr marL="100408" marR="100408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6842541"/>
                  </a:ext>
                </a:extLst>
              </a:tr>
            </a:tbl>
          </a:graphicData>
        </a:graphic>
      </p:graphicFrame>
      <p:cxnSp>
        <p:nvCxnSpPr>
          <p:cNvPr id="132" name="직선 화살표 연결선 131">
            <a:extLst>
              <a:ext uri="{FF2B5EF4-FFF2-40B4-BE49-F238E27FC236}">
                <a16:creationId xmlns:a16="http://schemas.microsoft.com/office/drawing/2014/main" id="{1EB7835D-B68F-408F-DACC-86EE6E3A9BD2}"/>
              </a:ext>
            </a:extLst>
          </p:cNvPr>
          <p:cNvCxnSpPr/>
          <p:nvPr/>
        </p:nvCxnSpPr>
        <p:spPr>
          <a:xfrm>
            <a:off x="4906871" y="2764611"/>
            <a:ext cx="833377" cy="0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>
            <a:extLst>
              <a:ext uri="{FF2B5EF4-FFF2-40B4-BE49-F238E27FC236}">
                <a16:creationId xmlns:a16="http://schemas.microsoft.com/office/drawing/2014/main" id="{E17FB12B-3300-1F2D-67F6-91DF2C292375}"/>
              </a:ext>
            </a:extLst>
          </p:cNvPr>
          <p:cNvSpPr txBox="1"/>
          <p:nvPr/>
        </p:nvSpPr>
        <p:spPr>
          <a:xfrm>
            <a:off x="4771203" y="2761114"/>
            <a:ext cx="1030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/>
              <a:t>발행</a:t>
            </a:r>
          </a:p>
        </p:txBody>
      </p:sp>
      <p:cxnSp>
        <p:nvCxnSpPr>
          <p:cNvPr id="136" name="직선 화살표 연결선 135">
            <a:extLst>
              <a:ext uri="{FF2B5EF4-FFF2-40B4-BE49-F238E27FC236}">
                <a16:creationId xmlns:a16="http://schemas.microsoft.com/office/drawing/2014/main" id="{7F10F672-5D9A-4F0B-E98E-C8F94293E1B3}"/>
              </a:ext>
            </a:extLst>
          </p:cNvPr>
          <p:cNvCxnSpPr>
            <a:cxnSpLocks/>
          </p:cNvCxnSpPr>
          <p:nvPr/>
        </p:nvCxnSpPr>
        <p:spPr>
          <a:xfrm flipH="1" flipV="1">
            <a:off x="6572832" y="3159988"/>
            <a:ext cx="185" cy="589740"/>
          </a:xfrm>
          <a:prstGeom prst="straightConnector1">
            <a:avLst/>
          </a:prstGeom>
          <a:ln w="2540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직사각형 139">
            <a:extLst>
              <a:ext uri="{FF2B5EF4-FFF2-40B4-BE49-F238E27FC236}">
                <a16:creationId xmlns:a16="http://schemas.microsoft.com/office/drawing/2014/main" id="{21B73C83-E2F1-90C5-49FE-FBDFDA474375}"/>
              </a:ext>
            </a:extLst>
          </p:cNvPr>
          <p:cNvSpPr/>
          <p:nvPr/>
        </p:nvSpPr>
        <p:spPr>
          <a:xfrm>
            <a:off x="5927388" y="2803273"/>
            <a:ext cx="1344403" cy="34419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tx1"/>
                </a:solidFill>
              </a:rPr>
              <a:t>토큰채권잔고</a:t>
            </a:r>
          </a:p>
        </p:txBody>
      </p:sp>
      <p:sp>
        <p:nvSpPr>
          <p:cNvPr id="141" name="직사각형 140">
            <a:extLst>
              <a:ext uri="{FF2B5EF4-FFF2-40B4-BE49-F238E27FC236}">
                <a16:creationId xmlns:a16="http://schemas.microsoft.com/office/drawing/2014/main" id="{5F80D2E3-88DB-22F4-DC3D-31105351FD76}"/>
              </a:ext>
            </a:extLst>
          </p:cNvPr>
          <p:cNvSpPr/>
          <p:nvPr/>
        </p:nvSpPr>
        <p:spPr>
          <a:xfrm>
            <a:off x="5927388" y="3570068"/>
            <a:ext cx="1248857" cy="355103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2" name="직선 화살표 연결선 141">
            <a:extLst>
              <a:ext uri="{FF2B5EF4-FFF2-40B4-BE49-F238E27FC236}">
                <a16:creationId xmlns:a16="http://schemas.microsoft.com/office/drawing/2014/main" id="{B183F0F7-24FD-4554-B446-83C8F38BECDE}"/>
              </a:ext>
            </a:extLst>
          </p:cNvPr>
          <p:cNvCxnSpPr>
            <a:cxnSpLocks/>
          </p:cNvCxnSpPr>
          <p:nvPr/>
        </p:nvCxnSpPr>
        <p:spPr>
          <a:xfrm flipV="1">
            <a:off x="6712102" y="4842691"/>
            <a:ext cx="4538" cy="587485"/>
          </a:xfrm>
          <a:prstGeom prst="straightConnector1">
            <a:avLst/>
          </a:prstGeom>
          <a:ln w="2540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>
            <a:extLst>
              <a:ext uri="{FF2B5EF4-FFF2-40B4-BE49-F238E27FC236}">
                <a16:creationId xmlns:a16="http://schemas.microsoft.com/office/drawing/2014/main" id="{098B6513-DC06-7E23-86F7-DD35F7046CF1}"/>
              </a:ext>
            </a:extLst>
          </p:cNvPr>
          <p:cNvSpPr txBox="1"/>
          <p:nvPr/>
        </p:nvSpPr>
        <p:spPr>
          <a:xfrm>
            <a:off x="6837738" y="4963987"/>
            <a:ext cx="562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/>
              <a:t>기록 </a:t>
            </a:r>
            <a:endParaRPr lang="en-US" altLang="ko-KR" sz="1400" dirty="0"/>
          </a:p>
          <a:p>
            <a:r>
              <a:rPr lang="ko-KR" altLang="en-US" sz="1400" dirty="0"/>
              <a:t>보관</a:t>
            </a:r>
          </a:p>
        </p:txBody>
      </p:sp>
      <p:cxnSp>
        <p:nvCxnSpPr>
          <p:cNvPr id="45" name="직선 화살표 연결선 44">
            <a:extLst>
              <a:ext uri="{FF2B5EF4-FFF2-40B4-BE49-F238E27FC236}">
                <a16:creationId xmlns:a16="http://schemas.microsoft.com/office/drawing/2014/main" id="{B183F0F7-24FD-4554-B446-83C8F38BECDE}"/>
              </a:ext>
            </a:extLst>
          </p:cNvPr>
          <p:cNvCxnSpPr>
            <a:cxnSpLocks/>
          </p:cNvCxnSpPr>
          <p:nvPr/>
        </p:nvCxnSpPr>
        <p:spPr>
          <a:xfrm flipV="1">
            <a:off x="6317520" y="4822545"/>
            <a:ext cx="133" cy="605024"/>
          </a:xfrm>
          <a:prstGeom prst="straightConnector1">
            <a:avLst/>
          </a:prstGeom>
          <a:ln w="2540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직선 화살표 연결선 47">
            <a:extLst>
              <a:ext uri="{FF2B5EF4-FFF2-40B4-BE49-F238E27FC236}">
                <a16:creationId xmlns:a16="http://schemas.microsoft.com/office/drawing/2014/main" id="{0B5E8673-40EF-16E2-ED92-DB7A052A3C85}"/>
              </a:ext>
            </a:extLst>
          </p:cNvPr>
          <p:cNvCxnSpPr/>
          <p:nvPr/>
        </p:nvCxnSpPr>
        <p:spPr>
          <a:xfrm>
            <a:off x="5013972" y="3861808"/>
            <a:ext cx="833377" cy="0"/>
          </a:xfrm>
          <a:prstGeom prst="straightConnector1">
            <a:avLst/>
          </a:prstGeom>
          <a:ln w="25400">
            <a:solidFill>
              <a:srgbClr val="00206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D37E4394-2802-9ABE-F4D7-869194B8F39E}"/>
              </a:ext>
            </a:extLst>
          </p:cNvPr>
          <p:cNvSpPr txBox="1"/>
          <p:nvPr/>
        </p:nvSpPr>
        <p:spPr>
          <a:xfrm>
            <a:off x="4787746" y="3928017"/>
            <a:ext cx="1059206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ko-KR" altLang="en-US" sz="1400" dirty="0"/>
              <a:t>자금 조달</a:t>
            </a:r>
          </a:p>
        </p:txBody>
      </p:sp>
      <p:graphicFrame>
        <p:nvGraphicFramePr>
          <p:cNvPr id="58" name="표 57">
            <a:extLst>
              <a:ext uri="{FF2B5EF4-FFF2-40B4-BE49-F238E27FC236}">
                <a16:creationId xmlns:a16="http://schemas.microsoft.com/office/drawing/2014/main" id="{04C0B4FC-BD32-52A2-415B-A0F5990EDDF3}"/>
              </a:ext>
            </a:extLst>
          </p:cNvPr>
          <p:cNvGraphicFramePr>
            <a:graphicFrameLocks noGrp="1"/>
          </p:cNvGraphicFramePr>
          <p:nvPr/>
        </p:nvGraphicFramePr>
        <p:xfrm>
          <a:off x="5000092" y="5554054"/>
          <a:ext cx="3299714" cy="461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9714">
                  <a:extLst>
                    <a:ext uri="{9D8B030D-6E8A-4147-A177-3AD203B41FA5}">
                      <a16:colId xmlns:a16="http://schemas.microsoft.com/office/drawing/2014/main" val="3760800009"/>
                    </a:ext>
                  </a:extLst>
                </a:gridCol>
              </a:tblGrid>
              <a:tr h="46166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solidFill>
                            <a:schemeClr val="bg1"/>
                          </a:solidFill>
                          <a:latin typeface="+mj-lt"/>
                        </a:rPr>
                        <a:t>중앙부처</a:t>
                      </a: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+mj-lt"/>
                        </a:rPr>
                        <a:t>, </a:t>
                      </a:r>
                      <a:r>
                        <a:rPr lang="ko-KR" altLang="en-US" sz="1400" dirty="0" err="1">
                          <a:solidFill>
                            <a:schemeClr val="bg1"/>
                          </a:solidFill>
                          <a:latin typeface="+mj-lt"/>
                        </a:rPr>
                        <a:t>채권정보</a:t>
                      </a: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+mj-lt"/>
                        </a:rPr>
                        <a:t>,</a:t>
                      </a:r>
                      <a:r>
                        <a:rPr lang="ko-KR" altLang="en-US" sz="1400" dirty="0">
                          <a:solidFill>
                            <a:schemeClr val="bg1"/>
                          </a:solidFill>
                          <a:latin typeface="+mj-lt"/>
                        </a:rPr>
                        <a:t> 전자공시 시스템</a:t>
                      </a:r>
                    </a:p>
                  </a:txBody>
                  <a:tcPr marL="100408" marR="100408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6842541"/>
                  </a:ext>
                </a:extLst>
              </a:tr>
            </a:tbl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CA732303-A13D-71C1-D855-354910778970}"/>
              </a:ext>
            </a:extLst>
          </p:cNvPr>
          <p:cNvSpPr txBox="1"/>
          <p:nvPr/>
        </p:nvSpPr>
        <p:spPr>
          <a:xfrm>
            <a:off x="5569471" y="4874824"/>
            <a:ext cx="688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400" dirty="0"/>
              <a:t>승인</a:t>
            </a:r>
            <a:endParaRPr lang="en-US" altLang="ko-KR" sz="1400" dirty="0"/>
          </a:p>
          <a:p>
            <a:pPr algn="r"/>
            <a:r>
              <a:rPr lang="ko-KR" altLang="en-US" sz="1400" dirty="0"/>
              <a:t>신고</a:t>
            </a:r>
          </a:p>
        </p:txBody>
      </p:sp>
      <p:cxnSp>
        <p:nvCxnSpPr>
          <p:cNvPr id="21" name="직선 화살표 연결선 20"/>
          <p:cNvCxnSpPr/>
          <p:nvPr/>
        </p:nvCxnSpPr>
        <p:spPr>
          <a:xfrm flipH="1">
            <a:off x="7572706" y="3605980"/>
            <a:ext cx="1367598" cy="4592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화살표 연결선 36"/>
          <p:cNvCxnSpPr>
            <a:endCxn id="49" idx="1"/>
          </p:cNvCxnSpPr>
          <p:nvPr/>
        </p:nvCxnSpPr>
        <p:spPr>
          <a:xfrm>
            <a:off x="7416527" y="2461098"/>
            <a:ext cx="263867" cy="1893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7" name="표 46">
            <a:extLst>
              <a:ext uri="{FF2B5EF4-FFF2-40B4-BE49-F238E27FC236}">
                <a16:creationId xmlns:a16="http://schemas.microsoft.com/office/drawing/2014/main" id="{1F8A4E1B-17B7-C16F-D865-30BC7F1FD2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125"/>
              </p:ext>
            </p:extLst>
          </p:nvPr>
        </p:nvGraphicFramePr>
        <p:xfrm>
          <a:off x="1558485" y="2902064"/>
          <a:ext cx="1405011" cy="2968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5011">
                  <a:extLst>
                    <a:ext uri="{9D8B030D-6E8A-4147-A177-3AD203B41FA5}">
                      <a16:colId xmlns:a16="http://schemas.microsoft.com/office/drawing/2014/main" val="3760800009"/>
                    </a:ext>
                  </a:extLst>
                </a:gridCol>
              </a:tblGrid>
              <a:tr h="61778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solidFill>
                            <a:schemeClr val="bg1"/>
                          </a:solidFill>
                          <a:latin typeface="+mj-lt"/>
                        </a:rPr>
                        <a:t>수탁 업자 </a:t>
                      </a:r>
                      <a:endParaRPr lang="en-US" altLang="ko-KR" sz="1400" dirty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algn="ctr" latinLnBrk="1"/>
                      <a:r>
                        <a:rPr lang="ko-KR" altLang="en-US" sz="1400" dirty="0">
                          <a:solidFill>
                            <a:schemeClr val="bg1"/>
                          </a:solidFill>
                          <a:latin typeface="+mj-lt"/>
                        </a:rPr>
                        <a:t>기초자산  </a:t>
                      </a:r>
                    </a:p>
                  </a:txBody>
                  <a:tcPr marL="64584" marR="64584" marT="32292" marB="3229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6842541"/>
                  </a:ext>
                </a:extLst>
              </a:tr>
              <a:tr h="2350776">
                <a:tc>
                  <a:txBody>
                    <a:bodyPr/>
                    <a:lstStyle/>
                    <a:p>
                      <a:pPr marL="171450" indent="-171450" algn="l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국채</a:t>
                      </a:r>
                      <a:endParaRPr lang="en-US" altLang="ko-KR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171450" indent="-171450" algn="l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주식</a:t>
                      </a:r>
                      <a:endParaRPr lang="en-US" altLang="ko-KR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171450" indent="-171450" algn="l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펀드 </a:t>
                      </a:r>
                      <a:endParaRPr lang="en-US" altLang="ko-KR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171450" indent="-171450" algn="l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부동산</a:t>
                      </a:r>
                      <a:endParaRPr lang="en-US" altLang="ko-KR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0" indent="0" algn="l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       ...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237316" marR="0" marT="32292" marB="3229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5319876"/>
                  </a:ext>
                </a:extLst>
              </a:tr>
            </a:tbl>
          </a:graphicData>
        </a:graphic>
      </p:graphicFrame>
      <p:graphicFrame>
        <p:nvGraphicFramePr>
          <p:cNvPr id="49" name="표 48">
            <a:extLst>
              <a:ext uri="{FF2B5EF4-FFF2-40B4-BE49-F238E27FC236}">
                <a16:creationId xmlns:a16="http://schemas.microsoft.com/office/drawing/2014/main" id="{98492D95-7BC2-CF17-59A7-21CEC52A4C67}"/>
              </a:ext>
            </a:extLst>
          </p:cNvPr>
          <p:cNvGraphicFramePr>
            <a:graphicFrameLocks noGrp="1"/>
          </p:cNvGraphicFramePr>
          <p:nvPr/>
        </p:nvGraphicFramePr>
        <p:xfrm>
          <a:off x="7680394" y="2232159"/>
          <a:ext cx="1358226" cy="461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8226">
                  <a:extLst>
                    <a:ext uri="{9D8B030D-6E8A-4147-A177-3AD203B41FA5}">
                      <a16:colId xmlns:a16="http://schemas.microsoft.com/office/drawing/2014/main" val="3760800009"/>
                    </a:ext>
                  </a:extLst>
                </a:gridCol>
              </a:tblGrid>
              <a:tr h="461665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ko-KR" altLang="en-US" sz="140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ko-KR" altLang="en-US" sz="1400" dirty="0" err="1">
                          <a:solidFill>
                            <a:schemeClr val="bg1"/>
                          </a:solidFill>
                          <a:latin typeface="+mj-lt"/>
                        </a:rPr>
                        <a:t>금융사</a:t>
                      </a:r>
                      <a:r>
                        <a:rPr lang="ko-KR" altLang="en-US" sz="1400" dirty="0">
                          <a:solidFill>
                            <a:schemeClr val="bg1"/>
                          </a:solidFill>
                          <a:latin typeface="+mj-lt"/>
                        </a:rPr>
                        <a:t> 수탁 </a:t>
                      </a:r>
                    </a:p>
                  </a:txBody>
                  <a:tcPr marL="100408" marR="100408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6842541"/>
                  </a:ext>
                </a:extLst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7608997" y="3281709"/>
            <a:ext cx="14711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rgbClr val="FF0000"/>
                </a:solidFill>
              </a:rPr>
              <a:t>stable coin</a:t>
            </a:r>
            <a:endParaRPr lang="ko-KR" altLang="en-US" sz="1600" dirty="0">
              <a:solidFill>
                <a:srgbClr val="FF0000"/>
              </a:solidFill>
            </a:endParaRPr>
          </a:p>
        </p:txBody>
      </p:sp>
      <p:cxnSp>
        <p:nvCxnSpPr>
          <p:cNvPr id="31" name="직선 화살표 연결선 30"/>
          <p:cNvCxnSpPr/>
          <p:nvPr/>
        </p:nvCxnSpPr>
        <p:spPr>
          <a:xfrm flipH="1">
            <a:off x="2963497" y="4386343"/>
            <a:ext cx="46819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/>
          <p:cNvSpPr/>
          <p:nvPr/>
        </p:nvSpPr>
        <p:spPr>
          <a:xfrm>
            <a:off x="4731" y="638406"/>
            <a:ext cx="5102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>
                <a:solidFill>
                  <a:srgbClr val="0070C0"/>
                </a:solidFill>
              </a:rPr>
              <a:t> </a:t>
            </a:r>
            <a:r>
              <a:rPr lang="ko-KR" altLang="en-US" dirty="0">
                <a:solidFill>
                  <a:srgbClr val="FF0000"/>
                </a:solidFill>
              </a:rPr>
              <a:t>발행</a:t>
            </a:r>
            <a:r>
              <a:rPr lang="en-US" altLang="ko-KR" dirty="0">
                <a:solidFill>
                  <a:srgbClr val="FF0000"/>
                </a:solidFill>
              </a:rPr>
              <a:t>-</a:t>
            </a:r>
            <a:r>
              <a:rPr lang="ko-KR" altLang="en-US" dirty="0">
                <a:solidFill>
                  <a:srgbClr val="FF0000"/>
                </a:solidFill>
              </a:rPr>
              <a:t>유통 겸영의 민간사업자 자율성 강조 </a:t>
            </a:r>
            <a:r>
              <a:rPr lang="en-US" altLang="ko-KR" dirty="0">
                <a:solidFill>
                  <a:srgbClr val="FF0000"/>
                </a:solidFill>
              </a:rPr>
              <a:t>     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286137" y="6082566"/>
            <a:ext cx="111216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altLang="ko-KR" sz="1400" dirty="0">
                <a:solidFill>
                  <a:srgbClr val="00B0F0"/>
                </a:solidFill>
                <a:latin typeface="Georgia" panose="02040502050405020303" pitchFamily="18" charset="0"/>
              </a:rPr>
              <a:t>FEDS Notes</a:t>
            </a:r>
            <a:r>
              <a:rPr lang="en-US" altLang="ko-KR" sz="1400" dirty="0">
                <a:solidFill>
                  <a:srgbClr val="00B0F0"/>
                </a:solidFill>
                <a:latin typeface="Arial" panose="020B0604020202020204" pitchFamily="34" charset="0"/>
              </a:rPr>
              <a:t> </a:t>
            </a:r>
          </a:p>
          <a:p>
            <a:r>
              <a:rPr lang="en-US" altLang="ko-KR" sz="1400" dirty="0">
                <a:solidFill>
                  <a:srgbClr val="00B0F0"/>
                </a:solidFill>
                <a:latin typeface="Arial" panose="020B0604020202020204" pitchFamily="34" charset="0"/>
              </a:rPr>
              <a:t>April 03, 2024 “ </a:t>
            </a:r>
            <a:r>
              <a:rPr lang="en-US" altLang="ko-KR" sz="1400" dirty="0">
                <a:solidFill>
                  <a:srgbClr val="00B0F0"/>
                </a:solidFill>
                <a:latin typeface="Georgia" panose="02040502050405020303" pitchFamily="18" charset="0"/>
              </a:rPr>
              <a:t>Tokenized Assets on Public </a:t>
            </a:r>
            <a:r>
              <a:rPr lang="en-US" altLang="ko-KR" sz="1400" dirty="0" err="1">
                <a:solidFill>
                  <a:srgbClr val="00B0F0"/>
                </a:solidFill>
                <a:latin typeface="Georgia" panose="02040502050405020303" pitchFamily="18" charset="0"/>
              </a:rPr>
              <a:t>Blockchains</a:t>
            </a:r>
            <a:r>
              <a:rPr lang="en-US" altLang="ko-KR" sz="1400" dirty="0">
                <a:solidFill>
                  <a:srgbClr val="00B0F0"/>
                </a:solidFill>
                <a:latin typeface="Georgia" panose="02040502050405020303" pitchFamily="18" charset="0"/>
              </a:rPr>
              <a:t>: How Transparent is the </a:t>
            </a:r>
            <a:r>
              <a:rPr lang="en-US" altLang="ko-KR" sz="1400" dirty="0" err="1">
                <a:solidFill>
                  <a:srgbClr val="00B0F0"/>
                </a:solidFill>
                <a:latin typeface="Georgia" panose="02040502050405020303" pitchFamily="18" charset="0"/>
              </a:rPr>
              <a:t>Blockchain</a:t>
            </a:r>
            <a:r>
              <a:rPr lang="en-US" altLang="ko-KR" sz="1400" dirty="0">
                <a:solidFill>
                  <a:srgbClr val="00B0F0"/>
                </a:solidFill>
                <a:latin typeface="Georgia" panose="02040502050405020303" pitchFamily="18" charset="0"/>
              </a:rPr>
              <a:t>?”</a:t>
            </a:r>
          </a:p>
          <a:p>
            <a:r>
              <a:rPr lang="en-US" altLang="ko-KR" sz="1200" u="sng" dirty="0">
                <a:solidFill>
                  <a:srgbClr val="0070C0"/>
                </a:solidFill>
                <a:hlinkClick r:id="rId2"/>
              </a:rPr>
              <a:t>Cy </a:t>
            </a:r>
            <a:r>
              <a:rPr lang="en-US" altLang="ko-KR" sz="1200" u="sng" dirty="0" err="1">
                <a:solidFill>
                  <a:srgbClr val="0070C0"/>
                </a:solidFill>
                <a:hlinkClick r:id="rId2"/>
              </a:rPr>
              <a:t>Watsky</a:t>
            </a:r>
            <a:r>
              <a:rPr lang="en-US" altLang="ko-KR" sz="1200" u="sng" dirty="0">
                <a:solidFill>
                  <a:srgbClr val="0070C0"/>
                </a:solidFill>
              </a:rPr>
              <a:t>, Matthew Liu, Nolan Ly, Kurtis Orr, Amber </a:t>
            </a:r>
            <a:r>
              <a:rPr lang="en-US" altLang="ko-KR" sz="1200" u="sng" dirty="0" err="1">
                <a:solidFill>
                  <a:srgbClr val="0070C0"/>
                </a:solidFill>
              </a:rPr>
              <a:t>Seira</a:t>
            </a:r>
            <a:r>
              <a:rPr lang="en-US" altLang="ko-KR" sz="1200" u="sng" dirty="0">
                <a:solidFill>
                  <a:srgbClr val="0070C0"/>
                </a:solidFill>
              </a:rPr>
              <a:t>, Zach Vida, Lawrence Wu</a:t>
            </a:r>
            <a:endParaRPr lang="en-US" altLang="ko-KR" sz="1200" b="0" i="0" u="sng" dirty="0">
              <a:solidFill>
                <a:srgbClr val="0070C0"/>
              </a:solidFill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2016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1001"/>
          <p:cNvGrpSpPr/>
          <p:nvPr/>
        </p:nvGrpSpPr>
        <p:grpSpPr>
          <a:xfrm>
            <a:off x="463457" y="4815632"/>
            <a:ext cx="1837778" cy="1622563"/>
            <a:chOff x="1354453" y="7358278"/>
            <a:chExt cx="2756667" cy="243384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4453" y="7358278"/>
              <a:ext cx="2756667" cy="2433845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399454" y="464485"/>
            <a:ext cx="11182946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2400" kern="0" spc="-200" dirty="0">
                <a:latin typeface="S-Core Dream 7 ExtraBold" pitchFamily="34" charset="0"/>
              </a:rPr>
              <a:t>                                        </a:t>
            </a:r>
            <a:r>
              <a:rPr lang="ko-KR" altLang="en-US" sz="2400" kern="0" spc="-200" dirty="0" err="1">
                <a:solidFill>
                  <a:srgbClr val="00B0F0"/>
                </a:solidFill>
                <a:latin typeface="S-Core Dream 7 ExtraBold" pitchFamily="34" charset="0"/>
              </a:rPr>
              <a:t>블록체인</a:t>
            </a:r>
            <a:r>
              <a:rPr lang="ko-KR" altLang="en-US" sz="2400" kern="0" spc="-200" dirty="0">
                <a:solidFill>
                  <a:srgbClr val="00B0F0"/>
                </a:solidFill>
                <a:latin typeface="S-Core Dream 7 ExtraBold" pitchFamily="34" charset="0"/>
              </a:rPr>
              <a:t> 내재</a:t>
            </a:r>
            <a:r>
              <a:rPr lang="en-US" altLang="ko-KR" sz="2400" kern="0" spc="-200" dirty="0">
                <a:solidFill>
                  <a:srgbClr val="00B0F0"/>
                </a:solidFill>
                <a:latin typeface="S-Core Dream 7 ExtraBold" pitchFamily="34" charset="0"/>
              </a:rPr>
              <a:t>(Hybrid) </a:t>
            </a:r>
            <a:r>
              <a:rPr lang="ko-KR" altLang="en-US" sz="2400" kern="0" spc="-200" dirty="0">
                <a:solidFill>
                  <a:srgbClr val="00B0F0"/>
                </a:solidFill>
                <a:latin typeface="S-Core Dream 7 ExtraBold" pitchFamily="34" charset="0"/>
              </a:rPr>
              <a:t>토큰 </a:t>
            </a:r>
            <a:r>
              <a:rPr lang="en-US" altLang="ko-KR" sz="2400" kern="0" spc="-200" dirty="0">
                <a:solidFill>
                  <a:srgbClr val="00B0F0"/>
                </a:solidFill>
                <a:latin typeface="S-Core Dream 7 ExtraBold" pitchFamily="34" charset="0"/>
              </a:rPr>
              <a:t>-  RWA</a:t>
            </a:r>
            <a:endParaRPr lang="en-US" sz="2400" dirty="0">
              <a:solidFill>
                <a:srgbClr val="00B0F0"/>
              </a:solidFill>
            </a:endParaRPr>
          </a:p>
        </p:txBody>
      </p:sp>
      <p:grpSp>
        <p:nvGrpSpPr>
          <p:cNvPr id="9" name="그룹 1003"/>
          <p:cNvGrpSpPr/>
          <p:nvPr/>
        </p:nvGrpSpPr>
        <p:grpSpPr>
          <a:xfrm>
            <a:off x="7471995" y="244305"/>
            <a:ext cx="1730045" cy="1527447"/>
            <a:chOff x="11207992" y="366458"/>
            <a:chExt cx="2595068" cy="2291170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207992" y="366458"/>
              <a:ext cx="2595068" cy="2291170"/>
            </a:xfrm>
            <a:prstGeom prst="rect">
              <a:avLst/>
            </a:prstGeom>
          </p:spPr>
        </p:pic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76046" y="1015589"/>
            <a:ext cx="6834554" cy="432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31124" y="5350229"/>
            <a:ext cx="5917222" cy="120032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 err="1">
                <a:solidFill>
                  <a:srgbClr val="FF0000"/>
                </a:solidFill>
              </a:rPr>
              <a:t>블록체인</a:t>
            </a:r>
            <a:r>
              <a:rPr lang="en-US" altLang="ko-KR" dirty="0">
                <a:solidFill>
                  <a:srgbClr val="FF0000"/>
                </a:solidFill>
              </a:rPr>
              <a:t> </a:t>
            </a:r>
            <a:r>
              <a:rPr lang="ko-KR" altLang="en-US" dirty="0" err="1">
                <a:solidFill>
                  <a:srgbClr val="FF0000"/>
                </a:solidFill>
              </a:rPr>
              <a:t>내재토큰</a:t>
            </a:r>
            <a:r>
              <a:rPr lang="en-US" altLang="ko-KR" dirty="0">
                <a:solidFill>
                  <a:srgbClr val="FF0000"/>
                </a:solidFill>
              </a:rPr>
              <a:t>(Hybrid) :</a:t>
            </a:r>
            <a:r>
              <a:rPr lang="ko-KR" altLang="en-US" dirty="0">
                <a:solidFill>
                  <a:srgbClr val="FF0000"/>
                </a:solidFill>
              </a:rPr>
              <a:t>수탁 기반</a:t>
            </a:r>
            <a:endParaRPr lang="en-US" altLang="ko-KR" dirty="0">
              <a:solidFill>
                <a:srgbClr val="FF0000"/>
              </a:solidFill>
            </a:endParaRPr>
          </a:p>
          <a:p>
            <a:r>
              <a:rPr lang="en-US" altLang="ko-KR" dirty="0"/>
              <a:t>          </a:t>
            </a:r>
            <a:r>
              <a:rPr lang="ko-KR" altLang="en-US" dirty="0"/>
              <a:t>가치 보증 </a:t>
            </a:r>
            <a:r>
              <a:rPr lang="en-US" altLang="ko-KR" dirty="0"/>
              <a:t>: </a:t>
            </a:r>
            <a:r>
              <a:rPr lang="ko-KR" altLang="en-US" dirty="0"/>
              <a:t>수탁 자산   </a:t>
            </a:r>
            <a:endParaRPr lang="en-US" altLang="ko-KR" dirty="0"/>
          </a:p>
          <a:p>
            <a:r>
              <a:rPr lang="en-US" altLang="ko-KR" dirty="0"/>
              <a:t>          </a:t>
            </a:r>
            <a:r>
              <a:rPr lang="ko-KR" altLang="en-US" dirty="0"/>
              <a:t>재산권 표시 및 이전 </a:t>
            </a:r>
            <a:r>
              <a:rPr lang="en-US" altLang="ko-KR" dirty="0"/>
              <a:t>: </a:t>
            </a:r>
            <a:r>
              <a:rPr lang="ko-KR" altLang="en-US" dirty="0"/>
              <a:t>토큰</a:t>
            </a:r>
            <a:endParaRPr lang="en-US" altLang="ko-KR" dirty="0"/>
          </a:p>
          <a:p>
            <a:r>
              <a:rPr lang="en-US" altLang="ko-KR" dirty="0"/>
              <a:t>          </a:t>
            </a:r>
            <a:r>
              <a:rPr lang="en-US" altLang="ko-KR" dirty="0">
                <a:solidFill>
                  <a:srgbClr val="00B0F0"/>
                </a:solidFill>
              </a:rPr>
              <a:t>DLT</a:t>
            </a:r>
            <a:r>
              <a:rPr lang="ko-KR" altLang="en-US" dirty="0">
                <a:solidFill>
                  <a:srgbClr val="00B0F0"/>
                </a:solidFill>
              </a:rPr>
              <a:t>상에서 이전</a:t>
            </a:r>
            <a:r>
              <a:rPr lang="en-US" altLang="ko-KR" dirty="0">
                <a:solidFill>
                  <a:srgbClr val="00B0F0"/>
                </a:solidFill>
              </a:rPr>
              <a:t>(</a:t>
            </a:r>
            <a:r>
              <a:rPr lang="ko-KR" altLang="en-US" dirty="0">
                <a:solidFill>
                  <a:srgbClr val="00B0F0"/>
                </a:solidFill>
              </a:rPr>
              <a:t>거래</a:t>
            </a:r>
            <a:r>
              <a:rPr lang="en-US" altLang="ko-KR" dirty="0">
                <a:solidFill>
                  <a:srgbClr val="00B0F0"/>
                </a:solidFill>
              </a:rPr>
              <a:t>)</a:t>
            </a:r>
            <a:r>
              <a:rPr lang="ko-KR" altLang="en-US" dirty="0">
                <a:solidFill>
                  <a:srgbClr val="00B0F0"/>
                </a:solidFill>
              </a:rPr>
              <a:t>   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009E6B8B-697D-A1B9-CF14-6D8C53B63B6D}"/>
              </a:ext>
            </a:extLst>
          </p:cNvPr>
          <p:cNvSpPr/>
          <p:nvPr/>
        </p:nvSpPr>
        <p:spPr>
          <a:xfrm>
            <a:off x="0" y="0"/>
            <a:ext cx="12192000" cy="46448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kern="0" spc="-200" dirty="0">
                <a:solidFill>
                  <a:schemeClr val="bg1"/>
                </a:solidFill>
                <a:latin typeface="S-Core Dream 7 ExtraBold" pitchFamily="34" charset="0"/>
              </a:rPr>
              <a:t> </a:t>
            </a:r>
            <a:r>
              <a:rPr lang="en-US" altLang="ko-KR" b="1" kern="0" spc="-200" dirty="0">
                <a:solidFill>
                  <a:schemeClr val="bg1"/>
                </a:solidFill>
                <a:latin typeface="S-Core Dream 7 ExtraBold" pitchFamily="34" charset="0"/>
              </a:rPr>
              <a:t>   RWA </a:t>
            </a:r>
            <a:r>
              <a:rPr lang="ko-KR" altLang="en-US" b="1" kern="0" spc="-200" dirty="0">
                <a:solidFill>
                  <a:schemeClr val="bg1"/>
                </a:solidFill>
                <a:latin typeface="S-Core Dream 7 ExtraBold" pitchFamily="34" charset="0"/>
              </a:rPr>
              <a:t> </a:t>
            </a:r>
            <a:r>
              <a:rPr lang="en-US" altLang="ko-KR" b="1" kern="0" spc="-200" dirty="0">
                <a:solidFill>
                  <a:schemeClr val="bg1"/>
                </a:solidFill>
                <a:latin typeface="S-Core Dream 7 ExtraBold" pitchFamily="34" charset="0"/>
              </a:rPr>
              <a:t>ATS </a:t>
            </a:r>
            <a:endParaRPr lang="en-US" altLang="ko-KR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6890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F9B5-D01D-4A72-BBFE-8B6FBC96131D}" type="slidenum">
              <a:rPr lang="ko-KR" altLang="en-US" smtClean="0"/>
              <a:pPr/>
              <a:t>35</a:t>
            </a:fld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562263" y="615245"/>
            <a:ext cx="105457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>
                <a:solidFill>
                  <a:srgbClr val="FF0000"/>
                </a:solidFill>
              </a:rPr>
              <a:t>미국증권법</a:t>
            </a:r>
            <a:r>
              <a:rPr lang="en-US" altLang="ko-KR" dirty="0">
                <a:solidFill>
                  <a:srgbClr val="FF0000"/>
                </a:solidFill>
              </a:rPr>
              <a:t> </a:t>
            </a:r>
            <a:r>
              <a:rPr lang="en-US" altLang="ko-KR" dirty="0">
                <a:solidFill>
                  <a:srgbClr val="C00000"/>
                </a:solidFill>
              </a:rPr>
              <a:t>Ondo Finance </a:t>
            </a:r>
            <a:r>
              <a:rPr lang="en-US" altLang="ko-KR" dirty="0"/>
              <a:t>(</a:t>
            </a:r>
            <a:r>
              <a:rPr lang="ko-KR" altLang="en-US" dirty="0"/>
              <a:t>발행 잔액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en-US" altLang="ko-KR" dirty="0"/>
              <a:t>USD172mn)  –  </a:t>
            </a:r>
            <a:r>
              <a:rPr lang="ko-KR" altLang="en-US" b="1" dirty="0">
                <a:solidFill>
                  <a:srgbClr val="FF0000"/>
                </a:solidFill>
              </a:rPr>
              <a:t>지급결제 </a:t>
            </a:r>
            <a:r>
              <a:rPr lang="ko-KR" altLang="en-US" b="1" dirty="0" err="1">
                <a:solidFill>
                  <a:srgbClr val="FF0000"/>
                </a:solidFill>
              </a:rPr>
              <a:t>스테이블코인</a:t>
            </a:r>
            <a:r>
              <a:rPr lang="en-US" altLang="ko-KR" b="1" dirty="0">
                <a:solidFill>
                  <a:srgbClr val="FF0000"/>
                </a:solidFill>
              </a:rPr>
              <a:t>(USDC</a:t>
            </a:r>
            <a:r>
              <a:rPr lang="en-US" altLang="ko-KR" dirty="0"/>
              <a:t>)</a:t>
            </a:r>
          </a:p>
          <a:p>
            <a:r>
              <a:rPr lang="en-US" altLang="ko-KR" dirty="0"/>
              <a:t>    </a:t>
            </a:r>
            <a:r>
              <a:rPr lang="ko-KR" altLang="en-US" dirty="0"/>
              <a:t>단기채 </a:t>
            </a:r>
            <a:r>
              <a:rPr lang="en-US" altLang="ko-KR" dirty="0"/>
              <a:t>ETF</a:t>
            </a:r>
            <a:r>
              <a:rPr lang="ko-KR" altLang="en-US" dirty="0"/>
              <a:t>토큰</a:t>
            </a:r>
            <a:r>
              <a:rPr lang="en-US" altLang="ko-KR" dirty="0"/>
              <a:t> (OUSG)</a:t>
            </a:r>
          </a:p>
          <a:p>
            <a:r>
              <a:rPr lang="en-US" altLang="ko-KR" dirty="0"/>
              <a:t>    MMF   ETF</a:t>
            </a:r>
            <a:r>
              <a:rPr lang="ko-KR" altLang="en-US" dirty="0"/>
              <a:t>토큰</a:t>
            </a:r>
            <a:r>
              <a:rPr lang="en-US" altLang="ko-KR" dirty="0"/>
              <a:t> (OMMF)</a:t>
            </a:r>
          </a:p>
          <a:p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009E6B8B-697D-A1B9-CF14-6D8C53B63B6D}"/>
              </a:ext>
            </a:extLst>
          </p:cNvPr>
          <p:cNvSpPr/>
          <p:nvPr/>
        </p:nvSpPr>
        <p:spPr>
          <a:xfrm>
            <a:off x="0" y="0"/>
            <a:ext cx="12192000" cy="50773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kern="0" spc="-200" dirty="0">
                <a:solidFill>
                  <a:schemeClr val="bg1"/>
                </a:solidFill>
              </a:rPr>
              <a:t> </a:t>
            </a:r>
            <a:r>
              <a:rPr lang="en-US" altLang="ko-KR" b="1" kern="0" spc="-200" dirty="0">
                <a:solidFill>
                  <a:schemeClr val="bg1"/>
                </a:solidFill>
              </a:rPr>
              <a:t>1)</a:t>
            </a:r>
            <a:r>
              <a:rPr lang="en-US" altLang="ko-KR" b="1" dirty="0"/>
              <a:t> </a:t>
            </a:r>
            <a:r>
              <a:rPr lang="ko-KR" altLang="en-US" b="1" dirty="0" err="1"/>
              <a:t>미국채</a:t>
            </a:r>
            <a:r>
              <a:rPr lang="ko-KR" altLang="en-US" b="1" dirty="0"/>
              <a:t> 토큰 발행</a:t>
            </a:r>
            <a:r>
              <a:rPr lang="en-US" altLang="ko-KR" b="1" dirty="0"/>
              <a:t>/</a:t>
            </a:r>
            <a:r>
              <a:rPr lang="ko-KR" altLang="en-US" b="1" dirty="0"/>
              <a:t>유통 </a:t>
            </a:r>
            <a:r>
              <a:rPr lang="en-US" altLang="ko-KR" b="1" dirty="0"/>
              <a:t>Ondo</a:t>
            </a:r>
            <a:r>
              <a:rPr lang="ko-KR" altLang="en-US" b="1" dirty="0"/>
              <a:t> </a:t>
            </a:r>
            <a:endParaRPr lang="en-US" altLang="ko-KR" sz="1200" b="1" dirty="0">
              <a:solidFill>
                <a:schemeClr val="bg1"/>
              </a:solidFill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5549" y="2096928"/>
            <a:ext cx="4801044" cy="4163195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34453" y="1359213"/>
            <a:ext cx="4810470" cy="2777568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5999" y="4136781"/>
            <a:ext cx="5448961" cy="240213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95999" y="5484144"/>
            <a:ext cx="4340470" cy="3693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6095999" y="3649859"/>
            <a:ext cx="3478824" cy="36933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5315" y="3165231"/>
            <a:ext cx="3420208" cy="48462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864919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F9B5-D01D-4A72-BBFE-8B6FBC96131D}" type="slidenum">
              <a:rPr lang="ko-KR" altLang="en-US" smtClean="0"/>
              <a:pPr/>
              <a:t>36</a:t>
            </a:fld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009E6B8B-697D-A1B9-CF14-6D8C53B63B6D}"/>
              </a:ext>
            </a:extLst>
          </p:cNvPr>
          <p:cNvSpPr/>
          <p:nvPr/>
        </p:nvSpPr>
        <p:spPr>
          <a:xfrm>
            <a:off x="0" y="0"/>
            <a:ext cx="12192000" cy="50773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kern="0" spc="-200" dirty="0">
                <a:solidFill>
                  <a:schemeClr val="bg1"/>
                </a:solidFill>
              </a:rPr>
              <a:t> </a:t>
            </a:r>
            <a:r>
              <a:rPr lang="en-US" altLang="ko-KR" b="1" dirty="0"/>
              <a:t>USDC Wallet</a:t>
            </a:r>
            <a:endParaRPr lang="en-US" altLang="ko-KR" sz="1200" b="1" dirty="0">
              <a:solidFill>
                <a:schemeClr val="bg1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592" y="674443"/>
            <a:ext cx="10146323" cy="58644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33046" y="3754315"/>
            <a:ext cx="4747846" cy="9231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539654" y="3648808"/>
            <a:ext cx="1143000" cy="5187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389040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F9B5-D01D-4A72-BBFE-8B6FBC96131D}" type="slidenum">
              <a:rPr lang="ko-KR" altLang="en-US" smtClean="0"/>
              <a:pPr/>
              <a:t>37</a:t>
            </a:fld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752764" y="5338583"/>
            <a:ext cx="105457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>
                <a:solidFill>
                  <a:srgbClr val="FF0000"/>
                </a:solidFill>
              </a:rPr>
              <a:t>케이만제도</a:t>
            </a:r>
            <a:r>
              <a:rPr lang="ko-KR" altLang="en-US" dirty="0">
                <a:solidFill>
                  <a:srgbClr val="FF0000"/>
                </a:solidFill>
              </a:rPr>
              <a:t> </a:t>
            </a:r>
            <a:r>
              <a:rPr lang="en-US" altLang="ko-KR" dirty="0">
                <a:solidFill>
                  <a:srgbClr val="FF0000"/>
                </a:solidFill>
              </a:rPr>
              <a:t>DLT Act -</a:t>
            </a:r>
            <a:r>
              <a:rPr lang="en-US" altLang="ko-KR" dirty="0"/>
              <a:t> </a:t>
            </a:r>
            <a:r>
              <a:rPr lang="en-US" altLang="ko-KR" dirty="0" err="1"/>
              <a:t>Matrixdock</a:t>
            </a:r>
            <a:r>
              <a:rPr lang="en-US" altLang="ko-KR" dirty="0"/>
              <a:t>(</a:t>
            </a:r>
            <a:r>
              <a:rPr lang="ko-KR" altLang="en-US" dirty="0"/>
              <a:t>발행 잔액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en-US" altLang="ko-KR" dirty="0"/>
              <a:t>USD82mn)</a:t>
            </a:r>
          </a:p>
          <a:p>
            <a:r>
              <a:rPr lang="en-US" altLang="ko-KR" dirty="0"/>
              <a:t>                    </a:t>
            </a:r>
            <a:r>
              <a:rPr lang="ko-KR" altLang="en-US" dirty="0" err="1"/>
              <a:t>단기채토큰</a:t>
            </a:r>
            <a:r>
              <a:rPr lang="en-US" altLang="ko-KR" dirty="0"/>
              <a:t>(STBT </a:t>
            </a:r>
            <a:r>
              <a:rPr lang="ko-KR" altLang="en-US" dirty="0"/>
              <a:t>토큰</a:t>
            </a:r>
            <a:r>
              <a:rPr lang="en-US" altLang="ko-KR" dirty="0"/>
              <a:t>)      &lt;–&gt;   </a:t>
            </a:r>
            <a:r>
              <a:rPr lang="ko-KR" altLang="en-US" dirty="0"/>
              <a:t>지급결제 </a:t>
            </a:r>
            <a:r>
              <a:rPr lang="ko-KR" altLang="en-US" dirty="0" err="1"/>
              <a:t>스테이블코인</a:t>
            </a:r>
            <a:r>
              <a:rPr lang="ko-KR" altLang="en-US" dirty="0"/>
              <a:t> </a:t>
            </a:r>
            <a:r>
              <a:rPr lang="en-US" altLang="ko-KR" dirty="0"/>
              <a:t>(</a:t>
            </a:r>
            <a:r>
              <a:rPr lang="ko-KR" altLang="en-US" dirty="0"/>
              <a:t> </a:t>
            </a:r>
            <a:r>
              <a:rPr lang="en-US" altLang="ko-KR" dirty="0"/>
              <a:t>USDT/USDC/DAI </a:t>
            </a:r>
            <a:r>
              <a:rPr lang="ko-KR" altLang="en-US" dirty="0"/>
              <a:t>등</a:t>
            </a:r>
            <a:r>
              <a:rPr lang="en-US" altLang="ko-KR" dirty="0"/>
              <a:t>)</a:t>
            </a:r>
            <a:r>
              <a:rPr lang="ko-KR" altLang="en-US" dirty="0"/>
              <a:t> </a:t>
            </a:r>
            <a:endParaRPr lang="en-US" altLang="ko-KR" dirty="0"/>
          </a:p>
          <a:p>
            <a:r>
              <a:rPr lang="en-US" altLang="ko-KR" dirty="0"/>
              <a:t>   </a:t>
            </a:r>
            <a:r>
              <a:rPr lang="en-US" altLang="ko-KR" dirty="0">
                <a:hlinkClick r:id="rId2"/>
              </a:rPr>
              <a:t>https://stbt.matrixdock.com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764" y="1578866"/>
            <a:ext cx="8642839" cy="3385188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009E6B8B-697D-A1B9-CF14-6D8C53B63B6D}"/>
              </a:ext>
            </a:extLst>
          </p:cNvPr>
          <p:cNvSpPr/>
          <p:nvPr/>
        </p:nvSpPr>
        <p:spPr>
          <a:xfrm>
            <a:off x="-70338" y="6575"/>
            <a:ext cx="12192000" cy="50773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kern="0" spc="-200" dirty="0">
                <a:solidFill>
                  <a:srgbClr val="4C4747"/>
                </a:solidFill>
              </a:rPr>
              <a:t> </a:t>
            </a:r>
            <a:r>
              <a:rPr lang="ko-KR" altLang="en-US" b="1" kern="0" spc="-200" dirty="0">
                <a:solidFill>
                  <a:schemeClr val="bg1"/>
                </a:solidFill>
              </a:rPr>
              <a:t> </a:t>
            </a:r>
            <a:r>
              <a:rPr lang="en-US" altLang="ko-KR" b="1" kern="0" spc="-200" dirty="0">
                <a:solidFill>
                  <a:schemeClr val="bg1"/>
                </a:solidFill>
              </a:rPr>
              <a:t> </a:t>
            </a:r>
            <a:r>
              <a:rPr lang="ko-KR" altLang="en-US" b="1" dirty="0"/>
              <a:t>스위스</a:t>
            </a:r>
            <a:r>
              <a:rPr lang="en-US" altLang="ko-KR" b="1" dirty="0"/>
              <a:t>(Baked)   </a:t>
            </a:r>
            <a:r>
              <a:rPr lang="en-US" altLang="ko-KR" sz="12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cs typeface="Microsoft GothicNeo" panose="020B0500000101010101" pitchFamily="50" charset="-127"/>
              </a:rPr>
              <a:t>                                                                                                                                                               </a:t>
            </a:r>
            <a:endParaRPr lang="en-US" altLang="ko-KR" sz="1200" b="1" dirty="0">
              <a:solidFill>
                <a:schemeClr val="bg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60485" y="588972"/>
            <a:ext cx="83292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스위스</a:t>
            </a:r>
            <a:r>
              <a:rPr lang="en-US" altLang="ko-KR" dirty="0">
                <a:solidFill>
                  <a:srgbClr val="FF0000"/>
                </a:solidFill>
              </a:rPr>
              <a:t> DLT act -</a:t>
            </a:r>
            <a:r>
              <a:rPr lang="ko-KR" altLang="en-US" dirty="0">
                <a:solidFill>
                  <a:srgbClr val="FF0000"/>
                </a:solidFill>
              </a:rPr>
              <a:t> </a:t>
            </a:r>
            <a:r>
              <a:rPr lang="en-US" altLang="ko-KR" dirty="0"/>
              <a:t>Backed (</a:t>
            </a:r>
            <a:r>
              <a:rPr lang="ko-KR" altLang="en-US" dirty="0" err="1"/>
              <a:t>발행잔액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en-US" altLang="ko-KR" dirty="0"/>
              <a:t>USD46mn)</a:t>
            </a:r>
            <a:r>
              <a:rPr lang="ko-KR" altLang="en-US" dirty="0"/>
              <a:t> </a:t>
            </a:r>
            <a:endParaRPr lang="en-US" altLang="ko-KR" dirty="0"/>
          </a:p>
          <a:p>
            <a:r>
              <a:rPr lang="ko-KR" altLang="en-US" dirty="0"/>
              <a:t>                                     </a:t>
            </a:r>
            <a:endParaRPr lang="en-US" altLang="ko-KR" dirty="0"/>
          </a:p>
          <a:p>
            <a:r>
              <a:rPr lang="en-US" altLang="ko-KR" dirty="0"/>
              <a:t>                                      </a:t>
            </a:r>
            <a:r>
              <a:rPr lang="ko-KR" altLang="en-US" dirty="0"/>
              <a:t>발행 </a:t>
            </a:r>
            <a:r>
              <a:rPr lang="ko-KR" altLang="en-US" dirty="0" err="1"/>
              <a:t>채권토큰</a:t>
            </a:r>
            <a:r>
              <a:rPr lang="ko-KR" altLang="en-US" dirty="0"/>
              <a:t> </a:t>
            </a:r>
            <a:r>
              <a:rPr lang="en-US" altLang="ko-KR" dirty="0"/>
              <a:t>Ticker</a:t>
            </a:r>
            <a:r>
              <a:rPr lang="ko-KR" altLang="en-US" dirty="0"/>
              <a:t> 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7439285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F9B5-D01D-4A72-BBFE-8B6FBC96131D}" type="slidenum">
              <a:rPr lang="ko-KR" altLang="en-US" smtClean="0"/>
              <a:pPr/>
              <a:t>38</a:t>
            </a:fld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004290" y="1074437"/>
            <a:ext cx="8572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SWISS</a:t>
            </a:r>
            <a:r>
              <a:rPr lang="ko-KR" altLang="en-US" dirty="0"/>
              <a:t> </a:t>
            </a:r>
            <a:r>
              <a:rPr lang="en-US" altLang="ko-KR" dirty="0"/>
              <a:t>Backed</a:t>
            </a:r>
            <a:r>
              <a:rPr lang="ko-KR" altLang="en-US" dirty="0"/>
              <a:t>의 업무 프로세스                                          </a:t>
            </a:r>
            <a:r>
              <a:rPr lang="ko-KR" altLang="en-US" dirty="0" err="1"/>
              <a:t>거래토큰</a:t>
            </a:r>
            <a:r>
              <a:rPr lang="ko-KR" altLang="en-US" dirty="0"/>
              <a:t> </a:t>
            </a:r>
            <a:r>
              <a:rPr lang="en-US" altLang="ko-KR" dirty="0"/>
              <a:t>Ticker</a:t>
            </a:r>
            <a:r>
              <a:rPr lang="ko-KR" altLang="en-US" dirty="0"/>
              <a:t>  </a:t>
            </a:r>
            <a:r>
              <a:rPr lang="en-US" altLang="ko-KR" dirty="0"/>
              <a:t> 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0305" y="1443769"/>
            <a:ext cx="6313768" cy="4677509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196" y="1443769"/>
            <a:ext cx="4463473" cy="4563208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009E6B8B-697D-A1B9-CF14-6D8C53B63B6D}"/>
              </a:ext>
            </a:extLst>
          </p:cNvPr>
          <p:cNvSpPr/>
          <p:nvPr/>
        </p:nvSpPr>
        <p:spPr>
          <a:xfrm>
            <a:off x="0" y="0"/>
            <a:ext cx="12192000" cy="46448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kern="0" spc="-200" dirty="0">
                <a:solidFill>
                  <a:schemeClr val="bg1"/>
                </a:solidFill>
                <a:latin typeface="S-Core Dream 7 ExtraBold" pitchFamily="34" charset="0"/>
              </a:rPr>
              <a:t> 국</a:t>
            </a:r>
            <a:r>
              <a:rPr lang="en-US" altLang="ko-KR" b="1" kern="0" spc="-200" dirty="0">
                <a:solidFill>
                  <a:schemeClr val="bg1"/>
                </a:solidFill>
                <a:latin typeface="S-Core Dream 7 ExtraBold" pitchFamily="34" charset="0"/>
              </a:rPr>
              <a:t> </a:t>
            </a:r>
            <a:r>
              <a:rPr lang="ko-KR" altLang="en-US" b="1" kern="0" spc="-200" dirty="0">
                <a:solidFill>
                  <a:schemeClr val="bg1"/>
                </a:solidFill>
                <a:latin typeface="S-Core Dream 7 ExtraBold" pitchFamily="34" charset="0"/>
              </a:rPr>
              <a:t>채 </a:t>
            </a:r>
            <a:r>
              <a:rPr lang="en-US" altLang="ko-KR" b="1" kern="0" spc="-200" dirty="0">
                <a:solidFill>
                  <a:schemeClr val="bg1"/>
                </a:solidFill>
                <a:latin typeface="S-Core Dream 7 ExtraBold" pitchFamily="34" charset="0"/>
              </a:rPr>
              <a:t> </a:t>
            </a:r>
            <a:r>
              <a:rPr lang="ko-KR" altLang="en-US" b="1" kern="0" spc="-200" dirty="0">
                <a:solidFill>
                  <a:schemeClr val="bg1"/>
                </a:solidFill>
                <a:latin typeface="S-Core Dream 7 ExtraBold" pitchFamily="34" charset="0"/>
              </a:rPr>
              <a:t>및 주가지수   </a:t>
            </a:r>
            <a:r>
              <a:rPr lang="ko-KR" altLang="en-US" b="1" kern="0" spc="-200" dirty="0" err="1">
                <a:solidFill>
                  <a:schemeClr val="bg1"/>
                </a:solidFill>
                <a:latin typeface="S-Core Dream 7 ExtraBold" pitchFamily="34" charset="0"/>
              </a:rPr>
              <a:t>토큰증권</a:t>
            </a:r>
            <a:r>
              <a:rPr lang="ko-KR" altLang="en-US" b="1" kern="0" spc="-200" dirty="0">
                <a:solidFill>
                  <a:schemeClr val="bg1"/>
                </a:solidFill>
                <a:latin typeface="S-Core Dream 7 ExtraBold" pitchFamily="34" charset="0"/>
              </a:rPr>
              <a:t>  발행  및  유통</a:t>
            </a:r>
            <a:r>
              <a:rPr lang="ko-KR" altLang="en-US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cs typeface="Microsoft GothicNeo" panose="020B0500000101010101" pitchFamily="50" charset="-127"/>
              </a:rPr>
              <a:t> </a:t>
            </a:r>
            <a:r>
              <a:rPr lang="en-US" altLang="ko-KR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cs typeface="Microsoft GothicNeo" panose="020B0500000101010101" pitchFamily="50" charset="-127"/>
              </a:rPr>
              <a:t>(</a:t>
            </a:r>
            <a:r>
              <a:rPr lang="ko-KR" altLang="en-US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cs typeface="Microsoft GothicNeo" panose="020B0500000101010101" pitchFamily="50" charset="-127"/>
              </a:rPr>
              <a:t>스위스</a:t>
            </a:r>
            <a:r>
              <a:rPr lang="en-US" altLang="ko-KR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cs typeface="Microsoft GothicNeo" panose="020B0500000101010101" pitchFamily="50" charset="-127"/>
              </a:rPr>
              <a:t> Backed)</a:t>
            </a:r>
            <a:endParaRPr lang="en-US" altLang="ko-KR" sz="1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6851" y="6257390"/>
            <a:ext cx="11858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  *</a:t>
            </a:r>
            <a:r>
              <a:rPr lang="ko-KR" altLang="en-US" dirty="0"/>
              <a:t>투자자 </a:t>
            </a:r>
            <a:r>
              <a:rPr lang="en-US" altLang="ko-KR" dirty="0"/>
              <a:t>: </a:t>
            </a:r>
            <a:r>
              <a:rPr lang="ko-KR" altLang="en-US" dirty="0"/>
              <a:t>적격 </a:t>
            </a:r>
            <a:r>
              <a:rPr lang="ko-KR" altLang="en-US" dirty="0" err="1"/>
              <a:t>전문투자</a:t>
            </a:r>
            <a:r>
              <a:rPr lang="en-US" altLang="ko-KR" dirty="0"/>
              <a:t>(Qualified</a:t>
            </a:r>
            <a:r>
              <a:rPr lang="ko-KR" altLang="en-US" dirty="0"/>
              <a:t> </a:t>
            </a:r>
            <a:r>
              <a:rPr lang="en-US" altLang="ko-KR" dirty="0"/>
              <a:t>Investor)</a:t>
            </a:r>
            <a:r>
              <a:rPr lang="ko-KR" altLang="en-US" dirty="0"/>
              <a:t> </a:t>
            </a:r>
            <a:r>
              <a:rPr lang="en-US" altLang="ko-KR" dirty="0"/>
              <a:t>, </a:t>
            </a:r>
            <a:r>
              <a:rPr lang="ko-KR" altLang="en-US" dirty="0"/>
              <a:t> 단</a:t>
            </a:r>
            <a:r>
              <a:rPr lang="en-US" altLang="ko-KR" dirty="0"/>
              <a:t>, </a:t>
            </a:r>
            <a:r>
              <a:rPr lang="ko-KR" altLang="en-US" dirty="0"/>
              <a:t>미국 국적 보유자 투자 불가</a:t>
            </a:r>
            <a:r>
              <a:rPr lang="en-US" altLang="ko-KR" dirty="0"/>
              <a:t> </a:t>
            </a:r>
            <a:r>
              <a:rPr lang="en-US" altLang="ko-KR" dirty="0">
                <a:solidFill>
                  <a:srgbClr val="FF0000"/>
                </a:solidFill>
              </a:rPr>
              <a:t>(based on Swiss DLT act)</a:t>
            </a:r>
            <a:r>
              <a:rPr lang="ko-KR" altLang="en-US" dirty="0">
                <a:solidFill>
                  <a:srgbClr val="FF0000"/>
                </a:solidFill>
              </a:rPr>
              <a:t> </a:t>
            </a:r>
            <a:r>
              <a:rPr lang="en-US" altLang="ko-KR" dirty="0">
                <a:solidFill>
                  <a:srgbClr val="FF0000"/>
                </a:solidFill>
              </a:rPr>
              <a:t> </a:t>
            </a:r>
            <a:r>
              <a:rPr lang="ko-KR" altLang="en-US" dirty="0">
                <a:solidFill>
                  <a:srgbClr val="FF0000"/>
                </a:solidFill>
              </a:rPr>
              <a:t> </a:t>
            </a:r>
            <a:r>
              <a:rPr lang="en-US" altLang="ko-KR" dirty="0">
                <a:solidFill>
                  <a:srgbClr val="FF0000"/>
                </a:solidFill>
              </a:rPr>
              <a:t> 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5316" y="4659252"/>
            <a:ext cx="1529862" cy="150338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075926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791B4E-066B-31BA-9D5F-CEFFF591BD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927DA02E-89D7-62C7-0146-1E77581EA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F9B5-D01D-4A72-BBFE-8B6FBC96131D}" type="slidenum">
              <a:rPr lang="ko-KR" altLang="en-US" smtClean="0"/>
              <a:pPr/>
              <a:t>39</a:t>
            </a:fld>
            <a:endParaRPr lang="ko-KR" altLang="en-US"/>
          </a:p>
        </p:txBody>
      </p:sp>
      <p:graphicFrame>
        <p:nvGraphicFramePr>
          <p:cNvPr id="9" name="차트 8">
            <a:extLst>
              <a:ext uri="{FF2B5EF4-FFF2-40B4-BE49-F238E27FC236}">
                <a16:creationId xmlns:a16="http://schemas.microsoft.com/office/drawing/2014/main" id="{5A1EB0AB-0432-1662-08A5-31DBC1448702}"/>
              </a:ext>
            </a:extLst>
          </p:cNvPr>
          <p:cNvGraphicFramePr/>
          <p:nvPr/>
        </p:nvGraphicFramePr>
        <p:xfrm>
          <a:off x="128599" y="905858"/>
          <a:ext cx="4830263" cy="5072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직사각형 7">
            <a:extLst>
              <a:ext uri="{FF2B5EF4-FFF2-40B4-BE49-F238E27FC236}">
                <a16:creationId xmlns:a16="http://schemas.microsoft.com/office/drawing/2014/main" id="{009E6B8B-697D-A1B9-CF14-6D8C53B63B6D}"/>
              </a:ext>
            </a:extLst>
          </p:cNvPr>
          <p:cNvSpPr/>
          <p:nvPr/>
        </p:nvSpPr>
        <p:spPr>
          <a:xfrm>
            <a:off x="0" y="0"/>
            <a:ext cx="12192000" cy="55010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cs typeface="Microsoft GothicNeo" panose="020B0500000101010101" pitchFamily="50" charset="-127"/>
              </a:rPr>
              <a:t> </a:t>
            </a:r>
            <a:r>
              <a:rPr lang="en-US" altLang="ko-KR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cs typeface="Microsoft GothicNeo" panose="020B0500000101010101" pitchFamily="50" charset="-127"/>
              </a:rPr>
              <a:t>UST </a:t>
            </a:r>
            <a:r>
              <a:rPr lang="ko-KR" altLang="en-US" b="1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cs typeface="Microsoft GothicNeo" panose="020B0500000101010101" pitchFamily="50" charset="-127"/>
              </a:rPr>
              <a:t>토큰채권</a:t>
            </a:r>
            <a:r>
              <a:rPr lang="ko-KR" altLang="en-US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cs typeface="Microsoft GothicNeo" panose="020B0500000101010101" pitchFamily="50" charset="-127"/>
              </a:rPr>
              <a:t>  시가총액 </a:t>
            </a:r>
            <a:r>
              <a:rPr lang="en-US" altLang="ko-KR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cs typeface="Microsoft GothicNeo" panose="020B0500000101010101" pitchFamily="50" charset="-127"/>
              </a:rPr>
              <a:t>:  Global(</a:t>
            </a:r>
            <a:r>
              <a:rPr lang="ko-KR" altLang="en-US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cs typeface="Microsoft GothicNeo" panose="020B0500000101010101" pitchFamily="50" charset="-127"/>
              </a:rPr>
              <a:t> </a:t>
            </a:r>
            <a:r>
              <a:rPr lang="en-US" altLang="ko-KR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cs typeface="Microsoft GothicNeo" panose="020B0500000101010101" pitchFamily="50" charset="-127"/>
              </a:rPr>
              <a:t>USD 1.1B, 2024.4 )</a:t>
            </a:r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A8C08A-6F26-D0EE-4AC6-76D4F6D39594}"/>
              </a:ext>
            </a:extLst>
          </p:cNvPr>
          <p:cNvSpPr txBox="1"/>
          <p:nvPr/>
        </p:nvSpPr>
        <p:spPr>
          <a:xfrm>
            <a:off x="128599" y="6015692"/>
            <a:ext cx="5087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Size of tokenized bond market issuers, </a:t>
            </a:r>
            <a:r>
              <a:rPr lang="en-US" altLang="ko-KR" sz="1400" b="1" i="1" dirty="0">
                <a:solidFill>
                  <a:srgbClr val="FF0000"/>
                </a:solidFill>
                <a:latin typeface="Lato"/>
              </a:rPr>
              <a:t>INX.one ATS </a:t>
            </a:r>
            <a:r>
              <a:rPr lang="en-US" altLang="ko-KR" sz="1400" b="1" i="1" dirty="0">
                <a:latin typeface="Lato"/>
              </a:rPr>
              <a:t>(Canada) </a:t>
            </a:r>
            <a:endParaRPr lang="ko-KR" altLang="en-US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392" y="573576"/>
            <a:ext cx="6858377" cy="578277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108331" y="668215"/>
            <a:ext cx="2778369" cy="18200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4811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직사각형 66">
            <a:extLst>
              <a:ext uri="{FF2B5EF4-FFF2-40B4-BE49-F238E27FC236}">
                <a16:creationId xmlns:a16="http://schemas.microsoft.com/office/drawing/2014/main" id="{009E6B8B-697D-A1B9-CF14-6D8C53B63B6D}"/>
              </a:ext>
            </a:extLst>
          </p:cNvPr>
          <p:cNvSpPr/>
          <p:nvPr/>
        </p:nvSpPr>
        <p:spPr>
          <a:xfrm>
            <a:off x="0" y="-27643"/>
            <a:ext cx="12192000" cy="47064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>
                <a:latin typeface="MalgunGothicBold"/>
              </a:rPr>
              <a:t> </a:t>
            </a:r>
            <a:r>
              <a:rPr lang="ko-KR" altLang="en-US" b="1" dirty="0">
                <a:latin typeface="MalgunGothicBold"/>
              </a:rPr>
              <a:t>디지털 자산</a:t>
            </a:r>
            <a:r>
              <a:rPr lang="en-US" altLang="ko-KR" b="1" dirty="0">
                <a:latin typeface="MalgunGothicBold"/>
              </a:rPr>
              <a:t>(</a:t>
            </a:r>
            <a:r>
              <a:rPr lang="ko-KR" altLang="en-US" b="1" dirty="0" err="1">
                <a:latin typeface="MalgunGothicBold"/>
              </a:rPr>
              <a:t>암호자산</a:t>
            </a:r>
            <a:r>
              <a:rPr lang="en-US" altLang="ko-KR" b="1" dirty="0">
                <a:latin typeface="MalgunGothicBold"/>
              </a:rPr>
              <a:t>) </a:t>
            </a:r>
            <a:r>
              <a:rPr lang="ko-KR" altLang="en-US" b="1" dirty="0">
                <a:latin typeface="MalgunGothicBold"/>
              </a:rPr>
              <a:t>분류</a:t>
            </a:r>
            <a:endParaRPr lang="en-US" altLang="ko-KR" b="1" dirty="0">
              <a:latin typeface="MalgunGothicBold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5569527" y="1474155"/>
            <a:ext cx="67702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ko-KR" dirty="0"/>
          </a:p>
          <a:p>
            <a:r>
              <a:rPr lang="en-US" altLang="ko-KR" dirty="0"/>
              <a:t> </a:t>
            </a:r>
            <a:endParaRPr lang="en-US" altLang="ko-KR" b="1" dirty="0">
              <a:latin typeface="MalgunGothicBold"/>
            </a:endParaRPr>
          </a:p>
          <a:p>
            <a:endParaRPr lang="en-US" altLang="ko-KR" dirty="0">
              <a:latin typeface="MalgunGothic"/>
            </a:endParaRPr>
          </a:p>
          <a:p>
            <a:endParaRPr lang="en-US" altLang="ko-KR" dirty="0">
              <a:latin typeface="MalgunGothic"/>
            </a:endParaRPr>
          </a:p>
          <a:p>
            <a:r>
              <a:rPr lang="en-US" altLang="ko-KR" dirty="0">
                <a:latin typeface="MalgunGothic"/>
              </a:rPr>
              <a:t>  </a:t>
            </a:r>
          </a:p>
          <a:p>
            <a:endParaRPr lang="en-US" altLang="ko-KR" dirty="0">
              <a:latin typeface="MalgunGothic"/>
            </a:endParaRPr>
          </a:p>
          <a:p>
            <a:endParaRPr lang="en-US" altLang="ko-KR" dirty="0">
              <a:latin typeface="MalgunGothic"/>
            </a:endParaRPr>
          </a:p>
          <a:p>
            <a:endParaRPr lang="en-US" altLang="ko-KR" dirty="0">
              <a:latin typeface="MalgunGothic"/>
            </a:endParaRPr>
          </a:p>
          <a:p>
            <a:endParaRPr lang="en-US" altLang="ko-KR" dirty="0">
              <a:latin typeface="MalgunGothic"/>
            </a:endParaRPr>
          </a:p>
          <a:p>
            <a:endParaRPr lang="en-US" altLang="ko-KR" dirty="0">
              <a:latin typeface="MalgunGothic"/>
            </a:endParaRPr>
          </a:p>
          <a:p>
            <a:endParaRPr lang="en-US" altLang="ko-KR" dirty="0">
              <a:latin typeface="Malgun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40757" y="514846"/>
            <a:ext cx="5673825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1. CBDC   </a:t>
            </a:r>
            <a:r>
              <a:rPr lang="en-US" altLang="ko-KR" sz="1600" dirty="0">
                <a:solidFill>
                  <a:srgbClr val="00B0F0"/>
                </a:solidFill>
              </a:rPr>
              <a:t>-</a:t>
            </a:r>
            <a:r>
              <a:rPr lang="en-US" altLang="ko-KR" sz="1600" dirty="0">
                <a:solidFill>
                  <a:srgbClr val="00B0F0"/>
                </a:solidFill>
                <a:latin typeface="MalgunGothic"/>
              </a:rPr>
              <a:t>      </a:t>
            </a:r>
            <a:r>
              <a:rPr lang="ko-KR" altLang="en-US" sz="1600" dirty="0" err="1">
                <a:solidFill>
                  <a:srgbClr val="00B0F0"/>
                </a:solidFill>
                <a:latin typeface="MalgunGothic"/>
              </a:rPr>
              <a:t>한은법</a:t>
            </a:r>
            <a:r>
              <a:rPr lang="ko-KR" altLang="en-US" sz="1600" dirty="0">
                <a:solidFill>
                  <a:srgbClr val="00B0F0"/>
                </a:solidFill>
                <a:latin typeface="MalgunGothic"/>
              </a:rPr>
              <a:t> </a:t>
            </a:r>
            <a:r>
              <a:rPr lang="en-US" altLang="ko-KR" sz="1600" dirty="0">
                <a:solidFill>
                  <a:srgbClr val="0070C0"/>
                </a:solidFill>
                <a:latin typeface="MalgunGothic"/>
              </a:rPr>
              <a:t>(</a:t>
            </a:r>
            <a:r>
              <a:rPr lang="ko-KR" altLang="en-US" sz="1600" dirty="0" err="1"/>
              <a:t>암호자산</a:t>
            </a:r>
            <a:r>
              <a:rPr lang="ko-KR" altLang="en-US" sz="1600" dirty="0"/>
              <a:t> 관련 법안에서 제외</a:t>
            </a:r>
            <a:r>
              <a:rPr lang="en-US" altLang="ko-KR" sz="1600" dirty="0"/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0" y="4263383"/>
            <a:ext cx="5673824" cy="206210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altLang="ko-KR" sz="1600" dirty="0">
              <a:latin typeface="MalgunGothicBold"/>
            </a:endParaRPr>
          </a:p>
          <a:p>
            <a:endParaRPr lang="en-US" altLang="ko-KR" sz="1600" dirty="0">
              <a:latin typeface="MalgunGothicBold"/>
            </a:endParaRPr>
          </a:p>
          <a:p>
            <a:r>
              <a:rPr lang="en-US" altLang="ko-KR" sz="1600" dirty="0">
                <a:latin typeface="MalgunGothicBold"/>
              </a:rPr>
              <a:t>5.</a:t>
            </a:r>
            <a:r>
              <a:rPr lang="ko-KR" altLang="en-US" sz="1600" dirty="0" err="1">
                <a:latin typeface="MalgunGothicBold"/>
              </a:rPr>
              <a:t>지급수단</a:t>
            </a:r>
            <a:r>
              <a:rPr lang="ko-KR" altLang="en-US" sz="1600" dirty="0">
                <a:latin typeface="MalgunGothicBold"/>
              </a:rPr>
              <a:t> </a:t>
            </a:r>
            <a:r>
              <a:rPr lang="ko-KR" altLang="en-US" sz="1600" dirty="0" err="1">
                <a:latin typeface="MalgunGothicBold"/>
              </a:rPr>
              <a:t>암호자산</a:t>
            </a:r>
            <a:r>
              <a:rPr lang="en-US" altLang="ko-KR" sz="1600" dirty="0">
                <a:solidFill>
                  <a:srgbClr val="00B0F0"/>
                </a:solidFill>
                <a:latin typeface="MalgunGothicBold"/>
              </a:rPr>
              <a:t>-</a:t>
            </a:r>
            <a:r>
              <a:rPr lang="ko-KR" altLang="en-US" sz="1600" dirty="0">
                <a:solidFill>
                  <a:srgbClr val="00B0F0"/>
                </a:solidFill>
                <a:latin typeface="MalgunGothicBold"/>
              </a:rPr>
              <a:t> </a:t>
            </a:r>
            <a:r>
              <a:rPr lang="ko-KR" altLang="en-US" sz="1600" dirty="0" err="1">
                <a:solidFill>
                  <a:srgbClr val="00B0F0"/>
                </a:solidFill>
                <a:latin typeface="MalgunGothicBold"/>
              </a:rPr>
              <a:t>한은법</a:t>
            </a:r>
            <a:r>
              <a:rPr lang="ko-KR" altLang="en-US" sz="1600" dirty="0">
                <a:solidFill>
                  <a:srgbClr val="00B0F0"/>
                </a:solidFill>
                <a:latin typeface="MalgunGothicBold"/>
              </a:rPr>
              <a:t> </a:t>
            </a:r>
            <a:endParaRPr lang="en-US" altLang="ko-KR" sz="1600" dirty="0">
              <a:solidFill>
                <a:srgbClr val="00B0F0"/>
              </a:solidFill>
              <a:latin typeface="MalgunGothicBold"/>
            </a:endParaRPr>
          </a:p>
          <a:p>
            <a:r>
              <a:rPr lang="en-US" altLang="ko-KR" sz="1600" dirty="0">
                <a:solidFill>
                  <a:srgbClr val="00B0F0"/>
                </a:solidFill>
                <a:latin typeface="MalgunGothicBold"/>
              </a:rPr>
              <a:t>  </a:t>
            </a:r>
            <a:r>
              <a:rPr lang="en-US" altLang="ko-KR" sz="1600" dirty="0">
                <a:latin typeface="MalgunGothicBold"/>
              </a:rPr>
              <a:t>     (</a:t>
            </a:r>
            <a:r>
              <a:rPr lang="ko-KR" altLang="en-US" sz="1600" dirty="0" err="1">
                <a:latin typeface="MalgunGothicBold"/>
              </a:rPr>
              <a:t>자산준거토큰</a:t>
            </a:r>
            <a:r>
              <a:rPr lang="en-US" altLang="ko-KR" sz="1600" dirty="0">
                <a:latin typeface="MalgunGothicBold"/>
              </a:rPr>
              <a:t>, </a:t>
            </a:r>
            <a:r>
              <a:rPr lang="ko-KR" altLang="en-US" sz="1600" dirty="0" err="1">
                <a:latin typeface="MalgunGothicBold"/>
              </a:rPr>
              <a:t>스테이블코인</a:t>
            </a:r>
            <a:r>
              <a:rPr lang="en-US" altLang="ko-KR" sz="1600" dirty="0">
                <a:latin typeface="MalgunGothicBold"/>
              </a:rPr>
              <a:t>)</a:t>
            </a:r>
          </a:p>
          <a:p>
            <a:endParaRPr lang="en-US" altLang="ko-KR" sz="1600" dirty="0">
              <a:latin typeface="MalgunGothicBold"/>
            </a:endParaRPr>
          </a:p>
          <a:p>
            <a:r>
              <a:rPr lang="en-US" altLang="ko-KR" sz="1600" dirty="0">
                <a:latin typeface="MalgunGothicBold"/>
              </a:rPr>
              <a:t>    </a:t>
            </a:r>
            <a:r>
              <a:rPr lang="ko-KR" altLang="en-US" sz="1600" dirty="0">
                <a:latin typeface="MalgunGothic"/>
              </a:rPr>
              <a:t>미국</a:t>
            </a:r>
            <a:r>
              <a:rPr lang="en-US" altLang="ko-KR" sz="1600" dirty="0">
                <a:latin typeface="MalgunGothic"/>
              </a:rPr>
              <a:t>(cryptocurrency), </a:t>
            </a:r>
          </a:p>
          <a:p>
            <a:r>
              <a:rPr lang="en-US" altLang="ko-KR" sz="1600" dirty="0">
                <a:latin typeface="MalgunGothic"/>
              </a:rPr>
              <a:t>    </a:t>
            </a:r>
            <a:r>
              <a:rPr lang="ko-KR" altLang="en-US" sz="1600" dirty="0">
                <a:latin typeface="MalgunGothic"/>
              </a:rPr>
              <a:t>스위스</a:t>
            </a:r>
            <a:r>
              <a:rPr lang="en-US" altLang="ko-KR" sz="1600" dirty="0">
                <a:latin typeface="MalgunGothic"/>
              </a:rPr>
              <a:t>(payment token), </a:t>
            </a:r>
            <a:r>
              <a:rPr lang="ko-KR" altLang="en-US" sz="1600" dirty="0">
                <a:latin typeface="MalgunGothic"/>
              </a:rPr>
              <a:t>일본</a:t>
            </a:r>
            <a:r>
              <a:rPr lang="en-US" altLang="ko-KR" sz="1600" dirty="0">
                <a:latin typeface="MalgunGothic"/>
              </a:rPr>
              <a:t>(</a:t>
            </a:r>
            <a:r>
              <a:rPr lang="ko-KR" altLang="en-US" sz="1600" dirty="0">
                <a:latin typeface="MalgunGothic"/>
              </a:rPr>
              <a:t>電子決</a:t>
            </a:r>
            <a:r>
              <a:rPr lang="ko-KR" altLang="en-US" sz="1600" dirty="0">
                <a:latin typeface="HCRDotum"/>
              </a:rPr>
              <a:t>済</a:t>
            </a:r>
            <a:r>
              <a:rPr lang="ko-KR" altLang="en-US" sz="1600" dirty="0">
                <a:latin typeface="MalgunGothic"/>
              </a:rPr>
              <a:t>手段</a:t>
            </a:r>
            <a:r>
              <a:rPr lang="en-US" altLang="ko-KR" sz="1600" dirty="0">
                <a:latin typeface="MalgunGothic"/>
              </a:rPr>
              <a:t>), </a:t>
            </a:r>
          </a:p>
          <a:p>
            <a:r>
              <a:rPr lang="en-US" altLang="ko-KR" sz="1600" dirty="0">
                <a:latin typeface="MalgunGothic"/>
              </a:rPr>
              <a:t>    EU(asset-referenced tokens, electronic money tokens)</a:t>
            </a:r>
            <a:endParaRPr lang="ko-KR" alt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6040757" y="965089"/>
            <a:ext cx="5673825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2"/>
            </a:pPr>
            <a:r>
              <a:rPr lang="ko-KR" altLang="en-US" sz="1600" dirty="0" err="1"/>
              <a:t>증권형토큰</a:t>
            </a:r>
            <a:r>
              <a:rPr lang="en-US" altLang="ko-KR" sz="1600" dirty="0">
                <a:solidFill>
                  <a:srgbClr val="00B0F0"/>
                </a:solidFill>
              </a:rPr>
              <a:t>-</a:t>
            </a:r>
            <a:r>
              <a:rPr lang="ko-KR" altLang="en-US" sz="1600" dirty="0">
                <a:solidFill>
                  <a:srgbClr val="00B0F0"/>
                </a:solidFill>
              </a:rPr>
              <a:t> 자본시장법 </a:t>
            </a:r>
            <a:r>
              <a:rPr lang="en-US" altLang="ko-KR" sz="1600" dirty="0">
                <a:solidFill>
                  <a:srgbClr val="0070C0"/>
                </a:solidFill>
              </a:rPr>
              <a:t>(</a:t>
            </a:r>
            <a:r>
              <a:rPr lang="ko-KR" altLang="en-US" sz="1600" dirty="0" err="1"/>
              <a:t>증권성이</a:t>
            </a:r>
            <a:r>
              <a:rPr lang="ko-KR" altLang="en-US" sz="1600" dirty="0"/>
              <a:t> 있는 </a:t>
            </a:r>
            <a:r>
              <a:rPr lang="ko-KR" altLang="en-US" sz="1600" dirty="0" err="1"/>
              <a:t>디지털자산</a:t>
            </a:r>
            <a:r>
              <a:rPr lang="en-US" altLang="ko-KR" sz="1600" dirty="0"/>
              <a:t>: </a:t>
            </a:r>
          </a:p>
          <a:p>
            <a:r>
              <a:rPr lang="en-US" altLang="ko-KR" sz="1600" dirty="0"/>
              <a:t>                     </a:t>
            </a:r>
            <a:r>
              <a:rPr lang="ko-KR" altLang="en-US" sz="1600" dirty="0" err="1"/>
              <a:t>채권토큰</a:t>
            </a:r>
            <a:r>
              <a:rPr lang="en-US" altLang="ko-KR" sz="1600" dirty="0"/>
              <a:t>, </a:t>
            </a:r>
            <a:r>
              <a:rPr lang="ko-KR" altLang="en-US" sz="1600" dirty="0" err="1"/>
              <a:t>주식토큰</a:t>
            </a:r>
            <a:r>
              <a:rPr lang="en-US" altLang="ko-KR" sz="1600" dirty="0"/>
              <a:t>, </a:t>
            </a:r>
            <a:r>
              <a:rPr lang="ko-KR" altLang="en-US" sz="1600" dirty="0" err="1"/>
              <a:t>펀드토큰</a:t>
            </a:r>
            <a:r>
              <a:rPr lang="en-US" altLang="ko-KR" sz="1600" dirty="0"/>
              <a:t>, </a:t>
            </a:r>
            <a:r>
              <a:rPr lang="ko-KR" altLang="en-US" sz="1600" dirty="0"/>
              <a:t>증권</a:t>
            </a:r>
            <a:r>
              <a:rPr lang="en-US" altLang="ko-KR" sz="1600" dirty="0"/>
              <a:t>NFT</a:t>
            </a:r>
            <a:r>
              <a:rPr lang="ko-KR" altLang="en-US" sz="1600" dirty="0"/>
              <a:t> 등</a:t>
            </a:r>
            <a:r>
              <a:rPr lang="en-US" altLang="ko-KR" sz="1600" dirty="0"/>
              <a:t>) </a:t>
            </a:r>
            <a:r>
              <a:rPr lang="ko-KR" altLang="en-US" sz="1600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40758" y="1951563"/>
            <a:ext cx="5776104" cy="215443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altLang="ko-KR" sz="1600" dirty="0">
              <a:latin typeface="MalgunGothic"/>
            </a:endParaRPr>
          </a:p>
          <a:p>
            <a:r>
              <a:rPr lang="en-US" altLang="ko-KR" sz="1600" dirty="0">
                <a:latin typeface="MalgunGothic"/>
              </a:rPr>
              <a:t>3.</a:t>
            </a:r>
            <a:r>
              <a:rPr lang="ko-KR" altLang="en-US" sz="1600" dirty="0">
                <a:latin typeface="MalgunGothic"/>
              </a:rPr>
              <a:t>유틸리티 </a:t>
            </a:r>
            <a:r>
              <a:rPr lang="ko-KR" altLang="en-US" sz="1600" dirty="0" err="1">
                <a:latin typeface="MalgunGothic"/>
              </a:rPr>
              <a:t>토큰등</a:t>
            </a:r>
            <a:r>
              <a:rPr lang="ko-KR" altLang="en-US" sz="1600" dirty="0">
                <a:latin typeface="MalgunGothic"/>
              </a:rPr>
              <a:t> 일반 암호자산</a:t>
            </a:r>
            <a:r>
              <a:rPr lang="en-US" altLang="ko-KR" sz="1600" dirty="0">
                <a:latin typeface="MalgunGothic"/>
              </a:rPr>
              <a:t>-</a:t>
            </a:r>
            <a:r>
              <a:rPr lang="ko-KR" altLang="en-US" sz="1600" dirty="0">
                <a:latin typeface="MalgunGothic"/>
              </a:rPr>
              <a:t> 디지털 자산 기본법</a:t>
            </a:r>
            <a:r>
              <a:rPr lang="en-US" altLang="ko-KR" sz="1600" dirty="0">
                <a:latin typeface="MalgunGothic"/>
              </a:rPr>
              <a:t>(</a:t>
            </a:r>
            <a:r>
              <a:rPr lang="ko-KR" altLang="en-US" sz="1600" dirty="0">
                <a:latin typeface="MalgunGothic"/>
              </a:rPr>
              <a:t>안</a:t>
            </a:r>
            <a:r>
              <a:rPr lang="en-US" altLang="ko-KR" sz="1600" dirty="0">
                <a:latin typeface="MalgunGothic"/>
              </a:rPr>
              <a:t>)   </a:t>
            </a:r>
          </a:p>
          <a:p>
            <a:r>
              <a:rPr lang="en-US" altLang="ko-KR" sz="1600" b="1" dirty="0">
                <a:latin typeface="MalgunGothic"/>
              </a:rPr>
              <a:t>      </a:t>
            </a:r>
            <a:r>
              <a:rPr lang="en-US" altLang="ko-KR" sz="1600" dirty="0">
                <a:latin typeface="MalgunGothic"/>
              </a:rPr>
              <a:t>(ICO </a:t>
            </a:r>
            <a:r>
              <a:rPr lang="ko-KR" altLang="en-US" sz="1600" dirty="0">
                <a:latin typeface="MalgunGothic"/>
              </a:rPr>
              <a:t>대상자산</a:t>
            </a:r>
            <a:r>
              <a:rPr lang="en-US" altLang="ko-KR" sz="1600" dirty="0">
                <a:latin typeface="MalgunGothic"/>
              </a:rPr>
              <a:t>)</a:t>
            </a:r>
            <a:r>
              <a:rPr lang="en-US" altLang="ko-KR" sz="1600" b="1" dirty="0">
                <a:latin typeface="MalgunGothic"/>
              </a:rPr>
              <a:t>                       EU MICA</a:t>
            </a:r>
          </a:p>
          <a:p>
            <a:endParaRPr lang="en-US" altLang="ko-KR" sz="1600" b="1" dirty="0">
              <a:solidFill>
                <a:srgbClr val="00B0F0"/>
              </a:solidFill>
              <a:latin typeface="MalgunGothic"/>
            </a:endParaRPr>
          </a:p>
          <a:p>
            <a:endParaRPr lang="en-US" altLang="ko-KR" sz="1600" b="1" dirty="0">
              <a:solidFill>
                <a:srgbClr val="00B0F0"/>
              </a:solidFill>
              <a:latin typeface="MalgunGothic"/>
            </a:endParaRPr>
          </a:p>
          <a:p>
            <a:r>
              <a:rPr lang="en-US" altLang="ko-KR" sz="1600" dirty="0">
                <a:latin typeface="+mn-ea"/>
              </a:rPr>
              <a:t>4. </a:t>
            </a:r>
            <a:r>
              <a:rPr lang="ko-KR" altLang="en-US" sz="1600" dirty="0" err="1">
                <a:latin typeface="+mn-ea"/>
              </a:rPr>
              <a:t>토큰자산</a:t>
            </a:r>
            <a:r>
              <a:rPr lang="en-US" altLang="ko-KR" sz="1600" dirty="0">
                <a:latin typeface="+mn-ea"/>
              </a:rPr>
              <a:t>(Tokenized Asset) </a:t>
            </a:r>
            <a:r>
              <a:rPr lang="ko-KR" altLang="en-US" sz="1600" dirty="0">
                <a:latin typeface="+mn-ea"/>
              </a:rPr>
              <a:t> </a:t>
            </a:r>
            <a:endParaRPr lang="en-US" altLang="ko-KR" sz="1600" dirty="0">
              <a:latin typeface="+mn-ea"/>
            </a:endParaRPr>
          </a:p>
          <a:p>
            <a:endParaRPr lang="en-US" altLang="ko-KR" dirty="0">
              <a:latin typeface="MalgunGothic"/>
            </a:endParaRPr>
          </a:p>
          <a:p>
            <a:r>
              <a:rPr lang="ko-KR" altLang="en-US" dirty="0">
                <a:latin typeface="MalgunGothic"/>
              </a:rPr>
              <a:t> </a:t>
            </a:r>
            <a:endParaRPr lang="en-US" altLang="ko-KR" dirty="0">
              <a:latin typeface="MalgunGothic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231" y="448278"/>
            <a:ext cx="5498746" cy="637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6767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F9B5-D01D-4A72-BBFE-8B6FBC96131D}" type="slidenum">
              <a:rPr lang="ko-KR" altLang="en-US" smtClean="0"/>
              <a:pPr/>
              <a:t>40</a:t>
            </a:fld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009E6B8B-697D-A1B9-CF14-6D8C53B63B6D}"/>
              </a:ext>
            </a:extLst>
          </p:cNvPr>
          <p:cNvSpPr/>
          <p:nvPr/>
        </p:nvSpPr>
        <p:spPr>
          <a:xfrm>
            <a:off x="0" y="0"/>
            <a:ext cx="12192000" cy="46448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kern="0" spc="-200" dirty="0">
                <a:solidFill>
                  <a:schemeClr val="bg1"/>
                </a:solidFill>
                <a:latin typeface="S-Core Dream 7 ExtraBold" pitchFamily="34" charset="0"/>
              </a:rPr>
              <a:t> </a:t>
            </a:r>
            <a:r>
              <a:rPr lang="ko-KR" altLang="en-US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cs typeface="Microsoft GothicNeo" panose="020B0500000101010101" pitchFamily="50" charset="-127"/>
              </a:rPr>
              <a:t>                                           </a:t>
            </a:r>
            <a:r>
              <a:rPr lang="en-US" altLang="ko-KR" sz="12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cs typeface="Microsoft GothicNeo" panose="020B0500000101010101" pitchFamily="50" charset="-127"/>
              </a:rPr>
              <a:t>                                                                                                                                                                                                </a:t>
            </a:r>
            <a:endParaRPr lang="en-US" altLang="ko-KR" sz="1200" b="1" dirty="0">
              <a:solidFill>
                <a:schemeClr val="bg1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30" y="852367"/>
            <a:ext cx="5512777" cy="5869108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6530" y="729029"/>
            <a:ext cx="5817577" cy="58212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20507" y="6022731"/>
            <a:ext cx="4026878" cy="83526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64822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직사각형 66">
            <a:extLst>
              <a:ext uri="{FF2B5EF4-FFF2-40B4-BE49-F238E27FC236}">
                <a16:creationId xmlns:a16="http://schemas.microsoft.com/office/drawing/2014/main" id="{009E6B8B-697D-A1B9-CF14-6D8C53B63B6D}"/>
              </a:ext>
            </a:extLst>
          </p:cNvPr>
          <p:cNvSpPr/>
          <p:nvPr/>
        </p:nvSpPr>
        <p:spPr>
          <a:xfrm>
            <a:off x="0" y="0"/>
            <a:ext cx="12192000" cy="58009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dirty="0" err="1">
                <a:latin typeface="T3"/>
              </a:rPr>
              <a:t>증권형토큰</a:t>
            </a:r>
            <a:r>
              <a:rPr lang="ko-KR" altLang="en-US" b="1" dirty="0">
                <a:latin typeface="T3"/>
              </a:rPr>
              <a:t> 대체거래소</a:t>
            </a:r>
            <a:r>
              <a:rPr lang="en-US" altLang="ko-KR" b="1" dirty="0">
                <a:latin typeface="T3"/>
              </a:rPr>
              <a:t>(ATS) </a:t>
            </a:r>
            <a:r>
              <a:rPr lang="ko-KR" altLang="en-US" b="1" dirty="0">
                <a:latin typeface="T3"/>
              </a:rPr>
              <a:t>지배구조 및 운영방식</a:t>
            </a:r>
            <a:r>
              <a:rPr lang="en-US" altLang="ko-KR" b="1" dirty="0">
                <a:latin typeface="T3"/>
              </a:rPr>
              <a:t> 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374348" y="837241"/>
            <a:ext cx="1101169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ko-KR" dirty="0">
              <a:latin typeface="T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dirty="0">
                <a:latin typeface="T2"/>
              </a:rPr>
              <a:t>ATS </a:t>
            </a:r>
            <a:r>
              <a:rPr lang="ko-KR" altLang="en-US" dirty="0">
                <a:latin typeface="T2"/>
              </a:rPr>
              <a:t>허가 및 운영 </a:t>
            </a:r>
            <a:endParaRPr lang="en-US" altLang="ko-KR" dirty="0">
              <a:latin typeface="T2"/>
            </a:endParaRPr>
          </a:p>
          <a:p>
            <a:r>
              <a:rPr lang="en-US" altLang="ko-KR" dirty="0">
                <a:latin typeface="T2"/>
              </a:rPr>
              <a:t>      </a:t>
            </a:r>
            <a:r>
              <a:rPr lang="ko-KR" altLang="en-US" dirty="0">
                <a:latin typeface="T3"/>
              </a:rPr>
              <a:t>미국</a:t>
            </a:r>
            <a:r>
              <a:rPr lang="en-US" altLang="ko-KR" dirty="0">
                <a:latin typeface="T3"/>
              </a:rPr>
              <a:t>:    </a:t>
            </a:r>
            <a:r>
              <a:rPr lang="ko-KR" altLang="en-US" dirty="0">
                <a:solidFill>
                  <a:srgbClr val="FF0000"/>
                </a:solidFill>
                <a:latin typeface="T3"/>
              </a:rPr>
              <a:t>연방정부와 각주로 부터 라이</a:t>
            </a:r>
            <a:r>
              <a:rPr lang="ko-KR" altLang="en-US" dirty="0">
                <a:solidFill>
                  <a:srgbClr val="FF0000"/>
                </a:solidFill>
                <a:latin typeface="T11"/>
              </a:rPr>
              <a:t>센</a:t>
            </a:r>
            <a:r>
              <a:rPr lang="ko-KR" altLang="en-US" dirty="0">
                <a:solidFill>
                  <a:srgbClr val="FF0000"/>
                </a:solidFill>
                <a:latin typeface="T3"/>
              </a:rPr>
              <a:t>스를 </a:t>
            </a:r>
            <a:r>
              <a:rPr lang="ko-KR" altLang="en-US" dirty="0">
                <a:solidFill>
                  <a:srgbClr val="FF0000"/>
                </a:solidFill>
                <a:latin typeface="T11"/>
              </a:rPr>
              <a:t>얻</a:t>
            </a:r>
            <a:r>
              <a:rPr lang="ko-KR" altLang="en-US" dirty="0">
                <a:solidFill>
                  <a:srgbClr val="FF0000"/>
                </a:solidFill>
                <a:latin typeface="T3"/>
              </a:rPr>
              <a:t>어 영업</a:t>
            </a:r>
            <a:endParaRPr lang="en-US" altLang="ko-KR" dirty="0">
              <a:solidFill>
                <a:srgbClr val="FF0000"/>
              </a:solidFill>
              <a:latin typeface="T2"/>
            </a:endParaRPr>
          </a:p>
          <a:p>
            <a:r>
              <a:rPr lang="ko-KR" altLang="en-US" dirty="0">
                <a:latin typeface="T3"/>
              </a:rPr>
              <a:t>      유럽</a:t>
            </a:r>
            <a:r>
              <a:rPr lang="en-US" altLang="ko-KR" dirty="0">
                <a:latin typeface="T3"/>
              </a:rPr>
              <a:t>:    </a:t>
            </a:r>
            <a:r>
              <a:rPr lang="ko-KR" altLang="en-US" dirty="0">
                <a:latin typeface="T3"/>
              </a:rPr>
              <a:t>금융상품투자지</a:t>
            </a:r>
            <a:r>
              <a:rPr lang="ko-KR" altLang="en-US" dirty="0">
                <a:latin typeface="T11"/>
              </a:rPr>
              <a:t>침</a:t>
            </a:r>
            <a:r>
              <a:rPr lang="en-US" altLang="ko-KR" dirty="0">
                <a:latin typeface="T2"/>
              </a:rPr>
              <a:t>(MiFID: Markets in Financial Instruments Directive)</a:t>
            </a:r>
            <a:r>
              <a:rPr lang="ko-KR" altLang="en-US" dirty="0">
                <a:latin typeface="T3"/>
              </a:rPr>
              <a:t>하에서 </a:t>
            </a:r>
            <a:r>
              <a:rPr lang="ko-KR" altLang="en-US" dirty="0">
                <a:solidFill>
                  <a:srgbClr val="FF0000"/>
                </a:solidFill>
                <a:latin typeface="T3"/>
              </a:rPr>
              <a:t>라이</a:t>
            </a:r>
            <a:r>
              <a:rPr lang="ko-KR" altLang="en-US" dirty="0">
                <a:solidFill>
                  <a:srgbClr val="FF0000"/>
                </a:solidFill>
                <a:latin typeface="T11"/>
              </a:rPr>
              <a:t>센</a:t>
            </a:r>
            <a:r>
              <a:rPr lang="ko-KR" altLang="en-US" dirty="0">
                <a:solidFill>
                  <a:srgbClr val="FF0000"/>
                </a:solidFill>
                <a:latin typeface="T3"/>
              </a:rPr>
              <a:t>스 </a:t>
            </a:r>
            <a:endParaRPr lang="en-US" altLang="ko-KR" dirty="0">
              <a:solidFill>
                <a:srgbClr val="FF0000"/>
              </a:solidFill>
              <a:latin typeface="T3"/>
            </a:endParaRPr>
          </a:p>
          <a:p>
            <a:r>
              <a:rPr lang="en-US" altLang="ko-KR" dirty="0">
                <a:solidFill>
                  <a:srgbClr val="FF0000"/>
                </a:solidFill>
                <a:latin typeface="T3"/>
              </a:rPr>
              <a:t>                  </a:t>
            </a:r>
            <a:r>
              <a:rPr lang="ko-KR" altLang="en-US" dirty="0">
                <a:solidFill>
                  <a:srgbClr val="FF0000"/>
                </a:solidFill>
                <a:latin typeface="T3"/>
              </a:rPr>
              <a:t>확보하여 </a:t>
            </a:r>
            <a:r>
              <a:rPr lang="ko-KR" altLang="en-US" dirty="0">
                <a:solidFill>
                  <a:srgbClr val="FF0000"/>
                </a:solidFill>
                <a:latin typeface="T11"/>
              </a:rPr>
              <a:t>운</a:t>
            </a:r>
            <a:r>
              <a:rPr lang="ko-KR" altLang="en-US" dirty="0">
                <a:solidFill>
                  <a:srgbClr val="FF0000"/>
                </a:solidFill>
                <a:latin typeface="T3"/>
              </a:rPr>
              <a:t>영하는 다자간 거래시스</a:t>
            </a:r>
            <a:r>
              <a:rPr lang="ko-KR" altLang="en-US" dirty="0">
                <a:solidFill>
                  <a:srgbClr val="FF0000"/>
                </a:solidFill>
                <a:latin typeface="T11"/>
              </a:rPr>
              <a:t>템</a:t>
            </a:r>
            <a:r>
              <a:rPr lang="en-US" altLang="ko-KR" dirty="0">
                <a:latin typeface="T2"/>
              </a:rPr>
              <a:t>(MTF: Multilateral Trading Facility)</a:t>
            </a:r>
            <a:r>
              <a:rPr lang="ko-KR" altLang="en-US" dirty="0">
                <a:latin typeface="T3"/>
              </a:rPr>
              <a:t>으로 </a:t>
            </a:r>
            <a:r>
              <a:rPr lang="ko-KR" altLang="en-US" dirty="0">
                <a:latin typeface="T11"/>
              </a:rPr>
              <a:t>운</a:t>
            </a:r>
            <a:r>
              <a:rPr lang="ko-KR" altLang="en-US" dirty="0">
                <a:latin typeface="T3"/>
              </a:rPr>
              <a:t>영</a:t>
            </a:r>
            <a:endParaRPr lang="en-US" altLang="ko-KR" dirty="0">
              <a:latin typeface="T3"/>
            </a:endParaRPr>
          </a:p>
          <a:p>
            <a:r>
              <a:rPr lang="en-US" altLang="ko-KR" dirty="0">
                <a:latin typeface="T3"/>
              </a:rPr>
              <a:t>     </a:t>
            </a:r>
            <a:r>
              <a:rPr lang="ko-KR" altLang="en-US" dirty="0">
                <a:latin typeface="T3"/>
              </a:rPr>
              <a:t>싱가포르</a:t>
            </a:r>
            <a:r>
              <a:rPr lang="en-US" altLang="ko-KR" dirty="0">
                <a:latin typeface="T3"/>
              </a:rPr>
              <a:t>: </a:t>
            </a:r>
            <a:r>
              <a:rPr lang="ko-KR" altLang="en-US" dirty="0">
                <a:latin typeface="T3"/>
              </a:rPr>
              <a:t>  금융</a:t>
            </a:r>
            <a:r>
              <a:rPr lang="ko-KR" altLang="en-US" dirty="0">
                <a:latin typeface="T11"/>
              </a:rPr>
              <a:t>감독청</a:t>
            </a:r>
            <a:r>
              <a:rPr lang="en-US" altLang="ko-KR" dirty="0">
                <a:latin typeface="T2"/>
              </a:rPr>
              <a:t>(Monetary Authority of Singapore; MAS)</a:t>
            </a:r>
            <a:r>
              <a:rPr lang="ko-KR" altLang="en-US" dirty="0">
                <a:latin typeface="T3"/>
              </a:rPr>
              <a:t>로 부터 </a:t>
            </a:r>
            <a:endParaRPr lang="en-US" altLang="ko-KR" dirty="0">
              <a:latin typeface="T3"/>
            </a:endParaRPr>
          </a:p>
          <a:p>
            <a:r>
              <a:rPr lang="en-US" altLang="ko-KR" dirty="0">
                <a:latin typeface="T3"/>
              </a:rPr>
              <a:t>                  </a:t>
            </a:r>
            <a:r>
              <a:rPr lang="ko-KR" altLang="en-US" dirty="0">
                <a:solidFill>
                  <a:srgbClr val="FF0000"/>
                </a:solidFill>
                <a:latin typeface="T3"/>
              </a:rPr>
              <a:t>자율시장</a:t>
            </a:r>
            <a:r>
              <a:rPr lang="ko-KR" altLang="en-US" dirty="0">
                <a:solidFill>
                  <a:srgbClr val="FF0000"/>
                </a:solidFill>
                <a:latin typeface="T11"/>
              </a:rPr>
              <a:t>운</a:t>
            </a:r>
            <a:r>
              <a:rPr lang="ko-KR" altLang="en-US" dirty="0">
                <a:solidFill>
                  <a:srgbClr val="FF0000"/>
                </a:solidFill>
                <a:latin typeface="T3"/>
              </a:rPr>
              <a:t>영자</a:t>
            </a:r>
            <a:r>
              <a:rPr lang="en-US" altLang="ko-KR" dirty="0">
                <a:solidFill>
                  <a:srgbClr val="FF0000"/>
                </a:solidFill>
                <a:latin typeface="T2"/>
              </a:rPr>
              <a:t>(Recognized Market Operator; RMO) </a:t>
            </a:r>
            <a:r>
              <a:rPr lang="ko-KR" altLang="en-US" dirty="0">
                <a:solidFill>
                  <a:srgbClr val="FF0000"/>
                </a:solidFill>
                <a:latin typeface="T3"/>
              </a:rPr>
              <a:t>라이</a:t>
            </a:r>
            <a:r>
              <a:rPr lang="ko-KR" altLang="en-US" dirty="0">
                <a:solidFill>
                  <a:srgbClr val="FF0000"/>
                </a:solidFill>
                <a:latin typeface="T11"/>
              </a:rPr>
              <a:t>센</a:t>
            </a:r>
            <a:r>
              <a:rPr lang="ko-KR" altLang="en-US" dirty="0">
                <a:solidFill>
                  <a:srgbClr val="FF0000"/>
                </a:solidFill>
                <a:latin typeface="T3"/>
              </a:rPr>
              <a:t>스를 </a:t>
            </a:r>
            <a:r>
              <a:rPr lang="ko-KR" altLang="en-US" dirty="0">
                <a:latin typeface="T11"/>
              </a:rPr>
              <a:t>얻</a:t>
            </a:r>
            <a:r>
              <a:rPr lang="ko-KR" altLang="en-US" dirty="0">
                <a:latin typeface="T3"/>
              </a:rPr>
              <a:t>어 거래소 </a:t>
            </a:r>
            <a:r>
              <a:rPr lang="ko-KR" altLang="en-US" dirty="0">
                <a:latin typeface="T11"/>
              </a:rPr>
              <a:t>운</a:t>
            </a:r>
            <a:r>
              <a:rPr lang="ko-KR" altLang="en-US" dirty="0">
                <a:latin typeface="T3"/>
              </a:rPr>
              <a:t>영</a:t>
            </a:r>
            <a:endParaRPr lang="en-US" altLang="ko-KR" dirty="0">
              <a:latin typeface="T3"/>
            </a:endParaRPr>
          </a:p>
          <a:p>
            <a:endParaRPr lang="en-US" altLang="ko-KR" dirty="0">
              <a:latin typeface="T2"/>
            </a:endParaRPr>
          </a:p>
          <a:p>
            <a:endParaRPr lang="en-US" altLang="ko-KR" dirty="0">
              <a:latin typeface="T2"/>
            </a:endParaRPr>
          </a:p>
          <a:p>
            <a:endParaRPr lang="en-US" altLang="ko-KR" dirty="0">
              <a:latin typeface="T2"/>
            </a:endParaRPr>
          </a:p>
          <a:p>
            <a:endParaRPr lang="en-US" altLang="ko-KR" dirty="0">
              <a:latin typeface="T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b="1" dirty="0">
                <a:latin typeface="T3"/>
              </a:rPr>
              <a:t> </a:t>
            </a:r>
            <a:r>
              <a:rPr lang="en-US" altLang="ko-KR" b="1" dirty="0">
                <a:latin typeface="T2"/>
              </a:rPr>
              <a:t> </a:t>
            </a:r>
            <a:r>
              <a:rPr lang="ko-KR" altLang="en-US" dirty="0" err="1">
                <a:latin typeface="T3"/>
              </a:rPr>
              <a:t>증권형</a:t>
            </a:r>
            <a:r>
              <a:rPr lang="ko-KR" altLang="en-US" dirty="0">
                <a:latin typeface="T3"/>
              </a:rPr>
              <a:t> 토큰거래소의 지배구조</a:t>
            </a:r>
            <a:endParaRPr lang="en-US" altLang="ko-KR" dirty="0">
              <a:latin typeface="T2"/>
            </a:endParaRPr>
          </a:p>
          <a:p>
            <a:r>
              <a:rPr lang="en-US" altLang="ko-KR" dirty="0">
                <a:latin typeface="T2"/>
              </a:rPr>
              <a:t>    1) </a:t>
            </a:r>
            <a:r>
              <a:rPr lang="ko-KR" altLang="en-US" dirty="0">
                <a:latin typeface="T3"/>
              </a:rPr>
              <a:t>유럽 스위스</a:t>
            </a:r>
            <a:r>
              <a:rPr lang="en-US" altLang="ko-KR" dirty="0">
                <a:latin typeface="T3"/>
              </a:rPr>
              <a:t>:      </a:t>
            </a:r>
            <a:r>
              <a:rPr lang="ko-KR" altLang="en-US" dirty="0">
                <a:latin typeface="T3"/>
              </a:rPr>
              <a:t>증권거래소</a:t>
            </a:r>
            <a:r>
              <a:rPr lang="en-US" altLang="ko-KR" dirty="0">
                <a:latin typeface="T3"/>
              </a:rPr>
              <a:t>(SIX)</a:t>
            </a:r>
            <a:r>
              <a:rPr lang="ko-KR" altLang="en-US" dirty="0">
                <a:latin typeface="T3"/>
              </a:rPr>
              <a:t> 산하에 대체거래소</a:t>
            </a:r>
            <a:r>
              <a:rPr lang="en-US" altLang="ko-KR" dirty="0">
                <a:latin typeface="T2"/>
              </a:rPr>
              <a:t>(ATS)</a:t>
            </a:r>
            <a:r>
              <a:rPr lang="ko-KR" altLang="en-US" dirty="0">
                <a:latin typeface="T2"/>
              </a:rPr>
              <a:t>인</a:t>
            </a:r>
            <a:r>
              <a:rPr lang="en-US" altLang="ko-KR" dirty="0">
                <a:latin typeface="T2"/>
              </a:rPr>
              <a:t> SDX</a:t>
            </a:r>
            <a:r>
              <a:rPr lang="ko-KR" altLang="en-US" dirty="0">
                <a:latin typeface="T3"/>
              </a:rPr>
              <a:t>를 </a:t>
            </a:r>
            <a:r>
              <a:rPr lang="ko-KR" altLang="en-US" dirty="0">
                <a:solidFill>
                  <a:srgbClr val="00B0F0"/>
                </a:solidFill>
                <a:latin typeface="T3"/>
              </a:rPr>
              <a:t>직접 </a:t>
            </a:r>
            <a:r>
              <a:rPr lang="ko-KR" altLang="en-US" dirty="0">
                <a:solidFill>
                  <a:srgbClr val="00B0F0"/>
                </a:solidFill>
                <a:latin typeface="T11"/>
              </a:rPr>
              <a:t>설</a:t>
            </a:r>
            <a:r>
              <a:rPr lang="ko-KR" altLang="en-US" dirty="0">
                <a:solidFill>
                  <a:srgbClr val="00B0F0"/>
                </a:solidFill>
                <a:latin typeface="T3"/>
              </a:rPr>
              <a:t>립하여 </a:t>
            </a:r>
            <a:r>
              <a:rPr lang="ko-KR" altLang="en-US" dirty="0">
                <a:solidFill>
                  <a:srgbClr val="00B0F0"/>
                </a:solidFill>
                <a:latin typeface="T11"/>
              </a:rPr>
              <a:t>운</a:t>
            </a:r>
            <a:r>
              <a:rPr lang="ko-KR" altLang="en-US" dirty="0">
                <a:solidFill>
                  <a:srgbClr val="00B0F0"/>
                </a:solidFill>
                <a:latin typeface="T3"/>
              </a:rPr>
              <a:t>영하는 방식</a:t>
            </a:r>
            <a:endParaRPr lang="en-US" altLang="ko-KR" dirty="0">
              <a:solidFill>
                <a:srgbClr val="00B0F0"/>
              </a:solidFill>
              <a:latin typeface="T3"/>
            </a:endParaRPr>
          </a:p>
          <a:p>
            <a:r>
              <a:rPr lang="en-US" altLang="ko-KR" dirty="0">
                <a:latin typeface="T2"/>
              </a:rPr>
              <a:t>    </a:t>
            </a:r>
          </a:p>
          <a:p>
            <a:r>
              <a:rPr lang="en-US" altLang="ko-KR" dirty="0">
                <a:latin typeface="T2"/>
              </a:rPr>
              <a:t>     2) </a:t>
            </a:r>
            <a:r>
              <a:rPr lang="ko-KR" altLang="en-US" dirty="0">
                <a:latin typeface="T3"/>
              </a:rPr>
              <a:t>미국</a:t>
            </a:r>
            <a:r>
              <a:rPr lang="en-US" altLang="ko-KR" dirty="0">
                <a:latin typeface="T3"/>
              </a:rPr>
              <a:t>/</a:t>
            </a:r>
            <a:r>
              <a:rPr lang="ko-KR" altLang="en-US" dirty="0">
                <a:latin typeface="T3"/>
              </a:rPr>
              <a:t>싱가포르 </a:t>
            </a:r>
            <a:r>
              <a:rPr lang="en-US" altLang="ko-KR" dirty="0">
                <a:latin typeface="T3"/>
              </a:rPr>
              <a:t>:  </a:t>
            </a:r>
            <a:r>
              <a:rPr lang="ko-KR" altLang="en-US" dirty="0">
                <a:latin typeface="T3"/>
              </a:rPr>
              <a:t>민간이 주도하여 </a:t>
            </a:r>
            <a:r>
              <a:rPr lang="ko-KR" altLang="en-US" dirty="0">
                <a:latin typeface="T11"/>
              </a:rPr>
              <a:t>설</a:t>
            </a:r>
            <a:r>
              <a:rPr lang="ko-KR" altLang="en-US" dirty="0">
                <a:latin typeface="T3"/>
              </a:rPr>
              <a:t>립</a:t>
            </a:r>
            <a:r>
              <a:rPr lang="en-US" altLang="ko-KR" dirty="0">
                <a:latin typeface="T2"/>
              </a:rPr>
              <a:t>·</a:t>
            </a:r>
            <a:r>
              <a:rPr lang="ko-KR" altLang="en-US" dirty="0">
                <a:latin typeface="T11"/>
              </a:rPr>
              <a:t>운</a:t>
            </a:r>
            <a:r>
              <a:rPr lang="ko-KR" altLang="en-US" dirty="0">
                <a:latin typeface="T3"/>
              </a:rPr>
              <a:t>영하되 증권거래소와 </a:t>
            </a:r>
            <a:r>
              <a:rPr lang="ko-KR" altLang="en-US" dirty="0">
                <a:solidFill>
                  <a:srgbClr val="00B0F0"/>
                </a:solidFill>
                <a:latin typeface="T3"/>
              </a:rPr>
              <a:t>지분 및 경영을 공유하는 방식</a:t>
            </a:r>
            <a:endParaRPr lang="ko-KR" alt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2271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F9B5-D01D-4A72-BBFE-8B6FBC96131D}" type="slidenum">
              <a:rPr lang="ko-KR" altLang="en-US" smtClean="0"/>
              <a:pPr/>
              <a:t>42</a:t>
            </a:fld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16168" y="932473"/>
            <a:ext cx="11359663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/>
              <a:t> </a:t>
            </a:r>
            <a:endParaRPr lang="en-US" altLang="ko-KR" sz="2800" dirty="0"/>
          </a:p>
          <a:p>
            <a:r>
              <a:rPr lang="en-US" altLang="ko-KR" sz="3200" dirty="0"/>
              <a:t> </a:t>
            </a:r>
            <a:r>
              <a:rPr lang="en-US" altLang="ko-KR" sz="3600" dirty="0">
                <a:solidFill>
                  <a:srgbClr val="00B050"/>
                </a:solidFill>
                <a:latin typeface="+mj-lt"/>
              </a:rPr>
              <a:t>T3-Native : </a:t>
            </a:r>
          </a:p>
          <a:p>
            <a:r>
              <a:rPr lang="ko-KR" altLang="en-US" sz="2000" dirty="0">
                <a:latin typeface="+mj-lt"/>
              </a:rPr>
              <a:t>         </a:t>
            </a:r>
            <a:r>
              <a:rPr lang="en-US" altLang="ko-KR" sz="2000" dirty="0">
                <a:latin typeface="+mj-lt"/>
              </a:rPr>
              <a:t>     </a:t>
            </a:r>
            <a:r>
              <a:rPr lang="ko-KR" altLang="en-US" sz="2000" dirty="0">
                <a:latin typeface="+mj-lt"/>
              </a:rPr>
              <a:t>금융</a:t>
            </a:r>
            <a:r>
              <a:rPr lang="en-US" altLang="ko-KR" sz="2000" dirty="0">
                <a:latin typeface="+mj-lt"/>
              </a:rPr>
              <a:t>(+</a:t>
            </a:r>
            <a:r>
              <a:rPr lang="ko-KR" altLang="en-US" sz="2000" dirty="0" err="1">
                <a:latin typeface="+mj-lt"/>
              </a:rPr>
              <a:t>핀텍</a:t>
            </a:r>
            <a:r>
              <a:rPr lang="en-US" altLang="ko-KR" sz="2000" dirty="0">
                <a:latin typeface="+mj-lt"/>
              </a:rPr>
              <a:t>)</a:t>
            </a:r>
            <a:r>
              <a:rPr lang="ko-KR" altLang="en-US" sz="2000" dirty="0">
                <a:latin typeface="+mj-lt"/>
              </a:rPr>
              <a:t>사가 직접 </a:t>
            </a:r>
            <a:r>
              <a:rPr lang="ko-KR" altLang="en-US" sz="2000" dirty="0" err="1">
                <a:latin typeface="+mj-lt"/>
              </a:rPr>
              <a:t>블록체인</a:t>
            </a:r>
            <a:r>
              <a:rPr lang="ko-KR" altLang="en-US" sz="2000" dirty="0">
                <a:latin typeface="+mj-lt"/>
              </a:rPr>
              <a:t> </a:t>
            </a:r>
            <a:r>
              <a:rPr lang="ko-KR" altLang="en-US" sz="2000" dirty="0" err="1">
                <a:latin typeface="+mj-lt"/>
              </a:rPr>
              <a:t>분산원장</a:t>
            </a:r>
            <a:r>
              <a:rPr lang="en-US" altLang="ko-KR" sz="2000" dirty="0">
                <a:latin typeface="+mj-lt"/>
              </a:rPr>
              <a:t>(DLT)</a:t>
            </a:r>
            <a:r>
              <a:rPr lang="ko-KR" altLang="en-US" sz="2000" dirty="0">
                <a:latin typeface="+mj-lt"/>
              </a:rPr>
              <a:t> 플랫폼에서 발행 및 </a:t>
            </a:r>
            <a:r>
              <a:rPr lang="en-US" altLang="ko-KR" sz="2000" dirty="0">
                <a:latin typeface="+mj-lt"/>
              </a:rPr>
              <a:t>(</a:t>
            </a:r>
            <a:r>
              <a:rPr lang="ko-KR" altLang="en-US" sz="2000" dirty="0">
                <a:latin typeface="+mj-lt"/>
              </a:rPr>
              <a:t>자기</a:t>
            </a:r>
            <a:r>
              <a:rPr lang="en-US" altLang="ko-KR" sz="2000" dirty="0">
                <a:latin typeface="+mj-lt"/>
              </a:rPr>
              <a:t>)</a:t>
            </a:r>
            <a:r>
              <a:rPr lang="ko-KR" altLang="en-US" sz="2000" dirty="0">
                <a:latin typeface="+mj-lt"/>
              </a:rPr>
              <a:t>투자 </a:t>
            </a:r>
            <a:r>
              <a:rPr lang="en-US" altLang="ko-KR" sz="2000" dirty="0">
                <a:latin typeface="+mj-lt"/>
              </a:rPr>
              <a:t> </a:t>
            </a:r>
          </a:p>
          <a:p>
            <a:r>
              <a:rPr lang="en-US" altLang="ko-KR" sz="2800" dirty="0">
                <a:latin typeface="+mj-lt"/>
              </a:rPr>
              <a:t>           </a:t>
            </a:r>
            <a:r>
              <a:rPr lang="en-US" altLang="ko-KR" sz="2000" dirty="0">
                <a:latin typeface="+mj-lt"/>
              </a:rPr>
              <a:t>(</a:t>
            </a:r>
            <a:r>
              <a:rPr lang="ko-KR" altLang="en-US" sz="2000" dirty="0">
                <a:latin typeface="+mj-lt"/>
              </a:rPr>
              <a:t>사례</a:t>
            </a:r>
            <a:r>
              <a:rPr lang="en-US" altLang="ko-KR" sz="2000" dirty="0">
                <a:latin typeface="+mj-lt"/>
              </a:rPr>
              <a:t>) </a:t>
            </a:r>
            <a:r>
              <a:rPr lang="ko-KR" altLang="en-US" sz="2000" dirty="0">
                <a:latin typeface="+mj-lt"/>
              </a:rPr>
              <a:t>프랑스</a:t>
            </a:r>
            <a:r>
              <a:rPr lang="en-US" altLang="ko-KR" sz="2000" dirty="0">
                <a:latin typeface="+mj-lt"/>
              </a:rPr>
              <a:t>, </a:t>
            </a:r>
            <a:r>
              <a:rPr lang="ko-KR" altLang="en-US" sz="2000" dirty="0">
                <a:latin typeface="+mj-lt"/>
              </a:rPr>
              <a:t>독일</a:t>
            </a:r>
            <a:r>
              <a:rPr lang="en-US" altLang="ko-KR" sz="2000" dirty="0">
                <a:latin typeface="+mj-lt"/>
              </a:rPr>
              <a:t>,  </a:t>
            </a:r>
            <a:r>
              <a:rPr lang="ko-KR" altLang="en-US" sz="2000" dirty="0">
                <a:latin typeface="+mj-lt"/>
              </a:rPr>
              <a:t>호주</a:t>
            </a:r>
            <a:r>
              <a:rPr lang="en-US" altLang="ko-KR" sz="2000" dirty="0">
                <a:latin typeface="+mj-lt"/>
              </a:rPr>
              <a:t>  </a:t>
            </a:r>
          </a:p>
          <a:p>
            <a:endParaRPr lang="en-US" altLang="ko-KR" sz="2000" dirty="0">
              <a:latin typeface="+mj-lt"/>
            </a:endParaRPr>
          </a:p>
          <a:p>
            <a:endParaRPr lang="en-US" altLang="ko-KR" sz="2000" dirty="0">
              <a:latin typeface="+mj-lt"/>
            </a:endParaRPr>
          </a:p>
          <a:p>
            <a:r>
              <a:rPr lang="en-US" altLang="ko-KR" sz="2000" dirty="0">
                <a:latin typeface="+mj-lt"/>
              </a:rPr>
              <a:t>        </a:t>
            </a:r>
            <a:r>
              <a:rPr lang="ko-KR" altLang="en-US" dirty="0"/>
              <a:t>자본시장법</a:t>
            </a:r>
            <a:r>
              <a:rPr lang="en-US" altLang="ko-KR" dirty="0"/>
              <a:t>(</a:t>
            </a:r>
            <a:r>
              <a:rPr lang="ko-KR" altLang="en-US" dirty="0"/>
              <a:t>건전성</a:t>
            </a:r>
            <a:r>
              <a:rPr lang="en-US" altLang="ko-KR" dirty="0"/>
              <a:t>/</a:t>
            </a:r>
            <a:r>
              <a:rPr lang="ko-KR" altLang="en-US" dirty="0"/>
              <a:t>운영</a:t>
            </a:r>
            <a:r>
              <a:rPr lang="en-US" altLang="ko-KR" dirty="0"/>
              <a:t>/</a:t>
            </a:r>
            <a:r>
              <a:rPr lang="ko-KR" altLang="en-US" dirty="0"/>
              <a:t>수탁 법규</a:t>
            </a:r>
            <a:r>
              <a:rPr lang="en-US" altLang="ko-KR" dirty="0"/>
              <a:t>)</a:t>
            </a:r>
            <a:r>
              <a:rPr lang="ko-KR" altLang="en-US" dirty="0"/>
              <a:t> 준수</a:t>
            </a:r>
            <a:r>
              <a:rPr lang="en-US" altLang="ko-KR" dirty="0"/>
              <a:t>  </a:t>
            </a:r>
          </a:p>
          <a:p>
            <a:r>
              <a:rPr lang="en-US" altLang="ko-KR" dirty="0"/>
              <a:t>         </a:t>
            </a:r>
            <a:r>
              <a:rPr lang="ko-KR" altLang="en-US" dirty="0"/>
              <a:t>투자자 보호가 강조되지 않는 국채 및</a:t>
            </a:r>
            <a:r>
              <a:rPr lang="en-US" altLang="ko-KR" dirty="0"/>
              <a:t> </a:t>
            </a:r>
            <a:r>
              <a:rPr lang="ko-KR" altLang="en-US" dirty="0" err="1"/>
              <a:t>소버린</a:t>
            </a:r>
            <a:r>
              <a:rPr lang="en-US" altLang="ko-KR" dirty="0"/>
              <a:t>, </a:t>
            </a:r>
            <a:r>
              <a:rPr lang="ko-KR" altLang="en-US" dirty="0"/>
              <a:t>그리고 </a:t>
            </a:r>
            <a:r>
              <a:rPr lang="ko-KR" altLang="en-US" dirty="0" err="1"/>
              <a:t>그린본드</a:t>
            </a:r>
            <a:r>
              <a:rPr lang="ko-KR" altLang="en-US" dirty="0"/>
              <a:t> 등이 주로 발행되었으며</a:t>
            </a:r>
            <a:r>
              <a:rPr lang="en-US" altLang="ko-KR" dirty="0"/>
              <a:t>, </a:t>
            </a:r>
          </a:p>
          <a:p>
            <a:r>
              <a:rPr lang="en-US" altLang="ko-KR" dirty="0"/>
              <a:t>         </a:t>
            </a:r>
            <a:r>
              <a:rPr lang="ko-KR" altLang="en-US" dirty="0"/>
              <a:t>발행과 동시에 </a:t>
            </a:r>
            <a:r>
              <a:rPr lang="ko-KR" altLang="en-US" dirty="0" err="1"/>
              <a:t>컨소시움</a:t>
            </a:r>
            <a:r>
              <a:rPr lang="ko-KR" altLang="en-US" dirty="0"/>
              <a:t> 플랫폼 참여자들이 </a:t>
            </a:r>
            <a:r>
              <a:rPr lang="ko-KR" altLang="en-US" dirty="0" err="1"/>
              <a:t>만기보유</a:t>
            </a:r>
            <a:r>
              <a:rPr lang="ko-KR" altLang="en-US" dirty="0"/>
              <a:t> 투자                                                                             </a:t>
            </a:r>
            <a:endParaRPr lang="en-US" altLang="ko-KR" dirty="0"/>
          </a:p>
          <a:p>
            <a:r>
              <a:rPr lang="en-US" altLang="ko-KR" dirty="0">
                <a:latin typeface="+mj-lt"/>
              </a:rPr>
              <a:t>                                                      </a:t>
            </a:r>
          </a:p>
          <a:p>
            <a:endParaRPr lang="ko-KR" altLang="en-US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009E6B8B-697D-A1B9-CF14-6D8C53B63B6D}"/>
              </a:ext>
            </a:extLst>
          </p:cNvPr>
          <p:cNvSpPr/>
          <p:nvPr/>
        </p:nvSpPr>
        <p:spPr>
          <a:xfrm>
            <a:off x="0" y="0"/>
            <a:ext cx="12192000" cy="50037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b="1" dirty="0">
                <a:solidFill>
                  <a:schemeClr val="bg1"/>
                </a:solidFill>
              </a:rPr>
              <a:t>T3-Native </a:t>
            </a:r>
            <a:r>
              <a:rPr lang="ko-KR" altLang="en-US" b="1" dirty="0" err="1">
                <a:solidFill>
                  <a:schemeClr val="bg1"/>
                </a:solidFill>
              </a:rPr>
              <a:t>컨소시움</a:t>
            </a:r>
            <a:r>
              <a:rPr lang="ko-KR" altLang="en-US" b="1" dirty="0">
                <a:solidFill>
                  <a:schemeClr val="bg1"/>
                </a:solidFill>
              </a:rPr>
              <a:t> 플랫폼      </a:t>
            </a:r>
            <a:r>
              <a:rPr lang="ko-KR" altLang="en-US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cs typeface="Microsoft GothicNeo" panose="020B0500000101010101" pitchFamily="50" charset="-127"/>
              </a:rPr>
              <a:t>                                                                          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6004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직사각형 66">
            <a:extLst>
              <a:ext uri="{FF2B5EF4-FFF2-40B4-BE49-F238E27FC236}">
                <a16:creationId xmlns:a16="http://schemas.microsoft.com/office/drawing/2014/main" id="{009E6B8B-697D-A1B9-CF14-6D8C53B63B6D}"/>
              </a:ext>
            </a:extLst>
          </p:cNvPr>
          <p:cNvSpPr/>
          <p:nvPr/>
        </p:nvSpPr>
        <p:spPr>
          <a:xfrm>
            <a:off x="0" y="0"/>
            <a:ext cx="12192000" cy="58009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2C18455-49B3-866A-014B-36B9AA779086}"/>
              </a:ext>
            </a:extLst>
          </p:cNvPr>
          <p:cNvSpPr txBox="1"/>
          <p:nvPr/>
        </p:nvSpPr>
        <p:spPr>
          <a:xfrm>
            <a:off x="59891" y="123275"/>
            <a:ext cx="57959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  <a:cs typeface="Pretendard ExtraLight" panose="02000303000000020004" pitchFamily="50" charset="-127"/>
              </a:rPr>
              <a:t> </a:t>
            </a:r>
            <a:r>
              <a:rPr lang="en-US" altLang="ko-KR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cs typeface="Pretendard ExtraLight" panose="02000303000000020004" pitchFamily="50" charset="-127"/>
              </a:rPr>
              <a:t>T3-Native: </a:t>
            </a:r>
            <a:r>
              <a:rPr lang="ko-KR" altLang="en-US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  <a:cs typeface="Pretendard ExtraLight" panose="02000303000000020004" pitchFamily="50" charset="-127"/>
              </a:rPr>
              <a:t> </a:t>
            </a:r>
            <a:r>
              <a:rPr lang="ko-KR" altLang="en-US" b="1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  <a:cs typeface="Pretendard ExtraLight" panose="02000303000000020004" pitchFamily="50" charset="-127"/>
              </a:rPr>
              <a:t>컨소시움</a:t>
            </a:r>
            <a:r>
              <a:rPr lang="ko-KR" altLang="en-US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  <a:cs typeface="Pretendard ExtraLight" panose="02000303000000020004" pitchFamily="50" charset="-127"/>
              </a:rPr>
              <a:t> </a:t>
            </a:r>
            <a:r>
              <a:rPr lang="en-US" altLang="ko-KR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  <a:cs typeface="Pretendard ExtraLight" panose="02000303000000020004" pitchFamily="50" charset="-127"/>
              </a:rPr>
              <a:t>DLT </a:t>
            </a:r>
            <a:r>
              <a:rPr lang="ko-KR" altLang="en-US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  <a:cs typeface="Pretendard ExtraLight" panose="02000303000000020004" pitchFamily="50" charset="-127"/>
              </a:rPr>
              <a:t>플랫폼  </a:t>
            </a:r>
          </a:p>
        </p:txBody>
      </p:sp>
      <p:graphicFrame>
        <p:nvGraphicFramePr>
          <p:cNvPr id="101" name="표 100">
            <a:extLst>
              <a:ext uri="{FF2B5EF4-FFF2-40B4-BE49-F238E27FC236}">
                <a16:creationId xmlns:a16="http://schemas.microsoft.com/office/drawing/2014/main" id="{1F8A4E1B-17B7-C16F-D865-30BC7F1FD212}"/>
              </a:ext>
            </a:extLst>
          </p:cNvPr>
          <p:cNvGraphicFramePr>
            <a:graphicFrameLocks noGrp="1"/>
          </p:cNvGraphicFramePr>
          <p:nvPr/>
        </p:nvGraphicFramePr>
        <p:xfrm>
          <a:off x="1768258" y="1797788"/>
          <a:ext cx="1405011" cy="3002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5011">
                  <a:extLst>
                    <a:ext uri="{9D8B030D-6E8A-4147-A177-3AD203B41FA5}">
                      <a16:colId xmlns:a16="http://schemas.microsoft.com/office/drawing/2014/main" val="3760800009"/>
                    </a:ext>
                  </a:extLst>
                </a:gridCol>
              </a:tblGrid>
              <a:tr h="62491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solidFill>
                            <a:schemeClr val="bg1"/>
                          </a:solidFill>
                          <a:latin typeface="+mj-lt"/>
                        </a:rPr>
                        <a:t> 발행자</a:t>
                      </a:r>
                    </a:p>
                  </a:txBody>
                  <a:tcPr marL="64584" marR="64584" marT="32292" marB="3229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6842541"/>
                  </a:ext>
                </a:extLst>
              </a:tr>
              <a:tr h="2377902">
                <a:tc>
                  <a:txBody>
                    <a:bodyPr/>
                    <a:lstStyle/>
                    <a:p>
                      <a:pPr marL="171450" indent="-171450" algn="l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800" b="0" dirty="0">
                          <a:solidFill>
                            <a:schemeClr val="tx1"/>
                          </a:solidFill>
                          <a:latin typeface="+mj-lt"/>
                        </a:rPr>
                        <a:t>SG</a:t>
                      </a:r>
                    </a:p>
                    <a:p>
                      <a:pPr marL="171450" indent="-171450" algn="l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800" b="0" dirty="0" err="1">
                          <a:solidFill>
                            <a:schemeClr val="tx1"/>
                          </a:solidFill>
                          <a:latin typeface="+mj-lt"/>
                        </a:rPr>
                        <a:t>Simens</a:t>
                      </a:r>
                      <a:endParaRPr lang="en-US" altLang="ko-KR" sz="1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171450" indent="-171450" algn="l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800" b="0" dirty="0">
                          <a:solidFill>
                            <a:schemeClr val="tx1"/>
                          </a:solidFill>
                          <a:latin typeface="+mj-lt"/>
                        </a:rPr>
                        <a:t>EIB</a:t>
                      </a:r>
                    </a:p>
                    <a:p>
                      <a:pPr marL="0" indent="0" algn="l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800" b="0" dirty="0">
                          <a:solidFill>
                            <a:schemeClr val="tx1"/>
                          </a:solidFill>
                          <a:latin typeface="+mj-lt"/>
                        </a:rPr>
                        <a:t>       ...</a:t>
                      </a:r>
                      <a:endParaRPr lang="ko-KR" altLang="en-US" sz="1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237316" marR="0" marT="32292" marB="3229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5319876"/>
                  </a:ext>
                </a:extLst>
              </a:tr>
            </a:tbl>
          </a:graphicData>
        </a:graphic>
      </p:graphicFrame>
      <p:cxnSp>
        <p:nvCxnSpPr>
          <p:cNvPr id="132" name="직선 화살표 연결선 131">
            <a:extLst>
              <a:ext uri="{FF2B5EF4-FFF2-40B4-BE49-F238E27FC236}">
                <a16:creationId xmlns:a16="http://schemas.microsoft.com/office/drawing/2014/main" id="{1EB7835D-B68F-408F-DACC-86EE6E3A9BD2}"/>
              </a:ext>
            </a:extLst>
          </p:cNvPr>
          <p:cNvCxnSpPr/>
          <p:nvPr/>
        </p:nvCxnSpPr>
        <p:spPr>
          <a:xfrm>
            <a:off x="3232656" y="2849541"/>
            <a:ext cx="833377" cy="0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>
            <a:extLst>
              <a:ext uri="{FF2B5EF4-FFF2-40B4-BE49-F238E27FC236}">
                <a16:creationId xmlns:a16="http://schemas.microsoft.com/office/drawing/2014/main" id="{E17FB12B-3300-1F2D-67F6-91DF2C292375}"/>
              </a:ext>
            </a:extLst>
          </p:cNvPr>
          <p:cNvSpPr txBox="1"/>
          <p:nvPr/>
        </p:nvSpPr>
        <p:spPr>
          <a:xfrm>
            <a:off x="3073129" y="2934325"/>
            <a:ext cx="1030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/>
              <a:t>발행</a:t>
            </a:r>
          </a:p>
        </p:txBody>
      </p:sp>
      <p:cxnSp>
        <p:nvCxnSpPr>
          <p:cNvPr id="142" name="직선 화살표 연결선 141">
            <a:extLst>
              <a:ext uri="{FF2B5EF4-FFF2-40B4-BE49-F238E27FC236}">
                <a16:creationId xmlns:a16="http://schemas.microsoft.com/office/drawing/2014/main" id="{B183F0F7-24FD-4554-B446-83C8F38BECDE}"/>
              </a:ext>
            </a:extLst>
          </p:cNvPr>
          <p:cNvCxnSpPr>
            <a:cxnSpLocks/>
          </p:cNvCxnSpPr>
          <p:nvPr/>
        </p:nvCxnSpPr>
        <p:spPr>
          <a:xfrm flipV="1">
            <a:off x="5445713" y="5169032"/>
            <a:ext cx="4538" cy="587485"/>
          </a:xfrm>
          <a:prstGeom prst="straightConnector1">
            <a:avLst/>
          </a:prstGeom>
          <a:ln w="2540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Box 143">
            <a:extLst>
              <a:ext uri="{FF2B5EF4-FFF2-40B4-BE49-F238E27FC236}">
                <a16:creationId xmlns:a16="http://schemas.microsoft.com/office/drawing/2014/main" id="{CA732303-A13D-71C1-D855-354910778970}"/>
              </a:ext>
            </a:extLst>
          </p:cNvPr>
          <p:cNvSpPr txBox="1"/>
          <p:nvPr/>
        </p:nvSpPr>
        <p:spPr>
          <a:xfrm>
            <a:off x="4808935" y="5233297"/>
            <a:ext cx="636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400" dirty="0"/>
              <a:t>승인</a:t>
            </a:r>
            <a:endParaRPr lang="en-US" altLang="ko-KR" sz="1400" dirty="0"/>
          </a:p>
          <a:p>
            <a:pPr algn="r"/>
            <a:r>
              <a:rPr lang="ko-KR" altLang="en-US" sz="1400" dirty="0"/>
              <a:t>신고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098B6513-DC06-7E23-86F7-DD35F7046CF1}"/>
              </a:ext>
            </a:extLst>
          </p:cNvPr>
          <p:cNvSpPr txBox="1"/>
          <p:nvPr/>
        </p:nvSpPr>
        <p:spPr>
          <a:xfrm>
            <a:off x="5574588" y="5267955"/>
            <a:ext cx="562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/>
              <a:t>기록 </a:t>
            </a:r>
            <a:endParaRPr lang="en-US" altLang="ko-KR" sz="1400" dirty="0"/>
          </a:p>
          <a:p>
            <a:r>
              <a:rPr lang="ko-KR" altLang="en-US" sz="1400" dirty="0"/>
              <a:t>보관</a:t>
            </a:r>
          </a:p>
        </p:txBody>
      </p:sp>
      <p:graphicFrame>
        <p:nvGraphicFramePr>
          <p:cNvPr id="44" name="표 43">
            <a:extLst>
              <a:ext uri="{FF2B5EF4-FFF2-40B4-BE49-F238E27FC236}">
                <a16:creationId xmlns:a16="http://schemas.microsoft.com/office/drawing/2014/main" id="{EDE51215-BB74-84FF-CC4C-148AD9C1BB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442122"/>
              </p:ext>
            </p:extLst>
          </p:nvPr>
        </p:nvGraphicFramePr>
        <p:xfrm>
          <a:off x="4099375" y="1459522"/>
          <a:ext cx="2582779" cy="34061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2779">
                  <a:extLst>
                    <a:ext uri="{9D8B030D-6E8A-4147-A177-3AD203B41FA5}">
                      <a16:colId xmlns:a16="http://schemas.microsoft.com/office/drawing/2014/main" val="3760800009"/>
                    </a:ext>
                  </a:extLst>
                </a:gridCol>
              </a:tblGrid>
              <a:tr h="104669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컨소시움</a:t>
                      </a:r>
                      <a:r>
                        <a:rPr lang="ko-KR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altLang="ko-KR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DLT</a:t>
                      </a:r>
                    </a:p>
                    <a:p>
                      <a:pPr algn="ctr" latinLnBrk="1"/>
                      <a:r>
                        <a:rPr lang="ko-KR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발행 플랫폼 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100408" marR="100408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6842541"/>
                  </a:ext>
                </a:extLst>
              </a:tr>
              <a:tr h="235942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+mj-lt"/>
                        </a:rPr>
                        <a:t>직접 발행 </a:t>
                      </a:r>
                      <a:endParaRPr lang="en-US" altLang="ko-KR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 latinLnBrk="1"/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+mj-lt"/>
                        </a:rPr>
                        <a:t>계좌관리기관</a:t>
                      </a:r>
                      <a:endParaRPr lang="en-US" altLang="ko-KR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 latinLnBrk="1"/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+mj-lt"/>
                        </a:rPr>
                        <a:t>플랫폼 </a:t>
                      </a:r>
                      <a:endParaRPr lang="en-US" altLang="ko-KR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+mj-lt"/>
                        </a:rPr>
                        <a:t>(</a:t>
                      </a:r>
                      <a:r>
                        <a:rPr lang="ko-KR" altLang="en-US" sz="1400" dirty="0" err="1">
                          <a:solidFill>
                            <a:schemeClr val="tx1"/>
                          </a:solidFill>
                          <a:latin typeface="+mj-lt"/>
                        </a:rPr>
                        <a:t>직접발행</a:t>
                      </a: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+mj-lt"/>
                        </a:rPr>
                        <a:t>, </a:t>
                      </a:r>
                      <a:r>
                        <a:rPr lang="ko-KR" altLang="en-US" sz="1400" dirty="0" err="1">
                          <a:solidFill>
                            <a:schemeClr val="tx1"/>
                          </a:solidFill>
                          <a:latin typeface="+mj-lt"/>
                        </a:rPr>
                        <a:t>자기지갑</a:t>
                      </a: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+mj-lt"/>
                        </a:rPr>
                        <a:t>)</a:t>
                      </a:r>
                    </a:p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+mj-lt"/>
                        </a:rPr>
                        <a:t>(</a:t>
                      </a:r>
                      <a:r>
                        <a:rPr lang="ko-KR" altLang="en-US" sz="1400" dirty="0" err="1">
                          <a:solidFill>
                            <a:schemeClr val="tx1"/>
                          </a:solidFill>
                          <a:latin typeface="+mj-lt"/>
                        </a:rPr>
                        <a:t>금융사</a:t>
                      </a: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+mj-lt"/>
                        </a:rPr>
                        <a:t>, </a:t>
                      </a:r>
                      <a:r>
                        <a:rPr lang="ko-KR" altLang="en-US" sz="1400" dirty="0" err="1">
                          <a:solidFill>
                            <a:schemeClr val="tx1"/>
                          </a:solidFill>
                          <a:latin typeface="+mj-lt"/>
                        </a:rPr>
                        <a:t>발행사</a:t>
                      </a: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+mj-lt"/>
                        </a:rPr>
                        <a:t>, </a:t>
                      </a:r>
                      <a:r>
                        <a:rPr lang="ko-KR" altLang="en-US" sz="1400" dirty="0" err="1">
                          <a:solidFill>
                            <a:schemeClr val="tx1"/>
                          </a:solidFill>
                          <a:latin typeface="+mj-lt"/>
                        </a:rPr>
                        <a:t>핀텍</a:t>
                      </a: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+mj-lt"/>
                        </a:rPr>
                        <a:t>,</a:t>
                      </a:r>
                    </a:p>
                    <a:p>
                      <a:pPr algn="ctr" latinLnBrk="1"/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+mj-lt"/>
                        </a:rPr>
                        <a:t>연기금</a:t>
                      </a: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+mj-lt"/>
                        </a:rPr>
                        <a:t>)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00408" marR="100408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6453853"/>
                  </a:ext>
                </a:extLst>
              </a:tr>
            </a:tbl>
          </a:graphicData>
        </a:graphic>
      </p:graphicFrame>
      <p:cxnSp>
        <p:nvCxnSpPr>
          <p:cNvPr id="45" name="직선 화살표 연결선 44">
            <a:extLst>
              <a:ext uri="{FF2B5EF4-FFF2-40B4-BE49-F238E27FC236}">
                <a16:creationId xmlns:a16="http://schemas.microsoft.com/office/drawing/2014/main" id="{B183F0F7-24FD-4554-B446-83C8F38BECDE}"/>
              </a:ext>
            </a:extLst>
          </p:cNvPr>
          <p:cNvCxnSpPr>
            <a:cxnSpLocks/>
          </p:cNvCxnSpPr>
          <p:nvPr/>
        </p:nvCxnSpPr>
        <p:spPr>
          <a:xfrm flipV="1">
            <a:off x="4804264" y="5144063"/>
            <a:ext cx="133" cy="605024"/>
          </a:xfrm>
          <a:prstGeom prst="straightConnector1">
            <a:avLst/>
          </a:prstGeom>
          <a:ln w="2540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직선 화살표 연결선 47">
            <a:extLst>
              <a:ext uri="{FF2B5EF4-FFF2-40B4-BE49-F238E27FC236}">
                <a16:creationId xmlns:a16="http://schemas.microsoft.com/office/drawing/2014/main" id="{0B5E8673-40EF-16E2-ED92-DB7A052A3C85}"/>
              </a:ext>
            </a:extLst>
          </p:cNvPr>
          <p:cNvCxnSpPr/>
          <p:nvPr/>
        </p:nvCxnSpPr>
        <p:spPr>
          <a:xfrm>
            <a:off x="3170444" y="3463470"/>
            <a:ext cx="833377" cy="0"/>
          </a:xfrm>
          <a:prstGeom prst="straightConnector1">
            <a:avLst/>
          </a:prstGeom>
          <a:ln w="25400">
            <a:solidFill>
              <a:srgbClr val="00206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D37E4394-2802-9ABE-F4D7-869194B8F39E}"/>
              </a:ext>
            </a:extLst>
          </p:cNvPr>
          <p:cNvSpPr txBox="1"/>
          <p:nvPr/>
        </p:nvSpPr>
        <p:spPr>
          <a:xfrm>
            <a:off x="3086228" y="3559686"/>
            <a:ext cx="1100189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ko-KR" altLang="en-US" sz="1400" dirty="0"/>
              <a:t>자금 조달</a:t>
            </a:r>
          </a:p>
        </p:txBody>
      </p:sp>
      <p:graphicFrame>
        <p:nvGraphicFramePr>
          <p:cNvPr id="58" name="표 57">
            <a:extLst>
              <a:ext uri="{FF2B5EF4-FFF2-40B4-BE49-F238E27FC236}">
                <a16:creationId xmlns:a16="http://schemas.microsoft.com/office/drawing/2014/main" id="{04C0B4FC-BD32-52A2-415B-A0F5990EDD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3270131"/>
              </p:ext>
            </p:extLst>
          </p:nvPr>
        </p:nvGraphicFramePr>
        <p:xfrm>
          <a:off x="3477467" y="5838321"/>
          <a:ext cx="3299714" cy="67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9714">
                  <a:extLst>
                    <a:ext uri="{9D8B030D-6E8A-4147-A177-3AD203B41FA5}">
                      <a16:colId xmlns:a16="http://schemas.microsoft.com/office/drawing/2014/main" val="3760800009"/>
                    </a:ext>
                  </a:extLst>
                </a:gridCol>
              </a:tblGrid>
              <a:tr h="67836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solidFill>
                            <a:schemeClr val="bg1"/>
                          </a:solidFill>
                          <a:latin typeface="+mj-lt"/>
                        </a:rPr>
                        <a:t>중앙부처</a:t>
                      </a: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+mj-lt"/>
                        </a:rPr>
                        <a:t>, </a:t>
                      </a:r>
                      <a:r>
                        <a:rPr lang="ko-KR" altLang="en-US" sz="1400" dirty="0" err="1">
                          <a:solidFill>
                            <a:schemeClr val="bg1"/>
                          </a:solidFill>
                          <a:latin typeface="+mj-lt"/>
                        </a:rPr>
                        <a:t>채권정보</a:t>
                      </a: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+mj-lt"/>
                        </a:rPr>
                        <a:t>,</a:t>
                      </a:r>
                      <a:r>
                        <a:rPr lang="ko-KR" altLang="en-US" sz="1400" dirty="0">
                          <a:solidFill>
                            <a:schemeClr val="bg1"/>
                          </a:solidFill>
                          <a:latin typeface="+mj-lt"/>
                        </a:rPr>
                        <a:t> 전자공시 시스템</a:t>
                      </a:r>
                      <a:endParaRPr lang="en-US" altLang="ko-KR" sz="1400" dirty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algn="ctr" latinLnBrk="1"/>
                      <a:r>
                        <a:rPr lang="ko-KR" altLang="en-US" sz="1400" dirty="0" err="1">
                          <a:solidFill>
                            <a:schemeClr val="bg1"/>
                          </a:solidFill>
                          <a:latin typeface="+mj-lt"/>
                        </a:rPr>
                        <a:t>외부심사</a:t>
                      </a:r>
                      <a:r>
                        <a:rPr lang="ko-KR" altLang="en-US" sz="1400" dirty="0">
                          <a:solidFill>
                            <a:schemeClr val="bg1"/>
                          </a:solidFill>
                          <a:latin typeface="+mj-lt"/>
                        </a:rPr>
                        <a:t> 및 평가 </a:t>
                      </a:r>
                    </a:p>
                  </a:txBody>
                  <a:tcPr marL="100408" marR="100408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6842541"/>
                  </a:ext>
                </a:extLst>
              </a:tr>
            </a:tbl>
          </a:graphicData>
        </a:graphic>
      </p:graphicFrame>
      <p:sp>
        <p:nvSpPr>
          <p:cNvPr id="4" name="직사각형 3"/>
          <p:cNvSpPr/>
          <p:nvPr/>
        </p:nvSpPr>
        <p:spPr>
          <a:xfrm>
            <a:off x="440432" y="650414"/>
            <a:ext cx="55130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>
                <a:solidFill>
                  <a:srgbClr val="0070C0"/>
                </a:solidFill>
              </a:rPr>
              <a:t>민간 금융 </a:t>
            </a:r>
            <a:r>
              <a:rPr lang="ko-KR" altLang="en-US" dirty="0" err="1">
                <a:solidFill>
                  <a:srgbClr val="0070C0"/>
                </a:solidFill>
              </a:rPr>
              <a:t>컨소시움</a:t>
            </a:r>
            <a:r>
              <a:rPr lang="ko-KR" altLang="en-US" dirty="0">
                <a:solidFill>
                  <a:srgbClr val="0070C0"/>
                </a:solidFill>
              </a:rPr>
              <a:t> 및 </a:t>
            </a:r>
            <a:r>
              <a:rPr lang="ko-KR" altLang="en-US" dirty="0" err="1">
                <a:solidFill>
                  <a:srgbClr val="0070C0"/>
                </a:solidFill>
              </a:rPr>
              <a:t>디지털금융</a:t>
            </a:r>
            <a:r>
              <a:rPr lang="ko-KR" altLang="en-US" dirty="0">
                <a:solidFill>
                  <a:srgbClr val="0070C0"/>
                </a:solidFill>
              </a:rPr>
              <a:t> 발전</a:t>
            </a:r>
            <a:r>
              <a:rPr lang="en-US" altLang="ko-KR" dirty="0">
                <a:solidFill>
                  <a:srgbClr val="0070C0"/>
                </a:solidFill>
              </a:rPr>
              <a:t>(</a:t>
            </a:r>
            <a:r>
              <a:rPr lang="en-US" altLang="ko-KR" dirty="0" err="1">
                <a:solidFill>
                  <a:srgbClr val="0070C0"/>
                </a:solidFill>
              </a:rPr>
              <a:t>DeFi</a:t>
            </a:r>
            <a:r>
              <a:rPr lang="en-US" altLang="ko-KR" dirty="0">
                <a:solidFill>
                  <a:srgbClr val="0070C0"/>
                </a:solidFill>
              </a:rPr>
              <a:t> </a:t>
            </a:r>
            <a:r>
              <a:rPr lang="ko-KR" altLang="en-US" dirty="0">
                <a:solidFill>
                  <a:srgbClr val="0070C0"/>
                </a:solidFill>
              </a:rPr>
              <a:t>지향</a:t>
            </a:r>
            <a:r>
              <a:rPr lang="en-US" altLang="ko-KR" dirty="0">
                <a:solidFill>
                  <a:srgbClr val="0070C0"/>
                </a:solidFill>
              </a:rPr>
              <a:t>) 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7992841" y="3713574"/>
            <a:ext cx="3011958" cy="92333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  </a:t>
            </a:r>
            <a:r>
              <a:rPr lang="ko-KR" altLang="en-US" dirty="0"/>
              <a:t>국내 채권거래</a:t>
            </a:r>
            <a:r>
              <a:rPr lang="en-US" altLang="ko-KR" dirty="0"/>
              <a:t>(2023</a:t>
            </a:r>
            <a:r>
              <a:rPr lang="ko-KR" altLang="en-US" dirty="0"/>
              <a:t>년</a:t>
            </a:r>
            <a:r>
              <a:rPr lang="en-US" altLang="ko-KR" dirty="0"/>
              <a:t>)    </a:t>
            </a:r>
          </a:p>
          <a:p>
            <a:r>
              <a:rPr lang="en-US" altLang="ko-KR" dirty="0"/>
              <a:t>  </a:t>
            </a:r>
            <a:r>
              <a:rPr lang="ko-KR" altLang="en-US" dirty="0"/>
              <a:t>장외 </a:t>
            </a:r>
            <a:r>
              <a:rPr lang="en-US" altLang="ko-KR" dirty="0"/>
              <a:t>OTC </a:t>
            </a:r>
            <a:r>
              <a:rPr lang="ko-KR" altLang="en-US" dirty="0"/>
              <a:t>거래   </a:t>
            </a:r>
            <a:r>
              <a:rPr lang="en-US" altLang="ko-KR" dirty="0"/>
              <a:t>(83.5%) </a:t>
            </a:r>
          </a:p>
          <a:p>
            <a:r>
              <a:rPr lang="ko-KR" altLang="en-US" dirty="0"/>
              <a:t>  소액 </a:t>
            </a:r>
            <a:r>
              <a:rPr lang="ko-KR" altLang="en-US" dirty="0" err="1"/>
              <a:t>장내거래</a:t>
            </a:r>
            <a:r>
              <a:rPr lang="ko-KR" altLang="en-US" dirty="0"/>
              <a:t>    </a:t>
            </a:r>
            <a:r>
              <a:rPr lang="en-US" altLang="ko-KR" dirty="0"/>
              <a:t>(8.2%)</a:t>
            </a:r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7469068" y="2010995"/>
            <a:ext cx="41825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dirty="0">
                <a:solidFill>
                  <a:srgbClr val="0070C0"/>
                </a:solidFill>
              </a:rPr>
              <a:t> </a:t>
            </a:r>
            <a:r>
              <a:rPr lang="ko-KR" altLang="en-US" dirty="0" err="1">
                <a:solidFill>
                  <a:srgbClr val="0070C0"/>
                </a:solidFill>
              </a:rPr>
              <a:t>채권토큰</a:t>
            </a:r>
            <a:r>
              <a:rPr lang="ko-KR" altLang="en-US" dirty="0">
                <a:solidFill>
                  <a:srgbClr val="0070C0"/>
                </a:solidFill>
              </a:rPr>
              <a:t> 발행 </a:t>
            </a:r>
            <a:r>
              <a:rPr lang="en-US" altLang="ko-KR" dirty="0">
                <a:solidFill>
                  <a:srgbClr val="0070C0"/>
                </a:solidFill>
              </a:rPr>
              <a:t>DLT</a:t>
            </a:r>
            <a:r>
              <a:rPr lang="ko-KR" altLang="en-US" dirty="0">
                <a:solidFill>
                  <a:srgbClr val="0070C0"/>
                </a:solidFill>
              </a:rPr>
              <a:t>플랫폼 보유 </a:t>
            </a:r>
            <a:r>
              <a:rPr lang="en-US" altLang="ko-KR" dirty="0">
                <a:solidFill>
                  <a:srgbClr val="0070C0"/>
                </a:solidFill>
              </a:rPr>
              <a:t>IB</a:t>
            </a:r>
            <a:r>
              <a:rPr lang="ko-KR" altLang="en-US" dirty="0">
                <a:solidFill>
                  <a:srgbClr val="0070C0"/>
                </a:solidFill>
              </a:rPr>
              <a:t>   </a:t>
            </a:r>
            <a:endParaRPr lang="en-US" altLang="ko-KR" dirty="0">
              <a:solidFill>
                <a:srgbClr val="0070C0"/>
              </a:solidFill>
            </a:endParaRPr>
          </a:p>
          <a:p>
            <a:pPr fontAlgn="base"/>
            <a:r>
              <a:rPr lang="en-US" altLang="ko-KR" dirty="0">
                <a:latin typeface="+mj-ea"/>
              </a:rPr>
              <a:t>    Goldman Sachs, JP, HSBC, UBS, </a:t>
            </a:r>
          </a:p>
          <a:p>
            <a:pPr fontAlgn="base"/>
            <a:r>
              <a:rPr lang="en-US" altLang="ko-KR" dirty="0">
                <a:latin typeface="+mj-ea"/>
              </a:rPr>
              <a:t>    BNP Paribas, and</a:t>
            </a:r>
            <a:r>
              <a:rPr lang="en-US" altLang="ko-KR" dirty="0">
                <a:solidFill>
                  <a:srgbClr val="444444"/>
                </a:solidFill>
                <a:latin typeface="Open Sans"/>
              </a:rPr>
              <a:t> </a:t>
            </a:r>
            <a:r>
              <a:rPr lang="en-US" altLang="ko-KR" dirty="0" err="1">
                <a:latin typeface="+mj-ea"/>
              </a:rPr>
              <a:t>Soc</a:t>
            </a:r>
            <a:r>
              <a:rPr lang="en-US" altLang="ko-KR" dirty="0">
                <a:latin typeface="+mj-ea"/>
              </a:rPr>
              <a:t>-Gen Forge, </a:t>
            </a:r>
          </a:p>
        </p:txBody>
      </p:sp>
    </p:spTree>
    <p:extLst>
      <p:ext uri="{BB962C8B-B14F-4D97-AF65-F5344CB8AC3E}">
        <p14:creationId xmlns:p14="http://schemas.microsoft.com/office/powerpoint/2010/main" val="7446805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893F93-B4A4-7511-370C-F904360283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4EF3F101-B503-A8E1-80BB-572BA6A52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F9B5-D01D-4A72-BBFE-8B6FBC96131D}" type="slidenum">
              <a:rPr lang="ko-KR" altLang="en-US" smtClean="0"/>
              <a:pPr/>
              <a:t>44</a:t>
            </a:fld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B88EB4DE-21B5-538F-C6A7-CF324E20D37E}"/>
              </a:ext>
            </a:extLst>
          </p:cNvPr>
          <p:cNvSpPr/>
          <p:nvPr/>
        </p:nvSpPr>
        <p:spPr>
          <a:xfrm>
            <a:off x="0" y="0"/>
            <a:ext cx="12192000" cy="4659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kern="0" spc="-200" dirty="0">
                <a:solidFill>
                  <a:schemeClr val="bg1"/>
                </a:solidFill>
                <a:latin typeface="S-Core Dream 7 ExtraBold" pitchFamily="34" charset="0"/>
              </a:rPr>
              <a:t>  </a:t>
            </a:r>
            <a:r>
              <a:rPr lang="ko-KR" altLang="en-US" b="1" kern="0" spc="-200" dirty="0" err="1">
                <a:solidFill>
                  <a:schemeClr val="bg1"/>
                </a:solidFill>
                <a:latin typeface="S-Core Dream 7 ExtraBold" pitchFamily="34" charset="0"/>
              </a:rPr>
              <a:t>컨소시움</a:t>
            </a:r>
            <a:r>
              <a:rPr lang="en-US" altLang="ko-KR" b="1" kern="0" spc="-200" dirty="0">
                <a:solidFill>
                  <a:schemeClr val="bg1"/>
                </a:solidFill>
                <a:latin typeface="S-Core Dream 7 ExtraBold" pitchFamily="34" charset="0"/>
              </a:rPr>
              <a:t> </a:t>
            </a:r>
            <a:r>
              <a:rPr lang="ko-KR" altLang="en-US" b="1" kern="0" spc="-200" dirty="0">
                <a:solidFill>
                  <a:schemeClr val="bg1"/>
                </a:solidFill>
                <a:latin typeface="S-Core Dream 7 ExtraBold" pitchFamily="34" charset="0"/>
              </a:rPr>
              <a:t> </a:t>
            </a:r>
            <a:r>
              <a:rPr lang="en-US" altLang="ko-KR" b="1" kern="0" spc="-200" dirty="0">
                <a:solidFill>
                  <a:schemeClr val="bg1"/>
                </a:solidFill>
                <a:latin typeface="S-Core Dream 7 ExtraBold" pitchFamily="34" charset="0"/>
              </a:rPr>
              <a:t>DLT  </a:t>
            </a:r>
            <a:r>
              <a:rPr lang="ko-KR" altLang="en-US" b="1" kern="0" spc="-200" dirty="0">
                <a:solidFill>
                  <a:schemeClr val="bg1"/>
                </a:solidFill>
                <a:latin typeface="S-Core Dream 7 ExtraBold" pitchFamily="34" charset="0"/>
              </a:rPr>
              <a:t>채권 토큰  발행 현황     </a:t>
            </a:r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06D8FC69-8469-B26C-A183-EC7D0D417C63}"/>
              </a:ext>
            </a:extLst>
          </p:cNvPr>
          <p:cNvSpPr/>
          <p:nvPr/>
        </p:nvSpPr>
        <p:spPr>
          <a:xfrm>
            <a:off x="800100" y="1081454"/>
            <a:ext cx="10682654" cy="5477608"/>
          </a:xfrm>
          <a:prstGeom prst="rect">
            <a:avLst/>
          </a:prstGeom>
          <a:solidFill>
            <a:srgbClr val="F6F5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672056BD-FBF0-22F0-B95D-35F696551C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4826508"/>
              </p:ext>
            </p:extLst>
          </p:nvPr>
        </p:nvGraphicFramePr>
        <p:xfrm>
          <a:off x="906846" y="1482385"/>
          <a:ext cx="10206631" cy="45465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5734">
                  <a:extLst>
                    <a:ext uri="{9D8B030D-6E8A-4147-A177-3AD203B41FA5}">
                      <a16:colId xmlns:a16="http://schemas.microsoft.com/office/drawing/2014/main" val="1598965339"/>
                    </a:ext>
                  </a:extLst>
                </a:gridCol>
                <a:gridCol w="1657482">
                  <a:extLst>
                    <a:ext uri="{9D8B030D-6E8A-4147-A177-3AD203B41FA5}">
                      <a16:colId xmlns:a16="http://schemas.microsoft.com/office/drawing/2014/main" val="4241286867"/>
                    </a:ext>
                  </a:extLst>
                </a:gridCol>
                <a:gridCol w="1178169">
                  <a:extLst>
                    <a:ext uri="{9D8B030D-6E8A-4147-A177-3AD203B41FA5}">
                      <a16:colId xmlns:a16="http://schemas.microsoft.com/office/drawing/2014/main" val="1626283161"/>
                    </a:ext>
                  </a:extLst>
                </a:gridCol>
                <a:gridCol w="2602523">
                  <a:extLst>
                    <a:ext uri="{9D8B030D-6E8A-4147-A177-3AD203B41FA5}">
                      <a16:colId xmlns:a16="http://schemas.microsoft.com/office/drawing/2014/main" val="882902105"/>
                    </a:ext>
                  </a:extLst>
                </a:gridCol>
                <a:gridCol w="1700155">
                  <a:extLst>
                    <a:ext uri="{9D8B030D-6E8A-4147-A177-3AD203B41FA5}">
                      <a16:colId xmlns:a16="http://schemas.microsoft.com/office/drawing/2014/main" val="1202665379"/>
                    </a:ext>
                  </a:extLst>
                </a:gridCol>
                <a:gridCol w="2502568">
                  <a:extLst>
                    <a:ext uri="{9D8B030D-6E8A-4147-A177-3AD203B41FA5}">
                      <a16:colId xmlns:a16="http://schemas.microsoft.com/office/drawing/2014/main" val="1715833460"/>
                    </a:ext>
                  </a:extLst>
                </a:gridCol>
              </a:tblGrid>
              <a:tr h="36701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3C5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INSTRUMENT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0B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928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ORGANISATION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3C5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PROCESSES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0B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BLOCKCHAIN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92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0674119"/>
                  </a:ext>
                </a:extLst>
              </a:tr>
              <a:tr h="351692">
                <a:tc rowSpan="5">
                  <a:txBody>
                    <a:bodyPr/>
                    <a:lstStyle/>
                    <a:p>
                      <a:pPr algn="ctr" latinLnBrk="1"/>
                      <a:endParaRPr lang="en-US" altLang="ko-KR" sz="105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latinLnBrk="1"/>
                      <a:endParaRPr lang="en-US" altLang="ko-KR" sz="105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latinLnBrk="1"/>
                      <a:endParaRPr lang="en-US" altLang="ko-KR" sz="105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latinLnBrk="1"/>
                      <a:endParaRPr lang="en-US" altLang="ko-KR" sz="105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latinLnBrk="1"/>
                      <a:endParaRPr lang="en-US" altLang="ko-KR" sz="105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latinLnBrk="1"/>
                      <a:r>
                        <a:rPr lang="en-US" altLang="ko-KR" sz="10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ko-KR" altLang="en-US" sz="105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latinLnBrk="1"/>
                      <a:r>
                        <a:rPr lang="en-US" altLang="ko-KR" sz="10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endParaRPr lang="ko-KR" altLang="en-US" sz="105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latinLnBrk="1"/>
                      <a:r>
                        <a:rPr lang="en-US" altLang="ko-KR" sz="10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ko-KR" altLang="en-US" sz="105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latinLnBrk="1"/>
                      <a:r>
                        <a:rPr lang="en-US" altLang="ko-KR" sz="105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ko-KR" altLang="en-US" sz="105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Commercial Paper (CP</a:t>
                      </a:r>
                      <a:r>
                        <a:rPr lang="en-US" altLang="ko-KR" sz="105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algn="ctr" latinLnBrk="1"/>
                      <a:r>
                        <a:rPr lang="en-US" altLang="ko-KR" sz="105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ko-KR" altLang="en-US" sz="105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인도</a:t>
                      </a:r>
                      <a:r>
                        <a:rPr lang="en-US" altLang="ko-KR" sz="105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ko-KR" altLang="en-US" sz="105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36000" marB="3600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US$15m</a:t>
                      </a:r>
                      <a:endParaRPr lang="ko-KR" altLang="en-US" sz="105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36000" marB="3600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 Bank  </a:t>
                      </a:r>
                      <a:endParaRPr lang="ko-KR" altLang="en-US" sz="105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36000" marB="3600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발행 및 상환</a:t>
                      </a:r>
                    </a:p>
                  </a:txBody>
                  <a:tcPr marL="45720" marR="45720" marT="36000" marB="3600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R3 Corda</a:t>
                      </a:r>
                      <a:endParaRPr lang="ko-KR" altLang="en-US" sz="105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36000" marB="3600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8305492"/>
                  </a:ext>
                </a:extLst>
              </a:tr>
              <a:tr h="567703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5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European</a:t>
                      </a:r>
                    </a:p>
                    <a:p>
                      <a:pPr algn="ctr" latinLnBrk="1"/>
                      <a:r>
                        <a:rPr lang="en-US" altLang="ko-KR" sz="10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Commercial Paper</a:t>
                      </a:r>
                    </a:p>
                    <a:p>
                      <a:pPr algn="ctr" latinLnBrk="1"/>
                      <a:r>
                        <a:rPr lang="en-US" altLang="ko-KR" sz="10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(ECP)</a:t>
                      </a:r>
                      <a:endParaRPr lang="ko-KR" altLang="en-US" sz="105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36000" marB="3600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TRBAding</a:t>
                      </a:r>
                      <a:r>
                        <a:rPr lang="en-US" altLang="ko-KR" sz="10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closing</a:t>
                      </a:r>
                      <a:endParaRPr lang="ko-KR" altLang="en-US" sz="105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36000" marB="3600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European Investment Bank, </a:t>
                      </a:r>
                      <a:r>
                        <a:rPr lang="en-US" altLang="ko-KR" sz="105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Euroclear</a:t>
                      </a:r>
                      <a:r>
                        <a:rPr lang="en-US" altLang="ko-KR" sz="10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Banco Santander &amp; EY</a:t>
                      </a:r>
                      <a:endParaRPr lang="ko-KR" altLang="en-US" sz="105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36000" marB="3600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ECP</a:t>
                      </a:r>
                      <a:r>
                        <a:rPr lang="ko-KR" altLang="en-US" sz="10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의 </a:t>
                      </a:r>
                      <a:r>
                        <a:rPr lang="ko-KR" altLang="en-US" sz="105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전과정</a:t>
                      </a:r>
                      <a:r>
                        <a:rPr lang="ko-KR" altLang="en-US" sz="10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발행 및 </a:t>
                      </a:r>
                      <a:endParaRPr lang="en-US" altLang="ko-KR" sz="105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atinLnBrk="1"/>
                      <a:r>
                        <a:rPr lang="ko-KR" altLang="en-US" sz="105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결제 블록체인화</a:t>
                      </a:r>
                      <a:endParaRPr lang="ko-KR" altLang="en-US" sz="105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36000" marB="3600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R3 Corda</a:t>
                      </a:r>
                      <a:endParaRPr lang="ko-KR" altLang="en-US" sz="105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36000" marB="3600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944327"/>
                  </a:ext>
                </a:extLst>
              </a:tr>
              <a:tr h="48737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5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Structured Green Bond</a:t>
                      </a:r>
                    </a:p>
                    <a:p>
                      <a:pPr algn="ctr" latinLnBrk="1"/>
                      <a:r>
                        <a:rPr lang="en-US" altLang="ko-KR" sz="105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ko-KR" altLang="en-US" sz="105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아르헨티나</a:t>
                      </a:r>
                      <a:r>
                        <a:rPr lang="en-US" altLang="ko-KR" sz="105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ko-KR" altLang="en-US" sz="105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36000" marB="3600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ko-KR" altLang="en-US" sz="10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</a:t>
                      </a:r>
                      <a:r>
                        <a:rPr lang="en-US" altLang="ko-KR" sz="10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35m</a:t>
                      </a:r>
                      <a:endParaRPr lang="ko-KR" altLang="en-US" sz="105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36000" marB="3600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Banco Bilbao Vizcaya (BBVA) </a:t>
                      </a:r>
                    </a:p>
                  </a:txBody>
                  <a:tcPr marL="45720" marR="45720" marT="36000" marB="3600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5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발행상장</a:t>
                      </a:r>
                      <a:endParaRPr lang="ko-KR" altLang="en-US" sz="105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36000" marB="3600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Hyperledger Fabric (bid process)</a:t>
                      </a:r>
                    </a:p>
                    <a:p>
                      <a:pPr latinLnBrk="1"/>
                      <a:r>
                        <a:rPr lang="en-US" altLang="ko-KR" sz="105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Ethereum </a:t>
                      </a:r>
                      <a:r>
                        <a:rPr lang="en-US" altLang="ko-KR" sz="1050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testnet</a:t>
                      </a:r>
                      <a:endParaRPr lang="ko-KR" altLang="en-US" sz="105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36000" marB="3600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2213901"/>
                  </a:ext>
                </a:extLst>
              </a:tr>
              <a:tr h="403148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5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Various loan products</a:t>
                      </a:r>
                      <a:endParaRPr lang="ko-KR" altLang="en-US" sz="105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36000" marB="3600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</a:t>
                      </a:r>
                      <a:r>
                        <a:rPr lang="en-US" altLang="ko-KR" sz="10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860m</a:t>
                      </a:r>
                      <a:endParaRPr lang="ko-KR" altLang="en-US" sz="105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36000" marB="3600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BBVA</a:t>
                      </a:r>
                      <a:endParaRPr lang="ko-KR" altLang="en-US" sz="105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36000" marB="3600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5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발행상장</a:t>
                      </a:r>
                      <a:endParaRPr lang="ko-KR" altLang="en-US" sz="105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36000" marB="3600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Hyperledger Fabric (bid process), </a:t>
                      </a:r>
                      <a:r>
                        <a:rPr lang="en-US" altLang="ko-KR" sz="1050" dirty="0" err="1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Ethereum</a:t>
                      </a:r>
                      <a:r>
                        <a:rPr lang="en-US" altLang="ko-KR" sz="1050" dirty="0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ko-KR" sz="1050" dirty="0" err="1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testnet</a:t>
                      </a:r>
                      <a:endParaRPr lang="ko-KR" altLang="en-US" sz="1050" dirty="0">
                        <a:solidFill>
                          <a:srgbClr val="00B0F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36000" marB="3600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3371045"/>
                  </a:ext>
                </a:extLst>
              </a:tr>
              <a:tr h="522458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5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Commercial Paper</a:t>
                      </a:r>
                    </a:p>
                    <a:p>
                      <a:pPr algn="ctr" latinLnBrk="1"/>
                      <a:r>
                        <a:rPr lang="en-US" altLang="ko-KR" sz="105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ko-KR" altLang="en-US" sz="105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독일</a:t>
                      </a:r>
                      <a:r>
                        <a:rPr lang="en-US" altLang="ko-KR" sz="105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ko-KR" altLang="en-US" sz="105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36000" marB="3600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</a:t>
                      </a:r>
                      <a:r>
                        <a:rPr lang="en-US" altLang="ko-KR" sz="10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100,000</a:t>
                      </a:r>
                      <a:endParaRPr lang="ko-KR" altLang="en-US" sz="105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36000" marB="3600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Continental, Commerzbank and Siemens</a:t>
                      </a:r>
                      <a:endParaRPr lang="ko-KR" altLang="en-US" sz="105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36000" marB="3600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모집</a:t>
                      </a:r>
                      <a:r>
                        <a:rPr lang="en-US" altLang="ko-KR" sz="10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ko-KR" altLang="en-US" sz="10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구조화</a:t>
                      </a:r>
                      <a:r>
                        <a:rPr lang="en-US" altLang="ko-KR" sz="10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ko-KR" altLang="en-US" sz="10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발행</a:t>
                      </a:r>
                      <a:r>
                        <a:rPr lang="en-US" altLang="ko-KR" sz="10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ko-KR" altLang="en-US" sz="10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결제</a:t>
                      </a:r>
                    </a:p>
                  </a:txBody>
                  <a:tcPr marL="45720" marR="45720" marT="36000" marB="3600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R3 Corda</a:t>
                      </a:r>
                      <a:endParaRPr lang="ko-KR" altLang="en-US" sz="105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36000" marB="3600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644776"/>
                  </a:ext>
                </a:extLst>
              </a:tr>
              <a:tr h="732256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 latinLnBrk="1"/>
                      <a:endParaRPr lang="en-US" altLang="ko-KR" sz="105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latinLnBrk="1"/>
                      <a:endParaRPr lang="en-US" altLang="ko-KR" sz="105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latinLnBrk="1"/>
                      <a:endParaRPr lang="en-US" altLang="ko-KR" sz="105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latinLnBrk="1"/>
                      <a:r>
                        <a:rPr lang="en-US" altLang="ko-KR" sz="10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ko-KR" altLang="en-US" sz="105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fixed income issuance</a:t>
                      </a:r>
                    </a:p>
                    <a:p>
                      <a:pPr algn="ctr" latinLnBrk="1"/>
                      <a:r>
                        <a:rPr lang="en-US" altLang="ko-KR" sz="105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ko-KR" altLang="en-US" sz="105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캐나다</a:t>
                      </a:r>
                      <a:r>
                        <a:rPr lang="en-US" altLang="ko-KR" sz="105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ko-KR" altLang="en-US" sz="105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36000" marB="3600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Canadian Depository for</a:t>
                      </a:r>
                    </a:p>
                    <a:p>
                      <a:pPr algn="ctr" latinLnBrk="1"/>
                      <a:r>
                        <a:rPr lang="en-US" altLang="ko-KR" sz="10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Securities (CDS)</a:t>
                      </a:r>
                    </a:p>
                    <a:p>
                      <a:pPr algn="ctr" latinLnBrk="1"/>
                      <a:r>
                        <a:rPr lang="en-US" altLang="ko-KR" sz="10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$250MM</a:t>
                      </a:r>
                      <a:endParaRPr lang="ko-KR" altLang="en-US" sz="105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36000" marB="3600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Bank of Montreal (BMO) Capita Markets</a:t>
                      </a:r>
                    </a:p>
                    <a:p>
                      <a:pPr latinLnBrk="1"/>
                      <a:endParaRPr lang="ko-KR" altLang="en-US" sz="105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36000" marB="3600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가치평가</a:t>
                      </a:r>
                    </a:p>
                  </a:txBody>
                  <a:tcPr marL="45720" marR="45720" marT="36000" marB="3600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 source </a:t>
                      </a:r>
                      <a:r>
                        <a:rPr lang="en-US" altLang="ko-KR" sz="105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blockchain</a:t>
                      </a:r>
                      <a:r>
                        <a:rPr lang="en-US" altLang="ko-KR" sz="10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infrastructure</a:t>
                      </a:r>
                    </a:p>
                    <a:p>
                      <a:pPr latinLnBrk="1"/>
                      <a:r>
                        <a:rPr lang="en-US" altLang="ko-KR" sz="10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 the goal of testing a next generation settlement system</a:t>
                      </a:r>
                      <a:endParaRPr lang="ko-KR" altLang="en-US" sz="105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36000" marB="3600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40999"/>
                  </a:ext>
                </a:extLst>
              </a:tr>
              <a:tr h="51893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5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NBC debt issuance</a:t>
                      </a:r>
                      <a:endParaRPr lang="ko-KR" altLang="en-US" sz="105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36000" marB="3600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US$150M</a:t>
                      </a:r>
                      <a:endParaRPr lang="ko-KR" altLang="en-US" sz="105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36000" marB="3600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 Bank of Canada (NBC) and </a:t>
                      </a:r>
                    </a:p>
                    <a:p>
                      <a:pPr latinLnBrk="1"/>
                      <a:r>
                        <a:rPr lang="en-US" altLang="ko-KR" sz="10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J.P. Morgan</a:t>
                      </a:r>
                      <a:endParaRPr lang="ko-KR" altLang="en-US" sz="105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36000" marB="3600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모집</a:t>
                      </a:r>
                      <a:r>
                        <a:rPr lang="en-US" altLang="ko-KR" sz="10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ko-KR" altLang="en-US" sz="10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발행</a:t>
                      </a:r>
                      <a:r>
                        <a:rPr lang="en-US" altLang="ko-KR" sz="10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ko-KR" altLang="en-US" sz="10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결제</a:t>
                      </a:r>
                      <a:r>
                        <a:rPr lang="en-US" altLang="ko-KR" sz="10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</a:p>
                    <a:p>
                      <a:pPr latinLnBrk="1"/>
                      <a:r>
                        <a:rPr lang="ko-KR" altLang="en-US" sz="105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이표지급</a:t>
                      </a:r>
                      <a:r>
                        <a:rPr lang="ko-KR" altLang="en-US" sz="10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외</a:t>
                      </a:r>
                    </a:p>
                  </a:txBody>
                  <a:tcPr marL="45720" marR="45720" marT="36000" marB="3600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Quorum based on </a:t>
                      </a:r>
                    </a:p>
                    <a:p>
                      <a:pPr latinLnBrk="1"/>
                      <a:r>
                        <a:rPr lang="en-US" altLang="ko-KR" sz="105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Ethereum</a:t>
                      </a:r>
                      <a:r>
                        <a:rPr lang="en-US" altLang="ko-KR" sz="10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ko-KR" sz="105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blockchain</a:t>
                      </a:r>
                      <a:r>
                        <a:rPr lang="en-US" altLang="ko-KR" sz="10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</a:p>
                    <a:p>
                      <a:pPr latinLnBrk="1"/>
                      <a:r>
                        <a:rPr lang="en-US" altLang="ko-KR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developed by JP Morgan</a:t>
                      </a:r>
                      <a:endParaRPr lang="ko-KR" altLang="en-US" sz="10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36000" marB="3600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796848"/>
                  </a:ext>
                </a:extLst>
              </a:tr>
              <a:tr h="522458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5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Bitcoin (BTC) Bond</a:t>
                      </a:r>
                      <a:endParaRPr lang="ko-KR" altLang="en-US" sz="105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36000" marB="3600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5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36000" marB="3600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Argento</a:t>
                      </a:r>
                      <a:r>
                        <a:rPr lang="en-US" altLang="ko-KR" sz="10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LBX</a:t>
                      </a:r>
                    </a:p>
                    <a:p>
                      <a:pPr latinLnBrk="1"/>
                      <a:r>
                        <a:rPr lang="en-US" altLang="ko-KR" sz="10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(London </a:t>
                      </a:r>
                      <a:r>
                        <a:rPr lang="en-US" altLang="ko-KR" sz="105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Crytptocurrency</a:t>
                      </a:r>
                      <a:r>
                        <a:rPr lang="en-US" altLang="ko-KR" sz="10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exchange)</a:t>
                      </a:r>
                      <a:endParaRPr lang="ko-KR" altLang="en-US" sz="105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36000" marB="3600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36000" marB="3600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Bitcoin </a:t>
                      </a:r>
                      <a:r>
                        <a:rPr lang="en-US" altLang="ko-KR" sz="105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Blockchain</a:t>
                      </a:r>
                      <a:endParaRPr lang="ko-KR" altLang="en-US" sz="105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36000" marB="3600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7433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04659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그룹 1003"/>
          <p:cNvGrpSpPr/>
          <p:nvPr/>
        </p:nvGrpSpPr>
        <p:grpSpPr>
          <a:xfrm>
            <a:off x="7471995" y="244305"/>
            <a:ext cx="1730045" cy="1527447"/>
            <a:chOff x="11207992" y="366458"/>
            <a:chExt cx="2595068" cy="2291170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207992" y="366458"/>
              <a:ext cx="2595068" cy="2291170"/>
            </a:xfrm>
            <a:prstGeom prst="rect">
              <a:avLst/>
            </a:prstGeom>
          </p:spPr>
        </p:pic>
      </p:grpSp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415530"/>
              </p:ext>
            </p:extLst>
          </p:nvPr>
        </p:nvGraphicFramePr>
        <p:xfrm>
          <a:off x="990599" y="605118"/>
          <a:ext cx="10210801" cy="5765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6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4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74948">
                  <a:extLst>
                    <a:ext uri="{9D8B030D-6E8A-4147-A177-3AD203B41FA5}">
                      <a16:colId xmlns:a16="http://schemas.microsoft.com/office/drawing/2014/main" val="1611703386"/>
                    </a:ext>
                  </a:extLst>
                </a:gridCol>
              </a:tblGrid>
              <a:tr h="2554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/>
                        <a:t>연도</a:t>
                      </a:r>
                    </a:p>
                  </a:txBody>
                  <a:tcPr marL="60960" marR="60960" marT="30480" marB="3048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/>
                        <a:t>발행자</a:t>
                      </a:r>
                    </a:p>
                  </a:txBody>
                  <a:tcPr marL="60960" marR="60960" marT="30480" marB="3048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dirty="0"/>
                        <a:t>플랫폼</a:t>
                      </a:r>
                      <a:r>
                        <a:rPr lang="en-US" altLang="ko-KR" sz="1300" dirty="0"/>
                        <a:t>(</a:t>
                      </a:r>
                      <a:r>
                        <a:rPr lang="ko-KR" altLang="en-US" sz="1300" dirty="0">
                          <a:solidFill>
                            <a:srgbClr val="FF0000"/>
                          </a:solidFill>
                        </a:rPr>
                        <a:t>적색</a:t>
                      </a:r>
                      <a:r>
                        <a:rPr lang="en-US" altLang="ko-KR" sz="1300" dirty="0"/>
                        <a:t>)</a:t>
                      </a:r>
                      <a:r>
                        <a:rPr lang="ko-KR" altLang="en-US" sz="1300" dirty="0"/>
                        <a:t>  및 추진기관</a:t>
                      </a: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448">
                <a:tc>
                  <a:txBody>
                    <a:bodyPr/>
                    <a:lstStyle/>
                    <a:p>
                      <a:pPr algn="ctr" latinLnBrk="1"/>
                      <a:endParaRPr lang="en-US" altLang="ko-KR" sz="1100" b="1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en-US" altLang="ko-KR" sz="1100" b="1" dirty="0">
                          <a:solidFill>
                            <a:schemeClr val="tx1"/>
                          </a:solidFill>
                        </a:rPr>
                        <a:t>2018</a:t>
                      </a:r>
                      <a:endParaRPr lang="ko-KR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>
                          <a:latin typeface="+mn-lt"/>
                        </a:rPr>
                        <a:t>Telefonica Deutschland( €75mn), </a:t>
                      </a:r>
                      <a:r>
                        <a:rPr lang="ko-KR" altLang="en-US" sz="1050" dirty="0">
                          <a:latin typeface="+mn-lt"/>
                        </a:rPr>
                        <a:t> </a:t>
                      </a:r>
                      <a:endParaRPr lang="en-US" altLang="ko-KR" sz="1050" dirty="0">
                        <a:latin typeface="+mn-lt"/>
                      </a:endParaRPr>
                    </a:p>
                    <a:p>
                      <a:pPr latinLnBrk="1"/>
                      <a:r>
                        <a:rPr lang="en-US" altLang="ko-KR" sz="1050" dirty="0">
                          <a:latin typeface="+mn-lt"/>
                        </a:rPr>
                        <a:t>Austrian government(US$14</a:t>
                      </a:r>
                      <a:r>
                        <a:rPr lang="ko-KR" altLang="en-US" sz="1050" dirty="0">
                          <a:latin typeface="+mn-lt"/>
                        </a:rPr>
                        <a:t>억</a:t>
                      </a:r>
                      <a:r>
                        <a:rPr lang="en-US" altLang="ko-KR" sz="1050" dirty="0">
                          <a:latin typeface="+mn-lt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b="1" dirty="0">
                          <a:solidFill>
                            <a:srgbClr val="FF0000"/>
                          </a:solidFill>
                          <a:latin typeface="+mn-lt"/>
                        </a:rPr>
                        <a:t>호주</a:t>
                      </a:r>
                      <a:r>
                        <a:rPr lang="en-US" altLang="ko-KR" sz="1050" b="1" dirty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n-US" altLang="ko-KR" sz="1050" b="0" dirty="0">
                          <a:solidFill>
                            <a:schemeClr val="tx1"/>
                          </a:solidFill>
                          <a:latin typeface="+mn-lt"/>
                        </a:rPr>
                        <a:t>World Bank ,</a:t>
                      </a:r>
                      <a:r>
                        <a:rPr lang="en-US" altLang="ko-KR" sz="105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ko-KR" altLang="en-US" sz="105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지속가능채권</a:t>
                      </a:r>
                      <a:r>
                        <a:rPr lang="en-US" altLang="ko-KR" sz="105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, </a:t>
                      </a:r>
                      <a:r>
                        <a:rPr lang="en-US" altLang="ko-KR" sz="1050" b="0" dirty="0">
                          <a:solidFill>
                            <a:schemeClr val="tx1"/>
                          </a:solidFill>
                          <a:latin typeface="+mn-lt"/>
                        </a:rPr>
                        <a:t>(A$1.1</a:t>
                      </a:r>
                      <a:r>
                        <a:rPr lang="ko-KR" altLang="en-US" sz="1050" b="0" dirty="0">
                          <a:solidFill>
                            <a:schemeClr val="tx1"/>
                          </a:solidFill>
                          <a:latin typeface="+mn-lt"/>
                        </a:rPr>
                        <a:t>억</a:t>
                      </a:r>
                      <a:r>
                        <a:rPr lang="en-US" altLang="ko-KR" sz="1050" b="0" dirty="0">
                          <a:solidFill>
                            <a:srgbClr val="FF0000"/>
                          </a:solidFill>
                          <a:latin typeface="+mn-lt"/>
                        </a:rPr>
                        <a:t>)</a:t>
                      </a:r>
                      <a:endParaRPr lang="ko-KR" altLang="en-US" sz="1050" b="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100" i="0" dirty="0">
                          <a:latin typeface="+mn-lt"/>
                        </a:rPr>
                        <a:t> </a:t>
                      </a:r>
                      <a:r>
                        <a:rPr lang="en-US" altLang="ko-KR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구조화</a:t>
                      </a:r>
                      <a:r>
                        <a:rPr lang="en-US" altLang="ko-KR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ko-KR" altLang="en-US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1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발행감사</a:t>
                      </a:r>
                      <a:r>
                        <a:rPr lang="ko-KR" altLang="en-US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altLang="ko-KR" sz="11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ko-KR" sz="1100" b="0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CBA </a:t>
                      </a:r>
                      <a:r>
                        <a:rPr lang="en-US" altLang="ko-KR" sz="1100" b="0" i="0" u="none" strike="noStrike" kern="1200" baseline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Blockchain</a:t>
                      </a:r>
                      <a:r>
                        <a:rPr lang="en-US" altLang="ko-KR" sz="1100" b="0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Centre, </a:t>
                      </a:r>
                      <a:r>
                        <a:rPr lang="en-US" altLang="ko-KR" sz="110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the bond-I </a:t>
                      </a:r>
                      <a:r>
                        <a:rPr lang="en-US" altLang="ko-KR" sz="1100" b="0" i="0" u="none" strike="noStrike" kern="1200" baseline="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blockchain</a:t>
                      </a:r>
                      <a:r>
                        <a:rPr lang="en-US" altLang="ko-KR" sz="110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Platform</a:t>
                      </a:r>
                    </a:p>
                    <a:p>
                      <a:r>
                        <a:rPr lang="en-US" altLang="ko-KR" sz="1100" i="0" dirty="0">
                          <a:latin typeface="+mn-lt"/>
                        </a:rPr>
                        <a:t>  World</a:t>
                      </a:r>
                      <a:r>
                        <a:rPr lang="en-US" altLang="ko-KR" sz="1100" i="0" baseline="0" dirty="0">
                          <a:latin typeface="+mn-lt"/>
                        </a:rPr>
                        <a:t> Bank - </a:t>
                      </a:r>
                      <a:r>
                        <a:rPr lang="en-US" altLang="ko-KR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Commonwealth Bank of Australia, </a:t>
                      </a:r>
                      <a:r>
                        <a:rPr lang="en-US" altLang="ko-KR" sz="11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US" altLang="ko-KR" sz="11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yndey</a:t>
                      </a:r>
                      <a:r>
                        <a:rPr lang="en-US" altLang="ko-KR" sz="11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Innovation Lab, World Bank, </a:t>
                      </a:r>
                      <a:endParaRPr lang="ko-KR" altLang="en-US" sz="110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714">
                <a:tc>
                  <a:txBody>
                    <a:bodyPr/>
                    <a:lstStyle/>
                    <a:p>
                      <a:pPr algn="ctr" latinLnBrk="1"/>
                      <a:endParaRPr lang="ko-KR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dirty="0">
                          <a:latin typeface="+mn-lt"/>
                        </a:rPr>
                        <a:t>MAPFRE(€35</a:t>
                      </a:r>
                      <a:r>
                        <a:rPr lang="ko-KR" altLang="en-US" sz="1050" dirty="0">
                          <a:latin typeface="+mn-lt"/>
                        </a:rPr>
                        <a:t>백만</a:t>
                      </a:r>
                      <a:r>
                        <a:rPr lang="en-US" altLang="ko-KR" sz="1050" dirty="0">
                          <a:latin typeface="+mn-lt"/>
                        </a:rPr>
                        <a:t>), World</a:t>
                      </a:r>
                      <a:r>
                        <a:rPr lang="en-US" altLang="ko-KR" sz="1050" baseline="0" dirty="0">
                          <a:latin typeface="+mn-lt"/>
                        </a:rPr>
                        <a:t> Bank(</a:t>
                      </a:r>
                      <a:r>
                        <a:rPr lang="en-US" altLang="ko-KR" sz="1050" dirty="0">
                          <a:latin typeface="+mn-lt"/>
                        </a:rPr>
                        <a:t>A$50mn), 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chemeClr val="tx1"/>
                          </a:solidFill>
                          <a:latin typeface="+mn-lt"/>
                        </a:rPr>
                        <a:t>중국 홍콩 </a:t>
                      </a:r>
                      <a:r>
                        <a:rPr lang="en-US" altLang="ko-KR" sz="1050" dirty="0">
                          <a:solidFill>
                            <a:schemeClr val="tx1"/>
                          </a:solidFill>
                          <a:latin typeface="+mn-lt"/>
                        </a:rPr>
                        <a:t>Bank of China(US$28</a:t>
                      </a:r>
                      <a:r>
                        <a:rPr lang="ko-KR" altLang="en-US" sz="1050" dirty="0">
                          <a:solidFill>
                            <a:schemeClr val="tx1"/>
                          </a:solidFill>
                          <a:latin typeface="+mn-lt"/>
                        </a:rPr>
                        <a:t>억</a:t>
                      </a:r>
                      <a:r>
                        <a:rPr lang="en-US" altLang="ko-KR" sz="1050" dirty="0">
                          <a:solidFill>
                            <a:schemeClr val="tx1"/>
                          </a:solidFill>
                          <a:latin typeface="+mn-lt"/>
                        </a:rPr>
                        <a:t>) ,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50" dirty="0"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rgbClr val="FF0000"/>
                          </a:solidFill>
                          <a:latin typeface="+mn-lt"/>
                        </a:rPr>
                        <a:t>프랑스</a:t>
                      </a:r>
                      <a:r>
                        <a:rPr lang="ko-KR" altLang="en-US" sz="1050" dirty="0">
                          <a:latin typeface="+mn-lt"/>
                        </a:rPr>
                        <a:t> </a:t>
                      </a:r>
                      <a:r>
                        <a:rPr lang="en-US" altLang="ko-KR" sz="1050" b="0" dirty="0" err="1">
                          <a:solidFill>
                            <a:schemeClr val="tx1"/>
                          </a:solidFill>
                          <a:latin typeface="+mn-lt"/>
                        </a:rPr>
                        <a:t>Societe</a:t>
                      </a:r>
                      <a:r>
                        <a:rPr lang="en-US" altLang="ko-KR" sz="105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altLang="ko-KR" sz="1050" b="0" baseline="0" dirty="0" err="1">
                          <a:solidFill>
                            <a:schemeClr val="tx1"/>
                          </a:solidFill>
                          <a:latin typeface="+mn-lt"/>
                        </a:rPr>
                        <a:t>Generale</a:t>
                      </a:r>
                      <a:r>
                        <a:rPr lang="en-US" altLang="ko-KR" sz="105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, </a:t>
                      </a:r>
                      <a:r>
                        <a:rPr lang="ko-KR" altLang="en-US" sz="1050" b="0" baseline="0" dirty="0" err="1">
                          <a:solidFill>
                            <a:schemeClr val="tx1"/>
                          </a:solidFill>
                          <a:latin typeface="+mn-lt"/>
                        </a:rPr>
                        <a:t>커버드본드</a:t>
                      </a:r>
                      <a:r>
                        <a:rPr lang="en-US" altLang="ko-KR" sz="105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(SG</a:t>
                      </a:r>
                      <a:r>
                        <a:rPr lang="ko-KR" altLang="en-US" sz="105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투자</a:t>
                      </a:r>
                      <a:r>
                        <a:rPr lang="en-US" altLang="ko-KR" sz="105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, </a:t>
                      </a:r>
                      <a:r>
                        <a:rPr lang="en-US" altLang="ko-KR" sz="1050" b="0" dirty="0">
                          <a:solidFill>
                            <a:schemeClr val="tx1"/>
                          </a:solidFill>
                          <a:latin typeface="+mn-lt"/>
                        </a:rPr>
                        <a:t>€1</a:t>
                      </a:r>
                      <a:r>
                        <a:rPr lang="ko-KR" altLang="en-US" sz="1050" b="0" dirty="0">
                          <a:solidFill>
                            <a:schemeClr val="tx1"/>
                          </a:solidFill>
                          <a:latin typeface="+mn-lt"/>
                        </a:rPr>
                        <a:t>억</a:t>
                      </a:r>
                      <a:r>
                        <a:rPr lang="en-US" altLang="ko-KR" sz="1050" b="0" dirty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altLang="ko-KR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US" altLang="ko-KR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2016 monetary and financial code of law; </a:t>
                      </a:r>
                    </a:p>
                    <a:p>
                      <a:r>
                        <a:rPr lang="en-US" altLang="ko-KR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2017 </a:t>
                      </a:r>
                      <a:r>
                        <a:rPr lang="en-US" altLang="ko-KR" sz="11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Blockchain</a:t>
                      </a:r>
                      <a:r>
                        <a:rPr lang="en-US" altLang="ko-KR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Executive order; </a:t>
                      </a:r>
                    </a:p>
                    <a:p>
                      <a:r>
                        <a:rPr lang="en-US" altLang="ko-KR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2019 the establishment of an innovative framework for token offerings </a:t>
                      </a:r>
                    </a:p>
                    <a:p>
                      <a:r>
                        <a:rPr lang="en-US" altLang="ko-KR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via  the PACTE Action Plan for Business Growth and Transformation bill.</a:t>
                      </a:r>
                      <a:endParaRPr lang="ko-KR" altLang="en-US" sz="1100" i="0" dirty="0">
                        <a:latin typeface="+mn-lt"/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466195"/>
                  </a:ext>
                </a:extLst>
              </a:tr>
              <a:tr h="645942">
                <a:tc>
                  <a:txBody>
                    <a:bodyPr/>
                    <a:lstStyle/>
                    <a:p>
                      <a:pPr algn="ctr" latinLnBrk="1"/>
                      <a:endParaRPr lang="en-US" altLang="ko-KR" sz="1100" b="1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en-US" altLang="ko-KR" sz="1100" b="1" dirty="0">
                          <a:solidFill>
                            <a:schemeClr val="tx1"/>
                          </a:solidFill>
                        </a:rPr>
                        <a:t>2019</a:t>
                      </a:r>
                      <a:endParaRPr lang="ko-KR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5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ko-KR" altLang="en-US" sz="1100" i="0" dirty="0">
                        <a:latin typeface="+mn-lt"/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3832">
                <a:tc>
                  <a:txBody>
                    <a:bodyPr/>
                    <a:lstStyle/>
                    <a:p>
                      <a:pPr algn="ctr" latinLnBrk="1"/>
                      <a:endParaRPr lang="en-US" altLang="ko-KR" sz="1100" b="1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en-US" altLang="ko-KR" sz="1100" b="1" dirty="0">
                          <a:solidFill>
                            <a:schemeClr val="tx1"/>
                          </a:solidFill>
                        </a:rPr>
                        <a:t>2020</a:t>
                      </a:r>
                      <a:endParaRPr lang="ko-KR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b="0" dirty="0" err="1">
                          <a:latin typeface="+mn-lt"/>
                        </a:rPr>
                        <a:t>Societe</a:t>
                      </a:r>
                      <a:r>
                        <a:rPr lang="en-US" altLang="ko-KR" sz="1050" b="0" baseline="0" dirty="0">
                          <a:latin typeface="+mn-lt"/>
                        </a:rPr>
                        <a:t> </a:t>
                      </a:r>
                      <a:r>
                        <a:rPr lang="en-US" altLang="ko-KR" sz="1050" b="0" baseline="0" dirty="0" err="1">
                          <a:latin typeface="+mn-lt"/>
                        </a:rPr>
                        <a:t>Generale</a:t>
                      </a:r>
                      <a:r>
                        <a:rPr lang="en-US" altLang="ko-KR" sz="1050" b="0" baseline="0" dirty="0">
                          <a:latin typeface="+mn-lt"/>
                        </a:rPr>
                        <a:t>(</a:t>
                      </a:r>
                      <a:r>
                        <a:rPr lang="en-US" altLang="ko-KR" sz="1050" b="0" dirty="0">
                          <a:latin typeface="+mn-lt"/>
                        </a:rPr>
                        <a:t>€40</a:t>
                      </a:r>
                      <a:r>
                        <a:rPr lang="ko-KR" altLang="en-US" sz="1050" b="0" dirty="0">
                          <a:latin typeface="+mn-lt"/>
                        </a:rPr>
                        <a:t>백만</a:t>
                      </a:r>
                      <a:r>
                        <a:rPr lang="en-US" altLang="ko-KR" sz="1050" dirty="0">
                          <a:latin typeface="+mn-lt"/>
                        </a:rPr>
                        <a:t>), HSBC(US$367mn</a:t>
                      </a:r>
                      <a:r>
                        <a:rPr lang="en-US" altLang="ko-KR" sz="1050" b="1" dirty="0">
                          <a:solidFill>
                            <a:srgbClr val="FF0000"/>
                          </a:solidFill>
                          <a:latin typeface="+mn-lt"/>
                        </a:rPr>
                        <a:t>), </a:t>
                      </a:r>
                    </a:p>
                    <a:p>
                      <a:pPr latinLnBrk="1"/>
                      <a:r>
                        <a:rPr lang="en-US" altLang="ko-KR" sz="1050" dirty="0">
                          <a:latin typeface="+mn-lt"/>
                        </a:rPr>
                        <a:t>Union Bank of Philippines, </a:t>
                      </a:r>
                    </a:p>
                    <a:p>
                      <a:pPr latinLnBrk="1"/>
                      <a:r>
                        <a:rPr lang="ko-KR" altLang="en-US" sz="1050" b="1" dirty="0">
                          <a:solidFill>
                            <a:srgbClr val="FF0000"/>
                          </a:solidFill>
                          <a:latin typeface="+mn-lt"/>
                        </a:rPr>
                        <a:t>태국 </a:t>
                      </a:r>
                      <a:r>
                        <a:rPr lang="en-US" altLang="ko-KR" sz="1050" b="0" dirty="0">
                          <a:solidFill>
                            <a:schemeClr val="tx1"/>
                          </a:solidFill>
                          <a:latin typeface="+mn-lt"/>
                        </a:rPr>
                        <a:t>Bank of Thailand(US$16</a:t>
                      </a:r>
                      <a:r>
                        <a:rPr lang="ko-KR" altLang="en-US" sz="1050" b="0" dirty="0">
                          <a:solidFill>
                            <a:schemeClr val="tx1"/>
                          </a:solidFill>
                          <a:latin typeface="+mn-lt"/>
                        </a:rPr>
                        <a:t>억</a:t>
                      </a:r>
                      <a:r>
                        <a:rPr lang="en-US" altLang="ko-KR" sz="1050" b="0" dirty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BOT Public Debt Management, Thailand Securities Depository Co., Ltd, 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including Bangkok Bank, </a:t>
                      </a:r>
                      <a:r>
                        <a:rPr lang="en-US" altLang="ko-KR" sz="11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Krungthai</a:t>
                      </a:r>
                      <a:r>
                        <a:rPr lang="en-US" altLang="ko-KR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Bank, </a:t>
                      </a:r>
                      <a:r>
                        <a:rPr lang="en-US" altLang="ko-KR" sz="11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Kasikorn</a:t>
                      </a:r>
                      <a:r>
                        <a:rPr lang="en-US" altLang="ko-KR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Bank, and Siam Commercial      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Bank</a:t>
                      </a:r>
                      <a:r>
                        <a:rPr lang="en-US" altLang="ko-KR" sz="11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 </a:t>
                      </a:r>
                      <a:r>
                        <a:rPr lang="en-US" altLang="ko-KR" sz="11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Blockchain</a:t>
                      </a:r>
                      <a:r>
                        <a:rPr lang="en-US" altLang="ko-KR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Technology</a:t>
                      </a:r>
                      <a:endParaRPr lang="ko-KR" altLang="en-US" sz="1100" i="0" dirty="0">
                        <a:latin typeface="+mn-lt"/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30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>
                          <a:solidFill>
                            <a:schemeClr val="tx1"/>
                          </a:solidFill>
                        </a:rPr>
                        <a:t>2021</a:t>
                      </a:r>
                      <a:endParaRPr lang="ko-KR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50" b="0" dirty="0">
                          <a:solidFill>
                            <a:srgbClr val="FF0000"/>
                          </a:solidFill>
                          <a:latin typeface="+mn-lt"/>
                        </a:rPr>
                        <a:t>프랑스 </a:t>
                      </a:r>
                      <a:r>
                        <a:rPr lang="en-US" altLang="ko-KR" sz="1050" b="0" dirty="0">
                          <a:solidFill>
                            <a:schemeClr val="tx1"/>
                          </a:solidFill>
                          <a:latin typeface="+mn-lt"/>
                        </a:rPr>
                        <a:t>European Investment Bank(€1</a:t>
                      </a:r>
                      <a:r>
                        <a:rPr lang="ko-KR" altLang="en-US" sz="1050" b="0" dirty="0">
                          <a:solidFill>
                            <a:schemeClr val="tx1"/>
                          </a:solidFill>
                          <a:latin typeface="+mn-lt"/>
                        </a:rPr>
                        <a:t>억</a:t>
                      </a:r>
                      <a:r>
                        <a:rPr lang="en-US" altLang="ko-KR" sz="1050" b="0" dirty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1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SG-FORGE </a:t>
                      </a:r>
                      <a:r>
                        <a:rPr lang="en-US" altLang="ko-KR" sz="1100" b="0" i="0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Platfotm</a:t>
                      </a:r>
                      <a:r>
                        <a:rPr lang="en-US" altLang="ko-KR" sz="11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ko-KR" altLang="en-US" sz="1100" i="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33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50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스위스 </a:t>
                      </a:r>
                      <a:r>
                        <a:rPr lang="en-US" altLang="ko-KR" sz="105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SDX(Six</a:t>
                      </a:r>
                      <a:r>
                        <a:rPr lang="en-US" altLang="ko-KR" sz="105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Digital Exchange, </a:t>
                      </a:r>
                      <a:r>
                        <a:rPr lang="en-US" altLang="ko-KR" sz="105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$162mn </a:t>
                      </a:r>
                      <a:r>
                        <a:rPr lang="en-US" altLang="ko-KR" sz="105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 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i="0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Corda</a:t>
                      </a:r>
                      <a:r>
                        <a:rPr lang="en-US" altLang="ko-KR" sz="105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architecture on SDX platform</a:t>
                      </a:r>
                      <a:endParaRPr lang="ko-KR" altLang="en-US" sz="1050" b="0" i="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972448"/>
                  </a:ext>
                </a:extLst>
              </a:tr>
              <a:tr h="13188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ko-KR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dirty="0">
                          <a:solidFill>
                            <a:srgbClr val="FF0000"/>
                          </a:solidFill>
                          <a:latin typeface="+mn-lt"/>
                        </a:rPr>
                        <a:t>European Investment Bank(€1</a:t>
                      </a:r>
                      <a:r>
                        <a:rPr lang="ko-KR" altLang="en-US" sz="1050" b="0" dirty="0">
                          <a:solidFill>
                            <a:srgbClr val="FF0000"/>
                          </a:solidFill>
                          <a:latin typeface="+mn-lt"/>
                        </a:rPr>
                        <a:t>억</a:t>
                      </a:r>
                      <a:r>
                        <a:rPr lang="en-US" altLang="ko-KR" sz="1050" b="0" dirty="0">
                          <a:solidFill>
                            <a:srgbClr val="FF0000"/>
                          </a:solidFill>
                          <a:latin typeface="+mn-lt"/>
                        </a:rPr>
                        <a:t>)</a:t>
                      </a:r>
                      <a:endParaRPr lang="ko-KR" altLang="en-US" sz="1050" b="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100" b="0" dirty="0">
                          <a:solidFill>
                            <a:srgbClr val="002060"/>
                          </a:solidFill>
                          <a:effectLst/>
                        </a:rPr>
                        <a:t>GS DAP™</a:t>
                      </a:r>
                      <a:r>
                        <a:rPr lang="en-US" altLang="ko-KR" sz="1100" b="0" i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(Luxembourger laws) </a:t>
                      </a:r>
                      <a:endParaRPr lang="ko-KR" altLang="en-US" sz="1100" b="0" i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5480544"/>
                  </a:ext>
                </a:extLst>
              </a:tr>
              <a:tr h="357359">
                <a:tc rowSpan="9">
                  <a:txBody>
                    <a:bodyPr/>
                    <a:lstStyle/>
                    <a:p>
                      <a:pPr algn="ctr" latinLnBrk="1"/>
                      <a:endParaRPr lang="en-US" altLang="ko-KR" sz="1100" b="1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endParaRPr lang="en-US" altLang="ko-KR" sz="1100" b="1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endParaRPr lang="en-US" altLang="ko-KR" sz="1100" b="1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endParaRPr lang="en-US" altLang="ko-KR" sz="1100" b="1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endParaRPr lang="en-US" altLang="ko-KR" sz="1100" b="1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endParaRPr lang="en-US" altLang="ko-KR" sz="1100" b="1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endParaRPr lang="en-US" altLang="ko-KR" sz="1100" b="1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endParaRPr lang="en-US" altLang="ko-KR" sz="1100" b="1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en-US" altLang="ko-KR" sz="1100" b="1" dirty="0">
                          <a:solidFill>
                            <a:schemeClr val="tx1"/>
                          </a:solidFill>
                        </a:rPr>
                        <a:t>2023</a:t>
                      </a:r>
                      <a:endParaRPr lang="ko-KR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5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프랑스</a:t>
                      </a:r>
                      <a:r>
                        <a:rPr lang="ko-KR" altLang="en-US" sz="10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altLang="ko-KR" sz="105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Societe</a:t>
                      </a:r>
                      <a:r>
                        <a:rPr lang="en-GB" altLang="ko-KR" sz="10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altLang="ko-KR" sz="105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Generale</a:t>
                      </a:r>
                      <a:r>
                        <a:rPr lang="en-GB" altLang="ko-KR" sz="10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 </a:t>
                      </a:r>
                      <a:r>
                        <a:rPr lang="ko-KR" altLang="en-US" sz="105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그린본드</a:t>
                      </a:r>
                      <a:endParaRPr lang="en-GB" altLang="ko-KR" sz="105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atinLnBrk="1"/>
                      <a:r>
                        <a:rPr lang="en-US" altLang="ko-KR" sz="105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(</a:t>
                      </a:r>
                      <a:r>
                        <a:rPr lang="en-US" altLang="ko-KR" sz="1050" b="0" dirty="0">
                          <a:solidFill>
                            <a:schemeClr val="tx1"/>
                          </a:solidFill>
                          <a:latin typeface="+mn-lt"/>
                        </a:rPr>
                        <a:t>€1</a:t>
                      </a:r>
                      <a:r>
                        <a:rPr lang="ko-KR" altLang="en-US" sz="1050" b="0" dirty="0">
                          <a:solidFill>
                            <a:schemeClr val="tx1"/>
                          </a:solidFill>
                          <a:latin typeface="+mn-lt"/>
                        </a:rPr>
                        <a:t>천만</a:t>
                      </a:r>
                      <a:r>
                        <a:rPr lang="en-US" altLang="ko-KR" sz="1050" b="0" dirty="0">
                          <a:solidFill>
                            <a:schemeClr val="tx1"/>
                          </a:solidFill>
                          <a:latin typeface="+mn-lt"/>
                        </a:rPr>
                        <a:t>, </a:t>
                      </a:r>
                      <a:r>
                        <a:rPr lang="ko-KR" altLang="en-US" sz="1050" b="0" dirty="0" err="1">
                          <a:solidFill>
                            <a:schemeClr val="tx1"/>
                          </a:solidFill>
                          <a:latin typeface="+mn-lt"/>
                        </a:rPr>
                        <a:t>선순위</a:t>
                      </a:r>
                      <a:r>
                        <a:rPr lang="ko-KR" altLang="en-US" sz="1050" b="0" dirty="0">
                          <a:solidFill>
                            <a:schemeClr val="tx1"/>
                          </a:solidFill>
                          <a:latin typeface="+mn-lt"/>
                        </a:rPr>
                        <a:t> 무보증</a:t>
                      </a:r>
                      <a:r>
                        <a:rPr lang="en-US" altLang="ko-KR" sz="10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3yr)  </a:t>
                      </a:r>
                      <a:endParaRPr lang="ko-KR" altLang="en-US" sz="10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b="0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SG-FORGE </a:t>
                      </a:r>
                      <a:r>
                        <a:rPr lang="en-US" altLang="ko-KR" sz="1100" b="0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Platfotm</a:t>
                      </a:r>
                      <a:r>
                        <a:rPr lang="en-US" altLang="ko-KR" sz="1100" b="0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GB" altLang="ko-KR" sz="1100" b="0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public, </a:t>
                      </a:r>
                      <a:r>
                        <a:rPr lang="ko-KR" altLang="en-US" sz="1100" b="0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사모</a:t>
                      </a:r>
                      <a:r>
                        <a:rPr lang="en-US" altLang="ko-KR" sz="1100" b="0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(AXA and </a:t>
                      </a:r>
                      <a:r>
                        <a:rPr lang="en-US" altLang="ko-KR" sz="1100" b="0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Generali</a:t>
                      </a:r>
                      <a:r>
                        <a:rPr lang="en-US" altLang="ko-KR" sz="1100" b="0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ko-KR" altLang="en-US" sz="1100" b="0" i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411471"/>
                  </a:ext>
                </a:extLst>
              </a:tr>
              <a:tr h="20730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0960" marR="60960" marT="30480" marB="3048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50" b="1" i="0" u="none" kern="120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일본 </a:t>
                      </a:r>
                      <a:r>
                        <a:rPr lang="en-US" altLang="ko-KR" sz="1050" b="0" i="0" u="none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Oksan</a:t>
                      </a:r>
                      <a:r>
                        <a:rPr lang="en-US" altLang="ko-KR" sz="1050" b="0" i="0" u="non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Security </a:t>
                      </a:r>
                      <a:r>
                        <a:rPr lang="en-US" altLang="ko-KR" sz="1050" b="0" i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050" b="0" i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엔</a:t>
                      </a:r>
                      <a:r>
                        <a:rPr lang="en-US" altLang="ko-KR" sz="1050" b="0" i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050" b="0" i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retail bond, </a:t>
                      </a:r>
                      <a:r>
                        <a:rPr lang="en-US" altLang="ko-KR" sz="10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$13.4m, 1yr</a:t>
                      </a:r>
                      <a:r>
                        <a:rPr lang="en-US" altLang="ko-KR" sz="105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ko-KR" altLang="en-US" sz="105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b="0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altLang="ko-KR" sz="1100" b="0" i="0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Progmat</a:t>
                      </a:r>
                      <a:r>
                        <a:rPr lang="en-US" altLang="ko-KR" sz="11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security token Platform by MUFG( No</a:t>
                      </a:r>
                      <a:r>
                        <a:rPr lang="en-US" altLang="ko-KR" sz="1100" b="0" i="0" kern="120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1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CSD ) , MUFG(custody)</a:t>
                      </a:r>
                    </a:p>
                    <a:p>
                      <a:pPr latinLnBrk="1"/>
                      <a:r>
                        <a:rPr lang="ko-KR" altLang="en-US" sz="1100" b="0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개인투자 금액 제한</a:t>
                      </a:r>
                      <a:r>
                        <a:rPr lang="en-US" altLang="ko-KR" sz="1100" b="0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</a:t>
                      </a:r>
                      <a:r>
                        <a:rPr lang="ko-KR" altLang="en-US" sz="1100" b="0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백만엔</a:t>
                      </a:r>
                      <a:r>
                        <a:rPr lang="en-US" altLang="ko-KR" sz="1100" b="0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$6,700)</a:t>
                      </a: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4636200"/>
                  </a:ext>
                </a:extLst>
              </a:tr>
              <a:tr h="11430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0960" marR="60960" marT="30480" marB="3048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5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05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중국 </a:t>
                      </a:r>
                      <a:r>
                        <a:rPr lang="en-US" altLang="ko-KR" sz="10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CITD(HK$1</a:t>
                      </a:r>
                      <a:r>
                        <a:rPr lang="ko-KR" altLang="en-US" sz="10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억</a:t>
                      </a:r>
                      <a:r>
                        <a:rPr lang="en-US" altLang="ko-KR" sz="10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30yr)</a:t>
                      </a:r>
                      <a:r>
                        <a:rPr lang="en-US" altLang="ko-KR" sz="105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b="0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Digital Ownership Token (DOT,</a:t>
                      </a:r>
                      <a:r>
                        <a:rPr lang="en-US" altLang="ko-KR" sz="1100" b="0" i="0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ko-KR" altLang="en-US" sz="1100" b="0" i="0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자가 지갑에 의한 수탁</a:t>
                      </a:r>
                      <a:r>
                        <a:rPr lang="en-US" altLang="ko-KR" sz="1100" b="0" i="0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, </a:t>
                      </a:r>
                      <a:r>
                        <a:rPr lang="ko-KR" altLang="en-US" sz="1100" b="0" i="0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전문투자자 가능 </a:t>
                      </a:r>
                      <a:r>
                        <a:rPr lang="en-US" altLang="ko-KR" sz="1100" b="0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ko-KR" altLang="en-US" sz="1100" b="0" i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127966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0960" marR="60960" marT="30480" marB="3048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b="1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ko-KR" altLang="en-US" sz="1050" b="1" dirty="0">
                          <a:solidFill>
                            <a:srgbClr val="FF0000"/>
                          </a:solidFill>
                          <a:latin typeface="+mn-lt"/>
                        </a:rPr>
                        <a:t>독일</a:t>
                      </a:r>
                      <a:r>
                        <a:rPr lang="en-US" altLang="ko-KR" sz="1050" b="1" baseline="0" dirty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n-US" altLang="ko-KR" sz="1050" b="0" baseline="0" dirty="0" err="1">
                          <a:solidFill>
                            <a:schemeClr val="tx1"/>
                          </a:solidFill>
                          <a:latin typeface="+mn-lt"/>
                        </a:rPr>
                        <a:t>Simens</a:t>
                      </a:r>
                      <a:r>
                        <a:rPr lang="en-US" altLang="ko-KR" sz="105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ko-KR" altLang="en-US" sz="105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회사채</a:t>
                      </a:r>
                      <a:r>
                        <a:rPr lang="en-US" altLang="ko-KR" sz="105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(1yr, </a:t>
                      </a:r>
                      <a:r>
                        <a:rPr lang="en-US" altLang="ko-KR" sz="1050" b="0" dirty="0">
                          <a:solidFill>
                            <a:schemeClr val="tx1"/>
                          </a:solidFill>
                          <a:latin typeface="+mn-lt"/>
                        </a:rPr>
                        <a:t>€</a:t>
                      </a:r>
                      <a:r>
                        <a:rPr lang="en-US" altLang="ko-KR" sz="105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60mn )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b="0" i="0" dirty="0" err="1">
                          <a:solidFill>
                            <a:srgbClr val="002060"/>
                          </a:solidFill>
                          <a:latin typeface="+mn-lt"/>
                        </a:rPr>
                        <a:t>Aufhauser</a:t>
                      </a:r>
                      <a:r>
                        <a:rPr lang="en-US" altLang="ko-KR" sz="1100" b="0" i="0" dirty="0">
                          <a:solidFill>
                            <a:srgbClr val="002060"/>
                          </a:solidFill>
                          <a:latin typeface="+mn-lt"/>
                        </a:rPr>
                        <a:t> Platform,</a:t>
                      </a:r>
                      <a:r>
                        <a:rPr lang="en-US" altLang="ko-KR" sz="1100" b="0" i="0" baseline="0" dirty="0">
                          <a:solidFill>
                            <a:srgbClr val="002060"/>
                          </a:solidFill>
                          <a:latin typeface="+mn-lt"/>
                        </a:rPr>
                        <a:t> Public, </a:t>
                      </a:r>
                      <a:r>
                        <a:rPr lang="ko-KR" altLang="en-US" sz="1100" b="0" i="0" baseline="0" dirty="0">
                          <a:solidFill>
                            <a:srgbClr val="002060"/>
                          </a:solidFill>
                          <a:latin typeface="+mn-lt"/>
                        </a:rPr>
                        <a:t>사모</a:t>
                      </a:r>
                      <a:r>
                        <a:rPr lang="en-US" altLang="ko-KR" sz="1100" b="0" i="0" baseline="0" dirty="0">
                          <a:solidFill>
                            <a:srgbClr val="002060"/>
                          </a:solidFill>
                          <a:latin typeface="+mn-lt"/>
                        </a:rPr>
                        <a:t>(</a:t>
                      </a:r>
                      <a:r>
                        <a:rPr lang="ko-KR" altLang="en-US" sz="1100" b="0" i="0" baseline="0" dirty="0" err="1">
                          <a:solidFill>
                            <a:srgbClr val="002060"/>
                          </a:solidFill>
                          <a:latin typeface="+mn-lt"/>
                        </a:rPr>
                        <a:t>데카뱅크</a:t>
                      </a:r>
                      <a:r>
                        <a:rPr lang="ko-KR" altLang="en-US" sz="1100" b="0" i="0" baseline="0" dirty="0">
                          <a:solidFill>
                            <a:srgbClr val="002060"/>
                          </a:solidFill>
                          <a:latin typeface="+mn-lt"/>
                        </a:rPr>
                        <a:t> 외 </a:t>
                      </a:r>
                      <a:r>
                        <a:rPr lang="en-US" altLang="ko-KR" sz="1100" b="0" i="0" baseline="0" dirty="0">
                          <a:solidFill>
                            <a:srgbClr val="002060"/>
                          </a:solidFill>
                          <a:latin typeface="+mn-lt"/>
                        </a:rPr>
                        <a:t>2</a:t>
                      </a:r>
                      <a:r>
                        <a:rPr lang="ko-KR" altLang="en-US" sz="1100" b="0" i="0" baseline="0" dirty="0">
                          <a:solidFill>
                            <a:srgbClr val="002060"/>
                          </a:solidFill>
                          <a:latin typeface="+mn-lt"/>
                        </a:rPr>
                        <a:t>개</a:t>
                      </a:r>
                      <a:r>
                        <a:rPr lang="en-US" altLang="ko-KR" sz="1100" b="0" i="0" baseline="0" dirty="0">
                          <a:solidFill>
                            <a:srgbClr val="002060"/>
                          </a:solidFill>
                          <a:latin typeface="+mn-lt"/>
                        </a:rPr>
                        <a:t>)</a:t>
                      </a:r>
                      <a:endParaRPr lang="ko-KR" altLang="en-US" sz="1100" b="0" i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0960" marR="60960" marT="30480" marB="3048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1" dirty="0">
                          <a:solidFill>
                            <a:srgbClr val="C00000"/>
                          </a:solidFill>
                          <a:latin typeface="+mn-lt"/>
                        </a:rPr>
                        <a:t> </a:t>
                      </a:r>
                      <a:r>
                        <a:rPr lang="ko-KR" altLang="en-US" sz="1050" b="0" dirty="0">
                          <a:solidFill>
                            <a:srgbClr val="FF0000"/>
                          </a:solidFill>
                          <a:latin typeface="+mn-lt"/>
                        </a:rPr>
                        <a:t>영국</a:t>
                      </a:r>
                      <a:r>
                        <a:rPr lang="en-US" altLang="ko-KR" sz="1050" b="0" dirty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n-US" altLang="ko-KR" sz="1050" b="0" dirty="0">
                          <a:solidFill>
                            <a:schemeClr val="tx1"/>
                          </a:solidFill>
                          <a:latin typeface="+mn-lt"/>
                        </a:rPr>
                        <a:t>European Investment Bank(50mn </a:t>
                      </a:r>
                      <a:r>
                        <a:rPr lang="ko-KR" altLang="en-US" sz="1050" b="0" dirty="0">
                          <a:solidFill>
                            <a:schemeClr val="tx1"/>
                          </a:solidFill>
                          <a:latin typeface="+mn-lt"/>
                        </a:rPr>
                        <a:t>파운드</a:t>
                      </a:r>
                      <a:r>
                        <a:rPr lang="en-US" altLang="ko-KR" sz="1050" b="0" dirty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  <a:endParaRPr lang="ko-KR" altLang="en-US" sz="10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b="0" dirty="0">
                          <a:solidFill>
                            <a:srgbClr val="002060"/>
                          </a:solidFill>
                          <a:latin typeface="+mn-ea"/>
                          <a:ea typeface="+mn-ea"/>
                        </a:rPr>
                        <a:t>HSBC Orion bond tokenization  platform, Public</a:t>
                      </a:r>
                      <a:r>
                        <a:rPr lang="ko-KR" altLang="en-US" sz="1100" b="0" dirty="0">
                          <a:solidFill>
                            <a:srgbClr val="002060"/>
                          </a:solidFill>
                          <a:latin typeface="+mn-ea"/>
                          <a:ea typeface="+mn-ea"/>
                        </a:rPr>
                        <a:t> </a:t>
                      </a:r>
                      <a:endParaRPr lang="ko-KR" altLang="en-US" sz="1100" b="0" i="0" dirty="0">
                        <a:solidFill>
                          <a:srgbClr val="002060"/>
                        </a:solidFill>
                        <a:latin typeface="+mn-ea"/>
                        <a:ea typeface="+mn-ea"/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702800"/>
                  </a:ext>
                </a:extLst>
              </a:tr>
              <a:tr h="11430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0960" marR="60960" marT="30480" marB="3048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5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050" b="0" i="0" kern="120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필리핀</a:t>
                      </a:r>
                      <a:r>
                        <a:rPr lang="en-US" altLang="ko-KR" sz="105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05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국채</a:t>
                      </a:r>
                      <a:r>
                        <a:rPr lang="en-US" altLang="ko-KR" sz="105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altLang="ko-KR" sz="10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r>
                        <a:rPr lang="ko-KR" altLang="en-US" sz="10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억 페소</a:t>
                      </a:r>
                      <a:r>
                        <a:rPr lang="en-US" altLang="ko-KR" sz="105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1yr), </a:t>
                      </a:r>
                      <a:endParaRPr lang="ko-KR" altLang="en-US" sz="1050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b="0" i="0" dirty="0">
                          <a:solidFill>
                            <a:srgbClr val="FF0000"/>
                          </a:solidFill>
                          <a:latin typeface="+mn-lt"/>
                        </a:rPr>
                        <a:t> Private(JP Morgan </a:t>
                      </a:r>
                      <a:r>
                        <a:rPr lang="ko-KR" altLang="en-US" sz="1100" b="0" i="0" dirty="0">
                          <a:solidFill>
                            <a:srgbClr val="FF0000"/>
                          </a:solidFill>
                          <a:latin typeface="+mn-lt"/>
                        </a:rPr>
                        <a:t>외 </a:t>
                      </a:r>
                      <a:r>
                        <a:rPr lang="ko-KR" altLang="en-US" sz="1100" b="0" i="0" baseline="0" dirty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n-US" altLang="ko-KR" sz="1100" b="0" i="0" baseline="0" dirty="0">
                          <a:solidFill>
                            <a:srgbClr val="FF0000"/>
                          </a:solidFill>
                          <a:latin typeface="+mn-lt"/>
                        </a:rPr>
                        <a:t>World IB</a:t>
                      </a:r>
                      <a:r>
                        <a:rPr lang="ko-KR" altLang="en-US" sz="1100" b="0" i="0" dirty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n-US" altLang="ko-KR" sz="1100" b="0" i="0" dirty="0">
                          <a:solidFill>
                            <a:srgbClr val="FF0000"/>
                          </a:solidFill>
                          <a:latin typeface="+mn-lt"/>
                        </a:rPr>
                        <a:t>)</a:t>
                      </a:r>
                      <a:endParaRPr lang="ko-KR" altLang="en-US" sz="1100" b="0" i="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95867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0960" marR="60960" marT="30480" marB="3048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50" dirty="0">
                          <a:solidFill>
                            <a:srgbClr val="C00000"/>
                          </a:solidFill>
                          <a:latin typeface="+mn-ea"/>
                          <a:ea typeface="+mn-ea"/>
                        </a:rPr>
                        <a:t> 영국 </a:t>
                      </a:r>
                      <a:r>
                        <a:rPr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ABN AMRO-APOC(</a:t>
                      </a:r>
                      <a:r>
                        <a:rPr lang="ko-KR" altLang="en-US" sz="1050" b="0" i="0" kern="1200" dirty="0" err="1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데이터회사</a:t>
                      </a:r>
                      <a:r>
                        <a:rPr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회사채 </a:t>
                      </a:r>
                      <a:r>
                        <a:rPr lang="en-US" altLang="ko-KR" sz="1050" b="1" dirty="0">
                          <a:solidFill>
                            <a:srgbClr val="C00000"/>
                          </a:solidFill>
                          <a:latin typeface="+mn-ea"/>
                          <a:ea typeface="+mn-ea"/>
                        </a:rPr>
                        <a:t>€</a:t>
                      </a:r>
                      <a:r>
                        <a:rPr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45</a:t>
                      </a:r>
                      <a:r>
                        <a:rPr lang="ko-KR" altLang="en-US" sz="1050" b="0" i="0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만</a:t>
                      </a:r>
                      <a:r>
                        <a:rPr lang="en-US" altLang="ko-KR" sz="1050" b="0" i="0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lang="ko-KR" altLang="en-US" sz="1050" dirty="0">
                        <a:solidFill>
                          <a:srgbClr val="C00000"/>
                        </a:solidFill>
                        <a:latin typeface="+mn-ea"/>
                        <a:ea typeface="+mn-ea"/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b="0" i="0" dirty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ko-KR" altLang="en-US" sz="1100" b="0" i="0" dirty="0">
                          <a:solidFill>
                            <a:srgbClr val="002060"/>
                          </a:solidFill>
                          <a:latin typeface="+mn-lt"/>
                        </a:rPr>
                        <a:t>수탁</a:t>
                      </a:r>
                      <a:r>
                        <a:rPr lang="en-US" altLang="ko-KR" sz="1100" b="0" i="0" dirty="0">
                          <a:solidFill>
                            <a:srgbClr val="002060"/>
                          </a:solidFill>
                          <a:latin typeface="+mn-lt"/>
                        </a:rPr>
                        <a:t>(</a:t>
                      </a:r>
                      <a:r>
                        <a:rPr lang="en-US" altLang="ko-KR" sz="1100" b="0" i="0" kern="1200" dirty="0">
                          <a:solidFill>
                            <a:srgbClr val="00206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ABN AMRO),</a:t>
                      </a:r>
                      <a:r>
                        <a:rPr lang="en-US" altLang="ko-KR" sz="1100" b="0" i="0" dirty="0">
                          <a:solidFill>
                            <a:srgbClr val="002060"/>
                          </a:solidFill>
                          <a:latin typeface="+mn-lt"/>
                        </a:rPr>
                        <a:t> Public</a:t>
                      </a:r>
                      <a:r>
                        <a:rPr lang="en-US" altLang="ko-KR" sz="1100" b="0" i="0" kern="1200" dirty="0">
                          <a:solidFill>
                            <a:srgbClr val="00206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800" b="0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altLang="ko-KR" sz="1050" b="0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DW</a:t>
                      </a:r>
                      <a:r>
                        <a:rPr lang="ko-KR" altLang="en-US" sz="1050" b="0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서비스 업무제휴</a:t>
                      </a:r>
                      <a:r>
                        <a:rPr lang="en-US" altLang="ko-KR" sz="1050" b="0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altLang="ko-KR" sz="1050" b="0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Bitbond</a:t>
                      </a:r>
                      <a:r>
                        <a:rPr lang="en-US" altLang="ko-KR" sz="1050" b="0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n-US" altLang="ko-KR" sz="1050" b="0" i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Fireblocks</a:t>
                      </a:r>
                      <a:r>
                        <a:rPr lang="en-US" altLang="ko-KR" sz="1050" b="0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endParaRPr lang="ko-KR" altLang="en-US" sz="1100" b="0" i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421215"/>
                  </a:ext>
                </a:extLst>
              </a:tr>
              <a:tr h="11430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0960" marR="60960" marT="30480" marB="3048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050" b="0" i="0" kern="120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이스라엘</a:t>
                      </a:r>
                      <a:r>
                        <a:rPr lang="ko-KR" altLang="en-US" sz="105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국채</a:t>
                      </a:r>
                      <a:endParaRPr lang="ko-KR" altLang="en-US" sz="1050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b="0" i="0" dirty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en-US" altLang="ko-KR" sz="1100" b="0" i="0" dirty="0" err="1">
                          <a:solidFill>
                            <a:srgbClr val="002060"/>
                          </a:solidFill>
                          <a:latin typeface="+mn-lt"/>
                        </a:rPr>
                        <a:t>Telaviv</a:t>
                      </a:r>
                      <a:r>
                        <a:rPr lang="en-US" altLang="ko-KR" sz="1100" b="0" i="0" dirty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ko-KR" altLang="en-US" sz="1100" b="0" i="0" dirty="0">
                          <a:solidFill>
                            <a:srgbClr val="002060"/>
                          </a:solidFill>
                          <a:latin typeface="+mn-lt"/>
                        </a:rPr>
                        <a:t>증권거래소</a:t>
                      </a:r>
                      <a:r>
                        <a:rPr lang="en-US" altLang="ko-KR" sz="1100" b="0" i="0" dirty="0">
                          <a:solidFill>
                            <a:srgbClr val="002060"/>
                          </a:solidFill>
                          <a:latin typeface="+mn-lt"/>
                        </a:rPr>
                        <a:t>(TASE)</a:t>
                      </a:r>
                      <a:r>
                        <a:rPr lang="ko-KR" altLang="en-US" sz="1100" b="0" i="0" dirty="0">
                          <a:solidFill>
                            <a:srgbClr val="002060"/>
                          </a:solidFill>
                          <a:latin typeface="+mn-lt"/>
                        </a:rPr>
                        <a:t> 준비중 </a:t>
                      </a: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4075175"/>
                  </a:ext>
                </a:extLst>
              </a:tr>
              <a:tr h="201938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0960" marR="60960" marT="30480" marB="3048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baseline="0" dirty="0">
                          <a:solidFill>
                            <a:srgbClr val="C00000"/>
                          </a:solidFill>
                          <a:latin typeface="+mn-lt"/>
                        </a:rPr>
                        <a:t> 홍콩 </a:t>
                      </a:r>
                      <a:r>
                        <a:rPr lang="ko-KR" altLang="en-US" sz="1050" baseline="0" dirty="0" err="1">
                          <a:solidFill>
                            <a:srgbClr val="C00000"/>
                          </a:solidFill>
                          <a:latin typeface="+mn-lt"/>
                        </a:rPr>
                        <a:t>그린본드</a:t>
                      </a:r>
                      <a:r>
                        <a:rPr lang="ko-KR" altLang="en-US" sz="1050" baseline="0" dirty="0">
                          <a:solidFill>
                            <a:srgbClr val="C00000"/>
                          </a:solidFill>
                          <a:latin typeface="+mn-lt"/>
                        </a:rPr>
                        <a:t> </a:t>
                      </a:r>
                      <a:r>
                        <a:rPr lang="en-US" altLang="ko-KR" sz="1050" baseline="0" dirty="0">
                          <a:solidFill>
                            <a:srgbClr val="C00000"/>
                          </a:solidFill>
                          <a:latin typeface="+mn-lt"/>
                        </a:rPr>
                        <a:t>(800</a:t>
                      </a:r>
                      <a:r>
                        <a:rPr lang="ko-KR" altLang="en-US" sz="1050" baseline="0" dirty="0">
                          <a:solidFill>
                            <a:srgbClr val="C00000"/>
                          </a:solidFill>
                          <a:latin typeface="+mn-lt"/>
                        </a:rPr>
                        <a:t>백만</a:t>
                      </a:r>
                      <a:r>
                        <a:rPr lang="en-US" altLang="ko-KR" sz="1050" baseline="0" dirty="0">
                          <a:solidFill>
                            <a:srgbClr val="C00000"/>
                          </a:solidFill>
                          <a:latin typeface="+mn-lt"/>
                        </a:rPr>
                        <a:t>HKD, 1yr)</a:t>
                      </a:r>
                      <a:endParaRPr lang="ko-KR" altLang="en-US" sz="1050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solidFill>
                            <a:srgbClr val="002060"/>
                          </a:solidFill>
                          <a:effectLst/>
                        </a:rPr>
                        <a:t>GS DAP™</a:t>
                      </a:r>
                      <a:r>
                        <a:rPr lang="en-US" altLang="ko-KR" sz="1100" b="0" u="non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altLang="ko-KR" sz="1100" b="0" u="none" dirty="0">
                          <a:solidFill>
                            <a:srgbClr val="002060"/>
                          </a:solidFill>
                          <a:latin typeface="+mn-lt"/>
                        </a:rPr>
                        <a:t>Pilot projects in the </a:t>
                      </a:r>
                      <a:r>
                        <a:rPr lang="en-US" altLang="ko-KR" sz="1100" b="0" u="none" dirty="0">
                          <a:solidFill>
                            <a:srgbClr val="002060"/>
                          </a:solidFill>
                          <a:latin typeface="+mn-lt"/>
                          <a:hlinkClick r:id="rId4"/>
                        </a:rPr>
                        <a:t>Policy Statement on Development of Virtual Assets </a:t>
                      </a:r>
                      <a:r>
                        <a:rPr lang="en-US" altLang="ko-KR" sz="1100" b="0" u="none" dirty="0">
                          <a:solidFill>
                            <a:srgbClr val="002060"/>
                          </a:solidFill>
                          <a:latin typeface="+mn-lt"/>
                        </a:rPr>
                        <a:t>)</a:t>
                      </a:r>
                      <a:endParaRPr lang="ko-KR" altLang="en-US" sz="1100" b="0" i="0" u="non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429688"/>
                  </a:ext>
                </a:extLst>
              </a:tr>
              <a:tr h="1107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>
                          <a:solidFill>
                            <a:schemeClr val="tx1"/>
                          </a:solidFill>
                          <a:latin typeface="+mn-lt"/>
                        </a:rPr>
                        <a:t>2024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0960" marR="60960" marT="30480" marB="3048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50" dirty="0">
                          <a:solidFill>
                            <a:srgbClr val="FF0000"/>
                          </a:solidFill>
                          <a:latin typeface="+mn-lt"/>
                        </a:rPr>
                        <a:t> 영국 </a:t>
                      </a:r>
                      <a:r>
                        <a:rPr lang="ko-KR" altLang="en-US" sz="1050" dirty="0">
                          <a:solidFill>
                            <a:schemeClr val="tx1"/>
                          </a:solidFill>
                          <a:latin typeface="+mn-lt"/>
                        </a:rPr>
                        <a:t>국채</a:t>
                      </a:r>
                      <a:r>
                        <a:rPr lang="en-US" altLang="ko-KR" sz="1050" dirty="0">
                          <a:solidFill>
                            <a:schemeClr val="tx1"/>
                          </a:solidFill>
                          <a:latin typeface="+mn-lt"/>
                        </a:rPr>
                        <a:t>(Gilt)</a:t>
                      </a:r>
                      <a:endParaRPr lang="ko-KR" altLang="en-US" sz="10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b="0" i="0" baseline="0" dirty="0">
                          <a:solidFill>
                            <a:srgbClr val="002060"/>
                          </a:solidFill>
                          <a:latin typeface="+mn-lt"/>
                        </a:rPr>
                        <a:t>FMI DSS</a:t>
                      </a:r>
                      <a:r>
                        <a:rPr lang="ko-KR" altLang="en-US" sz="1100" b="0" i="0" baseline="0" dirty="0" err="1">
                          <a:solidFill>
                            <a:srgbClr val="002060"/>
                          </a:solidFill>
                          <a:latin typeface="+mn-lt"/>
                        </a:rPr>
                        <a:t>샌드박스</a:t>
                      </a:r>
                      <a:r>
                        <a:rPr lang="ko-KR" altLang="en-US" sz="1100" b="0" i="0" baseline="0" dirty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en-US" altLang="ko-KR" sz="1100" b="0" i="0" baseline="0" dirty="0">
                          <a:solidFill>
                            <a:srgbClr val="002060"/>
                          </a:solidFill>
                          <a:latin typeface="+mn-lt"/>
                        </a:rPr>
                        <a:t>(</a:t>
                      </a:r>
                      <a:r>
                        <a:rPr lang="en-US" altLang="ko-KR" sz="1100" b="0" i="0" dirty="0">
                          <a:solidFill>
                            <a:srgbClr val="002060"/>
                          </a:solidFill>
                          <a:latin typeface="+mn-lt"/>
                        </a:rPr>
                        <a:t>FASMA</a:t>
                      </a:r>
                      <a:r>
                        <a:rPr lang="en-US" altLang="ko-KR" sz="1100" b="0" i="0" baseline="0" dirty="0">
                          <a:solidFill>
                            <a:srgbClr val="002060"/>
                          </a:solidFill>
                          <a:latin typeface="+mn-lt"/>
                        </a:rPr>
                        <a:t> Bill)  2024.1 </a:t>
                      </a:r>
                      <a:r>
                        <a:rPr lang="ko-KR" altLang="en-US" sz="1100" b="0" i="0" baseline="0" dirty="0">
                          <a:solidFill>
                            <a:srgbClr val="002060"/>
                          </a:solidFill>
                          <a:latin typeface="+mn-lt"/>
                        </a:rPr>
                        <a:t>시행 </a:t>
                      </a:r>
                      <a:endParaRPr lang="ko-KR" altLang="en-US" sz="1100" b="0" i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6009373"/>
                  </a:ext>
                </a:extLst>
              </a:tr>
            </a:tbl>
          </a:graphicData>
        </a:graphic>
      </p:graphicFrame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009E6B8B-697D-A1B9-CF14-6D8C53B63B6D}"/>
              </a:ext>
            </a:extLst>
          </p:cNvPr>
          <p:cNvSpPr/>
          <p:nvPr/>
        </p:nvSpPr>
        <p:spPr>
          <a:xfrm>
            <a:off x="0" y="0"/>
            <a:ext cx="12192000" cy="46448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kern="0" spc="-200" dirty="0">
                <a:solidFill>
                  <a:srgbClr val="4C4747"/>
                </a:solidFill>
                <a:latin typeface="S-Core Dream 7 ExtraBold" pitchFamily="34" charset="0"/>
              </a:rPr>
              <a:t> </a:t>
            </a:r>
            <a:r>
              <a:rPr lang="ko-KR" altLang="en-US" b="1" kern="0" spc="-200" dirty="0">
                <a:solidFill>
                  <a:schemeClr val="bg1"/>
                </a:solidFill>
                <a:latin typeface="S-Core Dream 7 ExtraBold" pitchFamily="34" charset="0"/>
              </a:rPr>
              <a:t> </a:t>
            </a:r>
            <a:r>
              <a:rPr lang="ko-KR" altLang="en-US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cs typeface="Microsoft GothicNeo" panose="020B0500000101010101" pitchFamily="50" charset="-127"/>
              </a:rPr>
              <a:t>                 </a:t>
            </a:r>
            <a:r>
              <a:rPr lang="en-US" altLang="ko-KR" sz="12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cs typeface="Microsoft GothicNeo" panose="020B0500000101010101" pitchFamily="50" charset="-127"/>
              </a:rPr>
              <a:t>                                                                                                                                </a:t>
            </a:r>
            <a:endParaRPr lang="en-US" altLang="ko-KR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4778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F9B5-D01D-4A72-BBFE-8B6FBC96131D}" type="slidenum">
              <a:rPr lang="ko-KR" altLang="en-US" smtClean="0"/>
              <a:pPr/>
              <a:t>46</a:t>
            </a:fld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548053" y="974570"/>
            <a:ext cx="1109589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/>
              <a:t> </a:t>
            </a:r>
            <a:endParaRPr lang="en-US" altLang="ko-KR" sz="2800" dirty="0"/>
          </a:p>
          <a:p>
            <a:r>
              <a:rPr lang="en-US" altLang="ko-KR" sz="3200" dirty="0"/>
              <a:t>    </a:t>
            </a:r>
            <a:r>
              <a:rPr lang="ko-KR" altLang="en-US" sz="3200" dirty="0"/>
              <a:t>영국의 </a:t>
            </a:r>
            <a:r>
              <a:rPr lang="en-US" altLang="ko-KR" sz="3200" b="1" dirty="0"/>
              <a:t>FMI-DLT</a:t>
            </a:r>
            <a:r>
              <a:rPr lang="en-US" altLang="ko-KR" sz="3200" dirty="0"/>
              <a:t> </a:t>
            </a:r>
            <a:r>
              <a:rPr lang="ko-KR" altLang="en-US" sz="3200" dirty="0"/>
              <a:t>입법화 과정에서의 교훈 및 시사점 </a:t>
            </a:r>
            <a:r>
              <a:rPr lang="en-US" altLang="ko-KR" sz="3200" dirty="0"/>
              <a:t>   </a:t>
            </a:r>
          </a:p>
          <a:p>
            <a:r>
              <a:rPr lang="ko-KR" altLang="en-US" sz="3600" dirty="0"/>
              <a:t>          </a:t>
            </a:r>
            <a:r>
              <a:rPr lang="en-US" altLang="ko-KR" sz="2400" dirty="0">
                <a:solidFill>
                  <a:srgbClr val="00B050"/>
                </a:solidFill>
              </a:rPr>
              <a:t>DLT DSS(Digital Security Sandbox) </a:t>
            </a:r>
            <a:r>
              <a:rPr lang="en-US" altLang="ko-KR" sz="2400" dirty="0">
                <a:solidFill>
                  <a:srgbClr val="C00000"/>
                </a:solidFill>
              </a:rPr>
              <a:t>Road</a:t>
            </a:r>
            <a:r>
              <a:rPr lang="ko-KR" altLang="en-US" sz="2400" dirty="0">
                <a:solidFill>
                  <a:srgbClr val="C00000"/>
                </a:solidFill>
              </a:rPr>
              <a:t> </a:t>
            </a:r>
            <a:r>
              <a:rPr lang="en-US" altLang="ko-KR" sz="2400" dirty="0">
                <a:solidFill>
                  <a:srgbClr val="C00000"/>
                </a:solidFill>
              </a:rPr>
              <a:t>Map </a:t>
            </a:r>
            <a:r>
              <a:rPr lang="ko-KR" altLang="en-US" sz="2400" dirty="0">
                <a:solidFill>
                  <a:srgbClr val="C00000"/>
                </a:solidFill>
              </a:rPr>
              <a:t> </a:t>
            </a:r>
            <a:r>
              <a:rPr lang="en-US" altLang="ko-KR" sz="2400" dirty="0"/>
              <a:t>            </a:t>
            </a:r>
          </a:p>
          <a:p>
            <a:r>
              <a:rPr lang="en-US" altLang="ko-KR" dirty="0"/>
              <a:t> 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                                                                         </a:t>
            </a:r>
          </a:p>
          <a:p>
            <a:endParaRPr lang="ko-KR" altLang="en-US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009E6B8B-697D-A1B9-CF14-6D8C53B63B6D}"/>
              </a:ext>
            </a:extLst>
          </p:cNvPr>
          <p:cNvSpPr/>
          <p:nvPr/>
        </p:nvSpPr>
        <p:spPr>
          <a:xfrm>
            <a:off x="0" y="0"/>
            <a:ext cx="12192000" cy="50037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b="1" dirty="0"/>
          </a:p>
        </p:txBody>
      </p:sp>
    </p:spTree>
    <p:extLst>
      <p:ext uri="{BB962C8B-B14F-4D97-AF65-F5344CB8AC3E}">
        <p14:creationId xmlns:p14="http://schemas.microsoft.com/office/powerpoint/2010/main" val="34815587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B10EC2AF-F11B-3B47-25E3-7DE5827756D0}"/>
              </a:ext>
            </a:extLst>
          </p:cNvPr>
          <p:cNvSpPr/>
          <p:nvPr/>
        </p:nvSpPr>
        <p:spPr>
          <a:xfrm>
            <a:off x="1287860" y="938084"/>
            <a:ext cx="2276670" cy="503853"/>
          </a:xfrm>
          <a:prstGeom prst="rect">
            <a:avLst/>
          </a:prstGeom>
          <a:solidFill>
            <a:srgbClr val="031D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토큰 발행 방식</a:t>
            </a:r>
          </a:p>
        </p:txBody>
      </p:sp>
      <p:sp>
        <p:nvSpPr>
          <p:cNvPr id="4" name="화살표: 갈매기형 수장 3">
            <a:extLst>
              <a:ext uri="{FF2B5EF4-FFF2-40B4-BE49-F238E27FC236}">
                <a16:creationId xmlns:a16="http://schemas.microsoft.com/office/drawing/2014/main" id="{4B36AE21-D1B5-FE36-B325-0C812F6C9F0E}"/>
              </a:ext>
            </a:extLst>
          </p:cNvPr>
          <p:cNvSpPr/>
          <p:nvPr/>
        </p:nvSpPr>
        <p:spPr>
          <a:xfrm>
            <a:off x="3695159" y="938083"/>
            <a:ext cx="1424473" cy="503853"/>
          </a:xfrm>
          <a:prstGeom prst="chevron">
            <a:avLst>
              <a:gd name="adj" fmla="val 29012"/>
            </a:avLst>
          </a:prstGeom>
          <a:solidFill>
            <a:srgbClr val="031D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실사</a:t>
            </a:r>
          </a:p>
        </p:txBody>
      </p:sp>
      <p:sp>
        <p:nvSpPr>
          <p:cNvPr id="5" name="화살표: 갈매기형 수장 4">
            <a:extLst>
              <a:ext uri="{FF2B5EF4-FFF2-40B4-BE49-F238E27FC236}">
                <a16:creationId xmlns:a16="http://schemas.microsoft.com/office/drawing/2014/main" id="{2EB95AAC-1200-6E8B-8955-047A7809E8DE}"/>
              </a:ext>
            </a:extLst>
          </p:cNvPr>
          <p:cNvSpPr/>
          <p:nvPr/>
        </p:nvSpPr>
        <p:spPr>
          <a:xfrm>
            <a:off x="5119632" y="938083"/>
            <a:ext cx="1424473" cy="503853"/>
          </a:xfrm>
          <a:prstGeom prst="chevron">
            <a:avLst>
              <a:gd name="adj" fmla="val 29012"/>
            </a:avLst>
          </a:prstGeom>
          <a:solidFill>
            <a:srgbClr val="031D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주문거래</a:t>
            </a:r>
            <a:endParaRPr lang="ko-KR" altLang="en-U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화살표: 갈매기형 수장 5">
            <a:extLst>
              <a:ext uri="{FF2B5EF4-FFF2-40B4-BE49-F238E27FC236}">
                <a16:creationId xmlns:a16="http://schemas.microsoft.com/office/drawing/2014/main" id="{12993B39-D54B-0FD5-611A-1E6CB531D254}"/>
              </a:ext>
            </a:extLst>
          </p:cNvPr>
          <p:cNvSpPr/>
          <p:nvPr/>
        </p:nvSpPr>
        <p:spPr>
          <a:xfrm>
            <a:off x="6544105" y="938083"/>
            <a:ext cx="1424473" cy="503853"/>
          </a:xfrm>
          <a:prstGeom prst="chevron">
            <a:avLst>
              <a:gd name="adj" fmla="val 29012"/>
            </a:avLst>
          </a:prstGeom>
          <a:solidFill>
            <a:srgbClr val="031D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청산</a:t>
            </a:r>
          </a:p>
        </p:txBody>
      </p:sp>
      <p:sp>
        <p:nvSpPr>
          <p:cNvPr id="7" name="화살표: 갈매기형 수장 6">
            <a:extLst>
              <a:ext uri="{FF2B5EF4-FFF2-40B4-BE49-F238E27FC236}">
                <a16:creationId xmlns:a16="http://schemas.microsoft.com/office/drawing/2014/main" id="{7D484026-C324-7C61-4734-1B38CC0A55BB}"/>
              </a:ext>
            </a:extLst>
          </p:cNvPr>
          <p:cNvSpPr/>
          <p:nvPr/>
        </p:nvSpPr>
        <p:spPr>
          <a:xfrm>
            <a:off x="8024562" y="938083"/>
            <a:ext cx="1424473" cy="503853"/>
          </a:xfrm>
          <a:prstGeom prst="chevron">
            <a:avLst>
              <a:gd name="adj" fmla="val 29012"/>
            </a:avLst>
          </a:prstGeom>
          <a:solidFill>
            <a:srgbClr val="031D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결제</a:t>
            </a:r>
          </a:p>
        </p:txBody>
      </p:sp>
      <p:sp>
        <p:nvSpPr>
          <p:cNvPr id="8" name="화살표: 갈매기형 수장 7">
            <a:extLst>
              <a:ext uri="{FF2B5EF4-FFF2-40B4-BE49-F238E27FC236}">
                <a16:creationId xmlns:a16="http://schemas.microsoft.com/office/drawing/2014/main" id="{69577ADC-1B07-CCEB-781A-0BAABE73004B}"/>
              </a:ext>
            </a:extLst>
          </p:cNvPr>
          <p:cNvSpPr/>
          <p:nvPr/>
        </p:nvSpPr>
        <p:spPr>
          <a:xfrm>
            <a:off x="9449035" y="938083"/>
            <a:ext cx="1424473" cy="503853"/>
          </a:xfrm>
          <a:prstGeom prst="chevron">
            <a:avLst>
              <a:gd name="adj" fmla="val 29012"/>
            </a:avLst>
          </a:prstGeom>
          <a:solidFill>
            <a:srgbClr val="031D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수탁</a:t>
            </a:r>
          </a:p>
        </p:txBody>
      </p:sp>
      <p:graphicFrame>
        <p:nvGraphicFramePr>
          <p:cNvPr id="10" name="표 9">
            <a:extLst>
              <a:ext uri="{FF2B5EF4-FFF2-40B4-BE49-F238E27FC236}">
                <a16:creationId xmlns:a16="http://schemas.microsoft.com/office/drawing/2014/main" id="{EB83BC5A-E436-DA69-5F43-57F6D5A815AA}"/>
              </a:ext>
            </a:extLst>
          </p:cNvPr>
          <p:cNvGraphicFramePr>
            <a:graphicFrameLocks noGrp="1"/>
          </p:cNvGraphicFramePr>
          <p:nvPr/>
        </p:nvGraphicFramePr>
        <p:xfrm>
          <a:off x="1237860" y="1497706"/>
          <a:ext cx="2307592" cy="4405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50">
                  <a:extLst>
                    <a:ext uri="{9D8B030D-6E8A-4147-A177-3AD203B41FA5}">
                      <a16:colId xmlns:a16="http://schemas.microsoft.com/office/drawing/2014/main" val="244998320"/>
                    </a:ext>
                  </a:extLst>
                </a:gridCol>
                <a:gridCol w="774464">
                  <a:extLst>
                    <a:ext uri="{9D8B030D-6E8A-4147-A177-3AD203B41FA5}">
                      <a16:colId xmlns:a16="http://schemas.microsoft.com/office/drawing/2014/main" val="3176497652"/>
                    </a:ext>
                  </a:extLst>
                </a:gridCol>
                <a:gridCol w="1396278">
                  <a:extLst>
                    <a:ext uri="{9D8B030D-6E8A-4147-A177-3AD203B41FA5}">
                      <a16:colId xmlns:a16="http://schemas.microsoft.com/office/drawing/2014/main" val="1786879994"/>
                    </a:ext>
                  </a:extLst>
                </a:gridCol>
              </a:tblGrid>
              <a:tr h="1231107"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endParaRPr lang="ko-KR" altLang="en-US" sz="9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A1D4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Native:</a:t>
                      </a:r>
                    </a:p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on-chain </a:t>
                      </a:r>
                    </a:p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비즈니스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atinLnBrk="1">
                        <a:lnSpc>
                          <a:spcPct val="100000"/>
                        </a:lnSpc>
                      </a:pPr>
                      <a:endParaRPr lang="en-US" altLang="ko-KR" sz="9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45720" marT="108000" marB="72000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228600" latinLnBrk="1">
                        <a:lnSpc>
                          <a:spcPct val="100000"/>
                        </a:lnSpc>
                        <a:buAutoNum type="arabicPeriod"/>
                      </a:pPr>
                      <a:r>
                        <a:rPr lang="ko-KR" altLang="en-US" sz="900" b="1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전과정</a:t>
                      </a: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r>
                        <a:rPr lang="ko-KR" altLang="en-US" sz="900" b="1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토큰화</a:t>
                      </a: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28600" indent="-228600" latinLnBrk="1">
                        <a:lnSpc>
                          <a:spcPct val="100000"/>
                        </a:lnSpc>
                        <a:buAutoNum type="arabicPeriod"/>
                      </a:pPr>
                      <a:endParaRPr lang="en-US" altLang="ko-KR" sz="9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2000" indent="-72000" latinLnBrk="1">
                        <a:lnSpc>
                          <a:spcPct val="1000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dirty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디지털형태가 곧 자산 </a:t>
                      </a:r>
                    </a:p>
                    <a:p>
                      <a:pPr marL="72000" indent="-72000" latinLnBrk="1">
                        <a:lnSpc>
                          <a:spcPct val="1000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endParaRPr lang="ko-KR" altLang="en-US" sz="9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108000" marT="108000"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5549145"/>
                  </a:ext>
                </a:extLst>
              </a:tr>
              <a:tr h="1134657"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endParaRPr lang="ko-KR" altLang="en-US" sz="9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BDE1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Hybrid:</a:t>
                      </a:r>
                    </a:p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ko-KR" altLang="en-US" sz="900" b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가치이전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45720" marT="108000" marB="72000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 </a:t>
                      </a: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토큰의 소유권 기록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atinLnBrk="1">
                        <a:lnSpc>
                          <a:spcPct val="100000"/>
                        </a:lnSpc>
                      </a:pPr>
                      <a:endParaRPr lang="en-US" altLang="ko-KR" sz="9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 latinLnBrk="1">
                        <a:lnSpc>
                          <a:spcPct val="100000"/>
                        </a:lnSpc>
                        <a:buClrTx/>
                        <a:buFont typeface="Arial" panose="020B0604020202020204" pitchFamily="34" charset="0"/>
                        <a:buNone/>
                      </a:pPr>
                      <a:endParaRPr lang="en-US" altLang="ko-KR" sz="5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2000" indent="-72000" latinLnBrk="1">
                        <a:lnSpc>
                          <a:spcPct val="1000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dirty="0" err="1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수탁자산</a:t>
                      </a:r>
                      <a:r>
                        <a:rPr lang="ko-KR" altLang="en-US" sz="900" b="0" dirty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소유권 기록 </a:t>
                      </a:r>
                      <a:endParaRPr lang="en-US" altLang="ko-KR" sz="900" b="0" dirty="0">
                        <a:solidFill>
                          <a:srgbClr val="00B0F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atinLnBrk="1">
                        <a:lnSpc>
                          <a:spcPct val="100000"/>
                        </a:lnSpc>
                      </a:pPr>
                      <a:endParaRPr lang="ko-KR" altLang="en-US" sz="9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108000" marT="108000"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9042536"/>
                  </a:ext>
                </a:extLst>
              </a:tr>
              <a:tr h="1134657"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endParaRPr lang="ko-KR" altLang="en-US" sz="9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3F2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Hybrid:</a:t>
                      </a:r>
                    </a:p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ko-KR" altLang="en-US" sz="900" b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자산서비스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atinLnBrk="1">
                        <a:lnSpc>
                          <a:spcPct val="100000"/>
                        </a:lnSpc>
                      </a:pPr>
                      <a:endParaRPr lang="en-US" altLang="ko-KR" sz="9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45720" marT="108000" marB="72000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 </a:t>
                      </a: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토큰 가치 인정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atinLnBrk="1">
                        <a:lnSpc>
                          <a:spcPct val="100000"/>
                        </a:lnSpc>
                      </a:pPr>
                      <a:endParaRPr lang="en-US" altLang="ko-KR" sz="5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2000" indent="-72000" latinLnBrk="1">
                        <a:lnSpc>
                          <a:spcPct val="1000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dirty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디지털 자산 보유자는 자산가치 보유</a:t>
                      </a:r>
                    </a:p>
                  </a:txBody>
                  <a:tcPr marL="72000" marR="72000" marT="108000"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7977611"/>
                  </a:ext>
                </a:extLst>
              </a:tr>
              <a:tr h="904709"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endParaRPr lang="ko-KR" altLang="en-US" sz="9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ko-KR" altLang="en-US" sz="1200" b="1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전통모형</a:t>
                      </a:r>
                      <a:r>
                        <a:rPr lang="ko-KR" altLang="en-US" sz="1100" b="0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ko-KR" sz="1100" b="1" kern="1200" dirty="0">
                        <a:solidFill>
                          <a:srgbClr val="00B05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08000" marR="45720" marT="108000" marB="72000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900" b="1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 </a:t>
                      </a:r>
                      <a:r>
                        <a:rPr lang="ko-KR" altLang="en-US" sz="900" b="1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전통금융시장 </a:t>
                      </a:r>
                      <a:endParaRPr lang="ko-KR" altLang="en-US" sz="900" b="1" kern="1200" dirty="0">
                        <a:solidFill>
                          <a:srgbClr val="00B05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indent="0" algn="l" defTabSz="914400" rtl="0" eaLnBrk="1" latinLnBrk="1" hangingPunct="1">
                        <a:lnSpc>
                          <a:spcPct val="100000"/>
                        </a:lnSpc>
                        <a:buClrTx/>
                        <a:buFont typeface="Arial" panose="020B0604020202020204" pitchFamily="34" charset="0"/>
                        <a:buNone/>
                      </a:pPr>
                      <a:endParaRPr lang="ko-KR" altLang="en-US" sz="900" b="1" kern="1200" dirty="0">
                        <a:solidFill>
                          <a:srgbClr val="00B05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2000" marR="108000" marT="108000"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473397"/>
                  </a:ext>
                </a:extLst>
              </a:tr>
            </a:tbl>
          </a:graphicData>
        </a:graphic>
      </p:graphicFrame>
      <p:graphicFrame>
        <p:nvGraphicFramePr>
          <p:cNvPr id="12" name="표 11">
            <a:extLst>
              <a:ext uri="{FF2B5EF4-FFF2-40B4-BE49-F238E27FC236}">
                <a16:creationId xmlns:a16="http://schemas.microsoft.com/office/drawing/2014/main" id="{CA33B4FE-4D38-D07E-AA88-81C0EC31CCDA}"/>
              </a:ext>
            </a:extLst>
          </p:cNvPr>
          <p:cNvGraphicFramePr>
            <a:graphicFrameLocks noGrp="1"/>
          </p:cNvGraphicFramePr>
          <p:nvPr/>
        </p:nvGraphicFramePr>
        <p:xfrm>
          <a:off x="3645160" y="1497706"/>
          <a:ext cx="7228348" cy="44268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840">
                  <a:extLst>
                    <a:ext uri="{9D8B030D-6E8A-4147-A177-3AD203B41FA5}">
                      <a16:colId xmlns:a16="http://schemas.microsoft.com/office/drawing/2014/main" val="244998320"/>
                    </a:ext>
                  </a:extLst>
                </a:gridCol>
                <a:gridCol w="1286201">
                  <a:extLst>
                    <a:ext uri="{9D8B030D-6E8A-4147-A177-3AD203B41FA5}">
                      <a16:colId xmlns:a16="http://schemas.microsoft.com/office/drawing/2014/main" val="3176497652"/>
                    </a:ext>
                  </a:extLst>
                </a:gridCol>
                <a:gridCol w="179120">
                  <a:extLst>
                    <a:ext uri="{9D8B030D-6E8A-4147-A177-3AD203B41FA5}">
                      <a16:colId xmlns:a16="http://schemas.microsoft.com/office/drawing/2014/main" val="669123810"/>
                    </a:ext>
                  </a:extLst>
                </a:gridCol>
                <a:gridCol w="1238200">
                  <a:extLst>
                    <a:ext uri="{9D8B030D-6E8A-4147-A177-3AD203B41FA5}">
                      <a16:colId xmlns:a16="http://schemas.microsoft.com/office/drawing/2014/main" val="3548462906"/>
                    </a:ext>
                  </a:extLst>
                </a:gridCol>
                <a:gridCol w="179120">
                  <a:extLst>
                    <a:ext uri="{9D8B030D-6E8A-4147-A177-3AD203B41FA5}">
                      <a16:colId xmlns:a16="http://schemas.microsoft.com/office/drawing/2014/main" val="3383255159"/>
                    </a:ext>
                  </a:extLst>
                </a:gridCol>
                <a:gridCol w="1299160">
                  <a:extLst>
                    <a:ext uri="{9D8B030D-6E8A-4147-A177-3AD203B41FA5}">
                      <a16:colId xmlns:a16="http://schemas.microsoft.com/office/drawing/2014/main" val="721621361"/>
                    </a:ext>
                  </a:extLst>
                </a:gridCol>
                <a:gridCol w="179120">
                  <a:extLst>
                    <a:ext uri="{9D8B030D-6E8A-4147-A177-3AD203B41FA5}">
                      <a16:colId xmlns:a16="http://schemas.microsoft.com/office/drawing/2014/main" val="4240988430"/>
                    </a:ext>
                  </a:extLst>
                </a:gridCol>
                <a:gridCol w="1268680">
                  <a:extLst>
                    <a:ext uri="{9D8B030D-6E8A-4147-A177-3AD203B41FA5}">
                      <a16:colId xmlns:a16="http://schemas.microsoft.com/office/drawing/2014/main" val="3380139826"/>
                    </a:ext>
                  </a:extLst>
                </a:gridCol>
                <a:gridCol w="179120">
                  <a:extLst>
                    <a:ext uri="{9D8B030D-6E8A-4147-A177-3AD203B41FA5}">
                      <a16:colId xmlns:a16="http://schemas.microsoft.com/office/drawing/2014/main" val="2026357893"/>
                    </a:ext>
                  </a:extLst>
                </a:gridCol>
                <a:gridCol w="1302787">
                  <a:extLst>
                    <a:ext uri="{9D8B030D-6E8A-4147-A177-3AD203B41FA5}">
                      <a16:colId xmlns:a16="http://schemas.microsoft.com/office/drawing/2014/main" val="4188449383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8DE"/>
                    </a:solidFill>
                  </a:tcPr>
                </a:tc>
                <a:tc rowSpan="2"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</a:t>
                      </a:r>
                      <a:r>
                        <a:rPr lang="ko-KR" altLang="en-US" sz="900" b="1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심사기구</a:t>
                      </a: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(FMI)</a:t>
                      </a: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atinLnBrk="1">
                        <a:lnSpc>
                          <a:spcPct val="100000"/>
                        </a:lnSpc>
                      </a:pPr>
                      <a:endParaRPr lang="en-US" altLang="ko-KR" sz="9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atinLnBrk="1">
                        <a:lnSpc>
                          <a:spcPct val="100000"/>
                        </a:lnSpc>
                      </a:pPr>
                      <a:endParaRPr lang="en-US" altLang="ko-KR" sz="9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네트워크 참여 희망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ko-KR" altLang="en-US" sz="900" b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기관실사</a:t>
                      </a:r>
                      <a:r>
                        <a:rPr lang="ko-KR" altLang="en-US" sz="9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증명서 발급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45720" marT="108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endParaRPr lang="en-US" altLang="ko-KR" sz="9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45720" marT="108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8DE"/>
                    </a:solidFill>
                  </a:tcPr>
                </a:tc>
                <a:tc rowSpan="2"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유동성 풀</a:t>
                      </a: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ko-KR" altLang="en-US" sz="900" b="1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자동호가</a:t>
                      </a: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AMM  </a:t>
                      </a: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형성 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atinLnBrk="1">
                        <a:lnSpc>
                          <a:spcPct val="100000"/>
                        </a:lnSpc>
                      </a:pPr>
                      <a:endParaRPr lang="en-US" altLang="ko-KR" sz="9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거래 주문 수령 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스마트 계약을 이용한    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자산가격 지정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거래 확인 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45720" marT="108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endParaRPr lang="en-US" altLang="ko-KR" sz="9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45720" marT="108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en-US" altLang="ko-KR" sz="900" b="0" i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ko-KR" altLang="en-US" sz="900" b="0" i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ko-KR" sz="900" b="0" i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ko-KR" altLang="en-US" sz="900" b="0" i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중개기관  필요성</a:t>
                      </a:r>
                      <a:endParaRPr lang="en-US" altLang="ko-KR" sz="900" b="0" i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ko-KR" altLang="en-US" sz="900" b="0" i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의문</a:t>
                      </a:r>
                      <a:endParaRPr lang="en-US" altLang="ko-KR" sz="900" b="0" i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45720" marT="108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endParaRPr lang="en-US" altLang="ko-KR" sz="9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45720" marT="108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8D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자가 수탁 지갑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Self-hosted wallet)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  <a:p>
                      <a:pPr latinLnBrk="1">
                        <a:lnSpc>
                          <a:spcPct val="100000"/>
                        </a:lnSpc>
                      </a:pPr>
                      <a:endParaRPr lang="en-US" altLang="ko-KR" sz="9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atinLnBrk="1">
                        <a:lnSpc>
                          <a:spcPct val="100000"/>
                        </a:lnSpc>
                      </a:pPr>
                      <a:endParaRPr lang="en-US" altLang="ko-KR" sz="9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ko-KR" altLang="en-US" sz="9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상대방 디지털 지갑에 직접 토큰 이전 </a:t>
                      </a:r>
                      <a:endParaRPr lang="en-US" altLang="ko-KR" sz="900" b="0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45720" marT="108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endParaRPr lang="en-US" altLang="ko-KR" sz="9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45720" marT="108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8DE"/>
                    </a:solidFill>
                  </a:tcPr>
                </a:tc>
                <a:tc rowSpan="2"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자가수탁지갑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atinLnBrk="1">
                        <a:lnSpc>
                          <a:spcPct val="100000"/>
                        </a:lnSpc>
                      </a:pPr>
                      <a:endParaRPr lang="en-US" altLang="ko-KR" sz="9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atinLnBrk="1">
                        <a:lnSpc>
                          <a:spcPct val="100000"/>
                        </a:lnSpc>
                      </a:pPr>
                      <a:endParaRPr lang="en-US" altLang="ko-KR" sz="9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보유 </a:t>
                      </a:r>
                      <a:r>
                        <a:rPr lang="ko-KR" altLang="en-US" sz="900" b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지갑내에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토큰  보관 및 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토큰수령자가  통제  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atinLnBrk="1">
                        <a:lnSpc>
                          <a:spcPct val="100000"/>
                        </a:lnSpc>
                      </a:pPr>
                      <a:endParaRPr lang="en-US" altLang="ko-KR" sz="9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45720" marT="108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5549145"/>
                  </a:ext>
                </a:extLst>
              </a:tr>
              <a:tr h="650814"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endParaRPr lang="ko-KR" altLang="en-US" sz="9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17595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endParaRPr lang="en-US" altLang="ko-KR" sz="9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45720" marT="108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8DE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endParaRPr lang="en-US" altLang="ko-KR" sz="9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45720" marT="108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8DE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106"/>
                  </a:ext>
                </a:extLst>
              </a:tr>
              <a:tr h="1133475"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endParaRPr lang="ko-KR" altLang="en-US" sz="9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7595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거래소</a:t>
                      </a: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회원사</a:t>
                      </a: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  <a:p>
                      <a:pPr algn="l" latinLnBrk="1">
                        <a:lnSpc>
                          <a:spcPct val="100000"/>
                        </a:lnSpc>
                      </a:pPr>
                      <a:endParaRPr lang="en-US" altLang="ko-KR" sz="9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실사 </a:t>
                      </a:r>
                      <a:r>
                        <a:rPr lang="ko-KR" altLang="en-US" sz="9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및 증명서 발급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latinLnBrk="1">
                        <a:lnSpc>
                          <a:spcPct val="100000"/>
                        </a:lnSpc>
                      </a:pPr>
                      <a:endParaRPr lang="en-US" altLang="ko-KR" sz="9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45720" marT="108000" marB="7200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endParaRPr lang="en-US" altLang="ko-KR" sz="9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45720" marT="108000" marB="7200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7595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거래소</a:t>
                      </a: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(exchange)</a:t>
                      </a:r>
                    </a:p>
                    <a:p>
                      <a:pPr algn="l" latinLnBrk="1">
                        <a:lnSpc>
                          <a:spcPct val="100000"/>
                        </a:lnSpc>
                      </a:pPr>
                      <a:endParaRPr lang="en-US" altLang="ko-KR" sz="9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ko-KR" altLang="en-US" sz="900" b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거래주문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수령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latinLnBrk="1">
                        <a:lnSpc>
                          <a:spcPct val="100000"/>
                        </a:lnSpc>
                      </a:pPr>
                      <a:endParaRPr lang="en-US" altLang="ko-KR" sz="9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상대 거래자 주문 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매칭 확정 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45720" marT="108000" marB="7200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endParaRPr lang="en-US" altLang="ko-KR" sz="9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45720" marT="108000" marB="7200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8DE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ko-KR" altLang="en-US" sz="900" b="1" dirty="0" err="1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청산소</a:t>
                      </a:r>
                      <a:r>
                        <a:rPr lang="en-US" altLang="ko-KR" sz="900" b="1" dirty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(clearing</a:t>
                      </a:r>
                      <a:r>
                        <a:rPr lang="ko-KR" altLang="en-US" sz="900" b="1" dirty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ko-KR" sz="900" b="1" dirty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house)</a:t>
                      </a:r>
                      <a:r>
                        <a:rPr lang="ko-KR" altLang="en-US" sz="900" b="1" dirty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lang="en-US" altLang="ko-KR" sz="900" b="1" dirty="0">
                        <a:solidFill>
                          <a:srgbClr val="00B0F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latinLnBrk="1">
                        <a:lnSpc>
                          <a:spcPct val="100000"/>
                        </a:lnSpc>
                      </a:pPr>
                      <a:endParaRPr lang="en-US" altLang="ko-KR" sz="900" b="1" dirty="0">
                        <a:solidFill>
                          <a:srgbClr val="00B0F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ko-KR" altLang="en-US" sz="900" b="0" dirty="0" err="1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네팅</a:t>
                      </a:r>
                      <a:r>
                        <a:rPr lang="ko-KR" altLang="en-US" sz="900" b="0" dirty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혹은 정산없이</a:t>
                      </a:r>
                      <a:endParaRPr lang="en-US" altLang="ko-KR" sz="900" b="0" dirty="0">
                        <a:solidFill>
                          <a:srgbClr val="00B0F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ko-KR" altLang="en-US" sz="900" b="0" dirty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토큰  이전</a:t>
                      </a:r>
                      <a:endParaRPr lang="en-US" altLang="ko-KR" sz="900" b="0" dirty="0">
                        <a:solidFill>
                          <a:srgbClr val="00B0F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45720" marT="108000" marB="7200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endParaRPr lang="en-US" altLang="ko-KR" sz="9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45720" marT="108000" marB="7200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8DE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ko-KR" altLang="en-US" sz="900" b="1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결제은행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(Clearing bank)</a:t>
                      </a:r>
                    </a:p>
                    <a:p>
                      <a:pPr algn="l" latinLnBrk="1">
                        <a:lnSpc>
                          <a:spcPct val="100000"/>
                        </a:lnSpc>
                      </a:pPr>
                      <a:endParaRPr lang="en-US" altLang="ko-KR" sz="9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토큰보유자의 계좌에 토큰 자산 인도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45720" marT="108000" marB="7200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endParaRPr lang="en-US" altLang="ko-KR" sz="9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45720" marT="108000" marB="7200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7595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ko-KR" altLang="en-US" sz="900" b="1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수탁은행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(Custodian bank)</a:t>
                      </a:r>
                    </a:p>
                    <a:p>
                      <a:pPr algn="l" latinLnBrk="1">
                        <a:lnSpc>
                          <a:spcPct val="100000"/>
                        </a:lnSpc>
                      </a:pPr>
                      <a:endParaRPr lang="en-US" altLang="ko-KR" sz="9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수탁자에 자산 신탁 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45720" marT="108000" marB="7200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9042536"/>
                  </a:ext>
                </a:extLst>
              </a:tr>
              <a:tr h="1133475"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endParaRPr lang="ko-KR" altLang="en-US" sz="9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7595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거래소</a:t>
                      </a: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회원사</a:t>
                      </a: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  <a:p>
                      <a:pPr algn="l" latinLnBrk="1">
                        <a:lnSpc>
                          <a:spcPct val="100000"/>
                        </a:lnSpc>
                      </a:pPr>
                      <a:endParaRPr lang="en-US" altLang="ko-KR" sz="9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실사 </a:t>
                      </a:r>
                      <a:r>
                        <a:rPr lang="ko-KR" altLang="en-US" sz="9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및 증명서 발급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45720" marT="108000" marB="7200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endParaRPr lang="en-US" altLang="ko-KR" sz="9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45720" marT="108000" marB="7200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7595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거래소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latinLnBrk="1">
                        <a:lnSpc>
                          <a:spcPct val="100000"/>
                        </a:lnSpc>
                      </a:pPr>
                      <a:endParaRPr lang="en-US" altLang="ko-KR" sz="9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ko-KR" altLang="en-US" sz="900" b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거래주문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수령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latinLnBrk="1">
                        <a:lnSpc>
                          <a:spcPct val="100000"/>
                        </a:lnSpc>
                      </a:pPr>
                      <a:endParaRPr lang="en-US" altLang="ko-KR" sz="9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상대 거래자 주문 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매칭 확정 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latinLnBrk="1">
                        <a:lnSpc>
                          <a:spcPct val="100000"/>
                        </a:lnSpc>
                      </a:pPr>
                      <a:endParaRPr lang="en-US" altLang="ko-KR" sz="9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45720" marT="108000" marB="7200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endParaRPr lang="en-US" altLang="ko-KR" sz="9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45720" marT="108000" marB="7200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8DE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ko-KR" altLang="en-US" sz="900" b="1" dirty="0" err="1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청산소</a:t>
                      </a:r>
                      <a:r>
                        <a:rPr lang="ko-KR" altLang="en-US" sz="900" b="1" dirty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ko-KR" sz="900" b="1" dirty="0">
                        <a:solidFill>
                          <a:srgbClr val="00B0F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latinLnBrk="1">
                        <a:lnSpc>
                          <a:spcPct val="100000"/>
                        </a:lnSpc>
                      </a:pPr>
                      <a:endParaRPr lang="en-US" altLang="ko-KR" sz="900" b="1" dirty="0">
                        <a:solidFill>
                          <a:srgbClr val="00B0F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ko-KR" altLang="en-US" sz="900" b="0" dirty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상계</a:t>
                      </a:r>
                      <a:r>
                        <a:rPr lang="en-US" altLang="ko-KR" sz="900" b="0" dirty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ko-KR" altLang="en-US" sz="900" b="0" dirty="0" err="1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네팅</a:t>
                      </a:r>
                      <a:r>
                        <a:rPr lang="en-US" altLang="ko-KR" sz="900" b="0" dirty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ko-KR" altLang="en-US" sz="900" b="0" dirty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혹은 </a:t>
                      </a:r>
                      <a:endParaRPr lang="en-US" altLang="ko-KR" sz="900" b="0" dirty="0">
                        <a:solidFill>
                          <a:srgbClr val="00B0F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ko-KR" altLang="en-US" sz="900" b="0" dirty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정산없이</a:t>
                      </a:r>
                      <a:endParaRPr lang="en-US" altLang="ko-KR" sz="900" b="0" dirty="0">
                        <a:solidFill>
                          <a:srgbClr val="00B0F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ko-KR" altLang="en-US" sz="900" b="0" dirty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토큰  이전</a:t>
                      </a:r>
                      <a:endParaRPr lang="en-US" altLang="ko-KR" sz="900" b="0" dirty="0">
                        <a:solidFill>
                          <a:srgbClr val="00B0F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latinLnBrk="1">
                        <a:lnSpc>
                          <a:spcPct val="100000"/>
                        </a:lnSpc>
                      </a:pPr>
                      <a:endParaRPr lang="en-US" altLang="ko-KR" sz="900" b="0" dirty="0">
                        <a:solidFill>
                          <a:srgbClr val="00B0F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45720" marT="108000" marB="7200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endParaRPr lang="en-US" altLang="ko-KR" sz="9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45720" marT="108000" marB="7200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8DE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ko-KR" altLang="en-US" sz="900" b="1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결제은행</a:t>
                      </a: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latinLnBrk="1">
                        <a:lnSpc>
                          <a:spcPct val="100000"/>
                        </a:lnSpc>
                      </a:pPr>
                      <a:endParaRPr lang="en-US" altLang="ko-KR" sz="9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토큰에 표시된 자산   소유권의 등록 인도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45720" marT="108000" marB="7200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endParaRPr lang="en-US" altLang="ko-KR" sz="9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45720" marT="108000" marB="7200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7595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ko-KR" altLang="en-US" sz="900" b="1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수탁은행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latinLnBrk="1">
                        <a:lnSpc>
                          <a:spcPct val="100000"/>
                        </a:lnSpc>
                      </a:pPr>
                      <a:endParaRPr lang="en-US" altLang="ko-KR" sz="9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latinLnBrk="1">
                        <a:lnSpc>
                          <a:spcPct val="100000"/>
                        </a:lnSpc>
                      </a:pPr>
                      <a:endParaRPr lang="en-US" altLang="ko-KR" sz="9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수탁자에 자산 신탁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45720" marT="108000" marB="7200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3237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endParaRPr lang="ko-KR" altLang="en-US" sz="5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ko-KR" altLang="en-US" sz="900" b="0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거래소</a:t>
                      </a:r>
                      <a:r>
                        <a:rPr lang="en-US" altLang="ko-KR" sz="900" b="0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ko-KR" altLang="en-US" sz="900" b="0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회원사</a:t>
                      </a:r>
                      <a:r>
                        <a:rPr lang="en-US" altLang="ko-KR" sz="900" b="0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  <a:p>
                      <a:pPr algn="l" latinLnBrk="1">
                        <a:lnSpc>
                          <a:spcPct val="100000"/>
                        </a:lnSpc>
                      </a:pPr>
                      <a:endParaRPr lang="en-US" altLang="ko-KR" sz="900" b="0" dirty="0">
                        <a:solidFill>
                          <a:srgbClr val="00B05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실사 </a:t>
                      </a:r>
                      <a:r>
                        <a:rPr lang="ko-KR" altLang="en-US" sz="900" b="0" baseline="0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및 증명서 발급</a:t>
                      </a:r>
                      <a:endParaRPr lang="en-US" altLang="ko-KR" sz="900" b="0" dirty="0">
                        <a:solidFill>
                          <a:srgbClr val="00B05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latinLnBrk="1">
                        <a:lnSpc>
                          <a:spcPct val="100000"/>
                        </a:lnSpc>
                      </a:pPr>
                      <a:endParaRPr lang="en-US" altLang="ko-KR" sz="900" b="0" dirty="0">
                        <a:solidFill>
                          <a:srgbClr val="00B05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45720" marT="108000" marB="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endParaRPr lang="en-US" altLang="ko-KR" sz="500" b="0" dirty="0">
                        <a:solidFill>
                          <a:srgbClr val="00B05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ko-KR" altLang="en-US" sz="900" b="0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거래소</a:t>
                      </a:r>
                      <a:endParaRPr lang="en-US" altLang="ko-KR" sz="900" b="0" dirty="0">
                        <a:solidFill>
                          <a:srgbClr val="00B05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latinLnBrk="1">
                        <a:lnSpc>
                          <a:spcPct val="100000"/>
                        </a:lnSpc>
                      </a:pPr>
                      <a:endParaRPr lang="en-US" altLang="ko-KR" sz="900" b="0" dirty="0">
                        <a:solidFill>
                          <a:srgbClr val="00B05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ko-KR" altLang="en-US" sz="900" b="0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거래 주문 수령</a:t>
                      </a:r>
                      <a:endParaRPr lang="en-US" altLang="ko-KR" sz="900" b="0" dirty="0">
                        <a:solidFill>
                          <a:srgbClr val="00B05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latinLnBrk="1">
                        <a:lnSpc>
                          <a:spcPct val="100000"/>
                        </a:lnSpc>
                      </a:pPr>
                      <a:endParaRPr lang="en-US" altLang="ko-KR" sz="900" b="0" dirty="0">
                        <a:solidFill>
                          <a:srgbClr val="00B05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ko-KR" altLang="en-US" sz="900" b="0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상대 거래자 주문 </a:t>
                      </a:r>
                      <a:endParaRPr lang="en-US" altLang="ko-KR" sz="900" b="0" dirty="0">
                        <a:solidFill>
                          <a:srgbClr val="00B05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ko-KR" altLang="en-US" sz="900" b="0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매칭 확정 </a:t>
                      </a:r>
                      <a:endParaRPr lang="en-US" altLang="ko-KR" sz="1200" b="0" dirty="0">
                        <a:solidFill>
                          <a:srgbClr val="00B05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45720" marT="108000" marB="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endParaRPr lang="en-US" altLang="ko-KR" sz="500" b="0" dirty="0">
                        <a:solidFill>
                          <a:srgbClr val="00B05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ko-KR" altLang="en-US" sz="900" b="0" kern="1200" dirty="0" err="1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청산소</a:t>
                      </a:r>
                      <a:endParaRPr lang="en-US" altLang="ko-KR" sz="900" b="0" kern="1200" dirty="0">
                        <a:solidFill>
                          <a:srgbClr val="00B05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l" latinLnBrk="1">
                        <a:lnSpc>
                          <a:spcPct val="100000"/>
                        </a:lnSpc>
                      </a:pPr>
                      <a:endParaRPr lang="en-US" altLang="ko-KR" sz="900" b="0" kern="1200" dirty="0">
                        <a:solidFill>
                          <a:srgbClr val="00B05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ko-KR" altLang="en-US" sz="900" b="0" kern="1200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이전을 위해 </a:t>
                      </a:r>
                      <a:endParaRPr lang="en-US" altLang="ko-KR" sz="900" b="0" kern="1200" dirty="0">
                        <a:solidFill>
                          <a:srgbClr val="00B05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ko-KR" altLang="en-US" sz="900" b="0" kern="1200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거래 조정 </a:t>
                      </a:r>
                      <a:endParaRPr lang="en-US" altLang="ko-KR" sz="900" b="0" kern="1200" dirty="0">
                        <a:solidFill>
                          <a:srgbClr val="00B05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ko-KR" altLang="en-US" sz="900" b="0" kern="1200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계좌 관리</a:t>
                      </a:r>
                      <a:endParaRPr lang="en-US" altLang="ko-KR" sz="900" b="0" kern="1200" dirty="0">
                        <a:solidFill>
                          <a:srgbClr val="00B05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ko-KR" altLang="en-US" sz="900" b="0" kern="1200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상계</a:t>
                      </a:r>
                      <a:endParaRPr lang="en-US" altLang="ko-KR" sz="900" b="0" dirty="0">
                        <a:solidFill>
                          <a:srgbClr val="00B05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45720" marT="108000" marB="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endParaRPr lang="en-US" altLang="ko-KR" sz="500" b="0" dirty="0">
                        <a:solidFill>
                          <a:srgbClr val="00B05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ko-KR" altLang="en-US" sz="900" b="0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결제 은행 </a:t>
                      </a:r>
                      <a:endParaRPr lang="en-US" altLang="ko-KR" sz="900" b="0" dirty="0">
                        <a:solidFill>
                          <a:srgbClr val="00B05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latinLnBrk="1">
                        <a:lnSpc>
                          <a:spcPct val="100000"/>
                        </a:lnSpc>
                      </a:pPr>
                      <a:endParaRPr lang="en-US" altLang="ko-KR" sz="900" b="0" dirty="0">
                        <a:solidFill>
                          <a:srgbClr val="00B05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ko-KR" altLang="en-US" sz="900" b="0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상계</a:t>
                      </a:r>
                      <a:r>
                        <a:rPr lang="en-US" altLang="ko-KR" sz="900" b="0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ko-KR" altLang="en-US" sz="900" b="0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정산</a:t>
                      </a:r>
                      <a:r>
                        <a:rPr lang="en-US" altLang="ko-KR" sz="900" b="0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ko-KR" altLang="en-US" sz="900" b="0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된 계좌에 자산 인도</a:t>
                      </a:r>
                      <a:endParaRPr lang="en-US" altLang="ko-KR" sz="900" b="0" dirty="0">
                        <a:solidFill>
                          <a:srgbClr val="00B05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45720" marT="108000" marB="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endParaRPr lang="en-US" altLang="ko-KR" sz="500" b="0" dirty="0">
                        <a:solidFill>
                          <a:srgbClr val="00B05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1" hangingPunct="1">
                        <a:lnSpc>
                          <a:spcPct val="100000"/>
                        </a:lnSpc>
                      </a:pPr>
                      <a:r>
                        <a:rPr lang="ko-KR" altLang="en-US" sz="900" b="0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수탁 은행 </a:t>
                      </a:r>
                      <a:endParaRPr lang="en-US" altLang="ko-KR" sz="900" b="0" dirty="0">
                        <a:solidFill>
                          <a:srgbClr val="00B05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algn="l" defTabSz="914400" rtl="0" eaLnBrk="1" latinLnBrk="1" hangingPunct="1">
                        <a:lnSpc>
                          <a:spcPct val="100000"/>
                        </a:lnSpc>
                      </a:pPr>
                      <a:endParaRPr lang="en-US" altLang="ko-KR" sz="900" b="0" dirty="0">
                        <a:solidFill>
                          <a:srgbClr val="00B05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algn="l" defTabSz="914400" rtl="0" eaLnBrk="1" latinLnBrk="1" hangingPunct="1">
                        <a:lnSpc>
                          <a:spcPct val="100000"/>
                        </a:lnSpc>
                      </a:pPr>
                      <a:endParaRPr lang="en-US" altLang="ko-KR" sz="900" b="0" dirty="0">
                        <a:solidFill>
                          <a:srgbClr val="00B05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algn="l" defTabSz="914400" rtl="0" eaLnBrk="1" latinLnBrk="1" hangingPunct="1">
                        <a:lnSpc>
                          <a:spcPct val="100000"/>
                        </a:lnSpc>
                      </a:pPr>
                      <a:r>
                        <a:rPr lang="ko-KR" altLang="en-US" sz="900" b="0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수탁자에게 자산 신탁 </a:t>
                      </a:r>
                      <a:endParaRPr lang="en-US" altLang="ko-KR" sz="900" b="0" dirty="0">
                        <a:solidFill>
                          <a:srgbClr val="00B05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45720" marT="108000" marB="0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498464"/>
                  </a:ext>
                </a:extLst>
              </a:tr>
            </a:tbl>
          </a:graphicData>
        </a:graphic>
      </p:graphicFrame>
      <p:sp>
        <p:nvSpPr>
          <p:cNvPr id="13" name="직사각형 12">
            <a:extLst>
              <a:ext uri="{FF2B5EF4-FFF2-40B4-BE49-F238E27FC236}">
                <a16:creationId xmlns:a16="http://schemas.microsoft.com/office/drawing/2014/main" id="{093CD3E2-4337-7681-F758-C27A276B4BC4}"/>
              </a:ext>
            </a:extLst>
          </p:cNvPr>
          <p:cNvSpPr/>
          <p:nvPr/>
        </p:nvSpPr>
        <p:spPr>
          <a:xfrm>
            <a:off x="1237860" y="6154758"/>
            <a:ext cx="185714" cy="185714"/>
          </a:xfrm>
          <a:prstGeom prst="rect">
            <a:avLst/>
          </a:prstGeom>
          <a:solidFill>
            <a:srgbClr val="7175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717595"/>
              </a:solidFill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626593D3-E0B0-C71F-36AD-11B4A8447EB1}"/>
              </a:ext>
            </a:extLst>
          </p:cNvPr>
          <p:cNvSpPr/>
          <p:nvPr/>
        </p:nvSpPr>
        <p:spPr>
          <a:xfrm>
            <a:off x="1423573" y="6103189"/>
            <a:ext cx="724569" cy="2682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ko-KR" altLang="en-US" sz="9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전통모형</a:t>
            </a:r>
            <a:endParaRPr lang="ko-KR" altLang="en-US" sz="9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644B65C2-F25F-0773-04FA-DD2E62A552F6}"/>
              </a:ext>
            </a:extLst>
          </p:cNvPr>
          <p:cNvSpPr/>
          <p:nvPr/>
        </p:nvSpPr>
        <p:spPr>
          <a:xfrm>
            <a:off x="2268792" y="6154758"/>
            <a:ext cx="185714" cy="185714"/>
          </a:xfrm>
          <a:prstGeom prst="rect">
            <a:avLst/>
          </a:prstGeom>
          <a:solidFill>
            <a:srgbClr val="CBE8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54D11B0C-8131-C4BA-1AD2-45886902CC92}"/>
              </a:ext>
            </a:extLst>
          </p:cNvPr>
          <p:cNvSpPr/>
          <p:nvPr/>
        </p:nvSpPr>
        <p:spPr>
          <a:xfrm>
            <a:off x="2454505" y="6103189"/>
            <a:ext cx="1107845" cy="2682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ko-KR" altLang="en-US" sz="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변화 부문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5DEA5BDB-BC66-0428-CF07-B9A6FFA48A56}"/>
              </a:ext>
            </a:extLst>
          </p:cNvPr>
          <p:cNvSpPr/>
          <p:nvPr/>
        </p:nvSpPr>
        <p:spPr>
          <a:xfrm>
            <a:off x="1237860" y="6321548"/>
            <a:ext cx="6128140" cy="2682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en-US" altLang="ko-KR" sz="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*Trust anchors refer to entities that verify and issue verifiable credentials to entities wishing to participate in a network.</a:t>
            </a:r>
            <a:endParaRPr lang="ko-KR" altLang="en-US" sz="9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81162" y="2809017"/>
            <a:ext cx="3569676" cy="1915523"/>
          </a:xfrm>
          <a:prstGeom prst="rect">
            <a:avLst/>
          </a:prstGeom>
          <a:noFill/>
          <a:ln w="38100">
            <a:solidFill>
              <a:srgbClr val="00B0F0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947746" y="622690"/>
            <a:ext cx="6748232" cy="2031023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009E6B8B-697D-A1B9-CF14-6D8C53B63B6D}"/>
              </a:ext>
            </a:extLst>
          </p:cNvPr>
          <p:cNvSpPr/>
          <p:nvPr/>
        </p:nvSpPr>
        <p:spPr>
          <a:xfrm>
            <a:off x="0" y="16818"/>
            <a:ext cx="12192000" cy="55010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>
                <a:solidFill>
                  <a:schemeClr val="bg1"/>
                </a:solidFill>
              </a:rPr>
              <a:t>  </a:t>
            </a:r>
            <a:r>
              <a:rPr lang="en-US" altLang="ko-KR" b="1" dirty="0">
                <a:solidFill>
                  <a:schemeClr val="bg1"/>
                </a:solidFill>
              </a:rPr>
              <a:t>DLT </a:t>
            </a:r>
            <a:r>
              <a:rPr lang="ko-KR" alt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자본시장 변화방향  </a:t>
            </a:r>
            <a:r>
              <a:rPr lang="en-US" altLang="ko-KR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(UK</a:t>
            </a:r>
            <a:r>
              <a:rPr lang="en-US" altLang="ko-K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ko-KR" alt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ko-KR" altLang="en-US" dirty="0">
                <a:solidFill>
                  <a:schemeClr val="bg1"/>
                </a:solidFill>
              </a:rPr>
              <a:t> 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789705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F9B5-D01D-4A72-BBFE-8B6FBC96131D}" type="slidenum">
              <a:rPr lang="ko-KR" altLang="en-US" smtClean="0"/>
              <a:pPr/>
              <a:t>48</a:t>
            </a:fld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3502" y="535166"/>
            <a:ext cx="1139234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EU DLT </a:t>
            </a:r>
            <a:r>
              <a:rPr lang="ko-KR" altLang="en-US" dirty="0"/>
              <a:t>사업 내용</a:t>
            </a:r>
            <a:r>
              <a:rPr lang="en-US" altLang="ko-KR" dirty="0"/>
              <a:t> </a:t>
            </a:r>
          </a:p>
          <a:p>
            <a:endParaRPr lang="en-US" altLang="ko-KR" dirty="0">
              <a:solidFill>
                <a:srgbClr val="0070C0"/>
              </a:solidFill>
            </a:endParaRPr>
          </a:p>
          <a:p>
            <a:r>
              <a:rPr lang="en-US" altLang="ko-KR" dirty="0">
                <a:solidFill>
                  <a:srgbClr val="0070C0"/>
                </a:solidFill>
              </a:rPr>
              <a:t>1.</a:t>
            </a:r>
            <a:r>
              <a:rPr lang="ko-KR" altLang="en-US" dirty="0">
                <a:solidFill>
                  <a:srgbClr val="0070C0"/>
                </a:solidFill>
              </a:rPr>
              <a:t>사업 허가 최장 </a:t>
            </a:r>
            <a:r>
              <a:rPr lang="en-US" altLang="ko-KR" dirty="0">
                <a:solidFill>
                  <a:srgbClr val="0070C0"/>
                </a:solidFill>
              </a:rPr>
              <a:t>6</a:t>
            </a:r>
            <a:r>
              <a:rPr lang="ko-KR" altLang="en-US" dirty="0">
                <a:solidFill>
                  <a:srgbClr val="0070C0"/>
                </a:solidFill>
              </a:rPr>
              <a:t>년</a:t>
            </a:r>
            <a:endParaRPr lang="en-US" altLang="ko-KR" dirty="0">
              <a:solidFill>
                <a:srgbClr val="0070C0"/>
              </a:solidFill>
            </a:endParaRPr>
          </a:p>
          <a:p>
            <a:endParaRPr lang="en-US" altLang="ko-KR" dirty="0"/>
          </a:p>
          <a:p>
            <a:r>
              <a:rPr lang="en-US" altLang="ko-KR" dirty="0"/>
              <a:t>2.</a:t>
            </a:r>
            <a:r>
              <a:rPr lang="ko-KR" altLang="en-US" dirty="0"/>
              <a:t>특정 의무이행을 조건으로 중개자 없이 소매투자자들에게 직접 접근 허용 외  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3. </a:t>
            </a:r>
            <a:r>
              <a:rPr lang="ko-KR" altLang="en-US" dirty="0"/>
              <a:t>추진방법  </a:t>
            </a:r>
            <a:endParaRPr lang="en-US" altLang="ko-KR" dirty="0"/>
          </a:p>
          <a:p>
            <a:r>
              <a:rPr lang="en-US" altLang="ko-KR" dirty="0"/>
              <a:t> DLT </a:t>
            </a:r>
            <a:r>
              <a:rPr lang="ko-KR" altLang="en-US" dirty="0"/>
              <a:t>다자간 </a:t>
            </a:r>
            <a:r>
              <a:rPr lang="ko-KR" altLang="en-US" dirty="0" err="1"/>
              <a:t>거래플랫폼</a:t>
            </a:r>
            <a:r>
              <a:rPr lang="en-US" altLang="ko-KR" dirty="0"/>
              <a:t>(Multilateral Trading Facilities)</a:t>
            </a:r>
            <a:r>
              <a:rPr lang="ko-KR" altLang="en-US" dirty="0"/>
              <a:t>과 </a:t>
            </a:r>
            <a:endParaRPr lang="en-US" altLang="ko-KR" dirty="0"/>
          </a:p>
          <a:p>
            <a:r>
              <a:rPr lang="en-US" altLang="ko-KR" dirty="0"/>
              <a:t> DLT </a:t>
            </a:r>
            <a:r>
              <a:rPr lang="ko-KR" altLang="en-US" dirty="0" err="1"/>
              <a:t>증권결제</a:t>
            </a:r>
            <a:r>
              <a:rPr lang="en-US" altLang="ko-KR" dirty="0"/>
              <a:t>(Securities Settlement Systems) </a:t>
            </a:r>
            <a:r>
              <a:rPr lang="ko-KR" altLang="en-US" dirty="0"/>
              <a:t>및 </a:t>
            </a:r>
            <a:r>
              <a:rPr lang="en-US" altLang="ko-KR" dirty="0"/>
              <a:t> DLT </a:t>
            </a:r>
            <a:r>
              <a:rPr lang="ko-KR" altLang="en-US" dirty="0"/>
              <a:t>매매 및 결제</a:t>
            </a:r>
            <a:r>
              <a:rPr lang="en-US" altLang="ko-KR" dirty="0"/>
              <a:t>(Trading and Settlement Systems) </a:t>
            </a:r>
            <a:r>
              <a:rPr lang="ko-KR" altLang="en-US" dirty="0"/>
              <a:t>추진  </a:t>
            </a:r>
          </a:p>
          <a:p>
            <a:endParaRPr lang="en-US" altLang="ko-KR" dirty="0"/>
          </a:p>
          <a:p>
            <a:r>
              <a:rPr lang="en-US" altLang="ko-KR" dirty="0"/>
              <a:t>4.</a:t>
            </a:r>
            <a:r>
              <a:rPr lang="ko-KR" altLang="en-US" dirty="0"/>
              <a:t>의의 및 기대효과 </a:t>
            </a:r>
            <a:endParaRPr lang="en-US" altLang="ko-KR" dirty="0"/>
          </a:p>
          <a:p>
            <a:r>
              <a:rPr lang="en-US" altLang="ko-KR" dirty="0"/>
              <a:t>-.</a:t>
            </a:r>
            <a:r>
              <a:rPr lang="en-US" altLang="ko-KR" dirty="0" err="1"/>
              <a:t>MiFIDII</a:t>
            </a:r>
            <a:r>
              <a:rPr lang="en-US" altLang="ko-KR" dirty="0"/>
              <a:t>, </a:t>
            </a:r>
            <a:r>
              <a:rPr lang="en-US" altLang="ko-KR" dirty="0" err="1"/>
              <a:t>MiFIR</a:t>
            </a:r>
            <a:r>
              <a:rPr lang="en-US" altLang="ko-KR" dirty="0"/>
              <a:t>, CSDR </a:t>
            </a:r>
            <a:r>
              <a:rPr lang="ko-KR" altLang="en-US" dirty="0"/>
              <a:t>등 기존 규율 체계를 분산원장기술 자본시장 인프라와 금융상품에 맞게 변경 및 개정 </a:t>
            </a:r>
            <a:endParaRPr lang="en-US" altLang="ko-KR" dirty="0"/>
          </a:p>
          <a:p>
            <a:r>
              <a:rPr lang="en-US" altLang="ko-KR" dirty="0"/>
              <a:t>-.</a:t>
            </a:r>
            <a:r>
              <a:rPr lang="ko-KR" altLang="en-US" dirty="0"/>
              <a:t>분산원장기술과 기존 금융시스템과의 연결성 등을 포괄적으로 테스트하여 자본시장 혁신 유도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>
                <a:solidFill>
                  <a:srgbClr val="0070C0"/>
                </a:solidFill>
              </a:rPr>
              <a:t>5.</a:t>
            </a:r>
            <a:r>
              <a:rPr lang="ko-KR" altLang="en-US" dirty="0">
                <a:solidFill>
                  <a:srgbClr val="0070C0"/>
                </a:solidFill>
              </a:rPr>
              <a:t>대상 </a:t>
            </a:r>
            <a:r>
              <a:rPr lang="ko-KR" altLang="en-US" dirty="0" err="1">
                <a:solidFill>
                  <a:srgbClr val="0070C0"/>
                </a:solidFill>
              </a:rPr>
              <a:t>기준자산</a:t>
            </a:r>
            <a:r>
              <a:rPr lang="ko-KR" altLang="en-US" dirty="0">
                <a:solidFill>
                  <a:srgbClr val="0070C0"/>
                </a:solidFill>
              </a:rPr>
              <a:t> 및 제한 </a:t>
            </a:r>
            <a:endParaRPr lang="en-US" altLang="ko-KR" dirty="0">
              <a:solidFill>
                <a:srgbClr val="0070C0"/>
              </a:solidFill>
            </a:endParaRPr>
          </a:p>
          <a:p>
            <a:pPr lvl="0" fontAlgn="base" latinLnBrk="0"/>
            <a:r>
              <a:rPr lang="ko-KR" altLang="en-US" dirty="0"/>
              <a:t>  주식 및 공모펀드</a:t>
            </a:r>
            <a:r>
              <a:rPr lang="en-US" altLang="ko-KR" dirty="0"/>
              <a:t>(</a:t>
            </a:r>
            <a:r>
              <a:rPr lang="ko-KR" altLang="en-US" dirty="0"/>
              <a:t>시가총액이 </a:t>
            </a:r>
            <a:r>
              <a:rPr lang="en-US" altLang="ko-KR" dirty="0"/>
              <a:t>5</a:t>
            </a:r>
            <a:r>
              <a:rPr lang="ko-KR" altLang="en-US" dirty="0"/>
              <a:t>억 유로 미만</a:t>
            </a:r>
            <a:r>
              <a:rPr lang="en-US" altLang="ko-KR" dirty="0"/>
              <a:t>), </a:t>
            </a:r>
          </a:p>
          <a:p>
            <a:pPr lvl="0" fontAlgn="base" latinLnBrk="0"/>
            <a:r>
              <a:rPr lang="ko-KR" altLang="en-US" dirty="0"/>
              <a:t>  채권과 부채</a:t>
            </a:r>
            <a:r>
              <a:rPr lang="en-US" altLang="ko-KR" dirty="0"/>
              <a:t>/</a:t>
            </a:r>
            <a:r>
              <a:rPr lang="ko-KR" altLang="en-US" dirty="0"/>
              <a:t>예탁증서</a:t>
            </a:r>
            <a:r>
              <a:rPr lang="en-US" altLang="ko-KR" dirty="0"/>
              <a:t>/</a:t>
            </a:r>
            <a:r>
              <a:rPr lang="ko-KR" altLang="en-US" dirty="0"/>
              <a:t>자금시장펀드</a:t>
            </a:r>
            <a:r>
              <a:rPr lang="en-US" altLang="ko-KR" dirty="0"/>
              <a:t>(10</a:t>
            </a:r>
            <a:r>
              <a:rPr lang="ko-KR" altLang="en-US" dirty="0"/>
              <a:t>억 유로 미만</a:t>
            </a:r>
            <a:r>
              <a:rPr lang="en-US" altLang="ko-KR" dirty="0"/>
              <a:t>)</a:t>
            </a:r>
            <a:endParaRPr lang="ko-KR" altLang="en-US" dirty="0"/>
          </a:p>
          <a:p>
            <a:pPr lvl="0" fontAlgn="base" latinLnBrk="0"/>
            <a:r>
              <a:rPr lang="ko-KR" altLang="en-US" dirty="0"/>
              <a:t>  파생상품 및 구조화상품은 제외</a:t>
            </a:r>
          </a:p>
          <a:p>
            <a:pPr lvl="0" fontAlgn="base" latinLnBrk="0"/>
            <a:r>
              <a:rPr lang="ko-KR" altLang="en-US" dirty="0"/>
              <a:t>  </a:t>
            </a:r>
            <a:r>
              <a:rPr lang="ko-KR" altLang="en-US" dirty="0" err="1"/>
              <a:t>샌드박스</a:t>
            </a:r>
            <a:r>
              <a:rPr lang="ko-KR" altLang="en-US" dirty="0"/>
              <a:t> 내 총 시장가치가 </a:t>
            </a:r>
            <a:r>
              <a:rPr lang="en-US" altLang="ko-KR" dirty="0"/>
              <a:t>6</a:t>
            </a:r>
            <a:r>
              <a:rPr lang="ko-KR" altLang="en-US" dirty="0"/>
              <a:t>십억 유로를 초과할 수 없음</a:t>
            </a:r>
            <a:endParaRPr lang="en-US" altLang="ko-KR" dirty="0"/>
          </a:p>
          <a:p>
            <a:pPr lvl="0" fontAlgn="base" latinLnBrk="0"/>
            <a:endParaRPr lang="ko-KR" altLang="en-US" dirty="0"/>
          </a:p>
          <a:p>
            <a:r>
              <a:rPr lang="en-US" altLang="ko-KR" dirty="0">
                <a:solidFill>
                  <a:srgbClr val="0070C0"/>
                </a:solidFill>
              </a:rPr>
              <a:t>    </a:t>
            </a:r>
            <a:r>
              <a:rPr lang="en-US" altLang="ko-KR" dirty="0">
                <a:solidFill>
                  <a:srgbClr val="FF0000"/>
                </a:solidFill>
              </a:rPr>
              <a:t>-&gt;</a:t>
            </a:r>
            <a:r>
              <a:rPr lang="ko-KR" altLang="en-US" dirty="0">
                <a:solidFill>
                  <a:srgbClr val="FF0000"/>
                </a:solidFill>
              </a:rPr>
              <a:t>유럽</a:t>
            </a:r>
            <a:r>
              <a:rPr lang="en-US" altLang="ko-KR" dirty="0">
                <a:solidFill>
                  <a:srgbClr val="FF0000"/>
                </a:solidFill>
              </a:rPr>
              <a:t>(</a:t>
            </a:r>
            <a:r>
              <a:rPr lang="ko-KR" altLang="en-US" dirty="0">
                <a:solidFill>
                  <a:srgbClr val="FF0000"/>
                </a:solidFill>
              </a:rPr>
              <a:t>영국</a:t>
            </a:r>
            <a:r>
              <a:rPr lang="en-US" altLang="ko-KR" dirty="0">
                <a:solidFill>
                  <a:srgbClr val="FF0000"/>
                </a:solidFill>
              </a:rPr>
              <a:t>)</a:t>
            </a:r>
            <a:r>
              <a:rPr lang="ko-KR" altLang="en-US" dirty="0">
                <a:solidFill>
                  <a:srgbClr val="FF0000"/>
                </a:solidFill>
              </a:rPr>
              <a:t>은행들 금액 제한으로 사업 참가 부정적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제한 없는 </a:t>
            </a:r>
            <a:r>
              <a:rPr lang="en-US" altLang="ko-KR" dirty="0">
                <a:solidFill>
                  <a:srgbClr val="FF0000"/>
                </a:solidFill>
              </a:rPr>
              <a:t>UK DSS</a:t>
            </a:r>
            <a:r>
              <a:rPr lang="ko-KR" altLang="en-US" dirty="0">
                <a:solidFill>
                  <a:srgbClr val="FF0000"/>
                </a:solidFill>
              </a:rPr>
              <a:t>로 관심 이동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009E6B8B-697D-A1B9-CF14-6D8C53B63B6D}"/>
              </a:ext>
            </a:extLst>
          </p:cNvPr>
          <p:cNvSpPr/>
          <p:nvPr/>
        </p:nvSpPr>
        <p:spPr>
          <a:xfrm>
            <a:off x="0" y="0"/>
            <a:ext cx="12192000" cy="46448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cs typeface="Microsoft GothicNeo" panose="020B0500000101010101" pitchFamily="50" charset="-127"/>
              </a:rPr>
              <a:t> </a:t>
            </a:r>
            <a:r>
              <a:rPr lang="en-US" altLang="ko-KR" dirty="0"/>
              <a:t>EU-DLT  Pilot Projects</a:t>
            </a:r>
            <a:r>
              <a:rPr lang="ko-KR" altLang="en-US" dirty="0"/>
              <a:t> 금액 제한으로 </a:t>
            </a:r>
            <a:r>
              <a:rPr lang="en-US" altLang="ko-KR" dirty="0"/>
              <a:t>-&gt; </a:t>
            </a:r>
            <a:r>
              <a:rPr lang="en-US" altLang="ko-KR" b="1" dirty="0">
                <a:solidFill>
                  <a:schemeClr val="bg1"/>
                </a:solidFill>
              </a:rPr>
              <a:t>UK DSS</a:t>
            </a:r>
            <a:r>
              <a:rPr lang="ko-KR" altLang="en-US" b="1" dirty="0">
                <a:solidFill>
                  <a:schemeClr val="bg1"/>
                </a:solidFill>
              </a:rPr>
              <a:t> 이동</a:t>
            </a:r>
            <a:r>
              <a:rPr lang="en-US" altLang="ko-KR" b="1" dirty="0"/>
              <a:t> </a:t>
            </a:r>
            <a:r>
              <a:rPr lang="ko-KR" altLang="en-US" b="1" dirty="0"/>
              <a:t>               </a:t>
            </a:r>
            <a:r>
              <a:rPr lang="ko-KR" altLang="en-US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cs typeface="Microsoft GothicNeo" panose="020B0500000101010101" pitchFamily="50" charset="-127"/>
              </a:rPr>
              <a:t>            </a:t>
            </a:r>
            <a:r>
              <a:rPr lang="en-US" altLang="ko-KR" sz="12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cs typeface="Microsoft GothicNeo" panose="020B0500000101010101" pitchFamily="50" charset="-127"/>
              </a:rPr>
              <a:t>                                                                                                                                             </a:t>
            </a:r>
            <a:endParaRPr lang="en-US" altLang="ko-KR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6749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F9B5-D01D-4A72-BBFE-8B6FBC96131D}" type="slidenum">
              <a:rPr lang="ko-KR" altLang="en-US" smtClean="0"/>
              <a:pPr/>
              <a:t>49</a:t>
            </a:fld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502501" y="784165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dirty="0"/>
              <a:t> </a:t>
            </a:r>
            <a:r>
              <a:rPr lang="ko-KR" altLang="en-US" dirty="0">
                <a:solidFill>
                  <a:srgbClr val="FF0000"/>
                </a:solidFill>
              </a:rPr>
              <a:t>영국 </a:t>
            </a:r>
            <a:r>
              <a:rPr lang="en-US" altLang="ko-KR" dirty="0">
                <a:solidFill>
                  <a:srgbClr val="FF0000"/>
                </a:solidFill>
              </a:rPr>
              <a:t>DSS </a:t>
            </a:r>
            <a:r>
              <a:rPr lang="ko-KR" altLang="en-US" dirty="0">
                <a:solidFill>
                  <a:srgbClr val="FF0000"/>
                </a:solidFill>
              </a:rPr>
              <a:t>자본시장 혁신 </a:t>
            </a:r>
            <a:endParaRPr lang="en-US" altLang="ko-KR" dirty="0">
              <a:solidFill>
                <a:srgbClr val="FF0000"/>
              </a:solidFill>
            </a:endParaRPr>
          </a:p>
          <a:p>
            <a:r>
              <a:rPr lang="en-US" altLang="ko-KR" dirty="0"/>
              <a:t>    </a:t>
            </a:r>
          </a:p>
          <a:p>
            <a:r>
              <a:rPr lang="en-US" altLang="ko-KR" dirty="0"/>
              <a:t>    2.1</a:t>
            </a:r>
            <a:r>
              <a:rPr lang="ko-KR" altLang="en-US" dirty="0"/>
              <a:t> 자본시장 혁신 </a:t>
            </a:r>
            <a:r>
              <a:rPr lang="ko-KR" altLang="en-US" dirty="0" err="1"/>
              <a:t>로드맵</a:t>
            </a:r>
            <a:r>
              <a:rPr lang="ko-KR" altLang="en-US" dirty="0"/>
              <a:t> </a:t>
            </a:r>
            <a:endParaRPr lang="en-US" altLang="ko-KR" dirty="0"/>
          </a:p>
          <a:p>
            <a:r>
              <a:rPr lang="en-US" altLang="ko-KR" dirty="0"/>
              <a:t>    2.2 </a:t>
            </a:r>
            <a:r>
              <a:rPr lang="ko-KR" altLang="en-US" dirty="0"/>
              <a:t>정부 기관별 업무 확정  </a:t>
            </a:r>
            <a:endParaRPr lang="en-US" altLang="ko-KR" dirty="0"/>
          </a:p>
          <a:p>
            <a:r>
              <a:rPr lang="en-US" altLang="ko-KR" dirty="0"/>
              <a:t>    2.3 </a:t>
            </a:r>
            <a:r>
              <a:rPr lang="ko-KR" altLang="en-US" dirty="0"/>
              <a:t>부문별 규제 및 입법 도입 </a:t>
            </a:r>
            <a:endParaRPr lang="en-US" altLang="ko-KR" dirty="0"/>
          </a:p>
          <a:p>
            <a:r>
              <a:rPr lang="ko-KR" altLang="en-US" dirty="0"/>
              <a:t>    </a:t>
            </a:r>
            <a:endParaRPr lang="en-US" altLang="ko-KR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009E6B8B-697D-A1B9-CF14-6D8C53B63B6D}"/>
              </a:ext>
            </a:extLst>
          </p:cNvPr>
          <p:cNvSpPr/>
          <p:nvPr/>
        </p:nvSpPr>
        <p:spPr>
          <a:xfrm>
            <a:off x="0" y="0"/>
            <a:ext cx="12192000" cy="50037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dirty="0">
                <a:solidFill>
                  <a:schemeClr val="bg1"/>
                </a:solidFill>
              </a:rPr>
              <a:t>영국 </a:t>
            </a:r>
            <a:r>
              <a:rPr lang="ko-KR" altLang="en-US" b="1" dirty="0" err="1">
                <a:solidFill>
                  <a:schemeClr val="bg1"/>
                </a:solidFill>
              </a:rPr>
              <a:t>증권토큰</a:t>
            </a:r>
            <a:r>
              <a:rPr lang="ko-KR" altLang="en-US" b="1" dirty="0">
                <a:solidFill>
                  <a:schemeClr val="bg1"/>
                </a:solidFill>
              </a:rPr>
              <a:t> </a:t>
            </a:r>
            <a:r>
              <a:rPr lang="ko-KR" altLang="en-US" b="1" dirty="0" err="1">
                <a:solidFill>
                  <a:schemeClr val="bg1"/>
                </a:solidFill>
              </a:rPr>
              <a:t>샌드박스</a:t>
            </a:r>
            <a:endParaRPr lang="ko-KR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293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1001"/>
          <p:cNvGrpSpPr/>
          <p:nvPr/>
        </p:nvGrpSpPr>
        <p:grpSpPr>
          <a:xfrm>
            <a:off x="463457" y="4815632"/>
            <a:ext cx="1837778" cy="1622563"/>
            <a:chOff x="1354453" y="7358278"/>
            <a:chExt cx="2756667" cy="243384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4453" y="7358278"/>
              <a:ext cx="2756667" cy="2433845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463457" y="644958"/>
            <a:ext cx="11182946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2400" kern="0" spc="-200" dirty="0">
                <a:latin typeface="S-Core Dream 7 ExtraBold" pitchFamily="34" charset="0"/>
              </a:rPr>
              <a:t>        Non –Native (Hybrid, </a:t>
            </a:r>
            <a:r>
              <a:rPr lang="ko-KR" altLang="en-US" sz="2400" kern="0" spc="-200" dirty="0" err="1">
                <a:latin typeface="S-Core Dream 7 ExtraBold" pitchFamily="34" charset="0"/>
              </a:rPr>
              <a:t>블록체인</a:t>
            </a:r>
            <a:r>
              <a:rPr lang="en-US" altLang="ko-KR" sz="2400" kern="0" spc="-200" dirty="0">
                <a:latin typeface="S-Core Dream 7 ExtraBold" pitchFamily="34" charset="0"/>
              </a:rPr>
              <a:t> </a:t>
            </a:r>
            <a:r>
              <a:rPr lang="ko-KR" altLang="en-US" sz="2400" kern="0" spc="-200" dirty="0">
                <a:latin typeface="S-Core Dream 7 ExtraBold" pitchFamily="34" charset="0"/>
              </a:rPr>
              <a:t>내재</a:t>
            </a:r>
            <a:r>
              <a:rPr lang="en-US" altLang="ko-KR" sz="2400" kern="0" spc="-200" dirty="0">
                <a:latin typeface="S-Core Dream 7 ExtraBold" pitchFamily="34" charset="0"/>
              </a:rPr>
              <a:t>)   </a:t>
            </a:r>
            <a:r>
              <a:rPr lang="ko-KR" altLang="en-US" sz="2400" kern="0" spc="-200" dirty="0">
                <a:latin typeface="S-Core Dream 7 ExtraBold" pitchFamily="34" charset="0"/>
              </a:rPr>
              <a:t> </a:t>
            </a:r>
            <a:r>
              <a:rPr lang="en-US" altLang="ko-KR" sz="2400" kern="0" spc="-200" dirty="0">
                <a:latin typeface="S-Core Dream 7 ExtraBold" pitchFamily="34" charset="0"/>
              </a:rPr>
              <a:t>                 Vs.                       Native</a:t>
            </a:r>
            <a:r>
              <a:rPr lang="ko-KR" altLang="en-US" sz="2400" kern="0" spc="-200" dirty="0">
                <a:latin typeface="S-Core Dream 7 ExtraBold" pitchFamily="34" charset="0"/>
              </a:rPr>
              <a:t> </a:t>
            </a:r>
            <a:r>
              <a:rPr lang="en-US" altLang="ko-KR" sz="2400" kern="0" spc="-200" dirty="0">
                <a:latin typeface="S-Core Dream 7 ExtraBold" pitchFamily="34" charset="0"/>
              </a:rPr>
              <a:t>(</a:t>
            </a:r>
            <a:r>
              <a:rPr lang="ko-KR" altLang="en-US" sz="2400" kern="0" spc="-200" dirty="0" err="1">
                <a:latin typeface="S-Core Dream 7 ExtraBold" pitchFamily="34" charset="0"/>
              </a:rPr>
              <a:t>블록체인</a:t>
            </a:r>
            <a:r>
              <a:rPr lang="ko-KR" altLang="en-US" sz="2400" kern="0" spc="-200" dirty="0">
                <a:latin typeface="S-Core Dream 7 ExtraBold" pitchFamily="34" charset="0"/>
              </a:rPr>
              <a:t> 고유</a:t>
            </a:r>
            <a:r>
              <a:rPr lang="en-US" altLang="ko-KR" sz="2400" kern="0" spc="-200" dirty="0">
                <a:latin typeface="S-Core Dream 7 ExtraBold" pitchFamily="34" charset="0"/>
              </a:rPr>
              <a:t>) </a:t>
            </a:r>
            <a:r>
              <a:rPr lang="ko-KR" altLang="en-US" sz="2400" kern="0" spc="-200" dirty="0">
                <a:latin typeface="S-Core Dream 7 ExtraBold" pitchFamily="34" charset="0"/>
              </a:rPr>
              <a:t> </a:t>
            </a:r>
            <a:r>
              <a:rPr lang="en-US" altLang="ko-KR" sz="2400" kern="0" spc="-200" dirty="0">
                <a:latin typeface="S-Core Dream 7 ExtraBold" pitchFamily="34" charset="0"/>
              </a:rPr>
              <a:t> </a:t>
            </a:r>
            <a:endParaRPr lang="en-US" sz="2400" dirty="0"/>
          </a:p>
        </p:txBody>
      </p:sp>
      <p:grpSp>
        <p:nvGrpSpPr>
          <p:cNvPr id="9" name="그룹 1003"/>
          <p:cNvGrpSpPr/>
          <p:nvPr/>
        </p:nvGrpSpPr>
        <p:grpSpPr>
          <a:xfrm>
            <a:off x="7471995" y="244305"/>
            <a:ext cx="1730045" cy="1527447"/>
            <a:chOff x="11207992" y="366458"/>
            <a:chExt cx="2595068" cy="2291170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207992" y="366458"/>
              <a:ext cx="2595068" cy="2291170"/>
            </a:xfrm>
            <a:prstGeom prst="rect">
              <a:avLst/>
            </a:prstGeom>
          </p:spPr>
        </p:pic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0854" y="1196909"/>
            <a:ext cx="5541656" cy="4327991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22932" y="1201216"/>
            <a:ext cx="4991603" cy="42424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6744" y="5433181"/>
            <a:ext cx="5169877" cy="120032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/>
              <a:t>Non-Native (</a:t>
            </a:r>
            <a:r>
              <a:rPr lang="en-US" altLang="ko-KR" dirty="0">
                <a:solidFill>
                  <a:schemeClr val="accent1"/>
                </a:solidFill>
              </a:rPr>
              <a:t>RWA</a:t>
            </a:r>
            <a:r>
              <a:rPr lang="en-US" altLang="ko-KR" dirty="0"/>
              <a:t>)</a:t>
            </a:r>
          </a:p>
          <a:p>
            <a:r>
              <a:rPr lang="ko-KR" altLang="en-US" dirty="0"/>
              <a:t>가치 인정 </a:t>
            </a:r>
            <a:r>
              <a:rPr lang="en-US" altLang="ko-KR" dirty="0"/>
              <a:t>: </a:t>
            </a:r>
            <a:r>
              <a:rPr lang="ko-KR" altLang="en-US" dirty="0"/>
              <a:t>수탁 자산   </a:t>
            </a:r>
            <a:endParaRPr lang="en-US" altLang="ko-KR" dirty="0"/>
          </a:p>
          <a:p>
            <a:r>
              <a:rPr lang="ko-KR" altLang="en-US" dirty="0"/>
              <a:t>재산권 표시 및 이전 </a:t>
            </a:r>
            <a:r>
              <a:rPr lang="en-US" altLang="ko-KR" dirty="0"/>
              <a:t>: </a:t>
            </a:r>
            <a:r>
              <a:rPr lang="ko-KR" altLang="en-US" dirty="0"/>
              <a:t>토큰</a:t>
            </a:r>
            <a:r>
              <a:rPr lang="en-US" altLang="ko-KR" dirty="0"/>
              <a:t>,</a:t>
            </a:r>
          </a:p>
          <a:p>
            <a:r>
              <a:rPr lang="en-US" altLang="ko-KR" dirty="0"/>
              <a:t>                             DLT</a:t>
            </a:r>
            <a:r>
              <a:rPr lang="ko-KR" altLang="en-US" dirty="0"/>
              <a:t>상에서 </a:t>
            </a:r>
            <a:r>
              <a:rPr lang="ko-KR" altLang="en-US" b="1" dirty="0"/>
              <a:t>거래 </a:t>
            </a:r>
            <a:r>
              <a:rPr lang="ko-KR" altLang="en-US" dirty="0"/>
              <a:t> 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722932" y="5418478"/>
            <a:ext cx="5223696" cy="120032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/>
              <a:t>Native </a:t>
            </a:r>
          </a:p>
          <a:p>
            <a:r>
              <a:rPr lang="ko-KR" altLang="en-US" dirty="0"/>
              <a:t>가치 인정 </a:t>
            </a:r>
            <a:r>
              <a:rPr lang="en-US" altLang="ko-KR" dirty="0"/>
              <a:t>: </a:t>
            </a:r>
            <a:r>
              <a:rPr lang="ko-KR" altLang="en-US" dirty="0"/>
              <a:t>토큰 </a:t>
            </a:r>
            <a:r>
              <a:rPr lang="en-US" altLang="ko-KR" dirty="0"/>
              <a:t>(DLT </a:t>
            </a:r>
            <a:r>
              <a:rPr lang="ko-KR" altLang="en-US" dirty="0"/>
              <a:t>기술</a:t>
            </a:r>
            <a:r>
              <a:rPr lang="en-US" altLang="ko-KR" dirty="0"/>
              <a:t>)</a:t>
            </a:r>
            <a:r>
              <a:rPr lang="ko-KR" altLang="en-US" dirty="0"/>
              <a:t> </a:t>
            </a:r>
            <a:endParaRPr lang="en-US" altLang="ko-KR" dirty="0"/>
          </a:p>
          <a:p>
            <a:r>
              <a:rPr lang="ko-KR" altLang="en-US" dirty="0"/>
              <a:t>재산권 표시 및 이전</a:t>
            </a:r>
            <a:r>
              <a:rPr lang="en-US" altLang="ko-KR" dirty="0"/>
              <a:t>:  </a:t>
            </a:r>
            <a:r>
              <a:rPr lang="ko-KR" altLang="en-US" dirty="0"/>
              <a:t>토큰 </a:t>
            </a:r>
            <a:r>
              <a:rPr lang="en-US" altLang="ko-KR" dirty="0"/>
              <a:t>,</a:t>
            </a:r>
          </a:p>
          <a:p>
            <a:r>
              <a:rPr lang="en-US" altLang="ko-KR" dirty="0"/>
              <a:t>                              DLT</a:t>
            </a:r>
            <a:r>
              <a:rPr lang="ko-KR" altLang="en-US" dirty="0"/>
              <a:t>에서 </a:t>
            </a:r>
            <a:r>
              <a:rPr lang="ko-KR" altLang="en-US" b="1" dirty="0"/>
              <a:t>발행 및</a:t>
            </a:r>
            <a:r>
              <a:rPr lang="en-US" altLang="ko-KR" b="1" dirty="0"/>
              <a:t> </a:t>
            </a:r>
            <a:r>
              <a:rPr lang="ko-KR" altLang="en-US" b="1" dirty="0"/>
              <a:t>거래  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009E6B8B-697D-A1B9-CF14-6D8C53B63B6D}"/>
              </a:ext>
            </a:extLst>
          </p:cNvPr>
          <p:cNvSpPr/>
          <p:nvPr/>
        </p:nvSpPr>
        <p:spPr>
          <a:xfrm>
            <a:off x="0" y="-27451"/>
            <a:ext cx="12192000" cy="46448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kern="0" spc="-200" dirty="0">
                <a:solidFill>
                  <a:schemeClr val="bg1"/>
                </a:solidFill>
                <a:latin typeface="S-Core Dream 7 ExtraBold" pitchFamily="34" charset="0"/>
              </a:rPr>
              <a:t> </a:t>
            </a:r>
            <a:r>
              <a:rPr lang="en-US" altLang="ko-KR" b="1" kern="0" spc="-200" dirty="0">
                <a:solidFill>
                  <a:schemeClr val="bg1"/>
                </a:solidFill>
                <a:latin typeface="S-Core Dream 7 ExtraBold" pitchFamily="34" charset="0"/>
              </a:rPr>
              <a:t>   </a:t>
            </a:r>
            <a:r>
              <a:rPr lang="ko-KR" altLang="en-US" b="1" kern="0" spc="-200" dirty="0">
                <a:solidFill>
                  <a:schemeClr val="bg1"/>
                </a:solidFill>
                <a:latin typeface="S-Core Dream 7 ExtraBold" pitchFamily="34" charset="0"/>
              </a:rPr>
              <a:t>디지털</a:t>
            </a:r>
            <a:r>
              <a:rPr lang="en-US" altLang="ko-KR" b="1" kern="0" spc="-200" dirty="0">
                <a:solidFill>
                  <a:schemeClr val="bg1"/>
                </a:solidFill>
                <a:latin typeface="S-Core Dream 7 ExtraBold" pitchFamily="34" charset="0"/>
              </a:rPr>
              <a:t> </a:t>
            </a:r>
            <a:r>
              <a:rPr lang="ko-KR" altLang="en-US" b="1" kern="0" spc="-200" dirty="0">
                <a:solidFill>
                  <a:schemeClr val="bg1"/>
                </a:solidFill>
                <a:latin typeface="S-Core Dream 7 ExtraBold" pitchFamily="34" charset="0"/>
              </a:rPr>
              <a:t>자산</a:t>
            </a:r>
            <a:r>
              <a:rPr lang="en-US" altLang="ko-KR" b="1" kern="0" spc="-200" dirty="0">
                <a:solidFill>
                  <a:schemeClr val="bg1"/>
                </a:solidFill>
                <a:latin typeface="S-Core Dream 7 ExtraBold" pitchFamily="34" charset="0"/>
              </a:rPr>
              <a:t>(</a:t>
            </a:r>
            <a:r>
              <a:rPr lang="ko-KR" altLang="en-US" b="1" kern="0" spc="-200" dirty="0">
                <a:solidFill>
                  <a:schemeClr val="bg1"/>
                </a:solidFill>
                <a:latin typeface="S-Core Dream 7 ExtraBold" pitchFamily="34" charset="0"/>
              </a:rPr>
              <a:t>토큰</a:t>
            </a:r>
            <a:r>
              <a:rPr lang="en-US" altLang="ko-KR" b="1" kern="0" spc="-200" dirty="0">
                <a:solidFill>
                  <a:schemeClr val="bg1"/>
                </a:solidFill>
                <a:latin typeface="S-Core Dream 7 ExtraBold" pitchFamily="34" charset="0"/>
              </a:rPr>
              <a:t>)</a:t>
            </a:r>
            <a:r>
              <a:rPr lang="ko-KR" altLang="en-US" b="1" kern="0" spc="-200" dirty="0">
                <a:solidFill>
                  <a:schemeClr val="bg1"/>
                </a:solidFill>
                <a:latin typeface="S-Core Dream 7 ExtraBold" pitchFamily="34" charset="0"/>
              </a:rPr>
              <a:t>의  종류 </a:t>
            </a:r>
            <a:r>
              <a:rPr lang="en-US" altLang="ko-KR" b="1" kern="0" spc="-200" dirty="0">
                <a:solidFill>
                  <a:schemeClr val="bg1"/>
                </a:solidFill>
                <a:latin typeface="S-Core Dream 7 ExtraBold" pitchFamily="34" charset="0"/>
              </a:rPr>
              <a:t> : Non – Native    Vs.     Native   </a:t>
            </a:r>
            <a:endParaRPr lang="en-US" altLang="ko-KR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21626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F9B5-D01D-4A72-BBFE-8B6FBC96131D}" type="slidenum">
              <a:rPr lang="ko-KR" altLang="en-US" smtClean="0"/>
              <a:pPr/>
              <a:t>50</a:t>
            </a:fld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489438" y="509845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</p:txBody>
      </p:sp>
      <p:sp>
        <p:nvSpPr>
          <p:cNvPr id="4" name="직사각형 3"/>
          <p:cNvSpPr/>
          <p:nvPr/>
        </p:nvSpPr>
        <p:spPr>
          <a:xfrm>
            <a:off x="406402" y="763055"/>
            <a:ext cx="11175998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rgbClr val="0070C0"/>
                </a:solidFill>
                <a:latin typeface="Arial" panose="020B0604020202020204" pitchFamily="34" charset="0"/>
              </a:rPr>
              <a:t>영국 금융중심지  부활을 위한 </a:t>
            </a:r>
            <a:r>
              <a:rPr lang="en-US" altLang="ko-KR" dirty="0">
                <a:solidFill>
                  <a:srgbClr val="0070C0"/>
                </a:solidFill>
                <a:latin typeface="Arial" panose="020B0604020202020204" pitchFamily="34" charset="0"/>
              </a:rPr>
              <a:t>GS </a:t>
            </a:r>
            <a:r>
              <a:rPr lang="ko-KR" altLang="en-US" dirty="0">
                <a:solidFill>
                  <a:srgbClr val="0070C0"/>
                </a:solidFill>
                <a:latin typeface="Arial" panose="020B0604020202020204" pitchFamily="34" charset="0"/>
              </a:rPr>
              <a:t>출신의 영국 수상 </a:t>
            </a:r>
            <a:r>
              <a:rPr lang="en-US" altLang="ko-KR" dirty="0">
                <a:solidFill>
                  <a:srgbClr val="0070C0"/>
                </a:solidFill>
                <a:latin typeface="Arial" panose="020B0604020202020204" pitchFamily="34" charset="0"/>
              </a:rPr>
              <a:t>Rishi</a:t>
            </a:r>
            <a:r>
              <a:rPr lang="ko-KR" altLang="en-US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ko-KR" dirty="0">
                <a:solidFill>
                  <a:srgbClr val="0070C0"/>
                </a:solidFill>
                <a:latin typeface="Arial" panose="020B0604020202020204" pitchFamily="34" charset="0"/>
              </a:rPr>
              <a:t>Sunak </a:t>
            </a:r>
            <a:r>
              <a:rPr lang="ko-KR" altLang="en-US" dirty="0">
                <a:solidFill>
                  <a:srgbClr val="0070C0"/>
                </a:solidFill>
                <a:latin typeface="Arial" panose="020B0604020202020204" pitchFamily="34" charset="0"/>
              </a:rPr>
              <a:t> 야심  </a:t>
            </a:r>
            <a:endParaRPr lang="en-US" altLang="ko-KR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r>
              <a:rPr lang="en-US" altLang="ko-KR" dirty="0">
                <a:latin typeface="Arial" panose="020B0604020202020204" pitchFamily="34" charset="0"/>
              </a:rPr>
              <a:t>      “</a:t>
            </a:r>
            <a:r>
              <a:rPr lang="en-US" altLang="ko-KR" dirty="0">
                <a:solidFill>
                  <a:srgbClr val="FF0000"/>
                </a:solidFill>
                <a:latin typeface="Arial" panose="020B0604020202020204" pitchFamily="34" charset="0"/>
              </a:rPr>
              <a:t>DLT </a:t>
            </a:r>
            <a:r>
              <a:rPr lang="ko-KR" altLang="en-US" dirty="0">
                <a:solidFill>
                  <a:srgbClr val="FF0000"/>
                </a:solidFill>
                <a:latin typeface="Arial" panose="020B0604020202020204" pitchFamily="34" charset="0"/>
              </a:rPr>
              <a:t>자본시장의 후발주자이지만 자본시장 혁신 주도 </a:t>
            </a:r>
            <a:r>
              <a:rPr lang="en-US" altLang="ko-KR" dirty="0">
                <a:solidFill>
                  <a:srgbClr val="FF0000"/>
                </a:solidFill>
                <a:latin typeface="Arial" panose="020B0604020202020204" pitchFamily="34" charset="0"/>
              </a:rPr>
              <a:t>“</a:t>
            </a:r>
            <a:r>
              <a:rPr lang="ko-KR" altLang="en-US" dirty="0">
                <a:solidFill>
                  <a:srgbClr val="FF0000"/>
                </a:solidFill>
                <a:latin typeface="Arial" panose="020B0604020202020204" pitchFamily="34" charset="0"/>
              </a:rPr>
              <a:t>  </a:t>
            </a:r>
            <a:endParaRPr lang="en-US" altLang="ko-KR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en-US" altLang="ko-KR" dirty="0">
                <a:latin typeface="Arial" panose="020B0604020202020204" pitchFamily="34" charset="0"/>
              </a:rPr>
              <a:t> </a:t>
            </a:r>
          </a:p>
          <a:p>
            <a:r>
              <a:rPr lang="en-US" altLang="ko-KR" dirty="0">
                <a:solidFill>
                  <a:srgbClr val="363636"/>
                </a:solidFill>
                <a:latin typeface="Arial" panose="020B0604020202020204" pitchFamily="34" charset="0"/>
              </a:rPr>
              <a:t>- </a:t>
            </a:r>
            <a:r>
              <a:rPr lang="en-US" altLang="ko-KR" dirty="0">
                <a:solidFill>
                  <a:srgbClr val="0070C0"/>
                </a:solidFill>
                <a:latin typeface="Arial" panose="020B0604020202020204" pitchFamily="34" charset="0"/>
              </a:rPr>
              <a:t>Rishi</a:t>
            </a:r>
            <a:r>
              <a:rPr lang="ko-KR" altLang="en-US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ko-KR" dirty="0">
                <a:solidFill>
                  <a:srgbClr val="0070C0"/>
                </a:solidFill>
                <a:latin typeface="Arial" panose="020B0604020202020204" pitchFamily="34" charset="0"/>
              </a:rPr>
              <a:t>Sunak </a:t>
            </a:r>
            <a:r>
              <a:rPr lang="ko-KR" altLang="en-US" dirty="0">
                <a:solidFill>
                  <a:srgbClr val="363636"/>
                </a:solidFill>
                <a:latin typeface="Arial" panose="020B0604020202020204" pitchFamily="34" charset="0"/>
              </a:rPr>
              <a:t>재무부 장관 재임중</a:t>
            </a:r>
            <a:r>
              <a:rPr lang="en-US" altLang="ko-KR" dirty="0">
                <a:solidFill>
                  <a:srgbClr val="363636"/>
                </a:solidFill>
                <a:latin typeface="Arial" panose="020B0604020202020204" pitchFamily="34" charset="0"/>
              </a:rPr>
              <a:t> (</a:t>
            </a:r>
            <a:r>
              <a:rPr lang="en-US" altLang="ko-KR" dirty="0"/>
              <a:t>2021.4) </a:t>
            </a:r>
            <a:endParaRPr lang="en-US" altLang="ko-KR" dirty="0">
              <a:solidFill>
                <a:srgbClr val="363636"/>
              </a:solidFill>
              <a:latin typeface="Arial" panose="020B0604020202020204" pitchFamily="34" charset="0"/>
            </a:endParaRPr>
          </a:p>
          <a:p>
            <a:r>
              <a:rPr lang="ko-KR" altLang="en-US" dirty="0"/>
              <a:t>    </a:t>
            </a:r>
            <a:r>
              <a:rPr lang="ko-KR" altLang="en-US" dirty="0">
                <a:solidFill>
                  <a:srgbClr val="0070C0"/>
                </a:solidFill>
              </a:rPr>
              <a:t>중앙은행 디지털 화폐</a:t>
            </a:r>
            <a:r>
              <a:rPr lang="en-US" altLang="ko-KR" dirty="0">
                <a:solidFill>
                  <a:srgbClr val="0070C0"/>
                </a:solidFill>
              </a:rPr>
              <a:t>(CBDC) </a:t>
            </a:r>
            <a:r>
              <a:rPr lang="ko-KR" altLang="en-US" dirty="0">
                <a:solidFill>
                  <a:srgbClr val="0070C0"/>
                </a:solidFill>
              </a:rPr>
              <a:t>시범 업무를 위해 재무부 </a:t>
            </a:r>
            <a:r>
              <a:rPr lang="en-US" altLang="ko-KR" dirty="0">
                <a:solidFill>
                  <a:srgbClr val="0070C0"/>
                </a:solidFill>
              </a:rPr>
              <a:t>-</a:t>
            </a:r>
            <a:r>
              <a:rPr lang="ko-KR" altLang="en-US" dirty="0">
                <a:solidFill>
                  <a:srgbClr val="0070C0"/>
                </a:solidFill>
              </a:rPr>
              <a:t> </a:t>
            </a:r>
            <a:r>
              <a:rPr lang="en-US" altLang="ko-KR" dirty="0">
                <a:solidFill>
                  <a:srgbClr val="0070C0"/>
                </a:solidFill>
              </a:rPr>
              <a:t>BOE </a:t>
            </a:r>
            <a:r>
              <a:rPr lang="ko-KR" altLang="en-US" dirty="0">
                <a:solidFill>
                  <a:srgbClr val="0070C0"/>
                </a:solidFill>
              </a:rPr>
              <a:t>간  </a:t>
            </a:r>
            <a:r>
              <a:rPr lang="en-US" altLang="ko-KR" dirty="0">
                <a:solidFill>
                  <a:srgbClr val="0070C0"/>
                </a:solidFill>
              </a:rPr>
              <a:t>TF</a:t>
            </a:r>
            <a:r>
              <a:rPr lang="ko-KR" altLang="en-US" dirty="0">
                <a:solidFill>
                  <a:srgbClr val="0070C0"/>
                </a:solidFill>
              </a:rPr>
              <a:t> 출범시킴</a:t>
            </a:r>
            <a:endParaRPr lang="en-US" altLang="ko-KR" dirty="0">
              <a:solidFill>
                <a:srgbClr val="0070C0"/>
              </a:solidFill>
            </a:endParaRPr>
          </a:p>
          <a:p>
            <a:endParaRPr lang="en-US" altLang="ko-KR" dirty="0">
              <a:solidFill>
                <a:srgbClr val="363636"/>
              </a:solidFill>
              <a:latin typeface="Arial" panose="020B0604020202020204" pitchFamily="34" charset="0"/>
            </a:endParaRPr>
          </a:p>
          <a:p>
            <a:r>
              <a:rPr lang="en-US" altLang="ko-KR" dirty="0">
                <a:solidFill>
                  <a:srgbClr val="363636"/>
                </a:solidFill>
                <a:latin typeface="Arial" panose="020B0604020202020204" pitchFamily="34" charset="0"/>
              </a:rPr>
              <a:t>-  FMI DSS sandbox </a:t>
            </a:r>
            <a:r>
              <a:rPr lang="ko-KR" altLang="en-US" dirty="0">
                <a:solidFill>
                  <a:srgbClr val="363636"/>
                </a:solidFill>
                <a:latin typeface="Arial" panose="020B0604020202020204" pitchFamily="34" charset="0"/>
              </a:rPr>
              <a:t>추진</a:t>
            </a:r>
            <a:r>
              <a:rPr lang="en-US" altLang="ko-KR" dirty="0">
                <a:solidFill>
                  <a:srgbClr val="363636"/>
                </a:solidFill>
                <a:latin typeface="Arial" panose="020B0604020202020204" pitchFamily="34" charset="0"/>
              </a:rPr>
              <a:t> (2022, FSMA Bill )  </a:t>
            </a:r>
            <a:r>
              <a:rPr lang="ko-KR" altLang="en-US" dirty="0">
                <a:solidFill>
                  <a:srgbClr val="363636"/>
                </a:solidFill>
                <a:latin typeface="Arial" panose="020B0604020202020204" pitchFamily="34" charset="0"/>
              </a:rPr>
              <a:t>  </a:t>
            </a:r>
            <a:endParaRPr lang="en-US" altLang="ko-KR" dirty="0">
              <a:solidFill>
                <a:srgbClr val="363636"/>
              </a:solidFill>
              <a:latin typeface="Arial" panose="020B0604020202020204" pitchFamily="34" charset="0"/>
            </a:endParaRPr>
          </a:p>
          <a:p>
            <a:r>
              <a:rPr lang="en-US" altLang="ko-KR" dirty="0"/>
              <a:t>   </a:t>
            </a:r>
            <a:r>
              <a:rPr lang="ko-KR" altLang="en-US" dirty="0"/>
              <a:t>디지털 자산을 통한 자본시장 혁신으로  영국이</a:t>
            </a:r>
            <a:r>
              <a:rPr lang="en-US" altLang="ko-KR" dirty="0"/>
              <a:t> </a:t>
            </a:r>
            <a:r>
              <a:rPr lang="ko-KR" altLang="en-US" dirty="0"/>
              <a:t>글로벌 금융 리더로 부상 발표 </a:t>
            </a:r>
            <a:endParaRPr lang="en-US" altLang="ko-KR" dirty="0"/>
          </a:p>
          <a:p>
            <a:r>
              <a:rPr lang="ko-KR" altLang="en-US" dirty="0">
                <a:solidFill>
                  <a:srgbClr val="FF0000"/>
                </a:solidFill>
              </a:rPr>
              <a:t>   </a:t>
            </a:r>
            <a:r>
              <a:rPr lang="ko-KR" altLang="en-US" dirty="0">
                <a:solidFill>
                  <a:srgbClr val="0070C0"/>
                </a:solidFill>
              </a:rPr>
              <a:t>재무부 </a:t>
            </a:r>
            <a:r>
              <a:rPr lang="en-US" altLang="ko-KR" dirty="0">
                <a:solidFill>
                  <a:srgbClr val="0070C0"/>
                </a:solidFill>
              </a:rPr>
              <a:t>DSS </a:t>
            </a:r>
            <a:r>
              <a:rPr lang="ko-KR" altLang="en-US" dirty="0">
                <a:solidFill>
                  <a:srgbClr val="0070C0"/>
                </a:solidFill>
              </a:rPr>
              <a:t>전문가 회의 개시</a:t>
            </a:r>
            <a:r>
              <a:rPr lang="en-US" altLang="ko-KR" dirty="0">
                <a:solidFill>
                  <a:srgbClr val="0070C0"/>
                </a:solidFill>
              </a:rPr>
              <a:t>(FMI </a:t>
            </a:r>
            <a:r>
              <a:rPr lang="ko-KR" altLang="en-US" dirty="0" err="1">
                <a:solidFill>
                  <a:srgbClr val="0070C0"/>
                </a:solidFill>
              </a:rPr>
              <a:t>샌드박스</a:t>
            </a:r>
            <a:r>
              <a:rPr lang="en-US" altLang="ko-KR" dirty="0">
                <a:solidFill>
                  <a:srgbClr val="0070C0"/>
                </a:solidFill>
              </a:rPr>
              <a:t> </a:t>
            </a:r>
            <a:r>
              <a:rPr lang="ko-KR" altLang="en-US" dirty="0">
                <a:solidFill>
                  <a:srgbClr val="0070C0"/>
                </a:solidFill>
              </a:rPr>
              <a:t>사업 중 첫번째 주제</a:t>
            </a:r>
            <a:r>
              <a:rPr lang="en-US" altLang="ko-KR" dirty="0">
                <a:solidFill>
                  <a:srgbClr val="0070C0"/>
                </a:solidFill>
              </a:rPr>
              <a:t>-  </a:t>
            </a:r>
            <a:r>
              <a:rPr lang="ko-KR" altLang="en-US" dirty="0">
                <a:solidFill>
                  <a:srgbClr val="0070C0"/>
                </a:solidFill>
              </a:rPr>
              <a:t>증권 발행</a:t>
            </a:r>
            <a:r>
              <a:rPr lang="en-US" altLang="ko-KR" dirty="0">
                <a:solidFill>
                  <a:srgbClr val="0070C0"/>
                </a:solidFill>
              </a:rPr>
              <a:t> </a:t>
            </a:r>
            <a:r>
              <a:rPr lang="ko-KR" altLang="en-US" dirty="0">
                <a:solidFill>
                  <a:srgbClr val="0070C0"/>
                </a:solidFill>
              </a:rPr>
              <a:t>거래 및 결제 인프라 개선</a:t>
            </a:r>
            <a:r>
              <a:rPr lang="en-US" altLang="ko-KR" dirty="0">
                <a:solidFill>
                  <a:srgbClr val="0070C0"/>
                </a:solidFill>
              </a:rPr>
              <a:t>)</a:t>
            </a:r>
            <a:r>
              <a:rPr lang="ko-KR" altLang="en-US" dirty="0">
                <a:solidFill>
                  <a:srgbClr val="0070C0"/>
                </a:solidFill>
              </a:rPr>
              <a:t> </a:t>
            </a:r>
            <a:r>
              <a:rPr lang="en-US" altLang="ko-KR" dirty="0">
                <a:solidFill>
                  <a:srgbClr val="0070C0"/>
                </a:solidFill>
              </a:rPr>
              <a:t> </a:t>
            </a:r>
            <a:r>
              <a:rPr lang="ko-KR" altLang="en-US" dirty="0">
                <a:solidFill>
                  <a:srgbClr val="0070C0"/>
                </a:solidFill>
              </a:rPr>
              <a:t>  </a:t>
            </a:r>
          </a:p>
          <a:p>
            <a:endParaRPr lang="en-US" altLang="ko-KR" dirty="0"/>
          </a:p>
          <a:p>
            <a:pPr marL="285750" indent="-285750">
              <a:buFontTx/>
              <a:buChar char="-"/>
            </a:pPr>
            <a:r>
              <a:rPr lang="en-US" altLang="ko-KR" dirty="0"/>
              <a:t>UK </a:t>
            </a:r>
            <a:r>
              <a:rPr lang="ko-KR" altLang="en-US" dirty="0"/>
              <a:t>재무부의 </a:t>
            </a:r>
            <a:r>
              <a:rPr lang="en-US" altLang="ko-KR" dirty="0"/>
              <a:t>FMI </a:t>
            </a:r>
            <a:r>
              <a:rPr lang="ko-KR" altLang="en-US" dirty="0" err="1"/>
              <a:t>샌드박스</a:t>
            </a:r>
            <a:r>
              <a:rPr lang="ko-KR" altLang="en-US" dirty="0"/>
              <a:t> </a:t>
            </a:r>
            <a:r>
              <a:rPr lang="en-US" altLang="ko-KR" dirty="0"/>
              <a:t>1</a:t>
            </a:r>
            <a:r>
              <a:rPr lang="ko-KR" altLang="en-US" dirty="0"/>
              <a:t>호 사업 </a:t>
            </a:r>
            <a:r>
              <a:rPr lang="en-US" altLang="ko-KR" dirty="0"/>
              <a:t>– DSS </a:t>
            </a:r>
            <a:r>
              <a:rPr lang="ko-KR" altLang="en-US" dirty="0"/>
              <a:t>전문가 회의</a:t>
            </a:r>
            <a:r>
              <a:rPr lang="en-US" altLang="ko-KR" dirty="0"/>
              <a:t>(2023. 8</a:t>
            </a:r>
            <a:r>
              <a:rPr lang="ko-KR" altLang="en-US" dirty="0"/>
              <a:t>월 종료</a:t>
            </a:r>
            <a:r>
              <a:rPr lang="en-US" altLang="ko-KR" dirty="0"/>
              <a:t>)</a:t>
            </a:r>
            <a:r>
              <a:rPr lang="ko-KR" altLang="ko-KR" dirty="0">
                <a:solidFill>
                  <a:srgbClr val="1155CC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</a:t>
            </a:r>
            <a:r>
              <a:rPr lang="en-US" altLang="ko-KR" dirty="0">
                <a:solidFill>
                  <a:srgbClr val="1155CC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</a:t>
            </a:r>
            <a:r>
              <a:rPr lang="ko-KR" altLang="ko-KR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Consultation_on_Digital_Securities_Sandbox.pdf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(2023.7) </a:t>
            </a:r>
          </a:p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    </a:t>
            </a:r>
            <a:r>
              <a:rPr lang="ko-KR" altLang="ko-KR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M8298_Draft_response_to_DSS_consultation_final.pdf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(2023. 11)</a:t>
            </a:r>
            <a:endParaRPr lang="ko-KR" altLang="ko-KR" dirty="0">
              <a:latin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altLang="ko-KR" dirty="0"/>
          </a:p>
          <a:p>
            <a:pPr marL="285750" indent="-285750">
              <a:buFontTx/>
              <a:buChar char="-"/>
            </a:pPr>
            <a:endParaRPr lang="ko-KR" altLang="en-US" dirty="0"/>
          </a:p>
          <a:p>
            <a:r>
              <a:rPr lang="ko-KR" altLang="en-US" dirty="0"/>
              <a:t>  </a:t>
            </a:r>
            <a:r>
              <a:rPr lang="en-US" altLang="ko-KR" sz="3200" dirty="0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r>
              <a:rPr lang="en-US" altLang="ko-KR" dirty="0">
                <a:solidFill>
                  <a:srgbClr val="363636"/>
                </a:solidFill>
                <a:latin typeface="Arial" panose="020B0604020202020204" pitchFamily="34" charset="0"/>
              </a:rPr>
              <a:t>FMI Sandbox</a:t>
            </a:r>
          </a:p>
          <a:p>
            <a:r>
              <a:rPr lang="ko-KR" altLang="en-US" dirty="0">
                <a:solidFill>
                  <a:srgbClr val="363636"/>
                </a:solidFill>
                <a:latin typeface="Arial" panose="020B0604020202020204" pitchFamily="34" charset="0"/>
              </a:rPr>
              <a:t>   영국 금융</a:t>
            </a:r>
            <a:r>
              <a:rPr lang="en-US" altLang="ko-KR" dirty="0">
                <a:solidFill>
                  <a:srgbClr val="363636"/>
                </a:solidFill>
                <a:latin typeface="Arial" panose="020B0604020202020204" pitchFamily="34" charset="0"/>
              </a:rPr>
              <a:t>(</a:t>
            </a:r>
            <a:r>
              <a:rPr lang="ko-KR" altLang="en-US" dirty="0">
                <a:solidFill>
                  <a:srgbClr val="363636"/>
                </a:solidFill>
                <a:latin typeface="Arial" panose="020B0604020202020204" pitchFamily="34" charset="0"/>
              </a:rPr>
              <a:t>자본</a:t>
            </a:r>
            <a:r>
              <a:rPr lang="en-US" altLang="ko-KR" dirty="0">
                <a:solidFill>
                  <a:srgbClr val="363636"/>
                </a:solidFill>
                <a:latin typeface="Arial" panose="020B0604020202020204" pitchFamily="34" charset="0"/>
              </a:rPr>
              <a:t>)</a:t>
            </a:r>
            <a:r>
              <a:rPr lang="ko-KR" altLang="en-US" dirty="0">
                <a:solidFill>
                  <a:srgbClr val="363636"/>
                </a:solidFill>
                <a:latin typeface="Arial" panose="020B0604020202020204" pitchFamily="34" charset="0"/>
              </a:rPr>
              <a:t>시장 인프라 혁신을 위해  기존 법을 일시 유예 혹은 수정하여 </a:t>
            </a:r>
            <a:endParaRPr lang="en-US" altLang="ko-KR" dirty="0">
              <a:solidFill>
                <a:srgbClr val="363636"/>
              </a:solidFill>
              <a:latin typeface="Arial" panose="020B0604020202020204" pitchFamily="34" charset="0"/>
            </a:endParaRPr>
          </a:p>
          <a:p>
            <a:r>
              <a:rPr lang="en-US" altLang="ko-KR" dirty="0">
                <a:solidFill>
                  <a:srgbClr val="363636"/>
                </a:solidFill>
                <a:latin typeface="Arial" panose="020B0604020202020204" pitchFamily="34" charset="0"/>
              </a:rPr>
              <a:t>   </a:t>
            </a:r>
            <a:r>
              <a:rPr lang="ko-KR" altLang="en-US" dirty="0">
                <a:solidFill>
                  <a:srgbClr val="363636"/>
                </a:solidFill>
                <a:latin typeface="Arial" panose="020B0604020202020204" pitchFamily="34" charset="0"/>
              </a:rPr>
              <a:t>신기술 업무</a:t>
            </a:r>
            <a:r>
              <a:rPr lang="en-US" altLang="ko-KR" dirty="0">
                <a:solidFill>
                  <a:srgbClr val="363636"/>
                </a:solidFill>
                <a:latin typeface="Arial" panose="020B0604020202020204" pitchFamily="34" charset="0"/>
              </a:rPr>
              <a:t>(DLT) </a:t>
            </a:r>
            <a:r>
              <a:rPr lang="ko-KR" altLang="en-US" dirty="0">
                <a:solidFill>
                  <a:srgbClr val="363636"/>
                </a:solidFill>
                <a:latin typeface="Arial" panose="020B0604020202020204" pitchFamily="34" charset="0"/>
              </a:rPr>
              <a:t>을</a:t>
            </a:r>
            <a:r>
              <a:rPr lang="en-US" altLang="ko-KR" dirty="0">
                <a:solidFill>
                  <a:srgbClr val="363636"/>
                </a:solidFill>
                <a:latin typeface="Arial" panose="020B0604020202020204" pitchFamily="34" charset="0"/>
              </a:rPr>
              <a:t> </a:t>
            </a:r>
            <a:r>
              <a:rPr lang="ko-KR" altLang="en-US" dirty="0">
                <a:solidFill>
                  <a:srgbClr val="363636"/>
                </a:solidFill>
                <a:latin typeface="Arial" panose="020B0604020202020204" pitchFamily="34" charset="0"/>
              </a:rPr>
              <a:t>채택하고 테스트하기 위해 관련 기업을  참여시키는 제도  </a:t>
            </a:r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009E6B8B-697D-A1B9-CF14-6D8C53B63B6D}"/>
              </a:ext>
            </a:extLst>
          </p:cNvPr>
          <p:cNvSpPr/>
          <p:nvPr/>
        </p:nvSpPr>
        <p:spPr>
          <a:xfrm>
            <a:off x="0" y="0"/>
            <a:ext cx="12192000" cy="50037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dirty="0"/>
          </a:p>
          <a:p>
            <a:r>
              <a:rPr lang="en-US" altLang="ko-KR" dirty="0"/>
              <a:t> ‘2021 DSS </a:t>
            </a:r>
            <a:r>
              <a:rPr lang="ko-KR" altLang="en-US" dirty="0"/>
              <a:t>추진 </a:t>
            </a:r>
            <a:r>
              <a:rPr lang="en-US" altLang="ko-KR" dirty="0"/>
              <a:t>( </a:t>
            </a:r>
            <a:r>
              <a:rPr lang="en-US" altLang="ko-KR" dirty="0">
                <a:solidFill>
                  <a:schemeClr val="bg1"/>
                </a:solidFill>
                <a:latin typeface="Arial" panose="020B0604020202020204" pitchFamily="34" charset="0"/>
                <a:hlinkClick r:id="rId4"/>
              </a:rPr>
              <a:t>www.cliffordchance.com</a:t>
            </a:r>
            <a:r>
              <a:rPr lang="en-US" altLang="ko-KR" dirty="0">
                <a:solidFill>
                  <a:schemeClr val="bg1"/>
                </a:solidFill>
                <a:latin typeface="Arial" panose="020B0604020202020204" pitchFamily="34" charset="0"/>
              </a:rPr>
              <a:t> , </a:t>
            </a:r>
            <a:r>
              <a:rPr lang="en-US" altLang="ko-KR" dirty="0">
                <a:solidFill>
                  <a:schemeClr val="bg1"/>
                </a:solidFill>
              </a:rPr>
              <a:t>2022.9) </a:t>
            </a:r>
          </a:p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3267939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5833" y="1057298"/>
            <a:ext cx="5051977" cy="5395768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44903" y="975946"/>
            <a:ext cx="4514850" cy="5619458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 flipV="1">
            <a:off x="1069880" y="1155313"/>
            <a:ext cx="4970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err="1">
                <a:solidFill>
                  <a:srgbClr val="FFFFFF"/>
                </a:solidFill>
                <a:latin typeface="Segoe UI" panose="020B0502040204020203" pitchFamily="34" charset="0"/>
              </a:rPr>
              <a:t>Consultation_on_Digital_Securi</a:t>
            </a:r>
            <a:endParaRPr lang="en-US" altLang="ko-KR" dirty="0">
              <a:solidFill>
                <a:srgbClr val="FFFFFF"/>
              </a:solidFill>
              <a:latin typeface="Segoe UI" panose="020B0502040204020203" pitchFamily="34" charset="0"/>
            </a:endParaRPr>
          </a:p>
          <a:p>
            <a:r>
              <a:rPr lang="en-US" altLang="ko-KR" dirty="0">
                <a:solidFill>
                  <a:srgbClr val="FFFFFF"/>
                </a:solidFill>
                <a:latin typeface="Segoe UI" panose="020B0502040204020203" pitchFamily="34" charset="0"/>
              </a:rPr>
              <a:t>ties_Sandbox.pdf</a:t>
            </a:r>
            <a:endParaRPr lang="ko-KR" altLang="en-US" dirty="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775833" y="634846"/>
            <a:ext cx="695739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Consultation_on_Digital_Securities_Sandbox.pdf</a:t>
            </a:r>
            <a:r>
              <a:rPr kumimoji="0" lang="en-US" altLang="ko-KR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(2023.7)</a:t>
            </a:r>
            <a:r>
              <a:rPr kumimoji="0" lang="ko-KR" altLang="ko-K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ko-KR" altLang="ko-K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F9B5-D01D-4A72-BBFE-8B6FBC96131D}" type="slidenum">
              <a:rPr lang="ko-KR" altLang="en-US" smtClean="0"/>
              <a:pPr/>
              <a:t>51</a:t>
            </a:fld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009E6B8B-697D-A1B9-CF14-6D8C53B63B6D}"/>
              </a:ext>
            </a:extLst>
          </p:cNvPr>
          <p:cNvSpPr/>
          <p:nvPr/>
        </p:nvSpPr>
        <p:spPr>
          <a:xfrm>
            <a:off x="0" y="0"/>
            <a:ext cx="12192000" cy="50037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/>
              <a:t>영국 </a:t>
            </a:r>
            <a:r>
              <a:rPr lang="en-US" altLang="ko-KR" dirty="0"/>
              <a:t>DSS </a:t>
            </a:r>
            <a:r>
              <a:rPr lang="ko-KR" altLang="en-US" dirty="0"/>
              <a:t>전문가 회의</a:t>
            </a:r>
            <a:r>
              <a:rPr lang="en-US" altLang="ko-KR" dirty="0"/>
              <a:t> </a:t>
            </a:r>
            <a:r>
              <a:rPr lang="ko-KR" altLang="en-US" dirty="0"/>
              <a:t>보고서  </a:t>
            </a:r>
          </a:p>
        </p:txBody>
      </p:sp>
    </p:spTree>
    <p:extLst>
      <p:ext uri="{BB962C8B-B14F-4D97-AF65-F5344CB8AC3E}">
        <p14:creationId xmlns:p14="http://schemas.microsoft.com/office/powerpoint/2010/main" val="65069553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449" y="730526"/>
            <a:ext cx="4364885" cy="3287560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4857" y="730526"/>
            <a:ext cx="11733212" cy="5847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6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M8298_Draft_response_to_DSS_consultation_final.pdf</a:t>
            </a:r>
            <a:r>
              <a:rPr kumimoji="0" lang="en-US" altLang="ko-KR" sz="16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(2023. 11) </a:t>
            </a:r>
            <a:r>
              <a:rPr kumimoji="0" lang="en-US" altLang="ko-KR" sz="32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        DSS in Force (2024.1.8)</a:t>
            </a:r>
            <a:endParaRPr kumimoji="0" lang="ko-KR" altLang="ko-K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7826" y="4092631"/>
            <a:ext cx="3986626" cy="2422470"/>
          </a:xfrm>
          <a:prstGeom prst="rect">
            <a:avLst/>
          </a:prstGeom>
        </p:spPr>
      </p:pic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F9B5-D01D-4A72-BBFE-8B6FBC96131D}" type="slidenum">
              <a:rPr lang="ko-KR" altLang="en-US" smtClean="0"/>
              <a:pPr/>
              <a:t>52</a:t>
            </a:fld>
            <a:endParaRPr lang="ko-KR" altLang="en-US"/>
          </a:p>
        </p:txBody>
      </p:sp>
      <p:cxnSp>
        <p:nvCxnSpPr>
          <p:cNvPr id="11" name="직선 연결선 10"/>
          <p:cNvCxnSpPr/>
          <p:nvPr/>
        </p:nvCxnSpPr>
        <p:spPr>
          <a:xfrm>
            <a:off x="3982915" y="6434333"/>
            <a:ext cx="1784839" cy="1042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그림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17322" y="1244895"/>
            <a:ext cx="5169877" cy="4932484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009E6B8B-697D-A1B9-CF14-6D8C53B63B6D}"/>
              </a:ext>
            </a:extLst>
          </p:cNvPr>
          <p:cNvSpPr/>
          <p:nvPr/>
        </p:nvSpPr>
        <p:spPr>
          <a:xfrm>
            <a:off x="0" y="0"/>
            <a:ext cx="12192000" cy="50037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/>
              <a:t>정부 회신</a:t>
            </a:r>
            <a:r>
              <a:rPr lang="en-US" altLang="ko-KR" dirty="0"/>
              <a:t>-&gt; DSS </a:t>
            </a:r>
            <a:r>
              <a:rPr lang="ko-KR" altLang="en-US" dirty="0" err="1"/>
              <a:t>의회보고서</a:t>
            </a:r>
            <a:r>
              <a:rPr lang="ko-KR" altLang="en-US" dirty="0"/>
              <a:t> 채택</a:t>
            </a:r>
            <a:r>
              <a:rPr lang="en-US" altLang="ko-KR" dirty="0"/>
              <a:t>(</a:t>
            </a:r>
            <a:r>
              <a:rPr lang="ko-KR" altLang="en-US" dirty="0"/>
              <a:t>규제 제거</a:t>
            </a:r>
            <a:r>
              <a:rPr lang="en-US" altLang="ko-KR" dirty="0"/>
              <a:t>)</a:t>
            </a:r>
            <a:r>
              <a:rPr lang="ko-KR" altLang="en-US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78969" y="4967654"/>
            <a:ext cx="3692769" cy="8616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vert="eaVert" wrap="square" rtlCol="0">
            <a:spAutoFit/>
          </a:bodyPr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1379678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174" y="537146"/>
            <a:ext cx="5096607" cy="3253371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8943" y="949569"/>
            <a:ext cx="6094170" cy="2391508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8943" y="3341077"/>
            <a:ext cx="6094170" cy="3197835"/>
          </a:xfrm>
          <a:prstGeom prst="rect">
            <a:avLst/>
          </a:prstGeom>
        </p:spPr>
      </p:pic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F9B5-D01D-4A72-BBFE-8B6FBC96131D}" type="slidenum">
              <a:rPr lang="ko-KR" altLang="en-US" smtClean="0"/>
              <a:pPr/>
              <a:t>53</a:t>
            </a:fld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6224955" y="4006434"/>
            <a:ext cx="596704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/>
            <a:r>
              <a:rPr lang="en-US" altLang="ko-KR" kern="0" dirty="0">
                <a:solidFill>
                  <a:srgbClr val="2D62FC"/>
                </a:solidFill>
                <a:latin typeface="Agenda-Light"/>
              </a:rPr>
              <a:t>   </a:t>
            </a:r>
            <a:r>
              <a:rPr lang="en-US" altLang="ko-KR" b="1" kern="0" dirty="0">
                <a:solidFill>
                  <a:srgbClr val="2D62FC"/>
                </a:solidFill>
                <a:latin typeface="Agenda-Light"/>
              </a:rPr>
              <a:t>&lt;</a:t>
            </a:r>
            <a:r>
              <a:rPr lang="ko-KR" altLang="en-US" b="1" kern="0" dirty="0">
                <a:solidFill>
                  <a:srgbClr val="2D62FC"/>
                </a:solidFill>
                <a:latin typeface="Agenda-Light"/>
              </a:rPr>
              <a:t>서문</a:t>
            </a:r>
            <a:r>
              <a:rPr lang="en-US" altLang="ko-KR" b="1" kern="0" dirty="0">
                <a:solidFill>
                  <a:srgbClr val="2D62FC"/>
                </a:solidFill>
                <a:latin typeface="Agenda-Light"/>
              </a:rPr>
              <a:t>&gt;</a:t>
            </a:r>
          </a:p>
          <a:p>
            <a:pPr fontAlgn="base" latinLnBrk="0"/>
            <a:r>
              <a:rPr lang="en-US" altLang="ko-KR" b="1" kern="0" dirty="0">
                <a:solidFill>
                  <a:srgbClr val="2D62FC"/>
                </a:solidFill>
                <a:latin typeface="Agenda-Light"/>
              </a:rPr>
              <a:t>    “</a:t>
            </a:r>
            <a:r>
              <a:rPr lang="en-US" altLang="ko-KR" kern="0" dirty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HMT</a:t>
            </a:r>
            <a:r>
              <a:rPr lang="ko-KR" altLang="en-US" kern="0" dirty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가</a:t>
            </a:r>
            <a:r>
              <a:rPr lang="en-US" altLang="ko-KR" kern="0" dirty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 </a:t>
            </a:r>
          </a:p>
          <a:p>
            <a:pPr fontAlgn="base" latinLnBrk="0"/>
            <a:r>
              <a:rPr lang="en-US" altLang="ko-KR" kern="0" dirty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     -</a:t>
            </a:r>
            <a:r>
              <a:rPr lang="ko-KR" altLang="en-US" kern="0" dirty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국채</a:t>
            </a:r>
            <a:r>
              <a:rPr lang="en-US" altLang="ko-KR" kern="0" dirty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(GILT)</a:t>
            </a:r>
            <a:r>
              <a:rPr lang="ko-KR" altLang="en-US" kern="0" dirty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 발행에 </a:t>
            </a:r>
            <a:r>
              <a:rPr lang="en-US" altLang="ko-KR" kern="0" dirty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DLT</a:t>
            </a:r>
            <a:r>
              <a:rPr lang="ko-KR" altLang="en-US" kern="0" dirty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를 채택하고 </a:t>
            </a:r>
            <a:endParaRPr lang="en-US" altLang="ko-KR" kern="0" dirty="0">
              <a:solidFill>
                <a:srgbClr val="FF0000"/>
              </a:solidFill>
              <a:latin typeface="HY울릉도M" pitchFamily="18" charset="-127"/>
              <a:ea typeface="HY울릉도M" pitchFamily="18" charset="-127"/>
            </a:endParaRPr>
          </a:p>
          <a:p>
            <a:pPr fontAlgn="base" latinLnBrk="0"/>
            <a:r>
              <a:rPr lang="en-US" altLang="ko-KR" kern="0" dirty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     -</a:t>
            </a:r>
            <a:r>
              <a:rPr lang="ko-KR" altLang="en-US" kern="0" dirty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토큰 증권의 </a:t>
            </a:r>
            <a:r>
              <a:rPr lang="ko-KR" altLang="en-US" kern="0" dirty="0" err="1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법규제</a:t>
            </a:r>
            <a:r>
              <a:rPr lang="ko-KR" altLang="en-US" kern="0" dirty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 체계 변화를 추진하는 것</a:t>
            </a:r>
            <a:r>
              <a:rPr lang="en-US" altLang="ko-KR" kern="0" dirty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kern="0" dirty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외에     </a:t>
            </a:r>
            <a:endParaRPr lang="en-US" altLang="ko-KR" kern="0" dirty="0">
              <a:solidFill>
                <a:srgbClr val="FF0000"/>
              </a:solidFill>
              <a:latin typeface="HY울릉도M" pitchFamily="18" charset="-127"/>
              <a:ea typeface="HY울릉도M" pitchFamily="18" charset="-127"/>
            </a:endParaRPr>
          </a:p>
          <a:p>
            <a:pPr fontAlgn="base" latinLnBrk="0"/>
            <a:r>
              <a:rPr lang="en-US" altLang="ko-KR" kern="0" dirty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     -</a:t>
            </a:r>
            <a:r>
              <a:rPr lang="ko-KR" altLang="en-US" kern="0" dirty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정부가 이를</a:t>
            </a:r>
            <a:r>
              <a:rPr lang="en-US" altLang="ko-KR" kern="0" dirty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(</a:t>
            </a:r>
            <a:r>
              <a:rPr lang="ko-KR" altLang="en-US" kern="0" dirty="0" err="1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증권토큰화</a:t>
            </a:r>
            <a:r>
              <a:rPr lang="en-US" altLang="ko-KR" kern="0" dirty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)</a:t>
            </a:r>
            <a:r>
              <a:rPr lang="ko-KR" altLang="en-US" kern="0" dirty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kern="0" dirty="0" err="1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중대히</a:t>
            </a:r>
            <a:r>
              <a:rPr lang="ko-KR" altLang="en-US" kern="0" dirty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 여긴다는 </a:t>
            </a:r>
            <a:endParaRPr lang="en-US" altLang="ko-KR" kern="0" dirty="0">
              <a:solidFill>
                <a:srgbClr val="FF0000"/>
              </a:solidFill>
              <a:latin typeface="HY울릉도M" pitchFamily="18" charset="-127"/>
              <a:ea typeface="HY울릉도M" pitchFamily="18" charset="-127"/>
            </a:endParaRPr>
          </a:p>
          <a:p>
            <a:pPr fontAlgn="base" latinLnBrk="0"/>
            <a:r>
              <a:rPr lang="en-US" altLang="ko-KR" kern="0" dirty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         </a:t>
            </a:r>
            <a:r>
              <a:rPr lang="ko-KR" altLang="en-US" kern="0" dirty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더 많은 신호를 업계에 보내야 한다</a:t>
            </a:r>
            <a:r>
              <a:rPr lang="en-US" altLang="ko-KR" kern="0" dirty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. </a:t>
            </a:r>
          </a:p>
          <a:p>
            <a:pPr fontAlgn="base" latinLnBrk="0"/>
            <a:endParaRPr lang="en-US" altLang="ko-KR" kern="0" dirty="0">
              <a:solidFill>
                <a:srgbClr val="0070C0"/>
              </a:solidFill>
              <a:latin typeface="Agenda-Light"/>
            </a:endParaRPr>
          </a:p>
          <a:p>
            <a:pPr fontAlgn="base" latinLnBrk="0"/>
            <a:r>
              <a:rPr lang="en-US" altLang="ko-KR" kern="0" dirty="0">
                <a:solidFill>
                  <a:srgbClr val="0070C0"/>
                </a:solidFill>
                <a:latin typeface="Agenda-Light"/>
              </a:rPr>
              <a:t>        </a:t>
            </a:r>
            <a:r>
              <a:rPr lang="ko-KR" altLang="en-US" kern="0" dirty="0">
                <a:solidFill>
                  <a:srgbClr val="0070C0"/>
                </a:solidFill>
                <a:latin typeface="HY궁서" pitchFamily="18" charset="-127"/>
                <a:ea typeface="HY궁서" pitchFamily="18" charset="-127"/>
              </a:rPr>
              <a:t>그렇지 않으면 혁신 기업이 갈 방향을 벗어날 </a:t>
            </a:r>
            <a:endParaRPr lang="en-US" altLang="ko-KR" kern="0" dirty="0">
              <a:solidFill>
                <a:srgbClr val="0070C0"/>
              </a:solidFill>
              <a:latin typeface="HY궁서" pitchFamily="18" charset="-127"/>
              <a:ea typeface="HY궁서" pitchFamily="18" charset="-127"/>
            </a:endParaRPr>
          </a:p>
          <a:p>
            <a:pPr fontAlgn="base" latinLnBrk="0"/>
            <a:r>
              <a:rPr lang="en-US" altLang="ko-KR" kern="0" dirty="0">
                <a:solidFill>
                  <a:srgbClr val="0070C0"/>
                </a:solidFill>
                <a:latin typeface="HY궁서" pitchFamily="18" charset="-127"/>
                <a:ea typeface="HY궁서" pitchFamily="18" charset="-127"/>
              </a:rPr>
              <a:t>         </a:t>
            </a:r>
            <a:r>
              <a:rPr lang="ko-KR" altLang="en-US" kern="0" dirty="0">
                <a:solidFill>
                  <a:srgbClr val="0070C0"/>
                </a:solidFill>
                <a:latin typeface="HY궁서" pitchFamily="18" charset="-127"/>
                <a:ea typeface="HY궁서" pitchFamily="18" charset="-127"/>
              </a:rPr>
              <a:t>위험이 있다 </a:t>
            </a:r>
            <a:r>
              <a:rPr lang="en-US" altLang="ko-KR" kern="0" dirty="0">
                <a:solidFill>
                  <a:srgbClr val="0070C0"/>
                </a:solidFill>
                <a:latin typeface="HY궁서" pitchFamily="18" charset="-127"/>
                <a:ea typeface="HY궁서" pitchFamily="18" charset="-127"/>
              </a:rPr>
              <a:t>“</a:t>
            </a:r>
            <a:endParaRPr lang="en-US" altLang="ko-KR" sz="2000" kern="0" spc="0" dirty="0">
              <a:solidFill>
                <a:srgbClr val="0070C0"/>
              </a:solidFill>
              <a:effectLst/>
              <a:latin typeface="HY궁서" pitchFamily="18" charset="-127"/>
              <a:ea typeface="HY궁서" pitchFamily="18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009E6B8B-697D-A1B9-CF14-6D8C53B63B6D}"/>
              </a:ext>
            </a:extLst>
          </p:cNvPr>
          <p:cNvSpPr/>
          <p:nvPr/>
        </p:nvSpPr>
        <p:spPr>
          <a:xfrm>
            <a:off x="1" y="13460"/>
            <a:ext cx="12192000" cy="50037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/>
              <a:t> DSS: </a:t>
            </a:r>
            <a:r>
              <a:rPr lang="ko-KR" altLang="en-US" dirty="0">
                <a:solidFill>
                  <a:schemeClr val="bg1"/>
                </a:solidFill>
                <a:latin typeface="+mn-ea"/>
              </a:rPr>
              <a:t>영국 </a:t>
            </a:r>
            <a:r>
              <a:rPr lang="ko-KR" altLang="en-US" dirty="0" err="1">
                <a:solidFill>
                  <a:schemeClr val="bg1"/>
                </a:solidFill>
                <a:latin typeface="+mn-ea"/>
              </a:rPr>
              <a:t>금융협회</a:t>
            </a:r>
            <a:r>
              <a:rPr lang="en-US" altLang="ko-KR" dirty="0">
                <a:solidFill>
                  <a:schemeClr val="bg1"/>
                </a:solidFill>
                <a:latin typeface="+mn-ea"/>
              </a:rPr>
              <a:t>(UK Finance, 2023)</a:t>
            </a:r>
            <a:r>
              <a:rPr lang="ko-KR" altLang="en-US" dirty="0">
                <a:solidFill>
                  <a:schemeClr val="bg1"/>
                </a:solidFill>
                <a:latin typeface="+mn-ea"/>
              </a:rPr>
              <a:t>의</a:t>
            </a:r>
            <a:r>
              <a:rPr lang="en-US" altLang="ko-KR" dirty="0">
                <a:solidFill>
                  <a:schemeClr val="bg1"/>
                </a:solidFill>
                <a:latin typeface="+mn-ea"/>
              </a:rPr>
              <a:t> Road Map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324994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C699D739-689F-9394-9C7D-3D3F4F083F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374622"/>
              </p:ext>
            </p:extLst>
          </p:nvPr>
        </p:nvGraphicFramePr>
        <p:xfrm>
          <a:off x="562937" y="170988"/>
          <a:ext cx="10160725" cy="62653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546">
                  <a:extLst>
                    <a:ext uri="{9D8B030D-6E8A-4147-A177-3AD203B41FA5}">
                      <a16:colId xmlns:a16="http://schemas.microsoft.com/office/drawing/2014/main" val="710066732"/>
                    </a:ext>
                  </a:extLst>
                </a:gridCol>
                <a:gridCol w="1494330">
                  <a:extLst>
                    <a:ext uri="{9D8B030D-6E8A-4147-A177-3AD203B41FA5}">
                      <a16:colId xmlns:a16="http://schemas.microsoft.com/office/drawing/2014/main" val="1239602048"/>
                    </a:ext>
                  </a:extLst>
                </a:gridCol>
                <a:gridCol w="4172110">
                  <a:extLst>
                    <a:ext uri="{9D8B030D-6E8A-4147-A177-3AD203B41FA5}">
                      <a16:colId xmlns:a16="http://schemas.microsoft.com/office/drawing/2014/main" val="2683417843"/>
                    </a:ext>
                  </a:extLst>
                </a:gridCol>
                <a:gridCol w="153289">
                  <a:extLst>
                    <a:ext uri="{9D8B030D-6E8A-4147-A177-3AD203B41FA5}">
                      <a16:colId xmlns:a16="http://schemas.microsoft.com/office/drawing/2014/main" val="1685749020"/>
                    </a:ext>
                  </a:extLst>
                </a:gridCol>
                <a:gridCol w="4145450">
                  <a:extLst>
                    <a:ext uri="{9D8B030D-6E8A-4147-A177-3AD203B41FA5}">
                      <a16:colId xmlns:a16="http://schemas.microsoft.com/office/drawing/2014/main" val="2833493439"/>
                    </a:ext>
                  </a:extLst>
                </a:gridCol>
              </a:tblGrid>
              <a:tr h="382280">
                <a:tc gridSpan="5">
                  <a:txBody>
                    <a:bodyPr/>
                    <a:lstStyle/>
                    <a:p>
                      <a:pPr latinLnBrk="1"/>
                      <a:endParaRPr lang="ko-KR" altLang="en-US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397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9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397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9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397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397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9176865"/>
                  </a:ext>
                </a:extLst>
              </a:tr>
              <a:tr h="382280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ko-KR" altLang="en-US" sz="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397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단기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—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향후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개월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397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397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397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중기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– 18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개월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 5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년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397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397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1337272"/>
                  </a:ext>
                </a:extLst>
              </a:tr>
              <a:tr h="181217">
                <a:tc gridSpan="2">
                  <a:txBody>
                    <a:bodyPr/>
                    <a:lstStyle/>
                    <a:p>
                      <a:pPr latinLnBrk="1"/>
                      <a:endParaRPr lang="ko-KR" altLang="en-US" sz="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397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397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6264534"/>
                  </a:ext>
                </a:extLst>
              </a:tr>
              <a:tr h="343845">
                <a:tc rowSpan="2" gridSpan="2">
                  <a:txBody>
                    <a:bodyPr/>
                    <a:lstStyle/>
                    <a:p>
                      <a:pPr latinLnBrk="1">
                        <a:lnSpc>
                          <a:spcPct val="114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Mission 1</a:t>
                      </a:r>
                    </a:p>
                    <a:p>
                      <a:pPr latinLnBrk="1">
                        <a:lnSpc>
                          <a:spcPct val="114000"/>
                        </a:lnSpc>
                      </a:pPr>
                      <a:r>
                        <a:rPr lang="ko-KR" altLang="en-US" sz="8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혁신과 실험을 </a:t>
                      </a:r>
                      <a:endParaRPr lang="en-US" altLang="ko-KR" sz="8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atinLnBrk="1">
                        <a:lnSpc>
                          <a:spcPct val="114000"/>
                        </a:lnSpc>
                      </a:pPr>
                      <a:r>
                        <a:rPr lang="ko-KR" altLang="en-US" sz="8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수행하도록 함 </a:t>
                      </a:r>
                      <a:endParaRPr lang="en-US" altLang="ko-KR" sz="8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atinLnBrk="1">
                        <a:lnSpc>
                          <a:spcPct val="114000"/>
                        </a:lnSpc>
                      </a:pPr>
                      <a:r>
                        <a:rPr lang="ko-KR" altLang="en-US" sz="8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확실한 법 규제</a:t>
                      </a:r>
                      <a:r>
                        <a:rPr lang="ko-KR" altLang="en-US" sz="800" b="1" baseline="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토대 조성</a:t>
                      </a:r>
                      <a:endParaRPr lang="ko-KR" altLang="en-US" sz="8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>
                    <a:lnL w="38100" cap="flat" cmpd="sng" algn="ctr">
                      <a:solidFill>
                        <a:srgbClr val="7EC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latinLnBrk="1">
                        <a:lnSpc>
                          <a:spcPct val="114000"/>
                        </a:lnSpc>
                      </a:pP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재무부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(HMT) 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는   긴급히  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차 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FMI Sandbox 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정책</a:t>
                      </a:r>
                      <a:r>
                        <a:rPr lang="ko-KR" altLang="en-US" sz="8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제시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D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8DE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14000"/>
                        </a:lnSpc>
                      </a:pPr>
                      <a:endParaRPr lang="ko-KR" altLang="en-US" sz="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latinLnBrk="1">
                        <a:lnSpc>
                          <a:spcPct val="114000"/>
                        </a:lnSpc>
                      </a:pP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의회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BoE, 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그리고 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HMT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는 국회 법사위 권고인 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ko-KR" sz="8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altLang="ko-KR" sz="800" b="0" dirty="0" err="1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US" altLang="ko-KR" sz="8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 </a:t>
                      </a:r>
                      <a:r>
                        <a:rPr lang="ko-KR" altLang="en-US" sz="8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기존 </a:t>
                      </a:r>
                      <a:r>
                        <a:rPr lang="ko-KR" altLang="en-US" sz="800" b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담보 규제 조항에 부합하는  </a:t>
                      </a:r>
                      <a:r>
                        <a:rPr lang="ko-KR" altLang="en-US" sz="8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디지털 증권 법률</a:t>
                      </a:r>
                      <a:r>
                        <a:rPr lang="en-US" altLang="ko-KR" sz="8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ko-KR" altLang="en-US" sz="8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ko-KR" sz="8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(ii) </a:t>
                      </a:r>
                      <a:r>
                        <a:rPr lang="ko-KR" altLang="en-US" sz="8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기존 규제 하에서는 제시되지 </a:t>
                      </a:r>
                      <a:r>
                        <a:rPr lang="ko-KR" altLang="en-US" sz="800" b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않은 </a:t>
                      </a:r>
                      <a:r>
                        <a:rPr lang="ko-KR" altLang="en-US" sz="800" b="0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담보협정</a:t>
                      </a:r>
                      <a:r>
                        <a:rPr lang="en-US" altLang="ko-KR" sz="800" b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ko-KR" altLang="en-US" sz="800" b="0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암호토큰과</a:t>
                      </a:r>
                      <a:r>
                        <a:rPr lang="ko-KR" altLang="en-US" sz="800" b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관련</a:t>
                      </a:r>
                      <a:r>
                        <a:rPr lang="en-US" altLang="ko-KR" sz="800" b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)-   </a:t>
                      </a:r>
                      <a:r>
                        <a:rPr lang="ko-KR" altLang="en-US" sz="8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에 따라  명확한 법체계를 제시한다</a:t>
                      </a:r>
                      <a:r>
                        <a:rPr lang="en-US" altLang="ko-KR" sz="8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endParaRPr lang="ko-KR" altLang="en-US" sz="800" b="0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D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4208668"/>
                  </a:ext>
                </a:extLst>
              </a:tr>
              <a:tr h="262317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14000"/>
                        </a:lnSpc>
                      </a:pPr>
                      <a:endParaRPr lang="ko-KR" altLang="en-US" sz="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D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5947039"/>
                  </a:ext>
                </a:extLst>
              </a:tr>
              <a:tr h="476024">
                <a:tc>
                  <a:txBody>
                    <a:bodyPr/>
                    <a:lstStyle/>
                    <a:p>
                      <a:pPr latinLnBrk="1">
                        <a:lnSpc>
                          <a:spcPct val="114000"/>
                        </a:lnSpc>
                      </a:pPr>
                      <a:endParaRPr lang="ko-KR" altLang="en-US" sz="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>
                    <a:lnL w="38100" cap="flat" cmpd="sng" algn="ctr">
                      <a:solidFill>
                        <a:srgbClr val="7EC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14000"/>
                        </a:lnSpc>
                      </a:pP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현안 </a:t>
                      </a:r>
                      <a:r>
                        <a:rPr lang="ko-KR" altLang="en-US" sz="800" b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우선정책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14000"/>
                        </a:lnSpc>
                      </a:pPr>
                      <a:r>
                        <a:rPr lang="en-US" altLang="ko-KR" sz="800" b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HMT</a:t>
                      </a:r>
                      <a:r>
                        <a:rPr lang="ko-KR" altLang="en-US" sz="800" b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는 긴급히</a:t>
                      </a:r>
                      <a:r>
                        <a:rPr lang="en-US" altLang="ko-KR" sz="800" b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FMI Sandbox</a:t>
                      </a:r>
                      <a:r>
                        <a:rPr lang="ko-KR" altLang="en-US" sz="800" b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의  </a:t>
                      </a:r>
                      <a:r>
                        <a:rPr lang="ko-KR" altLang="en-US" sz="800" b="1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로드맵</a:t>
                      </a:r>
                      <a:r>
                        <a:rPr lang="ko-KR" altLang="en-US" sz="800" b="0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을</a:t>
                      </a:r>
                      <a:r>
                        <a:rPr lang="ko-KR" altLang="en-US" sz="800" b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긴급히 제시</a:t>
                      </a:r>
                      <a:endParaRPr lang="en-US" altLang="ko-KR" sz="800" b="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atinLnBrk="1">
                        <a:lnSpc>
                          <a:spcPct val="114000"/>
                        </a:lnSpc>
                      </a:pPr>
                      <a:r>
                        <a:rPr lang="en-US" altLang="ko-KR" sz="8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ko-KR" altLang="en-US" sz="800" b="0" dirty="0" err="1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샌드박스</a:t>
                      </a:r>
                      <a:r>
                        <a:rPr lang="ko-KR" altLang="en-US" sz="8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ko-KR" altLang="en-US" sz="800" b="0" dirty="0" err="1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종료시</a:t>
                      </a:r>
                      <a:r>
                        <a:rPr lang="ko-KR" altLang="en-US" sz="8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발생하는 절벽 효과 방지 방법</a:t>
                      </a:r>
                      <a:r>
                        <a:rPr lang="ko-KR" altLang="en-US" sz="800" b="0" baseline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포함</a:t>
                      </a:r>
                      <a:r>
                        <a:rPr lang="en-US" altLang="ko-KR" sz="800" b="0" baseline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ko-KR" altLang="en-US" sz="800" b="0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4D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D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8DE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14000"/>
                        </a:lnSpc>
                      </a:pPr>
                      <a:endParaRPr lang="ko-KR" altLang="en-US" sz="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4D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D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14000"/>
                        </a:lnSpc>
                      </a:pPr>
                      <a:r>
                        <a:rPr lang="en-US" altLang="ko-KR" sz="8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BoE</a:t>
                      </a:r>
                      <a:r>
                        <a:rPr lang="ko-KR" altLang="en-US" sz="8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와 </a:t>
                      </a:r>
                      <a:r>
                        <a:rPr lang="en-US" altLang="ko-KR" sz="8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PRA</a:t>
                      </a:r>
                      <a:r>
                        <a:rPr lang="ko-KR" altLang="en-US" sz="8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는 </a:t>
                      </a:r>
                      <a:r>
                        <a:rPr lang="en-US" altLang="ko-KR" sz="8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BCBS 545 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기준에 맞춰 </a:t>
                      </a:r>
                      <a:r>
                        <a:rPr lang="ko-KR" altLang="en-US" sz="800" b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토큰증권에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ko-KR" altLang="en-US" sz="800" b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대한 요구자본금을 명시하는 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동시에  유동성</a:t>
                      </a:r>
                      <a:r>
                        <a:rPr lang="ko-KR" altLang="en-US" sz="8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분리에 따른  잠재적위험을 고려함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4D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D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9682476"/>
                  </a:ext>
                </a:extLst>
              </a:tr>
              <a:tr h="476024">
                <a:tc gridSpan="2">
                  <a:txBody>
                    <a:bodyPr/>
                    <a:lstStyle/>
                    <a:p>
                      <a:pPr latinLnBrk="1">
                        <a:lnSpc>
                          <a:spcPct val="114000"/>
                        </a:lnSpc>
                      </a:pPr>
                      <a:endParaRPr lang="ko-KR" altLang="en-US" sz="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>
                    <a:lnL w="38100" cap="flat" cmpd="sng" algn="ctr">
                      <a:solidFill>
                        <a:srgbClr val="7EC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14000"/>
                        </a:lnSpc>
                      </a:pPr>
                      <a:r>
                        <a:rPr lang="ko-KR" altLang="en-US" sz="8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재무부</a:t>
                      </a:r>
                      <a:r>
                        <a:rPr lang="en-US" altLang="ko-KR" sz="8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(HMT), </a:t>
                      </a:r>
                      <a:r>
                        <a:rPr lang="ko-KR" altLang="en-US" sz="800" b="0" dirty="0" err="1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금융위</a:t>
                      </a:r>
                      <a:r>
                        <a:rPr lang="en-US" altLang="ko-KR" sz="8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FCA),  </a:t>
                      </a:r>
                      <a:r>
                        <a:rPr lang="ko-KR" altLang="en-US" sz="800" b="0" dirty="0" err="1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금감원</a:t>
                      </a:r>
                      <a:r>
                        <a:rPr lang="en-US" altLang="ko-KR" sz="8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(PRA)</a:t>
                      </a:r>
                      <a:r>
                        <a:rPr lang="ko-KR" altLang="en-US" sz="8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은 업계가 규정 판례를  </a:t>
                      </a:r>
                      <a:r>
                        <a:rPr lang="ko-KR" altLang="en-US" sz="800" b="0" dirty="0" err="1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혼돈하거나</a:t>
                      </a:r>
                      <a:r>
                        <a:rPr lang="ko-KR" altLang="en-US" sz="8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ko-KR" altLang="en-US" sz="800" b="0" baseline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오해를 일으키지 않도록 해야하고</a:t>
                      </a:r>
                      <a:r>
                        <a:rPr lang="en-US" altLang="ko-KR" sz="800" b="0" baseline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ko-KR" altLang="en-US" sz="800" b="0" baseline="0" dirty="0" err="1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토큰증권과</a:t>
                      </a:r>
                      <a:r>
                        <a:rPr lang="ko-KR" altLang="en-US" sz="800" b="0" baseline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ko-KR" sz="800" b="0" baseline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ko-KR" altLang="en-US" sz="800" b="0" baseline="0" dirty="0" err="1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암호자산에</a:t>
                      </a:r>
                      <a:r>
                        <a:rPr lang="ko-KR" altLang="en-US" sz="800" b="0" baseline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ko-KR" altLang="en-US" sz="800" b="0" baseline="0" dirty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관련된 용어들의 구분을 지속함</a:t>
                      </a:r>
                      <a:r>
                        <a:rPr lang="en-US" altLang="ko-KR" sz="800" b="0" baseline="0" dirty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ko-KR" altLang="en-US" sz="800" b="0" dirty="0">
                        <a:solidFill>
                          <a:srgbClr val="00B0F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4D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D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8DE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14000"/>
                        </a:lnSpc>
                      </a:pPr>
                      <a:endParaRPr lang="ko-KR" altLang="en-US" sz="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4D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D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14000"/>
                        </a:lnSpc>
                      </a:pP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HMT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는 새로운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토큰 자산 규제가 기존 금융서비스와  내부 </a:t>
                      </a:r>
                      <a:r>
                        <a:rPr lang="ko-KR" altLang="en-US" sz="800" b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분산원장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(DLT) book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과 기록 시스템에서   사용하는 프로세스에 이미 적용되고 있는 규제와  혼선이 되지 않도록 명확히 함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4D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D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1476594"/>
                  </a:ext>
                </a:extLst>
              </a:tr>
              <a:tr h="476024">
                <a:tc gridSpan="2">
                  <a:txBody>
                    <a:bodyPr/>
                    <a:lstStyle/>
                    <a:p>
                      <a:pPr latinLnBrk="1">
                        <a:lnSpc>
                          <a:spcPct val="114000"/>
                        </a:lnSpc>
                      </a:pPr>
                      <a:endParaRPr lang="ko-KR" altLang="en-US" sz="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>
                    <a:lnL w="38100" cap="flat" cmpd="sng" algn="ctr">
                      <a:solidFill>
                        <a:srgbClr val="7EC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14000"/>
                        </a:lnSpc>
                      </a:pPr>
                      <a:r>
                        <a:rPr lang="en-US" altLang="ko-KR" sz="8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HMT, FCA, </a:t>
                      </a:r>
                      <a:r>
                        <a:rPr lang="ko-KR" altLang="en-US" sz="800" b="0" dirty="0" err="1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영란은행</a:t>
                      </a:r>
                      <a:r>
                        <a:rPr lang="en-US" altLang="ko-KR" sz="8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BoE) </a:t>
                      </a:r>
                      <a:r>
                        <a:rPr lang="ko-KR" altLang="en-US" sz="8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는 </a:t>
                      </a:r>
                      <a:r>
                        <a:rPr lang="ko-KR" altLang="en-US" sz="800" b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중앙증권예탁</a:t>
                      </a:r>
                      <a:r>
                        <a:rPr lang="en-US" altLang="ko-KR" sz="800" b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(CSD) </a:t>
                      </a:r>
                      <a:r>
                        <a:rPr lang="ko-KR" altLang="en-US" sz="800" b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규제에 대한 </a:t>
                      </a:r>
                      <a:r>
                        <a:rPr lang="ko-KR" altLang="en-US" sz="8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추가적 유연성을 제시함</a:t>
                      </a:r>
                      <a:endParaRPr lang="en-US" altLang="ko-KR" sz="800" b="0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atinLnBrk="1">
                        <a:lnSpc>
                          <a:spcPct val="114000"/>
                        </a:lnSpc>
                      </a:pPr>
                      <a:r>
                        <a:rPr lang="ko-KR" altLang="en-US" sz="8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또한 업계가 </a:t>
                      </a:r>
                      <a:r>
                        <a:rPr lang="en-US" altLang="ko-KR" sz="8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CSD </a:t>
                      </a:r>
                      <a:r>
                        <a:rPr lang="ko-KR" altLang="en-US" sz="8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를 이용하기위해 업계 요구사항을 </a:t>
                      </a:r>
                      <a:r>
                        <a:rPr lang="ko-KR" altLang="en-US" sz="800" b="0" dirty="0" err="1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법안화</a:t>
                      </a:r>
                      <a:r>
                        <a:rPr lang="ko-KR" altLang="en-US" sz="8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하도록 법률 제시   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4D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D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14000"/>
                        </a:lnSpc>
                      </a:pPr>
                      <a:endParaRPr lang="ko-KR" altLang="en-US" sz="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4D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D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14000"/>
                        </a:lnSpc>
                      </a:pP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FCA, PRA , 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그리고 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BoE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는  </a:t>
                      </a:r>
                      <a:r>
                        <a:rPr lang="ko-KR" altLang="en-US" sz="800" b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토큰증권을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지원하기위해 규제기준 혹은 개념의 수정이 필요한      조건을</a:t>
                      </a:r>
                      <a:r>
                        <a:rPr lang="ko-KR" altLang="en-US" sz="8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판단해야 함 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4D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D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7902806"/>
                  </a:ext>
                </a:extLst>
              </a:tr>
              <a:tr h="476024">
                <a:tc gridSpan="2">
                  <a:txBody>
                    <a:bodyPr/>
                    <a:lstStyle/>
                    <a:p>
                      <a:pPr latinLnBrk="1">
                        <a:lnSpc>
                          <a:spcPct val="114000"/>
                        </a:lnSpc>
                      </a:pPr>
                      <a:endParaRPr lang="ko-KR" altLang="en-US" sz="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>
                    <a:lnL w="38100" cap="flat" cmpd="sng" algn="ctr">
                      <a:solidFill>
                        <a:srgbClr val="7EC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14000"/>
                        </a:lnSpc>
                      </a:pPr>
                      <a:r>
                        <a:rPr lang="en-US" altLang="ko-KR" sz="8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HMT ,BoE </a:t>
                      </a:r>
                      <a:r>
                        <a:rPr lang="ko-KR" altLang="en-US" sz="8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는</a:t>
                      </a:r>
                      <a:r>
                        <a:rPr lang="en-US" altLang="ko-KR" sz="8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ko-KR" altLang="en-US" sz="8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거래 결제를 수행하는 </a:t>
                      </a:r>
                      <a:r>
                        <a:rPr lang="ko-KR" altLang="en-US" sz="800" b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디지털 캐쉬의 개발을 지속적으로 </a:t>
                      </a:r>
                      <a:r>
                        <a:rPr lang="ko-KR" altLang="en-US" sz="8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지원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4D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D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14000"/>
                        </a:lnSpc>
                      </a:pPr>
                      <a:endParaRPr lang="ko-KR" altLang="en-US" sz="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4D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14000"/>
                        </a:lnSpc>
                      </a:pPr>
                      <a:endParaRPr lang="ko-KR" altLang="en-US" sz="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4D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6598916"/>
                  </a:ext>
                </a:extLst>
              </a:tr>
              <a:tr h="218709">
                <a:tc gridSpan="2">
                  <a:txBody>
                    <a:bodyPr/>
                    <a:lstStyle/>
                    <a:p>
                      <a:pPr latinLnBrk="1">
                        <a:lnSpc>
                          <a:spcPct val="114000"/>
                        </a:lnSpc>
                      </a:pPr>
                      <a:endParaRPr lang="ko-KR" altLang="en-US" sz="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>
                    <a:lnL w="38100" cap="flat" cmpd="sng" algn="ctr">
                      <a:solidFill>
                        <a:srgbClr val="7EC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14000"/>
                        </a:lnSpc>
                      </a:pPr>
                      <a:r>
                        <a:rPr lang="en-US" altLang="ko-KR" sz="8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HMT</a:t>
                      </a:r>
                      <a:r>
                        <a:rPr lang="ko-KR" altLang="en-US" sz="8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의  국가채무관리청</a:t>
                      </a:r>
                      <a:r>
                        <a:rPr lang="en-US" altLang="ko-KR" sz="8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DMO) </a:t>
                      </a:r>
                      <a:r>
                        <a:rPr lang="ko-KR" altLang="en-US" sz="8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은 </a:t>
                      </a:r>
                      <a:r>
                        <a:rPr lang="en-US" altLang="ko-KR" sz="800" b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FMI Sandbox</a:t>
                      </a:r>
                      <a:r>
                        <a:rPr lang="ko-KR" altLang="en-US" sz="800" b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에서 </a:t>
                      </a:r>
                      <a:r>
                        <a:rPr lang="ko-KR" altLang="en-US" sz="800" b="0" baseline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국채</a:t>
                      </a:r>
                      <a:r>
                        <a:rPr lang="en-US" altLang="ko-KR" sz="800" b="0" baseline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altLang="ko-KR" sz="800" b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digital gilt) </a:t>
                      </a:r>
                      <a:r>
                        <a:rPr lang="ko-KR" altLang="en-US" sz="800" b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발행해야 함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4D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D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14000"/>
                        </a:lnSpc>
                      </a:pPr>
                      <a:endParaRPr lang="ko-KR" altLang="en-US" sz="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14000"/>
                        </a:lnSpc>
                      </a:pPr>
                      <a:endParaRPr lang="ko-KR" altLang="en-US" sz="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9631062"/>
                  </a:ext>
                </a:extLst>
              </a:tr>
              <a:tr h="476024">
                <a:tc gridSpan="2">
                  <a:txBody>
                    <a:bodyPr/>
                    <a:lstStyle/>
                    <a:p>
                      <a:pPr latinLnBrk="1">
                        <a:lnSpc>
                          <a:spcPct val="114000"/>
                        </a:lnSpc>
                      </a:pPr>
                      <a:endParaRPr lang="ko-KR" altLang="en-US" sz="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>
                    <a:lnL w="38100" cap="flat" cmpd="sng" algn="ctr">
                      <a:solidFill>
                        <a:srgbClr val="7EC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14000"/>
                        </a:lnSpc>
                      </a:pPr>
                      <a:r>
                        <a:rPr lang="en-US" altLang="ko-KR" sz="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HMT</a:t>
                      </a:r>
                      <a:r>
                        <a:rPr lang="ko-KR" altLang="en-US" sz="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와 </a:t>
                      </a:r>
                      <a:r>
                        <a:rPr lang="en-US" altLang="ko-KR" sz="800" b="1" baseline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ko-KR" sz="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FCA</a:t>
                      </a:r>
                      <a:r>
                        <a:rPr lang="ko-KR" altLang="en-US" sz="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는 </a:t>
                      </a:r>
                      <a:r>
                        <a:rPr lang="ko-KR" altLang="en-US" sz="800" b="1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샌드박스</a:t>
                      </a:r>
                      <a:r>
                        <a:rPr lang="ko-KR" altLang="en-US" sz="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참여 확대와 </a:t>
                      </a:r>
                      <a:r>
                        <a:rPr lang="ko-KR" altLang="en-US" sz="800" b="1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토큰증권</a:t>
                      </a:r>
                      <a:r>
                        <a:rPr lang="ko-KR" altLang="en-US" sz="800" b="1" baseline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실험 확대를 위해 </a:t>
                      </a:r>
                      <a:r>
                        <a:rPr lang="ko-KR" altLang="en-US" sz="800" b="1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길트</a:t>
                      </a:r>
                      <a:r>
                        <a:rPr lang="ko-KR" altLang="en-US" sz="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발행 이상의 추가적 조치가 필요</a:t>
                      </a:r>
                      <a:r>
                        <a:rPr lang="en-US" altLang="ko-KR" sz="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ko-KR" altLang="en-US" sz="800" b="1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공개보고서</a:t>
                      </a:r>
                      <a:r>
                        <a:rPr lang="ko-KR" altLang="en-US" sz="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포함</a:t>
                      </a:r>
                      <a:r>
                        <a:rPr lang="en-US" altLang="ko-KR" sz="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endParaRPr lang="ko-KR" altLang="en-US" sz="8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4D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4D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14000"/>
                        </a:lnSpc>
                      </a:pPr>
                      <a:endParaRPr lang="ko-KR" altLang="en-US" sz="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14000"/>
                        </a:lnSpc>
                      </a:pPr>
                      <a:endParaRPr lang="ko-KR" altLang="en-US" sz="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1787316"/>
                  </a:ext>
                </a:extLst>
              </a:tr>
              <a:tr h="476024">
                <a:tc gridSpan="2">
                  <a:txBody>
                    <a:bodyPr/>
                    <a:lstStyle/>
                    <a:p>
                      <a:pPr latinLnBrk="1">
                        <a:lnSpc>
                          <a:spcPct val="114000"/>
                        </a:lnSpc>
                      </a:pPr>
                      <a:endParaRPr lang="ko-KR" altLang="en-US" sz="800" b="0" dirty="0">
                        <a:solidFill>
                          <a:srgbClr val="C1C3D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>
                    <a:lnL w="38100" cap="flat" cmpd="sng" algn="ctr">
                      <a:solidFill>
                        <a:srgbClr val="7ECB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1C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14000"/>
                        </a:lnSpc>
                      </a:pP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HMT, PRA, FCA 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는 디지털 자산과  </a:t>
                      </a:r>
                      <a:r>
                        <a:rPr lang="ko-KR" altLang="en-US" sz="800" b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증권토큰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를</a:t>
                      </a:r>
                      <a:r>
                        <a:rPr lang="ko-KR" altLang="en-US" sz="8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ko-KR" altLang="en-US" sz="800" b="0" baseline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전문화할</a:t>
                      </a:r>
                      <a:r>
                        <a:rPr lang="ko-KR" altLang="en-US" sz="8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법적 전문가</a:t>
                      </a:r>
                      <a:r>
                        <a:rPr lang="en-US" altLang="ko-KR" sz="8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 </a:t>
                      </a:r>
                      <a:r>
                        <a:rPr lang="ko-KR" altLang="en-US" sz="8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규제 대표자</a:t>
                      </a:r>
                      <a:r>
                        <a:rPr lang="en-US" altLang="ko-KR" sz="8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ko-KR" altLang="en-US" sz="8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업계 참가자</a:t>
                      </a:r>
                      <a:r>
                        <a:rPr lang="en-US" altLang="ko-KR" sz="8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ko-KR" altLang="en-US" sz="8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기업 법률 전문가</a:t>
                      </a:r>
                      <a:r>
                        <a:rPr lang="en-US" altLang="ko-KR" sz="8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r>
                        <a:rPr lang="ko-KR" altLang="en-US" sz="8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간의  상호 협의를 지원함</a:t>
                      </a:r>
                      <a:r>
                        <a:rPr lang="en-US" altLang="ko-KR" sz="8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4D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1C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14000"/>
                        </a:lnSpc>
                      </a:pPr>
                      <a:endParaRPr lang="ko-KR" altLang="en-US" sz="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1C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14000"/>
                        </a:lnSpc>
                      </a:pPr>
                      <a:endParaRPr lang="ko-KR" altLang="en-US" sz="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1C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6379357"/>
                  </a:ext>
                </a:extLst>
              </a:tr>
              <a:tr h="350322">
                <a:tc rowSpan="3" gridSpan="2">
                  <a:txBody>
                    <a:bodyPr/>
                    <a:lstStyle/>
                    <a:p>
                      <a:pPr latinLnBrk="1">
                        <a:lnSpc>
                          <a:spcPct val="114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Mission 2</a:t>
                      </a:r>
                    </a:p>
                    <a:p>
                      <a:pPr latinLnBrk="1">
                        <a:lnSpc>
                          <a:spcPct val="114000"/>
                        </a:lnSpc>
                      </a:pPr>
                      <a:r>
                        <a:rPr lang="ko-KR" altLang="en-US" sz="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대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규모 혁신과 </a:t>
                      </a:r>
                      <a:r>
                        <a:rPr lang="ko-KR" altLang="en-US" sz="8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상호기능성을 촉진함으로서 영국 디지털 시장  확대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>
                    <a:lnL w="38100" cap="flat" cmpd="sng" algn="ctr">
                      <a:solidFill>
                        <a:srgbClr val="F68C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1C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1C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14000"/>
                        </a:lnSpc>
                      </a:pPr>
                      <a:r>
                        <a:rPr lang="en-US" altLang="ko-KR" sz="8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HMT, FCA,  BoE  </a:t>
                      </a:r>
                      <a:r>
                        <a:rPr lang="ko-KR" altLang="en-US" sz="8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는  </a:t>
                      </a:r>
                      <a:r>
                        <a:rPr lang="ko-KR" altLang="en-US" sz="800" b="0" dirty="0" err="1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토큰증권의</a:t>
                      </a:r>
                      <a:r>
                        <a:rPr lang="ko-KR" altLang="en-US" sz="800" b="0" baseline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업계가 자발적으로  </a:t>
                      </a:r>
                      <a:r>
                        <a:rPr lang="ko-KR" altLang="en-US" sz="800" b="0" baseline="0" dirty="0" err="1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업계표준</a:t>
                      </a:r>
                      <a:r>
                        <a:rPr lang="en-US" altLang="ko-KR" sz="800" b="0" baseline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altLang="ko-KR" sz="8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voluntary standards) </a:t>
                      </a:r>
                      <a:r>
                        <a:rPr lang="ko-KR" altLang="en-US" sz="800" b="0" baseline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을 마련하고 개발하도록 업계 참가자들을 지원</a:t>
                      </a:r>
                      <a:endParaRPr lang="ko-KR" altLang="en-US" sz="800" b="0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1C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8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14000"/>
                        </a:lnSpc>
                      </a:pPr>
                      <a:endParaRPr lang="ko-KR" altLang="en-US" sz="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1C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8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14000"/>
                        </a:lnSpc>
                      </a:pPr>
                      <a:r>
                        <a:rPr lang="ko-KR" altLang="en-US" sz="8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법사위 </a:t>
                      </a:r>
                      <a:r>
                        <a:rPr lang="en-US" altLang="ko-KR" sz="8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ko-KR" altLang="en-US" sz="800" b="0" baseline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의회</a:t>
                      </a:r>
                      <a:r>
                        <a:rPr lang="en-US" altLang="ko-KR" sz="800" b="0" baseline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ko-KR" altLang="en-US" sz="800" b="0" baseline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영국정부 </a:t>
                      </a:r>
                      <a:r>
                        <a:rPr lang="en-US" altLang="ko-KR" sz="800" b="0" baseline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TF, </a:t>
                      </a:r>
                      <a:r>
                        <a:rPr lang="en-US" altLang="ko-KR" sz="8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FCA, HMT </a:t>
                      </a:r>
                      <a:r>
                        <a:rPr lang="ko-KR" altLang="en-US" sz="800" b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는</a:t>
                      </a:r>
                      <a:r>
                        <a:rPr lang="en-US" altLang="ko-KR" sz="800" b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ko-KR" altLang="en-US" sz="800" b="0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토큰증권</a:t>
                      </a:r>
                      <a:r>
                        <a:rPr lang="ko-KR" altLang="en-US" sz="800" b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수탁 조항에 대한 명확한  법</a:t>
                      </a:r>
                      <a:r>
                        <a:rPr lang="en-US" altLang="ko-KR" sz="800" b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ko-KR" altLang="en-US" sz="800" b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규제 제시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1C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8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5580438"/>
                  </a:ext>
                </a:extLst>
              </a:tr>
              <a:tr h="350322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HMT 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는  업계가 </a:t>
                      </a:r>
                      <a:r>
                        <a:rPr lang="ko-KR" altLang="en-US" sz="800" b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토큰증권</a:t>
                      </a:r>
                      <a:r>
                        <a:rPr lang="ko-KR" altLang="en-US" sz="8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의 공유 국가 인프라에 대한 요구</a:t>
                      </a:r>
                      <a:r>
                        <a:rPr lang="en-US" altLang="ko-KR" sz="8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(appetite)</a:t>
                      </a:r>
                      <a:r>
                        <a:rPr lang="ko-KR" altLang="en-US" sz="8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를 조사함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8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8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14000"/>
                        </a:lnSpc>
                      </a:pPr>
                      <a:endParaRPr lang="ko-KR" altLang="en-US" sz="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8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8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HMT 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는 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고객자산기록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Client Assets Sourcebook; CASS)  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규칙에 적용에 부합하는 원칙 주도 </a:t>
                      </a:r>
                      <a:endParaRPr lang="en-US" altLang="ko-KR" sz="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접근방식의 발전을 고민 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8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8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9790619"/>
                  </a:ext>
                </a:extLst>
              </a:tr>
              <a:tr h="345886">
                <a:tc gridSpan="2" vMerge="1">
                  <a:txBody>
                    <a:bodyPr/>
                    <a:lstStyle/>
                    <a:p>
                      <a:pPr latinLnBrk="1">
                        <a:lnSpc>
                          <a:spcPct val="114000"/>
                        </a:lnSpc>
                      </a:pPr>
                      <a:endParaRPr lang="ko-KR" altLang="en-US" sz="75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14000"/>
                        </a:lnSpc>
                      </a:pPr>
                      <a:endParaRPr lang="ko-KR" altLang="en-US" sz="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8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1C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14000"/>
                        </a:lnSpc>
                      </a:pPr>
                      <a:endParaRPr lang="ko-KR" altLang="en-US" sz="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8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1C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HMT </a:t>
                      </a:r>
                      <a:r>
                        <a:rPr lang="ko-KR" altLang="en-US" sz="800" b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는  영국을 </a:t>
                      </a:r>
                      <a:r>
                        <a:rPr lang="ko-KR" altLang="en-US" sz="800" b="0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토큰증권과</a:t>
                      </a:r>
                      <a:r>
                        <a:rPr lang="ko-KR" altLang="en-US" sz="800" b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기타 디지털 자산의 </a:t>
                      </a:r>
                      <a:r>
                        <a:rPr lang="ko-KR" altLang="en-US" sz="800" b="0" baseline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중심지로서 육성</a:t>
                      </a:r>
                      <a:endParaRPr lang="ko-KR" altLang="en-US" sz="800" b="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8F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1C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1286710"/>
                  </a:ext>
                </a:extLst>
              </a:tr>
              <a:tr h="233295">
                <a:tc rowSpan="2" gridSpan="2">
                  <a:txBody>
                    <a:bodyPr/>
                    <a:lstStyle/>
                    <a:p>
                      <a:pPr latinLnBrk="1">
                        <a:lnSpc>
                          <a:spcPct val="114000"/>
                        </a:lnSpc>
                      </a:pPr>
                      <a:r>
                        <a:rPr lang="en-US" altLang="ko-KR" sz="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Mission 3</a:t>
                      </a:r>
                    </a:p>
                    <a:p>
                      <a:pPr latinLnBrk="1">
                        <a:lnSpc>
                          <a:spcPct val="114000"/>
                        </a:lnSpc>
                      </a:pPr>
                      <a:r>
                        <a:rPr lang="ko-KR" altLang="en-US" sz="800" b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토큰시장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글로벌 표준에서 리더</a:t>
                      </a:r>
                    </a:p>
                  </a:txBody>
                  <a:tcPr marL="45720" marR="45720">
                    <a:lnL w="38100" cap="flat" cmpd="sng" algn="ctr">
                      <a:solidFill>
                        <a:srgbClr val="4DA1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1C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atinLnBrk="1">
                        <a:lnSpc>
                          <a:spcPct val="114000"/>
                        </a:lnSpc>
                      </a:pP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영국정부는  증권토큰화의 국제적 표준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협력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그리고 논의를 추진할  경험과 경쟁력</a:t>
                      </a:r>
                      <a:r>
                        <a:rPr lang="ko-KR" altLang="en-US" sz="8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학보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1C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6A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8454839"/>
                  </a:ext>
                </a:extLst>
              </a:tr>
              <a:tr h="288025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HMT 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는  </a:t>
                      </a:r>
                      <a:r>
                        <a:rPr lang="ko-KR" altLang="en-US" sz="800" b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샌드박스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의 </a:t>
                      </a:r>
                      <a:r>
                        <a:rPr lang="ko-KR" altLang="en-US" sz="800" b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선도국가들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및 그들 국가의  </a:t>
                      </a:r>
                      <a:r>
                        <a:rPr lang="ko-KR" altLang="en-US" sz="800" b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샌드박스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사업과 연계함 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6A6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9561918"/>
                  </a:ext>
                </a:extLst>
              </a:tr>
            </a:tbl>
          </a:graphicData>
        </a:graphic>
      </p:graphicFrame>
      <p:sp>
        <p:nvSpPr>
          <p:cNvPr id="9" name="직사각형 8">
            <a:extLst>
              <a:ext uri="{FF2B5EF4-FFF2-40B4-BE49-F238E27FC236}">
                <a16:creationId xmlns:a16="http://schemas.microsoft.com/office/drawing/2014/main" id="{4C1F2A6F-0FD2-C8BC-B17C-F4A8B3038627}"/>
              </a:ext>
            </a:extLst>
          </p:cNvPr>
          <p:cNvSpPr/>
          <p:nvPr/>
        </p:nvSpPr>
        <p:spPr>
          <a:xfrm flipH="1" flipV="1">
            <a:off x="641839" y="1837593"/>
            <a:ext cx="149468" cy="133642"/>
          </a:xfrm>
          <a:prstGeom prst="rect">
            <a:avLst/>
          </a:prstGeom>
          <a:solidFill>
            <a:srgbClr val="CAE8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009E6B8B-697D-A1B9-CF14-6D8C53B63B6D}"/>
              </a:ext>
            </a:extLst>
          </p:cNvPr>
          <p:cNvSpPr/>
          <p:nvPr/>
        </p:nvSpPr>
        <p:spPr>
          <a:xfrm>
            <a:off x="0" y="0"/>
            <a:ext cx="12192000" cy="49754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Road  Map </a:t>
            </a:r>
            <a:r>
              <a:rPr lang="ko-KR" alt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내용</a:t>
            </a:r>
            <a:r>
              <a:rPr lang="en-US" altLang="ko-KR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(UK 2023.11)</a:t>
            </a:r>
            <a:r>
              <a:rPr lang="ko-KR" altLang="en-US" dirty="0">
                <a:solidFill>
                  <a:schemeClr val="bg1"/>
                </a:solidFill>
              </a:rPr>
              <a:t>                                               </a:t>
            </a:r>
            <a:r>
              <a:rPr lang="ko-KR" altLang="en-US" sz="14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cs typeface="Microsoft GothicNeo" panose="020B0500000101010101" pitchFamily="50" charset="-127"/>
              </a:rPr>
              <a:t>                                                      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0397813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51D3C32D-4F7A-9CBB-D878-E4B26CCB4DAA}"/>
              </a:ext>
            </a:extLst>
          </p:cNvPr>
          <p:cNvGrpSpPr/>
          <p:nvPr/>
        </p:nvGrpSpPr>
        <p:grpSpPr>
          <a:xfrm>
            <a:off x="3295650" y="1042768"/>
            <a:ext cx="7495160" cy="485565"/>
            <a:chOff x="3298752" y="1305137"/>
            <a:chExt cx="7495160" cy="485565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5851AC0E-6E2D-1D41-75CD-EB26855402D1}"/>
                </a:ext>
              </a:extLst>
            </p:cNvPr>
            <p:cNvSpPr/>
            <p:nvPr/>
          </p:nvSpPr>
          <p:spPr>
            <a:xfrm>
              <a:off x="3298752" y="1305139"/>
              <a:ext cx="2496621" cy="485563"/>
            </a:xfrm>
            <a:prstGeom prst="rect">
              <a:avLst/>
            </a:prstGeom>
            <a:solidFill>
              <a:srgbClr val="CBEAE2"/>
            </a:solidFill>
            <a:ln>
              <a:solidFill>
                <a:srgbClr val="CBEAE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Issuance (1</a:t>
              </a:r>
              <a:r>
                <a:rPr lang="ko-KR" alt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단계</a:t>
              </a:r>
              <a:r>
                <a:rPr lang="en-US" altLang="ko-KR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  <a:endParaRPr lang="ko-KR" alt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0A870632-E0BD-6782-9F7D-A91A3CA39A29}"/>
                </a:ext>
              </a:extLst>
            </p:cNvPr>
            <p:cNvSpPr/>
            <p:nvPr/>
          </p:nvSpPr>
          <p:spPr>
            <a:xfrm>
              <a:off x="5795373" y="1305137"/>
              <a:ext cx="2496621" cy="485563"/>
            </a:xfrm>
            <a:prstGeom prst="rect">
              <a:avLst/>
            </a:prstGeom>
            <a:solidFill>
              <a:srgbClr val="A5DBCC"/>
            </a:solidFill>
            <a:ln>
              <a:solidFill>
                <a:srgbClr val="CBEAE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Interconnected(2</a:t>
              </a:r>
              <a:r>
                <a:rPr lang="ko-KR" alt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단계</a:t>
              </a:r>
              <a:r>
                <a:rPr lang="en-US" altLang="ko-KR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  <a:endParaRPr lang="ko-KR" alt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89509872-E969-4BFB-9115-603ED3BA7918}"/>
                </a:ext>
              </a:extLst>
            </p:cNvPr>
            <p:cNvSpPr/>
            <p:nvPr/>
          </p:nvSpPr>
          <p:spPr>
            <a:xfrm>
              <a:off x="8297291" y="1305138"/>
              <a:ext cx="2496621" cy="485563"/>
            </a:xfrm>
            <a:prstGeom prst="rect">
              <a:avLst/>
            </a:prstGeom>
            <a:solidFill>
              <a:srgbClr val="7ECBB6"/>
            </a:solidFill>
            <a:ln>
              <a:solidFill>
                <a:srgbClr val="7ECBB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Universal(</a:t>
              </a:r>
              <a:r>
                <a:rPr lang="ko-KR" alt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최종</a:t>
              </a:r>
              <a:r>
                <a:rPr lang="en-US" altLang="ko-KR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  <a:endParaRPr lang="ko-KR" alt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604E01C7-FC39-A528-D2D2-98715112BEBD}"/>
              </a:ext>
            </a:extLst>
          </p:cNvPr>
          <p:cNvCxnSpPr>
            <a:cxnSpLocks/>
          </p:cNvCxnSpPr>
          <p:nvPr/>
        </p:nvCxnSpPr>
        <p:spPr>
          <a:xfrm>
            <a:off x="3295650" y="1852603"/>
            <a:ext cx="7515225" cy="0"/>
          </a:xfrm>
          <a:prstGeom prst="straightConnector1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headEnd type="arrow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타원 8">
            <a:extLst>
              <a:ext uri="{FF2B5EF4-FFF2-40B4-BE49-F238E27FC236}">
                <a16:creationId xmlns:a16="http://schemas.microsoft.com/office/drawing/2014/main" id="{F03841BE-BA10-DFD6-6A42-78193A337E9C}"/>
              </a:ext>
            </a:extLst>
          </p:cNvPr>
          <p:cNvSpPr/>
          <p:nvPr/>
        </p:nvSpPr>
        <p:spPr>
          <a:xfrm>
            <a:off x="4391024" y="1683351"/>
            <a:ext cx="288000" cy="288000"/>
          </a:xfrm>
          <a:prstGeom prst="ellipse">
            <a:avLst/>
          </a:prstGeom>
          <a:solidFill>
            <a:srgbClr val="CBEAE2"/>
          </a:solidFill>
          <a:ln>
            <a:solidFill>
              <a:srgbClr val="CBEA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51CC0542-8B70-88CE-1AF6-9C24AE9A397F}"/>
              </a:ext>
            </a:extLst>
          </p:cNvPr>
          <p:cNvSpPr/>
          <p:nvPr/>
        </p:nvSpPr>
        <p:spPr>
          <a:xfrm>
            <a:off x="9340124" y="1691751"/>
            <a:ext cx="288000" cy="288000"/>
          </a:xfrm>
          <a:prstGeom prst="ellipse">
            <a:avLst/>
          </a:prstGeom>
          <a:solidFill>
            <a:srgbClr val="7ECBB6"/>
          </a:solidFill>
          <a:ln>
            <a:solidFill>
              <a:srgbClr val="7ECBB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C427C99B-1F33-2D32-4E43-76AD0650A6F4}"/>
              </a:ext>
            </a:extLst>
          </p:cNvPr>
          <p:cNvSpPr/>
          <p:nvPr/>
        </p:nvSpPr>
        <p:spPr>
          <a:xfrm>
            <a:off x="6865574" y="1691751"/>
            <a:ext cx="288000" cy="288000"/>
          </a:xfrm>
          <a:prstGeom prst="ellipse">
            <a:avLst/>
          </a:prstGeom>
          <a:solidFill>
            <a:srgbClr val="A5DBCC"/>
          </a:solidFill>
          <a:ln>
            <a:solidFill>
              <a:srgbClr val="A5DB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BF6D5D20-A833-683D-21A6-0E3E55C168CD}"/>
              </a:ext>
            </a:extLst>
          </p:cNvPr>
          <p:cNvCxnSpPr>
            <a:cxnSpLocks/>
          </p:cNvCxnSpPr>
          <p:nvPr/>
        </p:nvCxnSpPr>
        <p:spPr>
          <a:xfrm>
            <a:off x="1238249" y="2303601"/>
            <a:ext cx="957262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CA3DA63C-1BF4-1A3C-A7BF-1CABF3524321}"/>
              </a:ext>
            </a:extLst>
          </p:cNvPr>
          <p:cNvCxnSpPr>
            <a:cxnSpLocks/>
          </p:cNvCxnSpPr>
          <p:nvPr/>
        </p:nvCxnSpPr>
        <p:spPr>
          <a:xfrm>
            <a:off x="1238249" y="2741751"/>
            <a:ext cx="957262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77990069-D563-C8E9-9F21-9D3CB0F27E77}"/>
              </a:ext>
            </a:extLst>
          </p:cNvPr>
          <p:cNvCxnSpPr>
            <a:cxnSpLocks/>
          </p:cNvCxnSpPr>
          <p:nvPr/>
        </p:nvCxnSpPr>
        <p:spPr>
          <a:xfrm>
            <a:off x="1238249" y="3160851"/>
            <a:ext cx="957262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EEFF579A-740A-1AF6-0766-E488AB19B8E7}"/>
              </a:ext>
            </a:extLst>
          </p:cNvPr>
          <p:cNvCxnSpPr>
            <a:cxnSpLocks/>
          </p:cNvCxnSpPr>
          <p:nvPr/>
        </p:nvCxnSpPr>
        <p:spPr>
          <a:xfrm>
            <a:off x="1238249" y="3579951"/>
            <a:ext cx="957262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7B8F5316-3F11-369E-D1E6-AB5457BC1DBF}"/>
              </a:ext>
            </a:extLst>
          </p:cNvPr>
          <p:cNvCxnSpPr>
            <a:cxnSpLocks/>
          </p:cNvCxnSpPr>
          <p:nvPr/>
        </p:nvCxnSpPr>
        <p:spPr>
          <a:xfrm>
            <a:off x="1238249" y="5503481"/>
            <a:ext cx="957262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95577EF-1D01-D474-F987-CEE2814739B4}"/>
              </a:ext>
            </a:extLst>
          </p:cNvPr>
          <p:cNvSpPr txBox="1"/>
          <p:nvPr/>
        </p:nvSpPr>
        <p:spPr>
          <a:xfrm>
            <a:off x="1278672" y="2299677"/>
            <a:ext cx="19228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300" b="1" dirty="0">
                <a:latin typeface="Calibri" panose="020F0502020204030204" pitchFamily="34" charset="0"/>
                <a:cs typeface="Calibri" panose="020F0502020204030204" pitchFamily="34" charset="0"/>
              </a:rPr>
              <a:t>방식</a:t>
            </a:r>
            <a:r>
              <a:rPr lang="en-US" altLang="ko-KR" sz="13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altLang="ko-KR" sz="1300" b="1" dirty="0">
                <a:latin typeface="Calibri" panose="020F0502020204030204" pitchFamily="34" charset="0"/>
                <a:cs typeface="Calibri" panose="020F0502020204030204" pitchFamily="34" charset="0"/>
              </a:rPr>
              <a:t>Participation model</a:t>
            </a:r>
            <a:endParaRPr lang="ko-KR" altLang="en-US" sz="13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80CB719-D0FA-8ABC-AE40-5A5DFB13B2AB}"/>
              </a:ext>
            </a:extLst>
          </p:cNvPr>
          <p:cNvSpPr txBox="1"/>
          <p:nvPr/>
        </p:nvSpPr>
        <p:spPr>
          <a:xfrm>
            <a:off x="1256020" y="2747192"/>
            <a:ext cx="19228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300" b="1" dirty="0" err="1">
                <a:latin typeface="Calibri" panose="020F0502020204030204" pitchFamily="34" charset="0"/>
                <a:cs typeface="Calibri" panose="020F0502020204030204" pitchFamily="34" charset="0"/>
              </a:rPr>
              <a:t>수행가능</a:t>
            </a:r>
            <a:r>
              <a:rPr lang="ko-KR" altLang="en-US" sz="1300" b="1" dirty="0">
                <a:latin typeface="Calibri" panose="020F0502020204030204" pitchFamily="34" charset="0"/>
                <a:cs typeface="Calibri" panose="020F0502020204030204" pitchFamily="34" charset="0"/>
              </a:rPr>
              <a:t> 공정 </a:t>
            </a:r>
            <a:endParaRPr lang="en-US" altLang="ko-KR" sz="13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ko-KR" sz="1300" b="1" dirty="0">
                <a:latin typeface="Calibri" panose="020F0502020204030204" pitchFamily="34" charset="0"/>
                <a:cs typeface="Calibri" panose="020F0502020204030204" pitchFamily="34" charset="0"/>
              </a:rPr>
              <a:t>Lifecycle on-chain</a:t>
            </a:r>
            <a:endParaRPr lang="ko-KR" altLang="en-US" sz="13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ACBD704-B9BD-3F61-6645-7E7113F1250A}"/>
              </a:ext>
            </a:extLst>
          </p:cNvPr>
          <p:cNvSpPr txBox="1"/>
          <p:nvPr/>
        </p:nvSpPr>
        <p:spPr>
          <a:xfrm>
            <a:off x="1256019" y="3175976"/>
            <a:ext cx="19228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300" b="1" dirty="0">
                <a:latin typeface="Calibri" panose="020F0502020204030204" pitchFamily="34" charset="0"/>
                <a:cs typeface="Calibri" panose="020F0502020204030204" pitchFamily="34" charset="0"/>
              </a:rPr>
              <a:t>토큰 대상 자산 </a:t>
            </a:r>
            <a:endParaRPr lang="en-US" altLang="ko-KR" sz="13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ko-KR" altLang="en-US" sz="13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300" b="1" dirty="0" err="1">
                <a:latin typeface="Calibri" panose="020F0502020204030204" pitchFamily="34" charset="0"/>
                <a:cs typeface="Calibri" panose="020F0502020204030204" pitchFamily="34" charset="0"/>
              </a:rPr>
              <a:t>Tokenised</a:t>
            </a:r>
            <a:r>
              <a:rPr lang="en-US" altLang="ko-KR" sz="1300" b="1" dirty="0">
                <a:latin typeface="Calibri" panose="020F0502020204030204" pitchFamily="34" charset="0"/>
                <a:cs typeface="Calibri" panose="020F0502020204030204" pitchFamily="34" charset="0"/>
              </a:rPr>
              <a:t> assets</a:t>
            </a:r>
            <a:endParaRPr lang="ko-KR" altLang="en-US" sz="13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84EC2E-3BA0-4017-D614-EB5DB880928E}"/>
              </a:ext>
            </a:extLst>
          </p:cNvPr>
          <p:cNvSpPr txBox="1"/>
          <p:nvPr/>
        </p:nvSpPr>
        <p:spPr>
          <a:xfrm>
            <a:off x="1278672" y="4481507"/>
            <a:ext cx="19228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300" b="1" dirty="0">
                <a:latin typeface="Calibri" panose="020F0502020204030204" pitchFamily="34" charset="0"/>
                <a:cs typeface="Calibri" panose="020F0502020204030204" pitchFamily="34" charset="0"/>
              </a:rPr>
              <a:t>요건 및 편익  </a:t>
            </a:r>
            <a:endParaRPr lang="en-US" altLang="ko-KR" sz="13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ko-KR" sz="1300" b="1" dirty="0">
                <a:latin typeface="Calibri" panose="020F0502020204030204" pitchFamily="34" charset="0"/>
                <a:cs typeface="Calibri" panose="020F0502020204030204" pitchFamily="34" charset="0"/>
              </a:rPr>
              <a:t>Benefits unlocked</a:t>
            </a:r>
            <a:endParaRPr lang="ko-KR" altLang="en-US" sz="13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9FD1FE6-9BE5-5F27-39B5-164F34407CB8}"/>
              </a:ext>
            </a:extLst>
          </p:cNvPr>
          <p:cNvSpPr txBox="1"/>
          <p:nvPr/>
        </p:nvSpPr>
        <p:spPr>
          <a:xfrm>
            <a:off x="3242078" y="2406131"/>
            <a:ext cx="140936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혼성  </a:t>
            </a:r>
            <a:r>
              <a:rPr lang="en-US" altLang="ko-KR" sz="10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o-KR" alt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온</a:t>
            </a:r>
            <a:r>
              <a:rPr lang="en-US" altLang="ko-KR" sz="105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ko-KR" alt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체인</a:t>
            </a:r>
            <a:r>
              <a:rPr lang="en-US" altLang="ko-KR" sz="1050" dirty="0">
                <a:latin typeface="Calibri" panose="020F0502020204030204" pitchFamily="34" charset="0"/>
                <a:cs typeface="Calibri" panose="020F0502020204030204" pitchFamily="34" charset="0"/>
              </a:rPr>
              <a:t>(hybrid)</a:t>
            </a:r>
            <a:endParaRPr lang="ko-KR" alt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1892E61-39CA-67A3-C589-5886028D998C}"/>
              </a:ext>
            </a:extLst>
          </p:cNvPr>
          <p:cNvSpPr txBox="1"/>
          <p:nvPr/>
        </p:nvSpPr>
        <p:spPr>
          <a:xfrm>
            <a:off x="8365286" y="2388909"/>
            <a:ext cx="232467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  혼성 및 고유 </a:t>
            </a:r>
            <a:r>
              <a:rPr lang="en-US" altLang="ko-KR" sz="1050" dirty="0">
                <a:latin typeface="Calibri" panose="020F0502020204030204" pitchFamily="34" charset="0"/>
                <a:cs typeface="Calibri" panose="020F0502020204030204" pitchFamily="34" charset="0"/>
              </a:rPr>
              <a:t>( Hybrid &amp;</a:t>
            </a:r>
            <a:r>
              <a:rPr lang="ko-KR" altLang="en-US" sz="105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050" b="1" dirty="0">
                <a:latin typeface="Calibri" panose="020F0502020204030204" pitchFamily="34" charset="0"/>
                <a:cs typeface="Calibri" panose="020F0502020204030204" pitchFamily="34" charset="0"/>
              </a:rPr>
              <a:t>Native   E2E)</a:t>
            </a:r>
            <a:endParaRPr lang="ko-KR" altLang="en-US" sz="105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AB77A07-B3B6-AF2D-99FF-CE60B28BA133}"/>
              </a:ext>
            </a:extLst>
          </p:cNvPr>
          <p:cNvSpPr txBox="1"/>
          <p:nvPr/>
        </p:nvSpPr>
        <p:spPr>
          <a:xfrm>
            <a:off x="3242078" y="2800791"/>
            <a:ext cx="174278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몇 공정만   </a:t>
            </a:r>
            <a:r>
              <a:rPr lang="en-US" altLang="ko-KR" sz="1050" dirty="0">
                <a:latin typeface="Calibri" panose="020F0502020204030204" pitchFamily="34" charset="0"/>
                <a:cs typeface="Calibri" panose="020F0502020204030204" pitchFamily="34" charset="0"/>
              </a:rPr>
              <a:t>on- chain </a:t>
            </a:r>
            <a:r>
              <a:rPr lang="ko-KR" alt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수행 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B62275A-1598-D753-6F11-CB8AE035C483}"/>
              </a:ext>
            </a:extLst>
          </p:cNvPr>
          <p:cNvSpPr txBox="1"/>
          <p:nvPr/>
        </p:nvSpPr>
        <p:spPr>
          <a:xfrm>
            <a:off x="3200400" y="3248121"/>
            <a:ext cx="153760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기존 유동성</a:t>
            </a:r>
            <a:r>
              <a:rPr lang="en-US" altLang="ko-KR" sz="105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ko-KR" altLang="en-US" sz="105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정형</a:t>
            </a:r>
            <a:r>
              <a:rPr lang="en-US" altLang="ko-KR" sz="105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ko-KR" altLang="en-US" sz="105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자산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874C2E2-C90C-487F-B9FF-8ABB5135457F}"/>
              </a:ext>
            </a:extLst>
          </p:cNvPr>
          <p:cNvSpPr txBox="1"/>
          <p:nvPr/>
        </p:nvSpPr>
        <p:spPr>
          <a:xfrm>
            <a:off x="8610600" y="2847304"/>
            <a:ext cx="20553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모든</a:t>
            </a:r>
            <a:r>
              <a:rPr lang="en-US" altLang="ko-KR" sz="105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o-KR" altLang="en-US" sz="105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공정이 </a:t>
            </a:r>
            <a:r>
              <a:rPr lang="en-US" altLang="ko-KR" sz="105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on-chain </a:t>
            </a:r>
            <a:r>
              <a:rPr lang="ko-KR" altLang="en-US" sz="105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에서 수행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935A921-CA06-2E35-7FDB-CFF344A5082C}"/>
              </a:ext>
            </a:extLst>
          </p:cNvPr>
          <p:cNvSpPr txBox="1"/>
          <p:nvPr/>
        </p:nvSpPr>
        <p:spPr>
          <a:xfrm>
            <a:off x="5853112" y="3230734"/>
            <a:ext cx="160973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ko-KR" altLang="en-US" sz="105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비유동성</a:t>
            </a:r>
            <a:r>
              <a:rPr lang="ko-KR" altLang="en-US" sz="105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자산도 가능 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EDFC3EB-43CB-B378-510C-FE1B725836B1}"/>
              </a:ext>
            </a:extLst>
          </p:cNvPr>
          <p:cNvSpPr txBox="1"/>
          <p:nvPr/>
        </p:nvSpPr>
        <p:spPr>
          <a:xfrm>
            <a:off x="8784803" y="3248121"/>
            <a:ext cx="102303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모든 금융상품</a:t>
            </a:r>
          </a:p>
        </p:txBody>
      </p:sp>
      <p:sp>
        <p:nvSpPr>
          <p:cNvPr id="31" name="슬라이드 번호 개체 틀 3">
            <a:extLst>
              <a:ext uri="{FF2B5EF4-FFF2-40B4-BE49-F238E27FC236}">
                <a16:creationId xmlns:a16="http://schemas.microsoft.com/office/drawing/2014/main" id="{62D75710-2DAA-FDBF-FD2E-F28A60051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642A8B1-E7B6-2C35-A0DD-BDD355765496}"/>
              </a:ext>
            </a:extLst>
          </p:cNvPr>
          <p:cNvSpPr txBox="1"/>
          <p:nvPr/>
        </p:nvSpPr>
        <p:spPr>
          <a:xfrm>
            <a:off x="3178835" y="3692218"/>
            <a:ext cx="2674277" cy="1138773"/>
          </a:xfrm>
          <a:prstGeom prst="rect">
            <a:avLst/>
          </a:prstGeom>
          <a:noFill/>
        </p:spPr>
        <p:txBody>
          <a:bodyPr wrap="square" lIns="90000" rIns="90000" rtlCol="0">
            <a:spAutoFit/>
          </a:bodyPr>
          <a:lstStyle/>
          <a:p>
            <a:pPr marL="285750" indent="-285750">
              <a:buClr>
                <a:srgbClr val="CBEAE2"/>
              </a:buClr>
              <a:buSzPct val="130000"/>
              <a:buFont typeface="Wingdings" panose="05000000000000000000" pitchFamily="2" charset="2"/>
              <a:buChar char="l"/>
            </a:pPr>
            <a:r>
              <a:rPr lang="ko-KR" altLang="en-US" sz="105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기술 입증 및 신뢰 확보</a:t>
            </a:r>
            <a:endParaRPr lang="en-US" altLang="ko-KR" sz="105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CBEAE2"/>
              </a:buClr>
              <a:buSzPct val="130000"/>
              <a:buFont typeface="Wingdings" panose="05000000000000000000" pitchFamily="2" charset="2"/>
              <a:buChar char="l"/>
            </a:pPr>
            <a:endParaRPr lang="en-US" altLang="ko-KR" sz="105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CBEAE2"/>
              </a:buClr>
              <a:buSzPct val="130000"/>
              <a:buFont typeface="Wingdings" panose="05000000000000000000" pitchFamily="2" charset="2"/>
              <a:buChar char="l"/>
            </a:pPr>
            <a:r>
              <a:rPr lang="ko-KR" altLang="en-US" sz="105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법 규제 입법의 명확성 </a:t>
            </a:r>
            <a:endParaRPr lang="en-US" altLang="ko-KR" sz="105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CBEAE2"/>
              </a:buClr>
            </a:pPr>
            <a:endParaRPr lang="en-US" altLang="ko-KR" sz="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CBEAE2"/>
              </a:buClr>
              <a:buSzPct val="130000"/>
              <a:buFont typeface="Wingdings" panose="05000000000000000000" pitchFamily="2" charset="2"/>
              <a:buChar char="l"/>
            </a:pPr>
            <a:r>
              <a:rPr lang="ko-KR" altLang="en-US" sz="105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토큰증권의</a:t>
            </a:r>
            <a:r>
              <a:rPr lang="ko-KR" altLang="en-US" sz="105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재산권 명확화</a:t>
            </a:r>
            <a:endParaRPr lang="en-US" altLang="ko-KR" sz="105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CBEAE2"/>
              </a:buClr>
            </a:pPr>
            <a:endParaRPr lang="en-US" altLang="ko-KR" sz="7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CBEAE2"/>
              </a:buClr>
              <a:buSzPct val="130000"/>
              <a:buFont typeface="Wingdings" panose="05000000000000000000" pitchFamily="2" charset="2"/>
              <a:buChar char="l"/>
            </a:pPr>
            <a:r>
              <a:rPr lang="ko-KR" alt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업계와 정부간의 대화채널 구축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04F294B-BF16-B536-24AF-A99DF90610BE}"/>
              </a:ext>
            </a:extLst>
          </p:cNvPr>
          <p:cNvSpPr txBox="1"/>
          <p:nvPr/>
        </p:nvSpPr>
        <p:spPr>
          <a:xfrm>
            <a:off x="5696248" y="3695601"/>
            <a:ext cx="2674277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A5DBCC"/>
              </a:buClr>
              <a:buSzPct val="130000"/>
              <a:buFont typeface="Wingdings" panose="05000000000000000000" pitchFamily="2" charset="2"/>
              <a:buChar char="l"/>
            </a:pPr>
            <a:r>
              <a:rPr lang="en-US" altLang="ko-KR" sz="1050" dirty="0">
                <a:latin typeface="Calibri" panose="020F0502020204030204" pitchFamily="34" charset="0"/>
                <a:cs typeface="Calibri" panose="020F0502020204030204" pitchFamily="34" charset="0"/>
              </a:rPr>
              <a:t>Inter-connected platforms </a:t>
            </a:r>
            <a:r>
              <a:rPr lang="ko-KR" alt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효과</a:t>
            </a:r>
            <a:r>
              <a:rPr lang="en-US" altLang="ko-KR" sz="105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buClr>
                <a:srgbClr val="CBEAE2"/>
              </a:buClr>
            </a:pPr>
            <a:endParaRPr lang="en-US" altLang="ko-KR" sz="10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CBEAE2"/>
              </a:buClr>
            </a:pPr>
            <a:r>
              <a:rPr lang="en-US" altLang="ko-KR" sz="1050" dirty="0">
                <a:latin typeface="Calibri" panose="020F0502020204030204" pitchFamily="34" charset="0"/>
                <a:cs typeface="Calibri" panose="020F0502020204030204" pitchFamily="34" charset="0"/>
              </a:rPr>
              <a:t>         - </a:t>
            </a:r>
            <a:r>
              <a:rPr lang="ko-KR" alt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유동성 증대 </a:t>
            </a:r>
            <a:endParaRPr lang="en-US" altLang="ko-KR" sz="10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CBEAE2"/>
              </a:buClr>
            </a:pPr>
            <a:endParaRPr lang="en-US" altLang="ko-KR" sz="10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CBEAE2"/>
              </a:buClr>
            </a:pPr>
            <a:r>
              <a:rPr lang="en-US" altLang="ko-KR" sz="1050" dirty="0">
                <a:latin typeface="Calibri" panose="020F0502020204030204" pitchFamily="34" charset="0"/>
                <a:cs typeface="Calibri" panose="020F0502020204030204" pitchFamily="34" charset="0"/>
              </a:rPr>
              <a:t>         - </a:t>
            </a:r>
            <a:r>
              <a:rPr lang="ko-KR" alt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신상품 </a:t>
            </a:r>
            <a:r>
              <a:rPr lang="en-US" altLang="ko-KR" sz="105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ko-KR" alt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신시장 형성 </a:t>
            </a:r>
            <a:endParaRPr lang="en-US" altLang="ko-KR" sz="10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CBEAE2"/>
              </a:buClr>
            </a:pPr>
            <a:endParaRPr lang="en-US" altLang="ko-KR" sz="10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CBEAE2"/>
              </a:buClr>
            </a:pPr>
            <a:r>
              <a:rPr lang="en-US" altLang="ko-KR" sz="1050" dirty="0">
                <a:latin typeface="Calibri" panose="020F0502020204030204" pitchFamily="34" charset="0"/>
                <a:cs typeface="Calibri" panose="020F0502020204030204" pitchFamily="34" charset="0"/>
              </a:rPr>
              <a:t>         - </a:t>
            </a:r>
            <a:r>
              <a:rPr lang="ko-KR" alt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운영효율성 </a:t>
            </a:r>
            <a:endParaRPr lang="en-US" altLang="ko-KR" sz="10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CBEAE2"/>
              </a:buClr>
            </a:pPr>
            <a:endParaRPr lang="en-US" altLang="ko-KR" sz="10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A5DBCC"/>
              </a:buClr>
              <a:buSzPct val="130000"/>
              <a:buFont typeface="Wingdings" panose="05000000000000000000" pitchFamily="2" charset="2"/>
              <a:buChar char="l"/>
            </a:pPr>
            <a:r>
              <a:rPr lang="ko-KR" alt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국가표준 완성 </a:t>
            </a:r>
            <a:endParaRPr lang="en-US" altLang="ko-KR" sz="10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CBEAE2"/>
              </a:buClr>
            </a:pPr>
            <a:endParaRPr lang="en-US" altLang="ko-KR" sz="10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A5DBCC"/>
              </a:buClr>
              <a:buSzPct val="130000"/>
              <a:buFont typeface="Wingdings" panose="05000000000000000000" pitchFamily="2" charset="2"/>
              <a:buChar char="l"/>
            </a:pPr>
            <a:r>
              <a:rPr lang="ko-KR" alt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완전한 법 규제 명확성 제시 </a:t>
            </a:r>
            <a:endParaRPr lang="en-US" altLang="ko-KR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2FD8013-F118-47F5-4AB7-2678A350A2B6}"/>
              </a:ext>
            </a:extLst>
          </p:cNvPr>
          <p:cNvSpPr txBox="1"/>
          <p:nvPr/>
        </p:nvSpPr>
        <p:spPr>
          <a:xfrm>
            <a:off x="8418082" y="3698428"/>
            <a:ext cx="293571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7ECBB6"/>
              </a:buClr>
              <a:buSzPct val="130000"/>
              <a:buFont typeface="Wingdings" panose="05000000000000000000" pitchFamily="2" charset="2"/>
              <a:buChar char="l"/>
            </a:pPr>
            <a:r>
              <a:rPr lang="ko-KR" alt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국제적 기준 마련 </a:t>
            </a:r>
            <a:endParaRPr lang="en-US" altLang="ko-KR" sz="10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CBEAE2"/>
              </a:buClr>
            </a:pPr>
            <a:endParaRPr lang="en-US" altLang="ko-KR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7ECBB6"/>
              </a:buClr>
              <a:buSzPct val="130000"/>
              <a:buFont typeface="Wingdings" panose="05000000000000000000" pitchFamily="2" charset="2"/>
              <a:buChar char="l"/>
            </a:pPr>
            <a:r>
              <a:rPr lang="ko-KR" altLang="en-US" sz="105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플랫폼간 국제적 연계 </a:t>
            </a:r>
            <a:r>
              <a:rPr lang="en-US" altLang="ko-KR" sz="105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(Global connectivity</a:t>
            </a:r>
            <a:r>
              <a:rPr lang="en-US" altLang="ko-KR" sz="1050" u="sng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AB77A07-B3B6-AF2D-99FF-CE60B28BA133}"/>
              </a:ext>
            </a:extLst>
          </p:cNvPr>
          <p:cNvSpPr txBox="1"/>
          <p:nvPr/>
        </p:nvSpPr>
        <p:spPr>
          <a:xfrm>
            <a:off x="5968534" y="2810336"/>
            <a:ext cx="195117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수개 공정에서  </a:t>
            </a:r>
            <a:r>
              <a:rPr lang="en-US" altLang="ko-KR" sz="1050" dirty="0">
                <a:latin typeface="Calibri" panose="020F0502020204030204" pitchFamily="34" charset="0"/>
                <a:cs typeface="Calibri" panose="020F0502020204030204" pitchFamily="34" charset="0"/>
              </a:rPr>
              <a:t>on- chain </a:t>
            </a:r>
            <a:r>
              <a:rPr lang="ko-KR" alt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수행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9FD1FE6-9BE5-5F27-39B5-164F34407CB8}"/>
              </a:ext>
            </a:extLst>
          </p:cNvPr>
          <p:cNvSpPr txBox="1"/>
          <p:nvPr/>
        </p:nvSpPr>
        <p:spPr>
          <a:xfrm>
            <a:off x="6241044" y="2405324"/>
            <a:ext cx="140936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혼성  온</a:t>
            </a:r>
            <a:r>
              <a:rPr lang="en-US" altLang="ko-KR" sz="105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ko-KR" alt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체인</a:t>
            </a:r>
            <a:r>
              <a:rPr lang="en-US" altLang="ko-KR" sz="1050" dirty="0">
                <a:latin typeface="Calibri" panose="020F0502020204030204" pitchFamily="34" charset="0"/>
                <a:cs typeface="Calibri" panose="020F0502020204030204" pitchFamily="34" charset="0"/>
              </a:rPr>
              <a:t>(hybrid)</a:t>
            </a:r>
            <a:r>
              <a:rPr lang="ko-KR" alt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009E6B8B-697D-A1B9-CF14-6D8C53B63B6D}"/>
              </a:ext>
            </a:extLst>
          </p:cNvPr>
          <p:cNvSpPr/>
          <p:nvPr/>
        </p:nvSpPr>
        <p:spPr>
          <a:xfrm>
            <a:off x="0" y="0"/>
            <a:ext cx="12192000" cy="49754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글로벌 디지털 네트워크 구축 </a:t>
            </a:r>
            <a:r>
              <a:rPr lang="en-US" altLang="ko-KR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road</a:t>
            </a:r>
            <a:r>
              <a:rPr lang="ko-KR" alt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map                                           </a:t>
            </a:r>
            <a:r>
              <a:rPr lang="ko-KR" alt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o-KR" altLang="en-US" sz="14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cs typeface="Microsoft GothicNeo" panose="020B0500000101010101" pitchFamily="50" charset="-127"/>
              </a:rPr>
              <a:t>                                                            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4564731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ADCB843D-6C5A-04BB-1A69-C647F3A513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618390"/>
              </p:ext>
            </p:extLst>
          </p:nvPr>
        </p:nvGraphicFramePr>
        <p:xfrm>
          <a:off x="988291" y="1034474"/>
          <a:ext cx="9901382" cy="52786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132">
                  <a:extLst>
                    <a:ext uri="{9D8B030D-6E8A-4147-A177-3AD203B41FA5}">
                      <a16:colId xmlns:a16="http://schemas.microsoft.com/office/drawing/2014/main" val="244998320"/>
                    </a:ext>
                  </a:extLst>
                </a:gridCol>
                <a:gridCol w="1562750">
                  <a:extLst>
                    <a:ext uri="{9D8B030D-6E8A-4147-A177-3AD203B41FA5}">
                      <a16:colId xmlns:a16="http://schemas.microsoft.com/office/drawing/2014/main" val="3176497652"/>
                    </a:ext>
                  </a:extLst>
                </a:gridCol>
                <a:gridCol w="3833300">
                  <a:extLst>
                    <a:ext uri="{9D8B030D-6E8A-4147-A177-3AD203B41FA5}">
                      <a16:colId xmlns:a16="http://schemas.microsoft.com/office/drawing/2014/main" val="1786879994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1363722354"/>
                    </a:ext>
                  </a:extLst>
                </a:gridCol>
              </a:tblGrid>
              <a:tr h="432040"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단계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214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endParaRPr lang="en-US" altLang="ko-KR" sz="9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45720" marT="108000" marB="72000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100000"/>
                        </a:lnSpc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  </a:t>
                      </a:r>
                      <a:r>
                        <a:rPr lang="ko-KR" altLang="en-US" sz="1200" b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주요 법 규제 고려사항 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214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       </a:t>
                      </a:r>
                      <a:r>
                        <a:rPr lang="ko-KR" altLang="en-US"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관련 규제 및 입법 진행 사항 </a:t>
                      </a:r>
                      <a:endParaRPr lang="ko-KR" altLang="en-US" dirty="0"/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21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6823523"/>
                  </a:ext>
                </a:extLst>
              </a:tr>
              <a:tr h="818080">
                <a:tc rowSpan="2"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endParaRPr lang="ko-KR" altLang="en-US" sz="9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7595"/>
                    </a:solidFill>
                  </a:tcPr>
                </a:tc>
                <a:tc rowSpan="2"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ko-KR" altLang="en-US" sz="11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발행</a:t>
                      </a:r>
                      <a:endParaRPr lang="en-US" altLang="ko-KR" sz="11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45720" marT="108000" marB="72000">
                    <a:lnR w="12700" cap="flat" cmpd="sng" algn="ctr">
                      <a:solidFill>
                        <a:srgbClr val="717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Clr>
                          <a:srgbClr val="717595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ko-KR" altLang="en-US" sz="10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재산권</a:t>
                      </a:r>
                      <a:r>
                        <a:rPr lang="en-US" altLang="ko-KR" sz="10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Clr>
                          <a:srgbClr val="717595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en-US" altLang="ko-KR" sz="10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ko-KR" altLang="en-US" sz="10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디지털 자산의 재산권 인식을 위한 입법 개혁</a:t>
                      </a:r>
                      <a:endParaRPr lang="en-US" altLang="ko-KR" sz="1000" b="0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Clr>
                          <a:srgbClr val="717595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en-US" altLang="ko-KR" sz="10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ko-KR" altLang="en-US" sz="1000" b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외부 </a:t>
                      </a:r>
                      <a:r>
                        <a:rPr lang="ko-KR" altLang="en-US" sz="1000" b="0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수탁자산</a:t>
                      </a:r>
                      <a:r>
                        <a:rPr lang="ko-KR" altLang="en-US" sz="1000" b="0" baseline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기반의 </a:t>
                      </a:r>
                      <a:r>
                        <a:rPr lang="ko-KR" altLang="en-US" sz="1000" b="0" baseline="0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가치인식이</a:t>
                      </a:r>
                      <a:r>
                        <a:rPr lang="ko-KR" altLang="en-US" sz="1000" b="0" baseline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아닌 토큰 자체의 가치 인정</a:t>
                      </a:r>
                      <a:r>
                        <a:rPr lang="en-US" altLang="ko-KR" sz="1000" b="0" baseline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ko-KR" altLang="en-US" sz="1000" b="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108000" marT="36000" marB="72000">
                    <a:lnL w="12700" cap="flat" cmpd="sng" algn="ctr">
                      <a:solidFill>
                        <a:srgbClr val="717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Clr>
                          <a:srgbClr val="717595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2023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년 의회 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digital assets report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Clr>
                          <a:srgbClr val="717595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 </a:t>
                      </a:r>
                      <a:r>
                        <a:rPr lang="ko-KR" altLang="en-US" sz="1000" b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의회는 기존 관습</a:t>
                      </a:r>
                      <a:r>
                        <a:rPr lang="en-US" altLang="ko-KR" sz="1000" b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(common</a:t>
                      </a:r>
                      <a:r>
                        <a:rPr lang="ko-KR" altLang="en-US" sz="1000" b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ko-KR" sz="1000" b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law)</a:t>
                      </a:r>
                      <a:r>
                        <a:rPr lang="ko-KR" altLang="en-US" sz="1000" b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이 디지털 자산이 개인적 재산권이 된다는 것을 </a:t>
                      </a:r>
                      <a:r>
                        <a:rPr lang="ko-KR" altLang="en-US" sz="1000" b="0" baseline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정의함을 재확인</a:t>
                      </a:r>
                      <a:r>
                        <a:rPr lang="en-US" altLang="ko-KR" sz="1000" b="0" baseline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ko-KR" altLang="en-US" sz="1000" b="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108000" marT="36000" marB="72000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rgbClr val="717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5549145"/>
                  </a:ext>
                </a:extLst>
              </a:tr>
              <a:tr h="58248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Clr>
                          <a:srgbClr val="717595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자본금 요구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Clr>
                          <a:srgbClr val="717595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PRA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의 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BCBS 545 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기준 해석과 유동성 분화에 대한 대응 방안  </a:t>
                      </a:r>
                    </a:p>
                  </a:txBody>
                  <a:tcPr marL="72000" marR="108000" marT="36000" marB="72000">
                    <a:lnL w="12700" cap="flat" cmpd="sng" algn="ctr">
                      <a:solidFill>
                        <a:srgbClr val="717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Clr>
                          <a:srgbClr val="717595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자본금 요구 규제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2013 (CRR)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108000" marT="36000" marB="72000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8846696"/>
                  </a:ext>
                </a:extLst>
              </a:tr>
              <a:tr h="818080">
                <a:tc rowSpan="3"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endParaRPr lang="ko-KR" altLang="en-US" sz="9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717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B7DC"/>
                    </a:solidFill>
                  </a:tcPr>
                </a:tc>
                <a:tc rowSpan="3"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ko-KR" altLang="en-US" sz="11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유통 및 거래  </a:t>
                      </a:r>
                      <a:endParaRPr lang="en-US" altLang="ko-KR" sz="11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45720" marT="108000" marB="72000">
                    <a:lnR w="12700" cap="flat" cmpd="sng" algn="ctr">
                      <a:solidFill>
                        <a:srgbClr val="717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Clr>
                          <a:srgbClr val="86B7DC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ko-KR" altLang="en-US" sz="10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중앙증권예탁원</a:t>
                      </a:r>
                      <a:r>
                        <a:rPr lang="ko-KR" altLang="en-US" sz="1000" b="0" baseline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이용</a:t>
                      </a:r>
                      <a:r>
                        <a:rPr lang="en-US" altLang="ko-KR" sz="10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(CSD):  CSD</a:t>
                      </a:r>
                      <a:r>
                        <a:rPr lang="ko-KR" altLang="en-US" sz="10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요구사항을 둘러싼 규제 조항</a:t>
                      </a:r>
                      <a:endParaRPr lang="en-US" altLang="ko-KR" sz="1000" b="0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Clr>
                          <a:srgbClr val="86B7DC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endParaRPr lang="en-US" altLang="ko-KR" sz="1000" b="0" baseline="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Clr>
                          <a:srgbClr val="86B7DC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DLT 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시스템과 교류할 </a:t>
                      </a:r>
                      <a:r>
                        <a:rPr lang="ko-KR" altLang="en-US" sz="1000" b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메시징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기준 </a:t>
                      </a:r>
                    </a:p>
                  </a:txBody>
                  <a:tcPr marL="72000" marR="108000" marT="36000" marB="72000">
                    <a:lnL w="12700" cap="flat" cmpd="sng" algn="ctr">
                      <a:solidFill>
                        <a:srgbClr val="717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Clr>
                          <a:srgbClr val="86B7DC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ko-KR" altLang="en-US" sz="1000" b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중앙증권예탁규제</a:t>
                      </a:r>
                      <a:r>
                        <a:rPr lang="en-US" altLang="ko-KR" sz="1000" b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(CSDR)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Clr>
                          <a:srgbClr val="86B7DC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endParaRPr lang="en-US" altLang="ko-KR" sz="1000" b="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Clr>
                          <a:srgbClr val="86B7DC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Markets In Financial Instruments Directive 2014 (MiFID II)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108000" marT="36000" marB="72000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9042536"/>
                  </a:ext>
                </a:extLst>
              </a:tr>
              <a:tr h="818080">
                <a:tc vMerge="1"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endParaRPr lang="ko-KR" altLang="en-US" sz="9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BB6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endParaRPr lang="en-US" altLang="ko-KR" sz="11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45720" marT="108000" marB="72000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Clr>
                          <a:srgbClr val="7ECBB6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디지털 현금 및 결제 완결성 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Clr>
                          <a:srgbClr val="7ECBB6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거래 결제를 수행하는 디지털</a:t>
                      </a:r>
                      <a:r>
                        <a:rPr lang="ko-KR" altLang="en-US" sz="10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ko-KR" altLang="en-US" sz="1000" b="0" baseline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현금문제</a:t>
                      </a:r>
                      <a:r>
                        <a:rPr lang="ko-KR" altLang="en-US" sz="10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Clr>
                          <a:srgbClr val="7ECBB6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결제 완결성의 보장문제 </a:t>
                      </a:r>
                    </a:p>
                  </a:txBody>
                  <a:tcPr marL="72000" marR="72000" marT="36000" marB="72000">
                    <a:lnL w="12700" cap="flat" cmpd="sng" algn="ctr">
                      <a:solidFill>
                        <a:srgbClr val="717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Clr>
                          <a:srgbClr val="7ECBB6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Uncertificated Securities Regulation 2001 (USR)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Clr>
                          <a:srgbClr val="7ECBB6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endParaRPr lang="en-US" altLang="ko-KR" sz="1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Clr>
                          <a:srgbClr val="7ECBB6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Financial Markets and Insolvency (Settlement Finality Regulations, 1999 SFR)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72000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7977611"/>
                  </a:ext>
                </a:extLst>
              </a:tr>
              <a:tr h="582488">
                <a:tc vMerge="1"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endParaRPr lang="ko-KR" altLang="en-US" sz="9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BB6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endParaRPr lang="en-US" altLang="ko-KR" sz="11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45720" marT="108000" marB="72000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Clr>
                          <a:srgbClr val="7ECBB6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ko-KR" altLang="en-US" sz="1000" b="0" dirty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수탁 협정</a:t>
                      </a:r>
                      <a:endParaRPr lang="en-US" altLang="ko-KR" sz="1000" b="0" dirty="0">
                        <a:solidFill>
                          <a:srgbClr val="00B0F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Clr>
                          <a:srgbClr val="7ECBB6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수탁 협정의 법 규제 요구사항 </a:t>
                      </a:r>
                    </a:p>
                  </a:txBody>
                  <a:tcPr marL="72000" marR="72000" marT="36000" marB="72000">
                    <a:lnL w="12700" cap="flat" cmpd="sng" algn="ctr">
                      <a:solidFill>
                        <a:srgbClr val="717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Clr>
                          <a:srgbClr val="7ECBB6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Client Asset Sourcebook Rules (CASS)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72000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796094"/>
                  </a:ext>
                </a:extLst>
              </a:tr>
              <a:tr h="1154224"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endParaRPr lang="ko-KR" altLang="en-US" sz="9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717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BB6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ko-KR" altLang="en-US" sz="11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담보 관리 </a:t>
                      </a:r>
                      <a:endParaRPr lang="en-US" altLang="ko-KR" sz="11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atinLnBrk="1">
                        <a:lnSpc>
                          <a:spcPct val="100000"/>
                        </a:lnSpc>
                      </a:pPr>
                      <a:endParaRPr lang="en-US" altLang="ko-KR" sz="11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ko-KR" altLang="en-US" sz="11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유동성 관리 </a:t>
                      </a:r>
                      <a:endParaRPr lang="en-US" altLang="ko-KR" sz="11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45720" marT="108000" marB="72000">
                    <a:lnR w="12700" cap="flat" cmpd="sng" algn="ctr">
                      <a:solidFill>
                        <a:srgbClr val="717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Clr>
                          <a:srgbClr val="7ECBB6"/>
                        </a:buClr>
                        <a:buSzPct val="80000"/>
                        <a:buFont typeface="Wingdings" panose="05000000000000000000" pitchFamily="2" charset="2"/>
                        <a:buChar char="l"/>
                      </a:pPr>
                      <a:r>
                        <a:rPr lang="ko-KR" altLang="en-US" sz="10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디지털 자산 담보</a:t>
                      </a:r>
                      <a:r>
                        <a:rPr lang="en-US" altLang="ko-KR" sz="10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Clr>
                          <a:srgbClr val="7ECBB6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en-US" altLang="ko-KR" sz="10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</a:t>
                      </a:r>
                      <a:r>
                        <a:rPr lang="ko-KR" altLang="en-US" sz="10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새로운 담보 규제 체제의 기존 담보협정과의 연계방안 </a:t>
                      </a:r>
                    </a:p>
                  </a:txBody>
                  <a:tcPr marL="72000" marR="72000" marT="36000" marB="72000">
                    <a:lnL w="12700" cap="flat" cmpd="sng" algn="ctr">
                      <a:solidFill>
                        <a:srgbClr val="717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ECBB6"/>
                        </a:buClr>
                        <a:buSzPct val="80000"/>
                        <a:buFont typeface="Wingdings" panose="05000000000000000000" pitchFamily="2" charset="2"/>
                        <a:buChar char="l"/>
                        <a:tabLst/>
                        <a:defRPr/>
                      </a:pP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2023</a:t>
                      </a:r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년 의회 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digital assets report 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Clr>
                          <a:srgbClr val="7ECBB6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ko-KR" altLang="en-US" sz="1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</a:t>
                      </a:r>
                      <a:r>
                        <a:rPr lang="en-US" altLang="ko-KR" sz="1000" b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ko-KR" altLang="en-US" sz="1000" b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기존 </a:t>
                      </a:r>
                      <a:r>
                        <a:rPr lang="ko-KR" altLang="en-US" sz="1000" b="0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담보규제</a:t>
                      </a:r>
                      <a:r>
                        <a:rPr lang="ko-KR" altLang="en-US" sz="1000" b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내에 부합하는 </a:t>
                      </a:r>
                      <a:r>
                        <a:rPr lang="ko-KR" altLang="en-US" sz="1000" b="0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디지털증권</a:t>
                      </a:r>
                      <a:r>
                        <a:rPr lang="ko-KR" altLang="en-US" sz="1000" b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ko-KR" altLang="en-US" sz="1000" b="0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담보체계</a:t>
                      </a:r>
                      <a:r>
                        <a:rPr lang="ko-KR" altLang="en-US" sz="1000" b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입법화</a:t>
                      </a:r>
                      <a:r>
                        <a:rPr lang="ko-KR" altLang="en-US" sz="1000" b="0" baseline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lang="en-US" altLang="ko-KR" sz="1000" b="0" baseline="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Clr>
                          <a:srgbClr val="7ECBB6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ko-KR" altLang="en-US" sz="1000" b="0" baseline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</a:t>
                      </a:r>
                      <a:r>
                        <a:rPr lang="en-US" altLang="ko-KR" sz="1000" b="0" baseline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ko-KR" altLang="en-US" sz="1000" b="0" baseline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범위 외</a:t>
                      </a:r>
                      <a:r>
                        <a:rPr lang="en-US" altLang="ko-KR" sz="1000" b="0" baseline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ko-KR" altLang="en-US" sz="1000" b="0" baseline="0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암호토큰</a:t>
                      </a:r>
                      <a:r>
                        <a:rPr lang="en-US" altLang="ko-KR" sz="1000" b="0" baseline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ko-KR" altLang="en-US" sz="1000" b="0" baseline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들도  현행 </a:t>
                      </a:r>
                      <a:r>
                        <a:rPr lang="ko-KR" altLang="en-US" sz="1000" b="0" baseline="0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담보체계에</a:t>
                      </a:r>
                      <a:r>
                        <a:rPr lang="ko-KR" altLang="en-US" sz="1000" b="0" baseline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적합하게 </a:t>
                      </a:r>
                      <a:r>
                        <a:rPr lang="ko-KR" altLang="en-US" sz="1000" b="0" baseline="0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체계수립</a:t>
                      </a:r>
                      <a:r>
                        <a:rPr lang="ko-KR" altLang="en-US" sz="1000" b="0" baseline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</a:t>
                      </a:r>
                      <a:endParaRPr lang="en-US" altLang="ko-KR" sz="1000" b="0" baseline="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Clr>
                          <a:srgbClr val="7ECBB6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en-US" altLang="ko-KR" sz="10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Clr>
                          <a:srgbClr val="7ECBB6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lang="en-US" altLang="ko-KR" sz="1000" b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Financial Collateral Arrangements (No. 2) Regulations 2003 (FCAR)</a:t>
                      </a:r>
                      <a:endParaRPr lang="ko-KR" altLang="en-US" sz="1000" b="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36000" marB="72000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17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175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2713255"/>
                  </a:ext>
                </a:extLst>
              </a:tr>
            </a:tbl>
          </a:graphicData>
        </a:graphic>
      </p:graphicFrame>
      <p:sp>
        <p:nvSpPr>
          <p:cNvPr id="5" name="직사각형 4">
            <a:extLst>
              <a:ext uri="{FF2B5EF4-FFF2-40B4-BE49-F238E27FC236}">
                <a16:creationId xmlns:a16="http://schemas.microsoft.com/office/drawing/2014/main" id="{009E6B8B-697D-A1B9-CF14-6D8C53B63B6D}"/>
              </a:ext>
            </a:extLst>
          </p:cNvPr>
          <p:cNvSpPr/>
          <p:nvPr/>
        </p:nvSpPr>
        <p:spPr>
          <a:xfrm>
            <a:off x="0" y="0"/>
            <a:ext cx="12192000" cy="55010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/>
              <a:t> </a:t>
            </a:r>
            <a:r>
              <a:rPr lang="ko-KR" alt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법 규제 개선                  </a:t>
            </a:r>
            <a:r>
              <a:rPr lang="ko-KR" altLang="en-US" b="1" dirty="0"/>
              <a:t>                                                   </a:t>
            </a:r>
            <a:r>
              <a:rPr lang="ko-KR" altLang="en-US" sz="14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cs typeface="Microsoft GothicNeo" panose="020B0500000101010101" pitchFamily="50" charset="-127"/>
              </a:rPr>
              <a:t>                                        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281583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F9B5-D01D-4A72-BBFE-8B6FBC96131D}" type="slidenum">
              <a:rPr lang="ko-KR" altLang="en-US" smtClean="0"/>
              <a:pPr/>
              <a:t>57</a:t>
            </a:fld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009E6B8B-697D-A1B9-CF14-6D8C53B63B6D}"/>
              </a:ext>
            </a:extLst>
          </p:cNvPr>
          <p:cNvSpPr/>
          <p:nvPr/>
        </p:nvSpPr>
        <p:spPr>
          <a:xfrm>
            <a:off x="0" y="0"/>
            <a:ext cx="12192000" cy="50037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 latinLnBrk="0"/>
            <a:r>
              <a:rPr lang="en-US" altLang="ko-KR" b="1" kern="0" dirty="0">
                <a:solidFill>
                  <a:schemeClr val="bg1"/>
                </a:solidFill>
                <a:latin typeface="+mn-ea"/>
              </a:rPr>
              <a:t>UK FMI</a:t>
            </a:r>
            <a:r>
              <a:rPr lang="ko-KR" altLang="en-US" b="1" kern="0" dirty="0">
                <a:solidFill>
                  <a:schemeClr val="bg1"/>
                </a:solidFill>
                <a:latin typeface="+mn-ea"/>
              </a:rPr>
              <a:t>의 정책 경로 </a:t>
            </a:r>
            <a:r>
              <a:rPr lang="en-US" altLang="ko-KR" b="1" kern="0" dirty="0">
                <a:solidFill>
                  <a:schemeClr val="bg1"/>
                </a:solidFill>
                <a:latin typeface="+mn-ea"/>
              </a:rPr>
              <a:t>(UK Finance, 2023)</a:t>
            </a:r>
            <a:r>
              <a:rPr lang="ko-KR" altLang="en-US" b="1" kern="0" dirty="0">
                <a:solidFill>
                  <a:schemeClr val="bg1"/>
                </a:solidFill>
                <a:latin typeface="+mn-ea"/>
              </a:rPr>
              <a:t>  </a:t>
            </a:r>
            <a:r>
              <a:rPr lang="en-US" altLang="ko-KR" b="1" kern="0" dirty="0">
                <a:solidFill>
                  <a:schemeClr val="bg1"/>
                </a:solidFill>
                <a:latin typeface="+mn-ea"/>
              </a:rPr>
              <a:t> 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438860" y="887091"/>
            <a:ext cx="11015342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/>
            <a:r>
              <a:rPr lang="en-US" altLang="ko-KR" sz="1600" kern="0" dirty="0">
                <a:solidFill>
                  <a:srgbClr val="002060"/>
                </a:solidFill>
                <a:latin typeface="+mn-ea"/>
              </a:rPr>
              <a:t> </a:t>
            </a:r>
            <a:endParaRPr lang="en-US" altLang="ko-KR" sz="1600" b="1" kern="0" dirty="0">
              <a:solidFill>
                <a:srgbClr val="FF0000"/>
              </a:solidFill>
              <a:latin typeface="+mn-ea"/>
            </a:endParaRPr>
          </a:p>
          <a:p>
            <a:pPr fontAlgn="base" latinLnBrk="0"/>
            <a:r>
              <a:rPr lang="ko-KR" altLang="en-US" sz="1600" kern="0" dirty="0">
                <a:solidFill>
                  <a:srgbClr val="002060"/>
                </a:solidFill>
                <a:latin typeface="+mn-ea"/>
              </a:rPr>
              <a:t> </a:t>
            </a:r>
            <a:r>
              <a:rPr lang="en-US" altLang="ko-KR" kern="0" dirty="0">
                <a:solidFill>
                  <a:srgbClr val="002060"/>
                </a:solidFill>
                <a:latin typeface="+mn-ea"/>
              </a:rPr>
              <a:t>1</a:t>
            </a:r>
            <a:r>
              <a:rPr lang="ko-KR" altLang="en-US" kern="0" dirty="0">
                <a:latin typeface="+mn-ea"/>
              </a:rPr>
              <a:t>단계</a:t>
            </a:r>
            <a:r>
              <a:rPr lang="en-US" altLang="ko-KR" kern="0" dirty="0">
                <a:latin typeface="+mn-ea"/>
              </a:rPr>
              <a:t>: </a:t>
            </a:r>
          </a:p>
          <a:p>
            <a:pPr fontAlgn="base" latinLnBrk="0"/>
            <a:r>
              <a:rPr lang="en-US" altLang="ko-KR" kern="0" dirty="0">
                <a:latin typeface="+mn-ea"/>
              </a:rPr>
              <a:t>     </a:t>
            </a:r>
            <a:r>
              <a:rPr lang="ko-KR" altLang="en-US" kern="0" dirty="0">
                <a:latin typeface="+mn-ea"/>
              </a:rPr>
              <a:t> </a:t>
            </a:r>
            <a:r>
              <a:rPr lang="ko-KR" altLang="en-US" kern="0" dirty="0">
                <a:solidFill>
                  <a:srgbClr val="0070C0"/>
                </a:solidFill>
                <a:latin typeface="+mn-ea"/>
              </a:rPr>
              <a:t>기존 전통</a:t>
            </a:r>
            <a:r>
              <a:rPr lang="en-US" altLang="ko-KR" kern="0" dirty="0">
                <a:solidFill>
                  <a:srgbClr val="0070C0"/>
                </a:solidFill>
                <a:latin typeface="+mn-ea"/>
              </a:rPr>
              <a:t>(</a:t>
            </a:r>
            <a:r>
              <a:rPr lang="ko-KR" altLang="en-US" kern="0" dirty="0">
                <a:solidFill>
                  <a:srgbClr val="0070C0"/>
                </a:solidFill>
                <a:latin typeface="+mn-ea"/>
              </a:rPr>
              <a:t>유동성</a:t>
            </a:r>
            <a:r>
              <a:rPr lang="en-US" altLang="ko-KR" kern="0" dirty="0">
                <a:solidFill>
                  <a:srgbClr val="0070C0"/>
                </a:solidFill>
                <a:latin typeface="+mn-ea"/>
              </a:rPr>
              <a:t>)</a:t>
            </a:r>
            <a:r>
              <a:rPr lang="ko-KR" altLang="en-US" kern="0" dirty="0">
                <a:solidFill>
                  <a:srgbClr val="0070C0"/>
                </a:solidFill>
                <a:latin typeface="+mn-ea"/>
              </a:rPr>
              <a:t>자산의 도매시장에서 </a:t>
            </a:r>
            <a:r>
              <a:rPr lang="ko-KR" altLang="en-US" kern="0" dirty="0" err="1">
                <a:solidFill>
                  <a:srgbClr val="0070C0"/>
                </a:solidFill>
                <a:latin typeface="+mn-ea"/>
              </a:rPr>
              <a:t>규제자</a:t>
            </a:r>
            <a:r>
              <a:rPr lang="en-US" altLang="ko-KR" kern="0" dirty="0">
                <a:solidFill>
                  <a:srgbClr val="0070C0"/>
                </a:solidFill>
                <a:latin typeface="+mn-ea"/>
              </a:rPr>
              <a:t>(</a:t>
            </a:r>
            <a:r>
              <a:rPr lang="ko-KR" altLang="en-US" kern="0" dirty="0">
                <a:solidFill>
                  <a:srgbClr val="0070C0"/>
                </a:solidFill>
                <a:latin typeface="+mn-ea"/>
              </a:rPr>
              <a:t>금융당국</a:t>
            </a:r>
            <a:r>
              <a:rPr lang="en-US" altLang="ko-KR" kern="0" dirty="0">
                <a:solidFill>
                  <a:srgbClr val="0070C0"/>
                </a:solidFill>
                <a:latin typeface="+mn-ea"/>
              </a:rPr>
              <a:t>)</a:t>
            </a:r>
            <a:r>
              <a:rPr lang="ko-KR" altLang="en-US" kern="0" dirty="0">
                <a:solidFill>
                  <a:srgbClr val="0070C0"/>
                </a:solidFill>
                <a:latin typeface="+mn-ea"/>
              </a:rPr>
              <a:t>이 금융기관과 기술에 친숙해지는 실험</a:t>
            </a:r>
            <a:endParaRPr lang="en-US" altLang="ko-KR" kern="0" dirty="0">
              <a:solidFill>
                <a:srgbClr val="0070C0"/>
              </a:solidFill>
              <a:latin typeface="+mn-ea"/>
            </a:endParaRPr>
          </a:p>
          <a:p>
            <a:pPr fontAlgn="base" latinLnBrk="0"/>
            <a:r>
              <a:rPr lang="en-US" altLang="ko-KR" kern="0" dirty="0">
                <a:latin typeface="+mn-ea"/>
              </a:rPr>
              <a:t>              </a:t>
            </a:r>
            <a:r>
              <a:rPr lang="ko-KR" altLang="en-US" kern="0" dirty="0" err="1">
                <a:solidFill>
                  <a:srgbClr val="0070C0"/>
                </a:solidFill>
                <a:latin typeface="+mn-ea"/>
              </a:rPr>
              <a:t>기술신뢰성</a:t>
            </a:r>
            <a:r>
              <a:rPr lang="ko-KR" altLang="en-US" kern="0" dirty="0">
                <a:solidFill>
                  <a:srgbClr val="0070C0"/>
                </a:solidFill>
                <a:latin typeface="+mn-ea"/>
              </a:rPr>
              <a:t> 확보</a:t>
            </a:r>
            <a:r>
              <a:rPr lang="en-US" altLang="ko-KR" kern="0" dirty="0">
                <a:solidFill>
                  <a:srgbClr val="0070C0"/>
                </a:solidFill>
                <a:latin typeface="+mn-ea"/>
              </a:rPr>
              <a:t>/</a:t>
            </a:r>
            <a:r>
              <a:rPr lang="ko-KR" altLang="en-US" kern="0" dirty="0" err="1">
                <a:solidFill>
                  <a:srgbClr val="0070C0"/>
                </a:solidFill>
                <a:latin typeface="+mn-ea"/>
              </a:rPr>
              <a:t>법규제</a:t>
            </a:r>
            <a:r>
              <a:rPr lang="ko-KR" altLang="en-US" kern="0" dirty="0">
                <a:solidFill>
                  <a:srgbClr val="0070C0"/>
                </a:solidFill>
                <a:latin typeface="+mn-ea"/>
              </a:rPr>
              <a:t> 명확화</a:t>
            </a:r>
            <a:r>
              <a:rPr lang="en-US" altLang="ko-KR" kern="0" dirty="0">
                <a:solidFill>
                  <a:srgbClr val="0070C0"/>
                </a:solidFill>
                <a:latin typeface="+mn-ea"/>
              </a:rPr>
              <a:t>/</a:t>
            </a:r>
            <a:r>
              <a:rPr lang="ko-KR" altLang="en-US" kern="0" dirty="0">
                <a:solidFill>
                  <a:srgbClr val="0070C0"/>
                </a:solidFill>
                <a:latin typeface="+mn-ea"/>
              </a:rPr>
              <a:t>토큰 재산권 확립</a:t>
            </a:r>
            <a:endParaRPr lang="en-US" altLang="ko-KR" kern="0" dirty="0">
              <a:solidFill>
                <a:srgbClr val="0070C0"/>
              </a:solidFill>
              <a:latin typeface="+mn-ea"/>
            </a:endParaRPr>
          </a:p>
          <a:p>
            <a:pPr fontAlgn="base" latinLnBrk="0"/>
            <a:endParaRPr lang="en-US" altLang="ko-KR" kern="0" dirty="0">
              <a:solidFill>
                <a:srgbClr val="FF0000"/>
              </a:solidFill>
              <a:latin typeface="+mn-ea"/>
            </a:endParaRPr>
          </a:p>
          <a:p>
            <a:pPr fontAlgn="base" latinLnBrk="0"/>
            <a:r>
              <a:rPr lang="en-US" altLang="ko-KR" kern="0" dirty="0">
                <a:latin typeface="+mn-ea"/>
              </a:rPr>
              <a:t> 2</a:t>
            </a:r>
            <a:r>
              <a:rPr lang="ko-KR" altLang="en-US" kern="0" dirty="0">
                <a:latin typeface="+mn-ea"/>
              </a:rPr>
              <a:t>단계</a:t>
            </a:r>
            <a:r>
              <a:rPr lang="en-US" altLang="ko-KR" kern="0" dirty="0">
                <a:latin typeface="+mn-ea"/>
              </a:rPr>
              <a:t>:</a:t>
            </a:r>
            <a:r>
              <a:rPr lang="ko-KR" altLang="en-US" kern="0" dirty="0">
                <a:latin typeface="+mn-ea"/>
              </a:rPr>
              <a:t> </a:t>
            </a:r>
            <a:endParaRPr lang="en-US" altLang="ko-KR" kern="0" dirty="0">
              <a:latin typeface="+mn-ea"/>
            </a:endParaRPr>
          </a:p>
          <a:p>
            <a:pPr fontAlgn="base" latinLnBrk="0"/>
            <a:r>
              <a:rPr lang="en-US" altLang="ko-KR" kern="0" dirty="0">
                <a:latin typeface="+mn-ea"/>
              </a:rPr>
              <a:t>       </a:t>
            </a:r>
            <a:r>
              <a:rPr lang="ko-KR" altLang="en-US" dirty="0">
                <a:solidFill>
                  <a:srgbClr val="0070C0"/>
                </a:solidFill>
                <a:latin typeface="+mn-ea"/>
              </a:rPr>
              <a:t>도매금융 기관들이 비 유동적인</a:t>
            </a:r>
            <a:r>
              <a:rPr lang="en-US" altLang="ko-KR" dirty="0">
                <a:solidFill>
                  <a:srgbClr val="0070C0"/>
                </a:solidFill>
                <a:latin typeface="+mn-ea"/>
              </a:rPr>
              <a:t>(</a:t>
            </a:r>
            <a:r>
              <a:rPr lang="ko-KR" altLang="en-US" dirty="0">
                <a:solidFill>
                  <a:srgbClr val="0070C0"/>
                </a:solidFill>
                <a:latin typeface="+mn-ea"/>
              </a:rPr>
              <a:t>비정형</a:t>
            </a:r>
            <a:r>
              <a:rPr lang="en-US" altLang="ko-KR" dirty="0">
                <a:solidFill>
                  <a:srgbClr val="0070C0"/>
                </a:solidFill>
                <a:latin typeface="+mn-ea"/>
              </a:rPr>
              <a:t>)</a:t>
            </a:r>
            <a:r>
              <a:rPr lang="ko-KR" altLang="en-US" dirty="0">
                <a:solidFill>
                  <a:srgbClr val="0070C0"/>
                </a:solidFill>
                <a:latin typeface="+mn-ea"/>
              </a:rPr>
              <a:t> 자산에 </a:t>
            </a:r>
            <a:r>
              <a:rPr lang="ko-KR" altLang="en-US" dirty="0" err="1">
                <a:latin typeface="+mn-ea"/>
              </a:rPr>
              <a:t>토큰화</a:t>
            </a:r>
            <a:r>
              <a:rPr lang="ko-KR" altLang="en-US" dirty="0">
                <a:latin typeface="+mn-ea"/>
              </a:rPr>
              <a:t> 기술을 이용 </a:t>
            </a:r>
          </a:p>
          <a:p>
            <a:pPr fontAlgn="base" latinLnBrk="0"/>
            <a:endParaRPr lang="en-US" altLang="ko-KR" dirty="0">
              <a:latin typeface="+mn-ea"/>
            </a:endParaRPr>
          </a:p>
          <a:p>
            <a:pPr fontAlgn="base" latinLnBrk="0"/>
            <a:endParaRPr lang="en-US" altLang="ko-KR" dirty="0">
              <a:latin typeface="+mn-ea"/>
            </a:endParaRPr>
          </a:p>
          <a:p>
            <a:pPr fontAlgn="base" latinLnBrk="0"/>
            <a:r>
              <a:rPr lang="en-US" altLang="ko-KR" dirty="0">
                <a:latin typeface="+mn-ea"/>
              </a:rPr>
              <a:t> 3</a:t>
            </a:r>
            <a:r>
              <a:rPr lang="ko-KR" altLang="en-US" dirty="0">
                <a:latin typeface="+mn-ea"/>
              </a:rPr>
              <a:t>단계</a:t>
            </a:r>
            <a:r>
              <a:rPr lang="en-US" altLang="ko-KR" dirty="0">
                <a:latin typeface="+mn-ea"/>
              </a:rPr>
              <a:t>: </a:t>
            </a:r>
          </a:p>
          <a:p>
            <a:pPr fontAlgn="base" latinLnBrk="0"/>
            <a:r>
              <a:rPr lang="en-US" altLang="ko-KR" dirty="0">
                <a:latin typeface="+mn-ea"/>
              </a:rPr>
              <a:t>        </a:t>
            </a:r>
            <a:r>
              <a:rPr lang="ko-KR" altLang="en-US" dirty="0" err="1">
                <a:latin typeface="+mn-ea"/>
              </a:rPr>
              <a:t>분산원장의</a:t>
            </a:r>
            <a:r>
              <a:rPr lang="ko-KR" altLang="en-US" dirty="0">
                <a:latin typeface="+mn-ea"/>
              </a:rPr>
              <a:t> 국제화로 모든 금융상품을 </a:t>
            </a:r>
            <a:r>
              <a:rPr lang="ko-KR" altLang="en-US" dirty="0" err="1">
                <a:latin typeface="+mn-ea"/>
              </a:rPr>
              <a:t>토큰화하는</a:t>
            </a:r>
            <a:r>
              <a:rPr lang="ko-KR" altLang="en-US" dirty="0">
                <a:latin typeface="+mn-ea"/>
              </a:rPr>
              <a:t> 것  </a:t>
            </a:r>
            <a:endParaRPr lang="en-US" altLang="ko-KR" dirty="0">
              <a:latin typeface="+mn-ea"/>
            </a:endParaRPr>
          </a:p>
          <a:p>
            <a:pPr fontAlgn="base" latinLnBrk="0"/>
            <a:endParaRPr lang="en-US" altLang="ko-KR" kern="0" spc="0" dirty="0">
              <a:effectLst/>
              <a:latin typeface="+mn-ea"/>
            </a:endParaRPr>
          </a:p>
          <a:p>
            <a:pPr fontAlgn="base" latinLnBrk="0"/>
            <a:endParaRPr lang="en-US" altLang="ko-KR" kern="0" spc="0" dirty="0">
              <a:effectLst/>
              <a:latin typeface="+mn-ea"/>
            </a:endParaRPr>
          </a:p>
          <a:p>
            <a:pPr fontAlgn="base" latinLnBrk="0"/>
            <a:endParaRPr lang="en-US" altLang="ko-KR" kern="0" spc="0" dirty="0">
              <a:effectLst/>
              <a:latin typeface="+mn-ea"/>
            </a:endParaRPr>
          </a:p>
          <a:p>
            <a:pPr fontAlgn="base" latinLnBrk="0"/>
            <a:endParaRPr lang="en-US" altLang="ko-KR" kern="0" spc="0" dirty="0">
              <a:effectLst/>
              <a:latin typeface="+mn-ea"/>
            </a:endParaRPr>
          </a:p>
          <a:p>
            <a:pPr fontAlgn="base" latinLnBrk="0"/>
            <a:r>
              <a:rPr lang="en-US" altLang="ko-KR" kern="0" dirty="0">
                <a:latin typeface="+mn-ea"/>
              </a:rPr>
              <a:t>*</a:t>
            </a:r>
            <a:r>
              <a:rPr lang="ko-KR" altLang="en-US" kern="0" dirty="0">
                <a:latin typeface="+mn-ea"/>
              </a:rPr>
              <a:t>국내 이슈</a:t>
            </a:r>
            <a:endParaRPr lang="en-US" altLang="ko-KR" kern="0" dirty="0">
              <a:latin typeface="+mn-ea"/>
            </a:endParaRPr>
          </a:p>
          <a:p>
            <a:pPr fontAlgn="base" latinLnBrk="0"/>
            <a:endParaRPr lang="en-US" altLang="ko-KR" kern="0" dirty="0">
              <a:latin typeface="+mn-ea"/>
            </a:endParaRPr>
          </a:p>
          <a:p>
            <a:pPr fontAlgn="base" latinLnBrk="0"/>
            <a:r>
              <a:rPr lang="en-US" altLang="ko-KR" kern="0" spc="0" dirty="0">
                <a:solidFill>
                  <a:srgbClr val="0070C0"/>
                </a:solidFill>
                <a:effectLst/>
                <a:latin typeface="+mn-ea"/>
              </a:rPr>
              <a:t>   </a:t>
            </a:r>
            <a:r>
              <a:rPr lang="en-US" altLang="ko-KR" kern="0" spc="0" dirty="0">
                <a:solidFill>
                  <a:srgbClr val="FF0000"/>
                </a:solidFill>
                <a:effectLst/>
                <a:latin typeface="+mn-ea"/>
              </a:rPr>
              <a:t>1. </a:t>
            </a:r>
            <a:r>
              <a:rPr lang="ko-KR" altLang="en-US" kern="0" spc="0" dirty="0">
                <a:solidFill>
                  <a:srgbClr val="FF0000"/>
                </a:solidFill>
                <a:effectLst/>
                <a:latin typeface="+mn-ea"/>
              </a:rPr>
              <a:t>금융시장</a:t>
            </a:r>
            <a:r>
              <a:rPr lang="en-US" altLang="ko-KR" kern="0" spc="0" dirty="0">
                <a:solidFill>
                  <a:srgbClr val="FF0000"/>
                </a:solidFill>
                <a:effectLst/>
                <a:latin typeface="+mn-ea"/>
              </a:rPr>
              <a:t> </a:t>
            </a:r>
            <a:r>
              <a:rPr lang="ko-KR" altLang="en-US" kern="0" dirty="0">
                <a:solidFill>
                  <a:srgbClr val="FF0000"/>
                </a:solidFill>
                <a:latin typeface="+mn-ea"/>
              </a:rPr>
              <a:t>규제 및 인프라 조성자</a:t>
            </a:r>
            <a:r>
              <a:rPr lang="en-US" altLang="ko-KR" kern="0" dirty="0">
                <a:solidFill>
                  <a:srgbClr val="FF0000"/>
                </a:solidFill>
                <a:latin typeface="+mn-ea"/>
              </a:rPr>
              <a:t>(</a:t>
            </a:r>
            <a:r>
              <a:rPr lang="ko-KR" altLang="en-US" kern="0" dirty="0">
                <a:solidFill>
                  <a:srgbClr val="FF0000"/>
                </a:solidFill>
                <a:latin typeface="+mn-ea"/>
              </a:rPr>
              <a:t>정부</a:t>
            </a:r>
            <a:r>
              <a:rPr lang="en-US" altLang="ko-KR" kern="0" dirty="0">
                <a:solidFill>
                  <a:srgbClr val="FF0000"/>
                </a:solidFill>
                <a:latin typeface="+mn-ea"/>
              </a:rPr>
              <a:t>, KSD, KRX </a:t>
            </a:r>
            <a:r>
              <a:rPr lang="ko-KR" altLang="en-US" kern="0" dirty="0">
                <a:solidFill>
                  <a:srgbClr val="FF0000"/>
                </a:solidFill>
                <a:latin typeface="+mn-ea"/>
              </a:rPr>
              <a:t>등</a:t>
            </a:r>
            <a:r>
              <a:rPr lang="en-US" altLang="ko-KR" kern="0" dirty="0">
                <a:solidFill>
                  <a:srgbClr val="FF0000"/>
                </a:solidFill>
                <a:latin typeface="+mn-ea"/>
              </a:rPr>
              <a:t>)</a:t>
            </a:r>
            <a:r>
              <a:rPr lang="ko-KR" altLang="en-US" kern="0" dirty="0">
                <a:solidFill>
                  <a:srgbClr val="FF0000"/>
                </a:solidFill>
                <a:latin typeface="+mn-ea"/>
              </a:rPr>
              <a:t>의 기술 친숙과 </a:t>
            </a:r>
            <a:r>
              <a:rPr lang="ko-KR" altLang="en-US" kern="0" dirty="0" err="1">
                <a:solidFill>
                  <a:srgbClr val="FF0000"/>
                </a:solidFill>
                <a:latin typeface="+mn-ea"/>
              </a:rPr>
              <a:t>규제기술</a:t>
            </a:r>
            <a:r>
              <a:rPr lang="en-US" altLang="ko-KR" kern="0" dirty="0">
                <a:solidFill>
                  <a:srgbClr val="FF0000"/>
                </a:solidFill>
                <a:latin typeface="+mn-ea"/>
              </a:rPr>
              <a:t>(</a:t>
            </a:r>
            <a:r>
              <a:rPr lang="en-US" altLang="ko-KR" kern="0" dirty="0" err="1">
                <a:solidFill>
                  <a:srgbClr val="FF0000"/>
                </a:solidFill>
                <a:latin typeface="+mn-ea"/>
              </a:rPr>
              <a:t>RegTech</a:t>
            </a:r>
            <a:r>
              <a:rPr lang="en-US" altLang="ko-KR" kern="0" dirty="0">
                <a:solidFill>
                  <a:srgbClr val="FF0000"/>
                </a:solidFill>
                <a:latin typeface="+mn-ea"/>
              </a:rPr>
              <a:t>)</a:t>
            </a:r>
            <a:r>
              <a:rPr lang="ko-KR" altLang="en-US" kern="0" dirty="0">
                <a:solidFill>
                  <a:srgbClr val="FF0000"/>
                </a:solidFill>
                <a:latin typeface="+mn-ea"/>
              </a:rPr>
              <a:t>에 소극적  </a:t>
            </a:r>
            <a:r>
              <a:rPr lang="en-US" altLang="ko-KR" kern="0" spc="0" dirty="0">
                <a:solidFill>
                  <a:srgbClr val="FF0000"/>
                </a:solidFill>
                <a:effectLst/>
                <a:latin typeface="+mn-ea"/>
              </a:rPr>
              <a:t> </a:t>
            </a:r>
          </a:p>
          <a:p>
            <a:pPr fontAlgn="base" latinLnBrk="0"/>
            <a:r>
              <a:rPr lang="en-US" altLang="ko-KR" kern="0" dirty="0">
                <a:solidFill>
                  <a:srgbClr val="FF0000"/>
                </a:solidFill>
                <a:latin typeface="+mn-ea"/>
              </a:rPr>
              <a:t>  </a:t>
            </a:r>
          </a:p>
          <a:p>
            <a:pPr fontAlgn="base" latinLnBrk="0"/>
            <a:r>
              <a:rPr lang="en-US" altLang="ko-KR" kern="0" dirty="0">
                <a:solidFill>
                  <a:srgbClr val="FF0000"/>
                </a:solidFill>
                <a:latin typeface="+mn-ea"/>
              </a:rPr>
              <a:t>   2. </a:t>
            </a:r>
            <a:r>
              <a:rPr lang="ko-KR" altLang="en-US" kern="0" dirty="0" err="1">
                <a:solidFill>
                  <a:srgbClr val="FF0000"/>
                </a:solidFill>
                <a:latin typeface="+mn-ea"/>
              </a:rPr>
              <a:t>정형자산이</a:t>
            </a:r>
            <a:r>
              <a:rPr lang="ko-KR" altLang="en-US" kern="0" dirty="0">
                <a:solidFill>
                  <a:srgbClr val="FF0000"/>
                </a:solidFill>
                <a:latin typeface="+mn-ea"/>
              </a:rPr>
              <a:t> 아닌 </a:t>
            </a:r>
            <a:r>
              <a:rPr lang="ko-KR" altLang="en-US" kern="0" spc="0" dirty="0">
                <a:solidFill>
                  <a:srgbClr val="FF0000"/>
                </a:solidFill>
                <a:effectLst/>
                <a:latin typeface="+mn-ea"/>
              </a:rPr>
              <a:t>비정형자산에서 출발하여</a:t>
            </a:r>
            <a:r>
              <a:rPr lang="en-US" altLang="ko-KR" kern="0" spc="0" dirty="0">
                <a:solidFill>
                  <a:srgbClr val="FF0000"/>
                </a:solidFill>
                <a:effectLst/>
                <a:latin typeface="+mn-ea"/>
              </a:rPr>
              <a:t> </a:t>
            </a:r>
            <a:r>
              <a:rPr lang="ko-KR" altLang="en-US" kern="0" spc="0" dirty="0">
                <a:solidFill>
                  <a:srgbClr val="FF0000"/>
                </a:solidFill>
                <a:effectLst/>
                <a:latin typeface="+mn-ea"/>
              </a:rPr>
              <a:t>투자자보호와 가치평가 문제의 장애 초래   </a:t>
            </a:r>
            <a:r>
              <a:rPr lang="en-US" altLang="ko-KR" kern="0" spc="0" dirty="0">
                <a:solidFill>
                  <a:srgbClr val="FF0000"/>
                </a:solidFill>
                <a:effectLst/>
                <a:latin typeface="+mn-ea"/>
              </a:rPr>
              <a:t> </a:t>
            </a:r>
            <a:r>
              <a:rPr lang="ko-KR" altLang="en-US" kern="0" spc="0" dirty="0">
                <a:solidFill>
                  <a:srgbClr val="FF0000"/>
                </a:solidFill>
                <a:effectLst/>
                <a:latin typeface="+mn-ea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5800593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F9B5-D01D-4A72-BBFE-8B6FBC96131D}" type="slidenum">
              <a:rPr lang="ko-KR" altLang="en-US" smtClean="0"/>
              <a:pPr/>
              <a:t>58</a:t>
            </a:fld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548053" y="974570"/>
            <a:ext cx="1109589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/>
              <a:t> </a:t>
            </a:r>
            <a:endParaRPr lang="en-US" altLang="ko-KR" sz="2800" dirty="0"/>
          </a:p>
          <a:p>
            <a:r>
              <a:rPr lang="en-US" altLang="ko-KR" sz="3200" dirty="0"/>
              <a:t> </a:t>
            </a:r>
          </a:p>
          <a:p>
            <a:r>
              <a:rPr lang="ko-KR" altLang="en-US" sz="3600" dirty="0"/>
              <a:t>      </a:t>
            </a:r>
            <a:r>
              <a:rPr lang="en-US" altLang="ko-KR" sz="3600" dirty="0"/>
              <a:t>        </a:t>
            </a:r>
            <a:r>
              <a:rPr lang="ko-KR" altLang="en-US" sz="3600" dirty="0"/>
              <a:t> </a:t>
            </a:r>
            <a:r>
              <a:rPr lang="en-US" altLang="ko-KR" sz="3600" dirty="0"/>
              <a:t>DLT </a:t>
            </a:r>
            <a:r>
              <a:rPr lang="ko-KR" altLang="en-US" sz="3600" dirty="0"/>
              <a:t>자본시장 혁신 요약             </a:t>
            </a:r>
            <a:endParaRPr lang="en-US" altLang="ko-KR" sz="3600" dirty="0"/>
          </a:p>
          <a:p>
            <a:endParaRPr lang="en-US" altLang="ko-KR" sz="3200" dirty="0"/>
          </a:p>
          <a:p>
            <a:r>
              <a:rPr lang="en-US" altLang="ko-KR" dirty="0"/>
              <a:t> 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                                                                         </a:t>
            </a:r>
          </a:p>
          <a:p>
            <a:endParaRPr lang="ko-KR" altLang="en-US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009E6B8B-697D-A1B9-CF14-6D8C53B63B6D}"/>
              </a:ext>
            </a:extLst>
          </p:cNvPr>
          <p:cNvSpPr/>
          <p:nvPr/>
        </p:nvSpPr>
        <p:spPr>
          <a:xfrm>
            <a:off x="0" y="0"/>
            <a:ext cx="12192000" cy="50037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518257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F9B5-D01D-4A72-BBFE-8B6FBC96131D}" type="slidenum">
              <a:rPr lang="ko-KR" altLang="en-US" smtClean="0"/>
              <a:pPr/>
              <a:t>59</a:t>
            </a:fld>
            <a:endParaRPr lang="ko-KR" altLang="en-US"/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35404"/>
              </p:ext>
            </p:extLst>
          </p:nvPr>
        </p:nvGraphicFramePr>
        <p:xfrm>
          <a:off x="940776" y="1274618"/>
          <a:ext cx="9864968" cy="4112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4888">
                  <a:extLst>
                    <a:ext uri="{9D8B030D-6E8A-4147-A177-3AD203B41FA5}">
                      <a16:colId xmlns:a16="http://schemas.microsoft.com/office/drawing/2014/main" val="563303355"/>
                    </a:ext>
                  </a:extLst>
                </a:gridCol>
                <a:gridCol w="2499102">
                  <a:extLst>
                    <a:ext uri="{9D8B030D-6E8A-4147-A177-3AD203B41FA5}">
                      <a16:colId xmlns:a16="http://schemas.microsoft.com/office/drawing/2014/main" val="2140966175"/>
                    </a:ext>
                  </a:extLst>
                </a:gridCol>
                <a:gridCol w="2799134">
                  <a:extLst>
                    <a:ext uri="{9D8B030D-6E8A-4147-A177-3AD203B41FA5}">
                      <a16:colId xmlns:a16="http://schemas.microsoft.com/office/drawing/2014/main" val="647642127"/>
                    </a:ext>
                  </a:extLst>
                </a:gridCol>
                <a:gridCol w="2461844">
                  <a:extLst>
                    <a:ext uri="{9D8B030D-6E8A-4147-A177-3AD203B41FA5}">
                      <a16:colId xmlns:a16="http://schemas.microsoft.com/office/drawing/2014/main" val="2823351790"/>
                    </a:ext>
                  </a:extLst>
                </a:gridCol>
              </a:tblGrid>
              <a:tr h="489527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dirty="0"/>
                        <a:t>  </a:t>
                      </a:r>
                      <a:r>
                        <a:rPr lang="ko-KR" altLang="en-US" dirty="0"/>
                        <a:t>국가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dirty="0"/>
                        <a:t>     </a:t>
                      </a:r>
                      <a:r>
                        <a:rPr lang="ko-KR" altLang="en-US" dirty="0"/>
                        <a:t>발행</a:t>
                      </a:r>
                      <a:r>
                        <a:rPr lang="en-US" altLang="ko-KR" dirty="0"/>
                        <a:t>(</a:t>
                      </a:r>
                      <a:r>
                        <a:rPr lang="ko-KR" altLang="en-US" dirty="0"/>
                        <a:t>상장</a:t>
                      </a:r>
                      <a:r>
                        <a:rPr lang="en-US" altLang="ko-KR" dirty="0"/>
                        <a:t>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dirty="0"/>
                        <a:t>    </a:t>
                      </a:r>
                      <a:r>
                        <a:rPr lang="ko-KR" altLang="en-US" dirty="0"/>
                        <a:t>유통</a:t>
                      </a:r>
                      <a:r>
                        <a:rPr lang="en-US" altLang="ko-KR" dirty="0"/>
                        <a:t> 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dirty="0"/>
                        <a:t>         </a:t>
                      </a:r>
                      <a:r>
                        <a:rPr lang="ko-KR" altLang="en-US" dirty="0"/>
                        <a:t>비고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2553655"/>
                  </a:ext>
                </a:extLst>
              </a:tr>
              <a:tr h="526473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b="1" dirty="0"/>
                        <a:t> </a:t>
                      </a:r>
                      <a:r>
                        <a:rPr lang="ko-KR" altLang="en-US" b="1" dirty="0" err="1"/>
                        <a:t>룩셈부르그</a:t>
                      </a:r>
                      <a:r>
                        <a:rPr lang="ko-KR" altLang="en-US" b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dirty="0"/>
                        <a:t>  </a:t>
                      </a:r>
                      <a:r>
                        <a:rPr lang="ko-KR" altLang="en-US" dirty="0"/>
                        <a:t>증권거래소</a:t>
                      </a:r>
                      <a:r>
                        <a:rPr lang="en-US" altLang="ko-KR" dirty="0"/>
                        <a:t>(LUXSE)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dirty="0"/>
                        <a:t> </a:t>
                      </a:r>
                      <a:r>
                        <a:rPr lang="ko-KR" altLang="en-US" dirty="0"/>
                        <a:t>전통 </a:t>
                      </a:r>
                      <a:r>
                        <a:rPr lang="en-US" altLang="ko-KR" dirty="0"/>
                        <a:t>OTC</a:t>
                      </a:r>
                      <a:r>
                        <a:rPr lang="ko-KR" altLang="en-US" dirty="0"/>
                        <a:t> 딜러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dirty="0"/>
                        <a:t>    Hybrid</a:t>
                      </a:r>
                      <a:r>
                        <a:rPr lang="ko-KR" altLang="en-US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7360174"/>
                  </a:ext>
                </a:extLst>
              </a:tr>
              <a:tr h="46181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b="1" dirty="0"/>
                        <a:t>   </a:t>
                      </a:r>
                      <a:r>
                        <a:rPr lang="ko-KR" altLang="en-US" b="1" dirty="0"/>
                        <a:t>스위스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dirty="0"/>
                        <a:t> 디지털 거래소</a:t>
                      </a:r>
                      <a:r>
                        <a:rPr lang="en-US" altLang="ko-KR" dirty="0"/>
                        <a:t>(SDX)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dirty="0"/>
                        <a:t> 거래소</a:t>
                      </a:r>
                      <a:r>
                        <a:rPr lang="en-US" altLang="ko-KR" dirty="0"/>
                        <a:t>(SIX, SDX)</a:t>
                      </a:r>
                      <a:r>
                        <a:rPr lang="ko-KR" altLang="en-US" dirty="0"/>
                        <a:t> </a:t>
                      </a:r>
                      <a:r>
                        <a:rPr lang="en-US" altLang="ko-KR" dirty="0"/>
                        <a:t> 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dirty="0"/>
                        <a:t>    Hybrid 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2106723"/>
                  </a:ext>
                </a:extLst>
              </a:tr>
              <a:tr h="424873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b="1" dirty="0"/>
                        <a:t>    </a:t>
                      </a:r>
                      <a:r>
                        <a:rPr lang="ko-KR" altLang="en-US" b="1" dirty="0"/>
                        <a:t>홍콩 </a:t>
                      </a:r>
                      <a:endParaRPr lang="en-US" altLang="ko-KR" b="1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b="1" dirty="0"/>
                        <a:t>  </a:t>
                      </a:r>
                      <a:r>
                        <a:rPr lang="ko-KR" altLang="en-US" b="1" i="1" dirty="0"/>
                        <a:t>프랑스</a:t>
                      </a:r>
                      <a:r>
                        <a:rPr lang="en-US" altLang="ko-KR" b="1" i="1" dirty="0"/>
                        <a:t> (CBDC)</a:t>
                      </a:r>
                      <a:endParaRPr lang="ko-KR" alt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dirty="0"/>
                        <a:t>  홍콩 </a:t>
                      </a:r>
                      <a:r>
                        <a:rPr lang="ko-KR" altLang="en-US" dirty="0" err="1"/>
                        <a:t>통화청</a:t>
                      </a:r>
                      <a:r>
                        <a:rPr lang="en-US" altLang="ko-KR" dirty="0"/>
                        <a:t>(CMU)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i="1" dirty="0"/>
                        <a:t>프랑스 중앙은행 </a:t>
                      </a:r>
                      <a:r>
                        <a:rPr lang="en-US" altLang="ko-KR" i="1" dirty="0"/>
                        <a:t>   </a:t>
                      </a:r>
                      <a:endParaRPr lang="ko-KR" alt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dirty="0" err="1"/>
                        <a:t>예탁원</a:t>
                      </a:r>
                      <a:r>
                        <a:rPr lang="en-US" altLang="ko-KR" dirty="0"/>
                        <a:t>(CSD), </a:t>
                      </a:r>
                      <a:r>
                        <a:rPr lang="ko-KR" altLang="en-US" dirty="0" err="1"/>
                        <a:t>금융사</a:t>
                      </a:r>
                      <a:endParaRPr lang="en-US" altLang="ko-KR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i="1" dirty="0" err="1"/>
                        <a:t>Euroclear</a:t>
                      </a:r>
                      <a:r>
                        <a:rPr lang="en-US" altLang="ko-KR" i="1" dirty="0"/>
                        <a:t> France </a:t>
                      </a:r>
                      <a:endParaRPr lang="ko-KR" alt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dirty="0"/>
                        <a:t>    Hybrid 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963793"/>
                  </a:ext>
                </a:extLst>
              </a:tr>
              <a:tr h="443345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b="1" dirty="0"/>
                        <a:t>    </a:t>
                      </a:r>
                      <a:r>
                        <a:rPr lang="ko-KR" altLang="en-US" b="1" dirty="0"/>
                        <a:t>영국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dirty="0"/>
                        <a:t>   </a:t>
                      </a:r>
                      <a:r>
                        <a:rPr lang="ko-KR" altLang="en-US" dirty="0"/>
                        <a:t> </a:t>
                      </a:r>
                      <a:r>
                        <a:rPr lang="en-US" altLang="ko-KR" dirty="0"/>
                        <a:t>DSS(BOE)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dirty="0"/>
                        <a:t>        DSS(DW</a:t>
                      </a:r>
                      <a:r>
                        <a:rPr lang="en-US" altLang="ko-KR"/>
                        <a:t>) </a:t>
                      </a:r>
                      <a:r>
                        <a:rPr lang="ko-KR" altLang="en-US"/>
                        <a:t> </a:t>
                      </a:r>
                      <a:r>
                        <a:rPr lang="en-US" altLang="ko-KR" dirty="0"/>
                        <a:t>  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baseline="0" dirty="0"/>
                        <a:t>    H-N(</a:t>
                      </a:r>
                      <a:r>
                        <a:rPr lang="en-US" altLang="ko-KR" baseline="0" dirty="0" err="1"/>
                        <a:t>DeFi</a:t>
                      </a:r>
                      <a:r>
                        <a:rPr lang="en-US" altLang="ko-KR" baseline="0" dirty="0"/>
                        <a:t>) </a:t>
                      </a:r>
                      <a:r>
                        <a:rPr lang="ko-KR" altLang="en-US" baseline="0" dirty="0"/>
                        <a:t>지향</a:t>
                      </a:r>
                      <a:r>
                        <a:rPr lang="en-US" altLang="ko-KR" baseline="0" dirty="0"/>
                        <a:t> </a:t>
                      </a:r>
                      <a:r>
                        <a:rPr lang="en-US" altLang="ko-KR" dirty="0"/>
                        <a:t> 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869757"/>
                  </a:ext>
                </a:extLst>
              </a:tr>
              <a:tr h="46181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b="1" dirty="0"/>
                        <a:t>    </a:t>
                      </a:r>
                      <a:r>
                        <a:rPr lang="ko-KR" altLang="en-US" b="1" dirty="0"/>
                        <a:t>미국</a:t>
                      </a:r>
                      <a:r>
                        <a:rPr lang="en-US" altLang="ko-KR" b="1" dirty="0"/>
                        <a:t>, </a:t>
                      </a:r>
                      <a:r>
                        <a:rPr lang="ko-KR" altLang="en-US" b="1" dirty="0"/>
                        <a:t>캐나다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dirty="0"/>
                        <a:t>        ATS(BE)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dirty="0"/>
                        <a:t>        ATS(ECN)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dirty="0"/>
                        <a:t>    H-</a:t>
                      </a:r>
                      <a:r>
                        <a:rPr lang="en-US" altLang="ko-KR" baseline="0" dirty="0"/>
                        <a:t>N(</a:t>
                      </a:r>
                      <a:r>
                        <a:rPr lang="en-US" altLang="ko-KR" baseline="0" dirty="0" err="1"/>
                        <a:t>DeFi</a:t>
                      </a:r>
                      <a:r>
                        <a:rPr lang="en-US" altLang="ko-KR" baseline="0" dirty="0"/>
                        <a:t>) </a:t>
                      </a:r>
                      <a:r>
                        <a:rPr lang="ko-KR" altLang="en-US" baseline="0" dirty="0"/>
                        <a:t>지향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678098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b="1" dirty="0"/>
                        <a:t>독일</a:t>
                      </a:r>
                      <a:r>
                        <a:rPr lang="en-US" altLang="ko-KR" b="1" dirty="0"/>
                        <a:t>,</a:t>
                      </a:r>
                      <a:r>
                        <a:rPr lang="en-US" altLang="ko-KR" b="1" baseline="0" dirty="0"/>
                        <a:t> </a:t>
                      </a:r>
                      <a:r>
                        <a:rPr lang="ko-KR" altLang="en-US" b="1" dirty="0"/>
                        <a:t>프랑스</a:t>
                      </a:r>
                      <a:r>
                        <a:rPr lang="en-US" altLang="ko-KR" b="1" baseline="0" dirty="0"/>
                        <a:t> </a:t>
                      </a:r>
                      <a:r>
                        <a:rPr lang="ko-KR" altLang="en-US" b="1" baseline="0" dirty="0"/>
                        <a:t>외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dirty="0" err="1"/>
                        <a:t>컨소시움</a:t>
                      </a:r>
                      <a:r>
                        <a:rPr lang="ko-KR" altLang="en-US" dirty="0"/>
                        <a:t> </a:t>
                      </a:r>
                      <a:r>
                        <a:rPr lang="ko-KR" altLang="en-US" dirty="0" err="1"/>
                        <a:t>블록체인</a:t>
                      </a:r>
                      <a:endParaRPr lang="en-US" altLang="ko-KR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dirty="0"/>
                        <a:t>(</a:t>
                      </a:r>
                      <a:r>
                        <a:rPr lang="ko-KR" altLang="en-US" dirty="0"/>
                        <a:t>만기 </a:t>
                      </a:r>
                      <a:r>
                        <a:rPr lang="ko-KR" altLang="en-US" dirty="0" err="1"/>
                        <a:t>보유증권</a:t>
                      </a:r>
                      <a:r>
                        <a:rPr lang="en-US" altLang="ko-KR" dirty="0"/>
                        <a:t>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dirty="0" err="1"/>
                        <a:t>컨소시움</a:t>
                      </a:r>
                      <a:r>
                        <a:rPr lang="ko-KR" altLang="en-US" dirty="0"/>
                        <a:t> </a:t>
                      </a:r>
                      <a:r>
                        <a:rPr lang="ko-KR" altLang="en-US" dirty="0" err="1"/>
                        <a:t>불록체인</a:t>
                      </a:r>
                      <a:endParaRPr lang="en-US" altLang="ko-KR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dirty="0"/>
                        <a:t>(</a:t>
                      </a:r>
                      <a:r>
                        <a:rPr lang="ko-KR" altLang="en-US" dirty="0"/>
                        <a:t>전문기관 투자자로 구성</a:t>
                      </a:r>
                      <a:r>
                        <a:rPr lang="en-US" altLang="ko-KR" dirty="0"/>
                        <a:t>)</a:t>
                      </a:r>
                      <a:r>
                        <a:rPr lang="ko-KR" alt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dirty="0"/>
                        <a:t>    Native </a:t>
                      </a:r>
                      <a:r>
                        <a:rPr lang="ko-KR" altLang="en-US" dirty="0"/>
                        <a:t>지향</a:t>
                      </a:r>
                      <a:r>
                        <a:rPr lang="en-US" altLang="ko-KR" dirty="0"/>
                        <a:t> 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861905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51439" y="5681340"/>
            <a:ext cx="9689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주</a:t>
            </a:r>
            <a:r>
              <a:rPr lang="en-US" altLang="ko-KR" dirty="0"/>
              <a:t>) </a:t>
            </a:r>
            <a:r>
              <a:rPr lang="ko-KR" altLang="en-US" dirty="0" err="1"/>
              <a:t>채권토큰</a:t>
            </a:r>
            <a:r>
              <a:rPr lang="ko-KR" altLang="en-US" dirty="0"/>
              <a:t> 발행 플랫폼의</a:t>
            </a:r>
            <a:r>
              <a:rPr lang="en-US" altLang="ko-KR" dirty="0"/>
              <a:t> </a:t>
            </a:r>
            <a:r>
              <a:rPr lang="ko-KR" altLang="en-US" dirty="0"/>
              <a:t>경우</a:t>
            </a:r>
            <a:r>
              <a:rPr lang="en-US" altLang="ko-KR" dirty="0"/>
              <a:t> </a:t>
            </a:r>
            <a:r>
              <a:rPr lang="ko-KR" altLang="en-US" dirty="0"/>
              <a:t>거래소와 중앙은행도 </a:t>
            </a:r>
            <a:r>
              <a:rPr lang="ko-KR" altLang="en-US" dirty="0" err="1"/>
              <a:t>컨소시움</a:t>
            </a:r>
            <a:r>
              <a:rPr lang="en-US" altLang="ko-KR" dirty="0"/>
              <a:t>(</a:t>
            </a:r>
            <a:r>
              <a:rPr lang="ko-KR" altLang="en-US" dirty="0"/>
              <a:t>사적</a:t>
            </a:r>
            <a:r>
              <a:rPr lang="en-US" altLang="ko-KR" dirty="0"/>
              <a:t>) DLT </a:t>
            </a:r>
            <a:r>
              <a:rPr lang="ko-KR" altLang="en-US" dirty="0"/>
              <a:t>플랫폼 이용  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009E6B8B-697D-A1B9-CF14-6D8C53B63B6D}"/>
              </a:ext>
            </a:extLst>
          </p:cNvPr>
          <p:cNvSpPr/>
          <p:nvPr/>
        </p:nvSpPr>
        <p:spPr>
          <a:xfrm>
            <a:off x="0" y="0"/>
            <a:ext cx="12192000" cy="49876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err="1"/>
              <a:t>증권토큰의</a:t>
            </a:r>
            <a:r>
              <a:rPr lang="ko-KR" altLang="en-US" dirty="0"/>
              <a:t> 발행</a:t>
            </a:r>
            <a:r>
              <a:rPr lang="en-US" altLang="ko-KR" dirty="0"/>
              <a:t>(</a:t>
            </a:r>
            <a:r>
              <a:rPr lang="ko-KR" altLang="en-US" dirty="0"/>
              <a:t>상장</a:t>
            </a:r>
            <a:r>
              <a:rPr lang="en-US" altLang="ko-KR" dirty="0"/>
              <a:t>)</a:t>
            </a:r>
            <a:r>
              <a:rPr lang="ko-KR" altLang="en-US" dirty="0"/>
              <a:t>과</a:t>
            </a:r>
            <a:r>
              <a:rPr lang="en-US" altLang="ko-KR" dirty="0"/>
              <a:t> </a:t>
            </a:r>
            <a:r>
              <a:rPr lang="ko-KR" altLang="en-US" dirty="0"/>
              <a:t>유통 채널</a:t>
            </a:r>
          </a:p>
        </p:txBody>
      </p:sp>
    </p:spTree>
    <p:extLst>
      <p:ext uri="{BB962C8B-B14F-4D97-AF65-F5344CB8AC3E}">
        <p14:creationId xmlns:p14="http://schemas.microsoft.com/office/powerpoint/2010/main" val="1232756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F9B5-D01D-4A72-BBFE-8B6FBC96131D}" type="slidenum">
              <a:rPr lang="ko-KR" altLang="en-US" smtClean="0"/>
              <a:pPr/>
              <a:t>6</a:t>
            </a:fld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009E6B8B-697D-A1B9-CF14-6D8C53B63B6D}"/>
              </a:ext>
            </a:extLst>
          </p:cNvPr>
          <p:cNvSpPr/>
          <p:nvPr/>
        </p:nvSpPr>
        <p:spPr>
          <a:xfrm>
            <a:off x="0" y="-33528"/>
            <a:ext cx="12192000" cy="46448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kern="0" spc="-200" dirty="0">
                <a:solidFill>
                  <a:schemeClr val="bg1"/>
                </a:solidFill>
                <a:latin typeface="S-Core Dream 7 ExtraBold" pitchFamily="34" charset="0"/>
              </a:rPr>
              <a:t> </a:t>
            </a:r>
            <a:r>
              <a:rPr lang="ko-KR" altLang="en-US" b="1" kern="0" spc="-200" dirty="0" err="1">
                <a:solidFill>
                  <a:schemeClr val="bg1"/>
                </a:solidFill>
                <a:latin typeface="S-Core Dream 7 ExtraBold" pitchFamily="34" charset="0"/>
              </a:rPr>
              <a:t>블록체인</a:t>
            </a:r>
            <a:r>
              <a:rPr lang="ko-KR" altLang="en-US" b="1" kern="0" spc="-200" dirty="0">
                <a:solidFill>
                  <a:schemeClr val="bg1"/>
                </a:solidFill>
                <a:latin typeface="S-Core Dream 7 ExtraBold" pitchFamily="34" charset="0"/>
              </a:rPr>
              <a:t>  </a:t>
            </a:r>
            <a:r>
              <a:rPr lang="en-US" altLang="ko-KR" b="1" kern="0" spc="-200" dirty="0">
                <a:solidFill>
                  <a:schemeClr val="bg1"/>
                </a:solidFill>
                <a:latin typeface="S-Core Dream 7 ExtraBold" pitchFamily="34" charset="0"/>
              </a:rPr>
              <a:t>DLT   </a:t>
            </a:r>
            <a:r>
              <a:rPr lang="ko-KR" altLang="en-US" b="1" kern="0" spc="-200" dirty="0">
                <a:solidFill>
                  <a:schemeClr val="bg1"/>
                </a:solidFill>
                <a:latin typeface="S-Core Dream 7 ExtraBold" pitchFamily="34" charset="0"/>
              </a:rPr>
              <a:t>자본시장   도입과   변화 </a:t>
            </a:r>
            <a:r>
              <a:rPr lang="en-US" altLang="ko-KR" sz="12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cs typeface="Microsoft GothicNeo" panose="020B0500000101010101" pitchFamily="50" charset="-127"/>
              </a:rPr>
              <a:t>                                                                                                                    </a:t>
            </a:r>
            <a:endParaRPr lang="en-US" altLang="ko-KR" sz="1200" b="1" dirty="0">
              <a:solidFill>
                <a:schemeClr val="bg1"/>
              </a:solidFill>
            </a:endParaRPr>
          </a:p>
        </p:txBody>
      </p:sp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88065" name="_x105431712" descr="EMB000009981c5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" y="1090246"/>
            <a:ext cx="10172700" cy="4162691"/>
          </a:xfrm>
          <a:prstGeom prst="rect">
            <a:avLst/>
          </a:prstGeom>
          <a:noFill/>
        </p:spPr>
      </p:pic>
      <p:sp>
        <p:nvSpPr>
          <p:cNvPr id="6" name="직사각형 5"/>
          <p:cNvSpPr/>
          <p:nvPr/>
        </p:nvSpPr>
        <p:spPr>
          <a:xfrm>
            <a:off x="1230923" y="5296812"/>
            <a:ext cx="97418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Arial Narrow" panose="020B0606020202030204" pitchFamily="34" charset="0"/>
              </a:rPr>
              <a:t>OECD (2020), The </a:t>
            </a:r>
            <a:r>
              <a:rPr lang="en-US" altLang="ko-KR" sz="1600" dirty="0" err="1">
                <a:latin typeface="Arial Narrow" panose="020B0606020202030204" pitchFamily="34" charset="0"/>
              </a:rPr>
              <a:t>Tokenisation</a:t>
            </a:r>
            <a:r>
              <a:rPr lang="en-US" altLang="ko-KR" sz="1600" dirty="0">
                <a:latin typeface="Arial Narrow" panose="020B0606020202030204" pitchFamily="34" charset="0"/>
              </a:rPr>
              <a:t> of Assets and Potential Implications for Financial Markets, OECD </a:t>
            </a:r>
            <a:r>
              <a:rPr lang="en-US" altLang="ko-KR" sz="1600" dirty="0" err="1">
                <a:latin typeface="Arial Narrow" panose="020B0606020202030204" pitchFamily="34" charset="0"/>
              </a:rPr>
              <a:t>Blockchain</a:t>
            </a:r>
            <a:r>
              <a:rPr lang="en-US" altLang="ko-KR" sz="1600" dirty="0">
                <a:latin typeface="Arial Narrow" panose="020B0606020202030204" pitchFamily="34" charset="0"/>
              </a:rPr>
              <a:t> Policy Series</a:t>
            </a:r>
            <a:endParaRPr lang="ko-KR" altLang="en-US" sz="1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96905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F9B5-D01D-4A72-BBFE-8B6FBC96131D}" type="slidenum">
              <a:rPr lang="ko-KR" altLang="en-US" smtClean="0"/>
              <a:pPr/>
              <a:t>60</a:t>
            </a:fld>
            <a:endParaRPr lang="ko-KR" altLang="en-US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6780648"/>
              </p:ext>
            </p:extLst>
          </p:nvPr>
        </p:nvGraphicFramePr>
        <p:xfrm>
          <a:off x="733314" y="831075"/>
          <a:ext cx="10436468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8525">
                  <a:extLst>
                    <a:ext uri="{9D8B030D-6E8A-4147-A177-3AD203B41FA5}">
                      <a16:colId xmlns:a16="http://schemas.microsoft.com/office/drawing/2014/main" val="2216842972"/>
                    </a:ext>
                  </a:extLst>
                </a:gridCol>
                <a:gridCol w="3823940">
                  <a:extLst>
                    <a:ext uri="{9D8B030D-6E8A-4147-A177-3AD203B41FA5}">
                      <a16:colId xmlns:a16="http://schemas.microsoft.com/office/drawing/2014/main" val="2955229413"/>
                    </a:ext>
                  </a:extLst>
                </a:gridCol>
                <a:gridCol w="1225685">
                  <a:extLst>
                    <a:ext uri="{9D8B030D-6E8A-4147-A177-3AD203B41FA5}">
                      <a16:colId xmlns:a16="http://schemas.microsoft.com/office/drawing/2014/main" val="1018136429"/>
                    </a:ext>
                  </a:extLst>
                </a:gridCol>
                <a:gridCol w="2034511">
                  <a:extLst>
                    <a:ext uri="{9D8B030D-6E8A-4147-A177-3AD203B41FA5}">
                      <a16:colId xmlns:a16="http://schemas.microsoft.com/office/drawing/2014/main" val="272630430"/>
                    </a:ext>
                  </a:extLst>
                </a:gridCol>
                <a:gridCol w="2043807">
                  <a:extLst>
                    <a:ext uri="{9D8B030D-6E8A-4147-A177-3AD203B41FA5}">
                      <a16:colId xmlns:a16="http://schemas.microsoft.com/office/drawing/2014/main" val="591689826"/>
                    </a:ext>
                  </a:extLst>
                </a:gridCol>
              </a:tblGrid>
              <a:tr h="42379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latin typeface="+mn-ea"/>
                          <a:ea typeface="+mn-ea"/>
                        </a:rPr>
                        <a:t>  </a:t>
                      </a:r>
                      <a:r>
                        <a:rPr lang="ko-KR" altLang="en-US" b="0" dirty="0">
                          <a:latin typeface="+mn-ea"/>
                          <a:ea typeface="+mn-ea"/>
                        </a:rPr>
                        <a:t>국가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0" dirty="0">
                          <a:latin typeface="+mn-ea"/>
                          <a:ea typeface="+mn-ea"/>
                        </a:rPr>
                        <a:t>법 규정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0" dirty="0">
                          <a:latin typeface="+mn-ea"/>
                          <a:ea typeface="+mn-ea"/>
                        </a:rPr>
                        <a:t> 법안</a:t>
                      </a:r>
                      <a:endParaRPr lang="en-US" altLang="ko-KR" b="0" dirty="0"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ko-KR" altLang="en-US" b="0" dirty="0">
                          <a:latin typeface="+mn-ea"/>
                          <a:ea typeface="+mn-ea"/>
                        </a:rPr>
                        <a:t> 주체</a:t>
                      </a:r>
                      <a:r>
                        <a:rPr lang="en-US" altLang="ko-KR" b="0" dirty="0">
                          <a:latin typeface="+mn-ea"/>
                          <a:ea typeface="+mn-ea"/>
                        </a:rPr>
                        <a:t> </a:t>
                      </a:r>
                      <a:endParaRPr lang="ko-KR" altLang="en-US" b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0" dirty="0">
                          <a:latin typeface="+mn-ea"/>
                          <a:ea typeface="+mn-ea"/>
                        </a:rPr>
                        <a:t>  추진주체 및</a:t>
                      </a:r>
                      <a:endParaRPr lang="en-US" altLang="ko-KR" b="0" dirty="0"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en-US" altLang="ko-KR" b="0" dirty="0">
                          <a:latin typeface="+mn-ea"/>
                          <a:ea typeface="+mn-ea"/>
                        </a:rPr>
                        <a:t>   </a:t>
                      </a:r>
                      <a:r>
                        <a:rPr lang="ko-KR" altLang="en-US" b="0" dirty="0">
                          <a:latin typeface="+mn-ea"/>
                          <a:ea typeface="+mn-ea"/>
                        </a:rPr>
                        <a:t>플랫폼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0" dirty="0">
                          <a:latin typeface="+mn-ea"/>
                          <a:ea typeface="+mn-ea"/>
                        </a:rPr>
                        <a:t>발행 채권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704961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b="0" dirty="0">
                          <a:latin typeface="+mn-ea"/>
                          <a:ea typeface="+mn-ea"/>
                        </a:rPr>
                        <a:t>영국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0" dirty="0">
                          <a:solidFill>
                            <a:srgbClr val="363636"/>
                          </a:solidFill>
                          <a:latin typeface="+mn-ea"/>
                          <a:ea typeface="+mn-ea"/>
                        </a:rPr>
                        <a:t>FSMA Bill(2022)</a:t>
                      </a:r>
                    </a:p>
                    <a:p>
                      <a:pPr latinLnBrk="1"/>
                      <a:r>
                        <a:rPr lang="en-US" altLang="ko-KR" b="0" dirty="0">
                          <a:solidFill>
                            <a:srgbClr val="363636"/>
                          </a:solidFill>
                          <a:latin typeface="+mn-ea"/>
                          <a:ea typeface="+mn-ea"/>
                        </a:rPr>
                        <a:t>Digital</a:t>
                      </a:r>
                      <a:r>
                        <a:rPr lang="en-US" altLang="ko-KR" b="0" baseline="0" dirty="0">
                          <a:solidFill>
                            <a:srgbClr val="363636"/>
                          </a:solidFill>
                          <a:latin typeface="+mn-ea"/>
                          <a:ea typeface="+mn-ea"/>
                        </a:rPr>
                        <a:t> Security Sandbox </a:t>
                      </a:r>
                      <a:endParaRPr lang="ko-KR" altLang="en-US" b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latin typeface="+mn-ea"/>
                          <a:ea typeface="+mn-ea"/>
                        </a:rPr>
                        <a:t>HMT</a:t>
                      </a:r>
                    </a:p>
                    <a:p>
                      <a:pPr algn="ctr" latinLnBrk="1"/>
                      <a:r>
                        <a:rPr lang="en-US" altLang="ko-KR" b="0" dirty="0">
                          <a:latin typeface="+mn-ea"/>
                          <a:ea typeface="+mn-ea"/>
                        </a:rPr>
                        <a:t>(FMI)</a:t>
                      </a:r>
                      <a:endParaRPr lang="ko-KR" altLang="en-US" b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BOE, </a:t>
                      </a:r>
                    </a:p>
                    <a:p>
                      <a:pPr algn="ctr" latinLnBrk="1"/>
                      <a:r>
                        <a:rPr lang="ko-KR" altLang="en-US" b="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샌드박스</a:t>
                      </a:r>
                      <a:r>
                        <a:rPr lang="en-US" altLang="ko-KR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(DSS)</a:t>
                      </a:r>
                      <a:endParaRPr lang="ko-KR" altLang="en-US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latin typeface="+mn-ea"/>
                          <a:ea typeface="+mn-ea"/>
                        </a:rPr>
                        <a:t> TB</a:t>
                      </a:r>
                    </a:p>
                    <a:p>
                      <a:pPr algn="ctr" latinLnBrk="1"/>
                      <a:r>
                        <a:rPr lang="en-US" altLang="ko-KR" b="0" dirty="0">
                          <a:latin typeface="+mn-ea"/>
                          <a:ea typeface="+mn-ea"/>
                        </a:rPr>
                        <a:t>(Gilt)</a:t>
                      </a:r>
                      <a:endParaRPr lang="ko-KR" altLang="en-US" b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830129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0" dirty="0">
                          <a:latin typeface="+mn-ea"/>
                          <a:ea typeface="+mn-ea"/>
                        </a:rPr>
                        <a:t>호주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b="0" dirty="0">
                          <a:latin typeface="+mn-ea"/>
                          <a:ea typeface="+mn-ea"/>
                        </a:rPr>
                        <a:t>지급결제규제법</a:t>
                      </a:r>
                      <a:r>
                        <a:rPr lang="en-US" altLang="ko-KR" b="0" dirty="0">
                          <a:latin typeface="+mn-ea"/>
                          <a:ea typeface="+mn-ea"/>
                        </a:rPr>
                        <a:t>(BECS-&gt;NPP)</a:t>
                      </a:r>
                    </a:p>
                    <a:p>
                      <a:pPr latinLnBrk="1"/>
                      <a:r>
                        <a:rPr lang="ko-KR" altLang="en-US" b="0" baseline="0" dirty="0">
                          <a:latin typeface="+mn-ea"/>
                          <a:ea typeface="+mn-ea"/>
                        </a:rPr>
                        <a:t>중앙은행법 </a:t>
                      </a:r>
                      <a:endParaRPr lang="ko-KR" altLang="en-US" b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latin typeface="+mn-ea"/>
                          <a:ea typeface="+mn-ea"/>
                        </a:rPr>
                        <a:t>RBA</a:t>
                      </a:r>
                      <a:endParaRPr lang="ko-KR" altLang="en-US" b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i="0" u="none" strike="noStrike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CBA,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i="0" u="none" strike="noStrike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bond-I </a:t>
                      </a:r>
                      <a:r>
                        <a:rPr lang="ko-KR" alt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플랫폼</a:t>
                      </a:r>
                      <a:endParaRPr lang="ko-KR" altLang="en-US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World Bank</a:t>
                      </a:r>
                    </a:p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en-US" altLang="ko-KR" sz="1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sovereign</a:t>
                      </a:r>
                      <a:r>
                        <a:rPr lang="en-US" altLang="ko-KR" sz="18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b</a:t>
                      </a:r>
                      <a:r>
                        <a:rPr lang="en-US" altLang="ko-KR" sz="1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ond)</a:t>
                      </a:r>
                      <a:endParaRPr lang="ko-KR" altLang="en-US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619211"/>
                  </a:ext>
                </a:extLst>
              </a:tr>
              <a:tr h="59806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b="0" dirty="0">
                          <a:latin typeface="+mn-ea"/>
                          <a:ea typeface="+mn-ea"/>
                        </a:rPr>
                        <a:t>홍콩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0" u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Policy Statement on Development of Virtual Assets (2022)   </a:t>
                      </a:r>
                      <a:endParaRPr lang="ko-KR" altLang="en-US" b="0" u="none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0" baseline="0" dirty="0">
                          <a:latin typeface="+mn-ea"/>
                          <a:ea typeface="+mn-ea"/>
                        </a:rPr>
                        <a:t>FSTB </a:t>
                      </a:r>
                      <a:endParaRPr lang="ko-KR" altLang="en-US" b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HKMA, 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GS PLF™</a:t>
                      </a:r>
                      <a:endParaRPr lang="ko-KR" altLang="en-US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TB</a:t>
                      </a:r>
                    </a:p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(Green</a:t>
                      </a:r>
                      <a:r>
                        <a:rPr lang="ko-KR" altLang="en-US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Bond)</a:t>
                      </a:r>
                      <a:endParaRPr lang="ko-KR" altLang="en-US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3986192"/>
                  </a:ext>
                </a:extLst>
              </a:tr>
              <a:tr h="59806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0" dirty="0">
                          <a:latin typeface="+mn-ea"/>
                          <a:ea typeface="+mn-ea"/>
                        </a:rPr>
                        <a:t>프랑스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800" b="0" i="0" u="none" strike="noStrike" kern="1200" baseline="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PACTE Bill(2019, 2024)</a:t>
                      </a:r>
                      <a:endParaRPr lang="ko-KR" altLang="en-US" b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latin typeface="+mn-ea"/>
                          <a:ea typeface="+mn-ea"/>
                        </a:rPr>
                        <a:t>  MOEF</a:t>
                      </a:r>
                      <a:r>
                        <a:rPr lang="ko-KR" altLang="en-US" b="0" dirty="0">
                          <a:latin typeface="+mn-ea"/>
                          <a:ea typeface="+mn-ea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i="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SG,</a:t>
                      </a:r>
                    </a:p>
                    <a:p>
                      <a:pPr algn="ctr" latinLnBrk="1"/>
                      <a:r>
                        <a:rPr lang="en-US" altLang="ko-KR" sz="1800" b="0" i="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SG-FORGE </a:t>
                      </a:r>
                      <a:r>
                        <a:rPr lang="ko-KR" alt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플랫폼</a:t>
                      </a:r>
                      <a:endParaRPr lang="ko-KR" altLang="en-US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i="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SG</a:t>
                      </a:r>
                    </a:p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(Green</a:t>
                      </a:r>
                      <a:r>
                        <a:rPr lang="ko-KR" altLang="en-US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Bond)</a:t>
                      </a:r>
                      <a:endParaRPr lang="ko-KR" altLang="en-US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3724194"/>
                  </a:ext>
                </a:extLst>
              </a:tr>
              <a:tr h="59806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0" dirty="0" err="1">
                          <a:latin typeface="+mn-ea"/>
                          <a:ea typeface="+mn-ea"/>
                        </a:rPr>
                        <a:t>룩셈</a:t>
                      </a:r>
                      <a:endParaRPr lang="en-US" altLang="ko-KR" b="0" dirty="0"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ko-KR" altLang="en-US" b="0" dirty="0" err="1">
                          <a:latin typeface="+mn-ea"/>
                          <a:ea typeface="+mn-ea"/>
                        </a:rPr>
                        <a:t>부르그</a:t>
                      </a:r>
                      <a:endParaRPr lang="ko-KR" altLang="en-US" b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0" i="0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Luxembourg law</a:t>
                      </a:r>
                    </a:p>
                    <a:p>
                      <a:pPr latinLnBrk="1"/>
                      <a:r>
                        <a:rPr lang="en-US" altLang="ko-KR" sz="1800" b="0" i="0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(LUXSE Exchange)</a:t>
                      </a:r>
                      <a:endParaRPr lang="ko-KR" altLang="en-US" b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latin typeface="+mn-ea"/>
                          <a:ea typeface="+mn-ea"/>
                        </a:rPr>
                        <a:t>MOF</a:t>
                      </a:r>
                      <a:endParaRPr lang="ko-KR" altLang="en-US" b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u="non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LXSE,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GS/</a:t>
                      </a:r>
                      <a:r>
                        <a:rPr lang="en-US" altLang="ko-KR" sz="1800" b="0" i="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HSBC </a:t>
                      </a:r>
                      <a:r>
                        <a:rPr lang="ko-KR" alt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플랫폼</a:t>
                      </a:r>
                      <a:endParaRPr lang="ko-KR" altLang="en-US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EIB 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(sovereign</a:t>
                      </a:r>
                      <a:r>
                        <a:rPr lang="en-US" altLang="ko-KR" sz="18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b</a:t>
                      </a:r>
                      <a:r>
                        <a:rPr lang="en-US" altLang="ko-KR" sz="1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ond)</a:t>
                      </a:r>
                      <a:endParaRPr lang="ko-KR" altLang="en-US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391142"/>
                  </a:ext>
                </a:extLst>
              </a:tr>
              <a:tr h="59806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0" dirty="0">
                          <a:latin typeface="+mn-ea"/>
                          <a:ea typeface="+mn-ea"/>
                        </a:rPr>
                        <a:t>태국</a:t>
                      </a:r>
                      <a:r>
                        <a:rPr lang="en-US" altLang="ko-KR" b="0" dirty="0">
                          <a:latin typeface="+mn-ea"/>
                          <a:ea typeface="+mn-ea"/>
                        </a:rPr>
                        <a:t> </a:t>
                      </a:r>
                      <a:endParaRPr lang="ko-KR" altLang="en-US" b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0" dirty="0">
                          <a:latin typeface="+mn-ea"/>
                          <a:ea typeface="+mn-ea"/>
                        </a:rPr>
                        <a:t>Thailand Law (BOT)</a:t>
                      </a:r>
                      <a:endParaRPr lang="ko-KR" altLang="en-US" b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latin typeface="+mn-ea"/>
                          <a:ea typeface="+mn-ea"/>
                        </a:rPr>
                        <a:t>MOF</a:t>
                      </a:r>
                      <a:r>
                        <a:rPr lang="ko-KR" altLang="en-US" b="0" dirty="0">
                          <a:latin typeface="+mn-ea"/>
                          <a:ea typeface="+mn-ea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i="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BOT </a:t>
                      </a:r>
                      <a:r>
                        <a:rPr lang="ko-KR" alt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외 </a:t>
                      </a:r>
                      <a:r>
                        <a:rPr lang="en-US" altLang="ko-KR" sz="1800" b="0" i="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</a:t>
                      </a:r>
                      <a:r>
                        <a:rPr lang="ko-KR" alt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개</a:t>
                      </a:r>
                      <a:r>
                        <a:rPr lang="en-US" altLang="ko-KR" sz="1800" b="0" i="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algn="ctr" latinLnBrk="1"/>
                      <a:r>
                        <a:rPr lang="en-US" altLang="ko-KR" sz="1800" b="0" i="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 IBM </a:t>
                      </a:r>
                      <a:r>
                        <a:rPr lang="ko-KR" alt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플랫폼</a:t>
                      </a:r>
                      <a:endParaRPr lang="ko-KR" altLang="en-US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i="0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TB</a:t>
                      </a:r>
                    </a:p>
                    <a:p>
                      <a:pPr algn="ctr" latinLnBrk="1"/>
                      <a:r>
                        <a:rPr lang="en-US" altLang="ko-KR" sz="1800" b="0" i="0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(savings bonds)</a:t>
                      </a:r>
                      <a:endParaRPr lang="ko-KR" altLang="en-US" b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8956220"/>
                  </a:ext>
                </a:extLst>
              </a:tr>
              <a:tr h="40750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0" dirty="0">
                          <a:latin typeface="+mn-ea"/>
                          <a:ea typeface="+mn-ea"/>
                        </a:rPr>
                        <a:t>일본</a:t>
                      </a:r>
                      <a:r>
                        <a:rPr lang="en-US" altLang="ko-KR" b="0" dirty="0">
                          <a:latin typeface="+mn-ea"/>
                          <a:ea typeface="+mn-ea"/>
                        </a:rPr>
                        <a:t> </a:t>
                      </a:r>
                      <a:endParaRPr lang="ko-KR" altLang="en-US" b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b="0" dirty="0">
                          <a:latin typeface="+mn-ea"/>
                          <a:ea typeface="+mn-ea"/>
                        </a:rPr>
                        <a:t>금융상품거래법</a:t>
                      </a:r>
                      <a:r>
                        <a:rPr lang="en-US" altLang="ko-KR" b="0" dirty="0">
                          <a:latin typeface="+mn-ea"/>
                          <a:ea typeface="+mn-ea"/>
                        </a:rPr>
                        <a:t>(2022)</a:t>
                      </a:r>
                      <a:endParaRPr lang="ko-KR" altLang="en-US" b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latin typeface="+mn-ea"/>
                          <a:ea typeface="+mn-ea"/>
                        </a:rPr>
                        <a:t>FSA</a:t>
                      </a:r>
                      <a:endParaRPr lang="ko-KR" altLang="en-US" b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JPX, </a:t>
                      </a:r>
                    </a:p>
                    <a:p>
                      <a:pPr algn="ctr" latinLnBrk="1"/>
                      <a:r>
                        <a:rPr lang="en-US" altLang="ko-KR" sz="1800" b="0" i="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BOOSTRY </a:t>
                      </a:r>
                      <a:r>
                        <a:rPr lang="ko-KR" alt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플랫폼</a:t>
                      </a:r>
                      <a:endParaRPr lang="ko-KR" altLang="en-US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latin typeface="+mn-ea"/>
                          <a:ea typeface="+mn-ea"/>
                        </a:rPr>
                        <a:t>Green Bond </a:t>
                      </a:r>
                    </a:p>
                    <a:p>
                      <a:pPr algn="ctr" latinLnBrk="1"/>
                      <a:r>
                        <a:rPr lang="en-US" altLang="ko-KR" b="0" dirty="0">
                          <a:latin typeface="+mn-ea"/>
                          <a:ea typeface="+mn-ea"/>
                        </a:rPr>
                        <a:t>Retail Bond</a:t>
                      </a:r>
                      <a:endParaRPr lang="ko-KR" altLang="en-US" b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6534419"/>
                  </a:ext>
                </a:extLst>
              </a:tr>
            </a:tbl>
          </a:graphicData>
        </a:graphic>
      </p:graphicFrame>
      <p:sp>
        <p:nvSpPr>
          <p:cNvPr id="6" name="직사각형 5">
            <a:extLst>
              <a:ext uri="{FF2B5EF4-FFF2-40B4-BE49-F238E27FC236}">
                <a16:creationId xmlns:a16="http://schemas.microsoft.com/office/drawing/2014/main" id="{009E6B8B-697D-A1B9-CF14-6D8C53B63B6D}"/>
              </a:ext>
            </a:extLst>
          </p:cNvPr>
          <p:cNvSpPr/>
          <p:nvPr/>
        </p:nvSpPr>
        <p:spPr>
          <a:xfrm>
            <a:off x="0" y="-38045"/>
            <a:ext cx="12192000" cy="46448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/>
              <a:t> </a:t>
            </a:r>
            <a:r>
              <a:rPr lang="ko-KR" altLang="en-US" dirty="0" err="1"/>
              <a:t>채권토큰</a:t>
            </a:r>
            <a:r>
              <a:rPr lang="ko-KR" altLang="en-US" dirty="0"/>
              <a:t> 발행 규정 및 플랫폼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3314" y="5987018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*</a:t>
            </a:r>
            <a:r>
              <a:rPr lang="ko-KR" altLang="en-US" dirty="0" err="1"/>
              <a:t>실행주체</a:t>
            </a:r>
            <a:r>
              <a:rPr lang="en-US" altLang="ko-KR" dirty="0"/>
              <a:t>: </a:t>
            </a:r>
            <a:r>
              <a:rPr lang="ko-KR" altLang="en-US" dirty="0"/>
              <a:t>중앙은행</a:t>
            </a:r>
            <a:r>
              <a:rPr lang="en-US" altLang="ko-KR" dirty="0"/>
              <a:t>, </a:t>
            </a:r>
            <a:r>
              <a:rPr lang="ko-KR" altLang="en-US" dirty="0"/>
              <a:t>거래소</a:t>
            </a:r>
            <a:r>
              <a:rPr lang="en-US" altLang="ko-KR" dirty="0"/>
              <a:t>, </a:t>
            </a:r>
            <a:r>
              <a:rPr lang="ko-KR" altLang="en-US" dirty="0"/>
              <a:t>민간</a:t>
            </a:r>
            <a:r>
              <a:rPr lang="en-US" altLang="ko-KR" dirty="0"/>
              <a:t>IB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1122903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F9B5-D01D-4A72-BBFE-8B6FBC96131D}" type="slidenum">
              <a:rPr lang="ko-KR" altLang="en-US" smtClean="0"/>
              <a:pPr/>
              <a:t>61</a:t>
            </a:fld>
            <a:endParaRPr lang="ko-KR" altLang="en-US"/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6896713"/>
              </p:ext>
            </p:extLst>
          </p:nvPr>
        </p:nvGraphicFramePr>
        <p:xfrm>
          <a:off x="615462" y="1165884"/>
          <a:ext cx="10611665" cy="4341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0764">
                  <a:extLst>
                    <a:ext uri="{9D8B030D-6E8A-4147-A177-3AD203B41FA5}">
                      <a16:colId xmlns:a16="http://schemas.microsoft.com/office/drawing/2014/main" val="3256364892"/>
                    </a:ext>
                  </a:extLst>
                </a:gridCol>
                <a:gridCol w="3024554">
                  <a:extLst>
                    <a:ext uri="{9D8B030D-6E8A-4147-A177-3AD203B41FA5}">
                      <a16:colId xmlns:a16="http://schemas.microsoft.com/office/drawing/2014/main" val="3606956421"/>
                    </a:ext>
                  </a:extLst>
                </a:gridCol>
                <a:gridCol w="2883877">
                  <a:extLst>
                    <a:ext uri="{9D8B030D-6E8A-4147-A177-3AD203B41FA5}">
                      <a16:colId xmlns:a16="http://schemas.microsoft.com/office/drawing/2014/main" val="2394835185"/>
                    </a:ext>
                  </a:extLst>
                </a:gridCol>
                <a:gridCol w="2442470">
                  <a:extLst>
                    <a:ext uri="{9D8B030D-6E8A-4147-A177-3AD203B41FA5}">
                      <a16:colId xmlns:a16="http://schemas.microsoft.com/office/drawing/2014/main" val="3343834936"/>
                    </a:ext>
                  </a:extLst>
                </a:gridCol>
              </a:tblGrid>
              <a:tr h="316524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            </a:t>
                      </a:r>
                      <a:r>
                        <a:rPr lang="ko-KR" altLang="en-US" dirty="0"/>
                        <a:t>한 국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    </a:t>
                      </a:r>
                      <a:r>
                        <a:rPr lang="ko-KR" altLang="en-US" dirty="0"/>
                        <a:t>해 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 </a:t>
                      </a:r>
                      <a:r>
                        <a:rPr lang="en-US" altLang="ko-KR" dirty="0"/>
                        <a:t>EU/UK</a:t>
                      </a:r>
                      <a:r>
                        <a:rPr lang="ko-KR" altLang="en-US" dirty="0" err="1"/>
                        <a:t>샌드박스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3020152"/>
                  </a:ext>
                </a:extLst>
              </a:tr>
              <a:tr h="58811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dirty="0"/>
                        <a:t>법규정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 </a:t>
                      </a:r>
                      <a:r>
                        <a:rPr lang="ko-KR" altLang="en-US" dirty="0" err="1"/>
                        <a:t>혁신금융</a:t>
                      </a:r>
                      <a:r>
                        <a:rPr lang="ko-KR" altLang="en-US" dirty="0"/>
                        <a:t> 및 규제 </a:t>
                      </a:r>
                      <a:endParaRPr lang="en-US" altLang="ko-KR" dirty="0"/>
                    </a:p>
                    <a:p>
                      <a:pPr algn="ctr" latinLnBrk="1"/>
                      <a:r>
                        <a:rPr lang="ko-KR" altLang="en-US" dirty="0" err="1">
                          <a:solidFill>
                            <a:srgbClr val="0070C0"/>
                          </a:solidFill>
                        </a:rPr>
                        <a:t>샌드박스</a:t>
                      </a:r>
                      <a:r>
                        <a:rPr lang="ko-KR" alt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 </a:t>
                      </a:r>
                      <a:r>
                        <a:rPr lang="ko-KR" altLang="en-US" dirty="0"/>
                        <a:t>법규정 </a:t>
                      </a:r>
                      <a:endParaRPr lang="en-US" altLang="ko-KR" dirty="0"/>
                    </a:p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dirty="0"/>
                        <a:t>후발주자 영국과</a:t>
                      </a:r>
                      <a:r>
                        <a:rPr lang="en-US" altLang="ko-KR" dirty="0"/>
                        <a:t>EU</a:t>
                      </a:r>
                      <a:r>
                        <a:rPr lang="ko-KR" altLang="en-US" dirty="0"/>
                        <a:t>는 </a:t>
                      </a:r>
                      <a:r>
                        <a:rPr lang="en-US" altLang="ko-KR" dirty="0"/>
                        <a:t>SD</a:t>
                      </a:r>
                      <a:r>
                        <a:rPr lang="ko-KR" altLang="en-US" dirty="0"/>
                        <a:t>실증 법개정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4449770"/>
                  </a:ext>
                </a:extLst>
              </a:tr>
              <a:tr h="336063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dirty="0"/>
                        <a:t>추진주체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>
                          <a:solidFill>
                            <a:srgbClr val="0070C0"/>
                          </a:solidFill>
                        </a:rPr>
                        <a:t>금융위</a:t>
                      </a:r>
                      <a:r>
                        <a:rPr lang="en-US" altLang="ko-KR" dirty="0">
                          <a:solidFill>
                            <a:srgbClr val="0070C0"/>
                          </a:solidFill>
                        </a:rPr>
                        <a:t>,</a:t>
                      </a:r>
                      <a:r>
                        <a:rPr lang="en-US" altLang="ko-KR" baseline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ko-KR" altLang="en-US" baseline="0" dirty="0" err="1">
                          <a:solidFill>
                            <a:srgbClr val="0070C0"/>
                          </a:solidFill>
                        </a:rPr>
                        <a:t>중소벤쳐부</a:t>
                      </a:r>
                      <a:r>
                        <a:rPr lang="ko-KR" altLang="en-US" baseline="0" dirty="0">
                          <a:solidFill>
                            <a:srgbClr val="0070C0"/>
                          </a:solidFill>
                        </a:rPr>
                        <a:t> 등</a:t>
                      </a:r>
                      <a:endParaRPr lang="ko-KR" alt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>
                          <a:solidFill>
                            <a:srgbClr val="0070C0"/>
                          </a:solidFill>
                        </a:rPr>
                        <a:t>재무부</a:t>
                      </a:r>
                      <a:r>
                        <a:rPr lang="en-US" altLang="ko-KR" dirty="0">
                          <a:solidFill>
                            <a:srgbClr val="0070C0"/>
                          </a:solidFill>
                        </a:rPr>
                        <a:t>,</a:t>
                      </a:r>
                      <a:r>
                        <a:rPr lang="ko-KR" altLang="en-US" dirty="0">
                          <a:solidFill>
                            <a:srgbClr val="0070C0"/>
                          </a:solidFill>
                        </a:rPr>
                        <a:t> 중앙은행</a:t>
                      </a:r>
                      <a:r>
                        <a:rPr lang="en-US" altLang="ko-KR" dirty="0">
                          <a:solidFill>
                            <a:srgbClr val="0070C0"/>
                          </a:solidFill>
                        </a:rPr>
                        <a:t>, </a:t>
                      </a:r>
                      <a:r>
                        <a:rPr lang="ko-KR" altLang="en-US" dirty="0" err="1">
                          <a:solidFill>
                            <a:srgbClr val="0070C0"/>
                          </a:solidFill>
                        </a:rPr>
                        <a:t>금융위</a:t>
                      </a:r>
                      <a:r>
                        <a:rPr lang="en-US" altLang="ko-KR" dirty="0">
                          <a:solidFill>
                            <a:srgbClr val="0070C0"/>
                          </a:solidFill>
                        </a:rPr>
                        <a:t>, </a:t>
                      </a:r>
                      <a:endParaRPr lang="ko-KR" alt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ESMA(MTF-CSD)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0019948"/>
                  </a:ext>
                </a:extLst>
              </a:tr>
              <a:tr h="58811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dirty="0" err="1"/>
                        <a:t>대상자산</a:t>
                      </a:r>
                      <a:r>
                        <a:rPr lang="ko-KR" altLang="en-US" dirty="0"/>
                        <a:t> 및 금액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/>
                        <a:t>비유동자산</a:t>
                      </a:r>
                      <a:r>
                        <a:rPr lang="en-US" altLang="ko-KR" dirty="0"/>
                        <a:t>(</a:t>
                      </a:r>
                      <a:r>
                        <a:rPr lang="ko-KR" altLang="en-US" dirty="0"/>
                        <a:t>부동산</a:t>
                      </a:r>
                      <a:r>
                        <a:rPr lang="en-US" altLang="ko-KR" dirty="0"/>
                        <a:t> </a:t>
                      </a:r>
                      <a:r>
                        <a:rPr lang="ko-KR" altLang="en-US" dirty="0"/>
                        <a:t>외</a:t>
                      </a:r>
                      <a:r>
                        <a:rPr lang="en-US" altLang="ko-KR" dirty="0"/>
                        <a:t>)</a:t>
                      </a:r>
                    </a:p>
                    <a:p>
                      <a:pPr algn="ctr" latinLnBrk="1"/>
                      <a:r>
                        <a:rPr lang="en-US" altLang="ko-KR" dirty="0"/>
                        <a:t>100</a:t>
                      </a:r>
                      <a:r>
                        <a:rPr lang="ko-KR" altLang="en-US" dirty="0"/>
                        <a:t>억 이내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rgbClr val="0070C0"/>
                          </a:solidFill>
                        </a:rPr>
                        <a:t>유동자산</a:t>
                      </a:r>
                      <a:r>
                        <a:rPr lang="ko-KR" altLang="en-US" dirty="0"/>
                        <a:t> </a:t>
                      </a:r>
                      <a:r>
                        <a:rPr lang="en-US" altLang="ko-KR" dirty="0"/>
                        <a:t>(</a:t>
                      </a:r>
                      <a:r>
                        <a:rPr lang="ko-KR" altLang="en-US" dirty="0"/>
                        <a:t>채권 외</a:t>
                      </a:r>
                      <a:r>
                        <a:rPr lang="en-US" altLang="ko-KR" dirty="0"/>
                        <a:t>)</a:t>
                      </a:r>
                    </a:p>
                    <a:p>
                      <a:pPr algn="ctr" latinLnBrk="1"/>
                      <a:r>
                        <a:rPr lang="ko-KR" altLang="en-US" dirty="0" err="1">
                          <a:solidFill>
                            <a:srgbClr val="0070C0"/>
                          </a:solidFill>
                        </a:rPr>
                        <a:t>제한없음</a:t>
                      </a:r>
                      <a:r>
                        <a:rPr lang="ko-KR" altLang="en-US" dirty="0">
                          <a:solidFill>
                            <a:srgbClr val="0070C0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주식</a:t>
                      </a:r>
                      <a:r>
                        <a:rPr lang="en-US" altLang="ko-KR" dirty="0"/>
                        <a:t>/</a:t>
                      </a:r>
                      <a:r>
                        <a:rPr lang="ko-KR" altLang="en-US" dirty="0"/>
                        <a:t>펀드</a:t>
                      </a:r>
                      <a:r>
                        <a:rPr lang="en-US" altLang="ko-KR" dirty="0"/>
                        <a:t>(5</a:t>
                      </a:r>
                      <a:r>
                        <a:rPr lang="ko-KR" altLang="en-US" dirty="0"/>
                        <a:t>억 유로</a:t>
                      </a:r>
                      <a:r>
                        <a:rPr lang="en-US" altLang="ko-KR" dirty="0"/>
                        <a:t>)</a:t>
                      </a:r>
                    </a:p>
                    <a:p>
                      <a:pPr algn="ctr" latinLnBrk="1"/>
                      <a:r>
                        <a:rPr lang="ko-KR" altLang="en-US" dirty="0"/>
                        <a:t>채권</a:t>
                      </a:r>
                      <a:r>
                        <a:rPr lang="en-US" altLang="ko-KR" dirty="0"/>
                        <a:t>(10</a:t>
                      </a:r>
                      <a:r>
                        <a:rPr lang="ko-KR" altLang="en-US" dirty="0"/>
                        <a:t>억 유로</a:t>
                      </a:r>
                      <a:r>
                        <a:rPr lang="en-US" altLang="ko-KR" dirty="0"/>
                        <a:t>)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4566055"/>
                  </a:ext>
                </a:extLst>
              </a:tr>
              <a:tr h="409156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dirty="0" err="1"/>
                        <a:t>발행유통</a:t>
                      </a:r>
                      <a:r>
                        <a:rPr lang="ko-KR" altLang="en-US" dirty="0"/>
                        <a:t> 겸영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   </a:t>
                      </a:r>
                      <a:r>
                        <a:rPr lang="ko-KR" altLang="en-US" dirty="0"/>
                        <a:t>금지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rgbClr val="0070C0"/>
                          </a:solidFill>
                        </a:rPr>
                        <a:t>  </a:t>
                      </a:r>
                      <a:r>
                        <a:rPr lang="ko-KR" altLang="en-US" dirty="0">
                          <a:solidFill>
                            <a:srgbClr val="0070C0"/>
                          </a:solidFill>
                        </a:rPr>
                        <a:t>허용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허용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5956581"/>
                  </a:ext>
                </a:extLst>
              </a:tr>
              <a:tr h="58811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dirty="0" err="1"/>
                        <a:t>컨소시움</a:t>
                      </a:r>
                      <a:r>
                        <a:rPr lang="ko-KR" altLang="en-US" dirty="0"/>
                        <a:t> 및 </a:t>
                      </a:r>
                      <a:endParaRPr lang="en-US" altLang="ko-KR" dirty="0"/>
                    </a:p>
                    <a:p>
                      <a:pPr algn="l" latinLnBrk="1"/>
                      <a:r>
                        <a:rPr lang="en-US" altLang="ko-KR" dirty="0"/>
                        <a:t>      </a:t>
                      </a:r>
                      <a:r>
                        <a:rPr lang="ko-KR" altLang="en-US" dirty="0" err="1"/>
                        <a:t>샌드박스</a:t>
                      </a:r>
                      <a:r>
                        <a:rPr lang="ko-KR" altLang="en-US" dirty="0"/>
                        <a:t> 형태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/>
                        <a:t>비허가형</a:t>
                      </a:r>
                      <a:r>
                        <a:rPr lang="ko-KR" altLang="en-US" dirty="0"/>
                        <a:t> 중심</a:t>
                      </a:r>
                      <a:endParaRPr lang="en-US" altLang="ko-KR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/>
                        <a:t>공모</a:t>
                      </a:r>
                      <a:r>
                        <a:rPr lang="en-US" altLang="ko-KR" dirty="0"/>
                        <a:t>-</a:t>
                      </a:r>
                      <a:r>
                        <a:rPr lang="ko-KR" altLang="en-US" dirty="0"/>
                        <a:t>소액 개인투자자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>
                          <a:solidFill>
                            <a:srgbClr val="0070C0"/>
                          </a:solidFill>
                        </a:rPr>
                        <a:t>허가형</a:t>
                      </a:r>
                      <a:r>
                        <a:rPr lang="ko-KR" altLang="en-US" dirty="0">
                          <a:solidFill>
                            <a:srgbClr val="0070C0"/>
                          </a:solidFill>
                        </a:rPr>
                        <a:t> 중심</a:t>
                      </a:r>
                      <a:endParaRPr lang="en-US" altLang="ko-KR" dirty="0">
                        <a:solidFill>
                          <a:srgbClr val="0070C0"/>
                        </a:solidFill>
                      </a:endParaRPr>
                    </a:p>
                    <a:p>
                      <a:pPr algn="ctr" latinLnBrk="1"/>
                      <a:r>
                        <a:rPr lang="ko-KR" altLang="en-US" dirty="0"/>
                        <a:t>사모 전문투자자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/>
                        <a:t>비허가형</a:t>
                      </a:r>
                      <a:r>
                        <a:rPr lang="ko-KR" altLang="en-US" dirty="0"/>
                        <a:t> </a:t>
                      </a:r>
                      <a:endParaRPr lang="en-US" altLang="ko-KR" dirty="0"/>
                    </a:p>
                    <a:p>
                      <a:pPr algn="ctr" latinLnBrk="1"/>
                      <a:r>
                        <a:rPr lang="ko-KR" altLang="en-US" dirty="0"/>
                        <a:t>공모</a:t>
                      </a:r>
                      <a:r>
                        <a:rPr lang="en-US" altLang="ko-KR" dirty="0"/>
                        <a:t>-</a:t>
                      </a:r>
                      <a:r>
                        <a:rPr lang="ko-KR" altLang="en-US" dirty="0"/>
                        <a:t>개인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552247"/>
                  </a:ext>
                </a:extLst>
              </a:tr>
              <a:tr h="336063">
                <a:tc>
                  <a:txBody>
                    <a:bodyPr/>
                    <a:lstStyle/>
                    <a:p>
                      <a:pPr algn="l"/>
                      <a:r>
                        <a:rPr lang="ko-KR" altLang="en-US" dirty="0"/>
                        <a:t>사업기간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dirty="0"/>
                        <a:t> 2+2</a:t>
                      </a:r>
                      <a:r>
                        <a:rPr lang="ko-KR" altLang="en-US" dirty="0"/>
                        <a:t>년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dirty="0"/>
                        <a:t>없음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/>
                        <a:t> </a:t>
                      </a:r>
                      <a:r>
                        <a:rPr lang="ko-KR" altLang="en-US" dirty="0"/>
                        <a:t>최장 </a:t>
                      </a:r>
                      <a:r>
                        <a:rPr lang="en-US" altLang="ko-KR" dirty="0"/>
                        <a:t>6</a:t>
                      </a:r>
                      <a:r>
                        <a:rPr lang="ko-KR" altLang="en-US" dirty="0"/>
                        <a:t>년 </a:t>
                      </a:r>
                      <a:r>
                        <a:rPr lang="en-US" altLang="ko-KR" dirty="0"/>
                        <a:t>(EU)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7624444"/>
                  </a:ext>
                </a:extLst>
              </a:tr>
              <a:tr h="840157">
                <a:tc>
                  <a:txBody>
                    <a:bodyPr/>
                    <a:lstStyle/>
                    <a:p>
                      <a:pPr algn="l"/>
                      <a:r>
                        <a:rPr lang="ko-KR" altLang="en-US" dirty="0"/>
                        <a:t>목적 취지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dirty="0"/>
                        <a:t>비정형 소매시장</a:t>
                      </a:r>
                      <a:endParaRPr lang="en-US" altLang="ko-KR" dirty="0"/>
                    </a:p>
                    <a:p>
                      <a:pPr algn="ctr"/>
                      <a:r>
                        <a:rPr lang="ko-KR" altLang="en-US" dirty="0"/>
                        <a:t>투자자보호 실험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kern="0" dirty="0" err="1">
                          <a:solidFill>
                            <a:schemeClr val="tx1"/>
                          </a:solidFill>
                          <a:latin typeface="+mn-ea"/>
                        </a:rPr>
                        <a:t>정형자산</a:t>
                      </a:r>
                      <a:r>
                        <a:rPr lang="ko-KR" altLang="en-US" sz="1800" kern="0" dirty="0">
                          <a:solidFill>
                            <a:schemeClr val="tx1"/>
                          </a:solidFill>
                          <a:latin typeface="+mn-ea"/>
                        </a:rPr>
                        <a:t> 도매시장에서</a:t>
                      </a:r>
                      <a:endParaRPr lang="en-US" altLang="ko-KR" sz="1800" kern="0" dirty="0">
                        <a:solidFill>
                          <a:schemeClr val="tx1"/>
                        </a:solidFill>
                        <a:latin typeface="+mn-ea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kern="0" dirty="0" err="1">
                          <a:solidFill>
                            <a:srgbClr val="0070C0"/>
                          </a:solidFill>
                          <a:latin typeface="+mn-ea"/>
                        </a:rPr>
                        <a:t>규제자</a:t>
                      </a:r>
                      <a:r>
                        <a:rPr lang="en-US" altLang="ko-KR" sz="1800" kern="0" dirty="0">
                          <a:solidFill>
                            <a:srgbClr val="0070C0"/>
                          </a:solidFill>
                          <a:latin typeface="+mn-ea"/>
                        </a:rPr>
                        <a:t>(</a:t>
                      </a:r>
                      <a:r>
                        <a:rPr lang="ko-KR" altLang="en-US" sz="1800" kern="0" dirty="0">
                          <a:solidFill>
                            <a:srgbClr val="0070C0"/>
                          </a:solidFill>
                          <a:latin typeface="+mn-ea"/>
                        </a:rPr>
                        <a:t>금융당국</a:t>
                      </a:r>
                      <a:r>
                        <a:rPr lang="en-US" altLang="ko-KR" sz="1800" kern="0" dirty="0">
                          <a:solidFill>
                            <a:srgbClr val="0070C0"/>
                          </a:solidFill>
                          <a:latin typeface="+mn-ea"/>
                        </a:rPr>
                        <a:t>)</a:t>
                      </a:r>
                      <a:r>
                        <a:rPr lang="ko-KR" altLang="en-US" sz="1800" kern="0" dirty="0">
                          <a:solidFill>
                            <a:srgbClr val="0070C0"/>
                          </a:solidFill>
                          <a:latin typeface="+mn-ea"/>
                        </a:rPr>
                        <a:t>와 </a:t>
                      </a:r>
                      <a:endParaRPr lang="en-US" altLang="ko-KR" sz="1800" kern="0" dirty="0">
                        <a:solidFill>
                          <a:srgbClr val="0070C0"/>
                        </a:solidFill>
                        <a:latin typeface="+mn-ea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kern="0" dirty="0">
                          <a:solidFill>
                            <a:srgbClr val="0070C0"/>
                          </a:solidFill>
                          <a:latin typeface="+mn-ea"/>
                        </a:rPr>
                        <a:t>금융기관간 </a:t>
                      </a:r>
                      <a:r>
                        <a:rPr lang="ko-KR" altLang="en-US" sz="1800" kern="0" dirty="0" err="1">
                          <a:solidFill>
                            <a:srgbClr val="0070C0"/>
                          </a:solidFill>
                          <a:latin typeface="+mn-ea"/>
                        </a:rPr>
                        <a:t>기술친숙</a:t>
                      </a:r>
                      <a:endParaRPr lang="ko-KR" alt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금융시장에 </a:t>
                      </a:r>
                      <a:endParaRPr lang="en-US" altLang="ko-KR" dirty="0"/>
                    </a:p>
                    <a:p>
                      <a:pPr algn="ctr" latinLnBrk="1"/>
                      <a:r>
                        <a:rPr lang="en-US" altLang="ko-KR" dirty="0"/>
                        <a:t>DLT </a:t>
                      </a:r>
                      <a:r>
                        <a:rPr lang="ko-KR" altLang="en-US" dirty="0"/>
                        <a:t>도입</a:t>
                      </a:r>
                      <a:endParaRPr lang="en-US" altLang="ko-KR" dirty="0"/>
                    </a:p>
                    <a:p>
                      <a:pPr algn="ctr" latinLnBrk="1"/>
                      <a:r>
                        <a:rPr lang="ko-KR" altLang="en-US" dirty="0" err="1"/>
                        <a:t>규제장벽</a:t>
                      </a:r>
                      <a:r>
                        <a:rPr lang="ko-KR" altLang="en-US" dirty="0"/>
                        <a:t> 해소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178739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15462" y="5710019"/>
            <a:ext cx="9029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Wingdings" panose="05000000000000000000" pitchFamily="2" charset="2"/>
              <a:buChar char="v"/>
            </a:pPr>
            <a:r>
              <a:rPr lang="ko-KR" altLang="en-US" dirty="0" err="1">
                <a:solidFill>
                  <a:srgbClr val="0070C0"/>
                </a:solidFill>
                <a:latin typeface="+mj-ea"/>
                <a:ea typeface="+mj-ea"/>
              </a:rPr>
              <a:t>채권토큰</a:t>
            </a:r>
            <a:r>
              <a:rPr lang="ko-KR" altLang="en-US" dirty="0">
                <a:solidFill>
                  <a:srgbClr val="0070C0"/>
                </a:solidFill>
                <a:latin typeface="+mj-ea"/>
                <a:ea typeface="+mj-ea"/>
              </a:rPr>
              <a:t> 발행 및 유통 </a:t>
            </a:r>
            <a:r>
              <a:rPr lang="ko-KR" altLang="en-US" dirty="0" err="1">
                <a:solidFill>
                  <a:srgbClr val="0070C0"/>
                </a:solidFill>
                <a:latin typeface="+mj-ea"/>
                <a:ea typeface="+mj-ea"/>
              </a:rPr>
              <a:t>중앙거래소</a:t>
            </a:r>
            <a:r>
              <a:rPr lang="ko-KR" altLang="en-US" dirty="0">
                <a:solidFill>
                  <a:srgbClr val="0070C0"/>
                </a:solidFill>
                <a:latin typeface="+mj-ea"/>
                <a:ea typeface="+mj-ea"/>
              </a:rPr>
              <a:t> </a:t>
            </a:r>
            <a:endParaRPr lang="en-US" altLang="ko-KR" dirty="0">
              <a:solidFill>
                <a:srgbClr val="0070C0"/>
              </a:solidFill>
              <a:latin typeface="+mj-ea"/>
              <a:ea typeface="+mj-ea"/>
            </a:endParaRPr>
          </a:p>
          <a:p>
            <a:pPr fontAlgn="base"/>
            <a:r>
              <a:rPr lang="en-US" altLang="ko-KR" dirty="0">
                <a:latin typeface="+mn-ea"/>
              </a:rPr>
              <a:t>     HKMA-HKEX, SDX , </a:t>
            </a:r>
            <a:r>
              <a:rPr lang="en-US" altLang="ko-KR" dirty="0" err="1">
                <a:latin typeface="+mn-ea"/>
              </a:rPr>
              <a:t>LUxSE</a:t>
            </a:r>
            <a:r>
              <a:rPr lang="en-US" altLang="ko-KR" dirty="0">
                <a:latin typeface="+mn-ea"/>
              </a:rPr>
              <a:t>, </a:t>
            </a:r>
            <a:r>
              <a:rPr lang="ko-KR" altLang="en-US" dirty="0">
                <a:latin typeface="+mn-ea"/>
              </a:rPr>
              <a:t> 미국</a:t>
            </a:r>
            <a:r>
              <a:rPr lang="en-US" altLang="ko-KR" dirty="0">
                <a:latin typeface="+mn-ea"/>
              </a:rPr>
              <a:t>(ATS), </a:t>
            </a:r>
            <a:r>
              <a:rPr lang="ko-KR" altLang="en-US" dirty="0">
                <a:latin typeface="+mn-ea"/>
              </a:rPr>
              <a:t>기타 국가들은</a:t>
            </a:r>
            <a:r>
              <a:rPr lang="en-US" altLang="ko-KR" dirty="0">
                <a:latin typeface="+mn-ea"/>
              </a:rPr>
              <a:t> IB </a:t>
            </a:r>
            <a:r>
              <a:rPr lang="ko-KR" altLang="en-US" dirty="0" err="1">
                <a:latin typeface="+mn-ea"/>
              </a:rPr>
              <a:t>컨소시움</a:t>
            </a:r>
            <a:r>
              <a:rPr lang="ko-KR" altLang="en-US" dirty="0">
                <a:latin typeface="+mn-ea"/>
              </a:rPr>
              <a:t> </a:t>
            </a:r>
            <a:r>
              <a:rPr lang="ko-KR" altLang="en-US" dirty="0" err="1">
                <a:latin typeface="+mn-ea"/>
              </a:rPr>
              <a:t>블록체인</a:t>
            </a:r>
            <a:r>
              <a:rPr lang="ko-KR" altLang="en-US" dirty="0">
                <a:latin typeface="+mn-ea"/>
              </a:rPr>
              <a:t> 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009E6B8B-697D-A1B9-CF14-6D8C53B63B6D}"/>
              </a:ext>
            </a:extLst>
          </p:cNvPr>
          <p:cNvSpPr/>
          <p:nvPr/>
        </p:nvSpPr>
        <p:spPr>
          <a:xfrm>
            <a:off x="0" y="0"/>
            <a:ext cx="12192000" cy="46448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b="1" dirty="0"/>
              <a:t> DLT</a:t>
            </a:r>
            <a:r>
              <a:rPr lang="ko-KR" altLang="en-US" b="1" dirty="0" err="1"/>
              <a:t>토큰증권</a:t>
            </a:r>
            <a:r>
              <a:rPr lang="ko-KR" altLang="en-US" b="1" dirty="0"/>
              <a:t> 추진방안     </a:t>
            </a:r>
            <a:r>
              <a:rPr lang="ko-KR" altLang="en-US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cs typeface="Microsoft GothicNeo" panose="020B0500000101010101" pitchFamily="50" charset="-127"/>
              </a:rPr>
              <a:t>              </a:t>
            </a:r>
            <a:r>
              <a:rPr lang="en-US" altLang="ko-KR" sz="12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cs typeface="Microsoft GothicNeo" panose="020B0500000101010101" pitchFamily="50" charset="-127"/>
              </a:rPr>
              <a:t>                                                                                                                                                 </a:t>
            </a:r>
            <a:r>
              <a:rPr lang="ko-KR" altLang="en-US" sz="12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cs typeface="Microsoft GothicNeo" panose="020B0500000101010101" pitchFamily="50" charset="-127"/>
              </a:rPr>
              <a:t>「</a:t>
            </a:r>
            <a:endParaRPr lang="en-US" altLang="ko-KR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78392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F9B5-D01D-4A72-BBFE-8B6FBC96131D}" type="slidenum">
              <a:rPr lang="ko-KR" altLang="en-US" smtClean="0"/>
              <a:pPr/>
              <a:t>62</a:t>
            </a:fld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009E6B8B-697D-A1B9-CF14-6D8C53B63B6D}"/>
              </a:ext>
            </a:extLst>
          </p:cNvPr>
          <p:cNvSpPr/>
          <p:nvPr/>
        </p:nvSpPr>
        <p:spPr>
          <a:xfrm>
            <a:off x="0" y="0"/>
            <a:ext cx="12192000" cy="46448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kern="0" spc="-200" dirty="0">
                <a:solidFill>
                  <a:schemeClr val="bg1"/>
                </a:solidFill>
                <a:latin typeface="S-Core Dream 7 ExtraBold" pitchFamily="34" charset="0"/>
              </a:rPr>
              <a:t>    </a:t>
            </a:r>
            <a:r>
              <a:rPr lang="en-US" altLang="ko-KR" b="1" kern="0" spc="-200" dirty="0">
                <a:solidFill>
                  <a:schemeClr val="bg1"/>
                </a:solidFill>
                <a:latin typeface="S-Core Dream 7 ExtraBold" pitchFamily="34" charset="0"/>
              </a:rPr>
              <a:t>DLT </a:t>
            </a:r>
            <a:r>
              <a:rPr lang="ko-KR" altLang="en-US" b="1" kern="0" spc="-200" dirty="0">
                <a:solidFill>
                  <a:schemeClr val="bg1"/>
                </a:solidFill>
                <a:latin typeface="S-Core Dream 7 ExtraBold" pitchFamily="34" charset="0"/>
              </a:rPr>
              <a:t>자본시장   혁신의  필요성                 </a:t>
            </a:r>
            <a:r>
              <a:rPr lang="en-US" altLang="ko-KR" sz="12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cs typeface="Microsoft GothicNeo" panose="020B0500000101010101" pitchFamily="50" charset="-127"/>
              </a:rPr>
              <a:t>                                                                                                                                                                 </a:t>
            </a:r>
            <a:endParaRPr lang="en-US" altLang="ko-KR" sz="1200" b="1" dirty="0">
              <a:solidFill>
                <a:schemeClr val="bg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05991" y="733224"/>
            <a:ext cx="1178001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/>
              <a:t>  </a:t>
            </a:r>
            <a:r>
              <a:rPr lang="ko-KR" altLang="en-US" dirty="0">
                <a:solidFill>
                  <a:srgbClr val="00B0F0"/>
                </a:solidFill>
              </a:rPr>
              <a:t>거래소 상장 및 </a:t>
            </a:r>
            <a:r>
              <a:rPr lang="ko-KR" altLang="en-US" dirty="0" err="1">
                <a:solidFill>
                  <a:srgbClr val="00B0F0"/>
                </a:solidFill>
              </a:rPr>
              <a:t>예탁원의</a:t>
            </a:r>
            <a:r>
              <a:rPr lang="ko-KR" altLang="en-US" dirty="0">
                <a:solidFill>
                  <a:srgbClr val="00B0F0"/>
                </a:solidFill>
              </a:rPr>
              <a:t> 전자등록비는 국제적으로 저렴하여 기관의 입장에서 </a:t>
            </a:r>
            <a:r>
              <a:rPr lang="en-US" altLang="ko-KR" dirty="0">
                <a:solidFill>
                  <a:srgbClr val="00B0F0"/>
                </a:solidFill>
              </a:rPr>
              <a:t>DLT </a:t>
            </a:r>
            <a:r>
              <a:rPr lang="ko-KR" altLang="en-US" dirty="0">
                <a:solidFill>
                  <a:srgbClr val="00B0F0"/>
                </a:solidFill>
              </a:rPr>
              <a:t>도입 비용 절감효과가 </a:t>
            </a:r>
            <a:endParaRPr lang="en-US" altLang="ko-KR" dirty="0">
              <a:solidFill>
                <a:srgbClr val="00B0F0"/>
              </a:solidFill>
            </a:endParaRPr>
          </a:p>
          <a:p>
            <a:r>
              <a:rPr lang="en-US" altLang="ko-KR" dirty="0">
                <a:solidFill>
                  <a:srgbClr val="00B0F0"/>
                </a:solidFill>
              </a:rPr>
              <a:t>  </a:t>
            </a:r>
            <a:r>
              <a:rPr lang="ko-KR" altLang="en-US" dirty="0">
                <a:solidFill>
                  <a:srgbClr val="00B0F0"/>
                </a:solidFill>
              </a:rPr>
              <a:t>높지 않다고 판단하여 </a:t>
            </a:r>
            <a:r>
              <a:rPr lang="en-US" altLang="ko-KR" dirty="0">
                <a:solidFill>
                  <a:srgbClr val="00B0F0"/>
                </a:solidFill>
              </a:rPr>
              <a:t>DLT </a:t>
            </a:r>
            <a:r>
              <a:rPr lang="ko-KR" altLang="en-US" dirty="0">
                <a:solidFill>
                  <a:srgbClr val="00B0F0"/>
                </a:solidFill>
              </a:rPr>
              <a:t>방식을</a:t>
            </a:r>
            <a:r>
              <a:rPr lang="en-US" altLang="ko-KR" dirty="0">
                <a:solidFill>
                  <a:srgbClr val="00B0F0"/>
                </a:solidFill>
              </a:rPr>
              <a:t> </a:t>
            </a:r>
            <a:r>
              <a:rPr lang="ko-KR" altLang="en-US" dirty="0">
                <a:solidFill>
                  <a:srgbClr val="00B0F0"/>
                </a:solidFill>
              </a:rPr>
              <a:t>채택할 유인은 당분간 높지 않음 </a:t>
            </a:r>
            <a:endParaRPr lang="en-US" altLang="ko-KR" dirty="0">
              <a:solidFill>
                <a:srgbClr val="00B0F0"/>
              </a:solidFill>
            </a:endParaRPr>
          </a:p>
          <a:p>
            <a:r>
              <a:rPr lang="en-US" altLang="ko-KR" dirty="0"/>
              <a:t>  </a:t>
            </a:r>
          </a:p>
          <a:p>
            <a:r>
              <a:rPr lang="ko-KR" altLang="en-US" dirty="0"/>
              <a:t>그럼에도 불구하고 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>
                <a:solidFill>
                  <a:srgbClr val="00B0F0"/>
                </a:solidFill>
              </a:rPr>
              <a:t>1.</a:t>
            </a:r>
            <a:r>
              <a:rPr lang="ko-KR" altLang="en-US" dirty="0">
                <a:solidFill>
                  <a:srgbClr val="00B0F0"/>
                </a:solidFill>
              </a:rPr>
              <a:t>인수수수료가 높은 회사채</a:t>
            </a:r>
            <a:r>
              <a:rPr lang="en-US" altLang="ko-KR" dirty="0">
                <a:solidFill>
                  <a:srgbClr val="00B0F0"/>
                </a:solidFill>
              </a:rPr>
              <a:t>(</a:t>
            </a:r>
            <a:r>
              <a:rPr lang="ko-KR" altLang="en-US" dirty="0" err="1">
                <a:solidFill>
                  <a:srgbClr val="00B0F0"/>
                </a:solidFill>
              </a:rPr>
              <a:t>외화채</a:t>
            </a:r>
            <a:r>
              <a:rPr lang="en-US" altLang="ko-KR" dirty="0">
                <a:solidFill>
                  <a:srgbClr val="00B0F0"/>
                </a:solidFill>
              </a:rPr>
              <a:t>)</a:t>
            </a:r>
            <a:r>
              <a:rPr lang="ko-KR" altLang="en-US" dirty="0">
                <a:solidFill>
                  <a:srgbClr val="00B0F0"/>
                </a:solidFill>
              </a:rPr>
              <a:t> 발행 비용  </a:t>
            </a:r>
            <a:endParaRPr lang="en-US" altLang="ko-KR" dirty="0">
              <a:solidFill>
                <a:srgbClr val="00B0F0"/>
              </a:solidFill>
            </a:endParaRPr>
          </a:p>
          <a:p>
            <a:endParaRPr lang="en-US" altLang="ko-KR" dirty="0"/>
          </a:p>
          <a:p>
            <a:r>
              <a:rPr lang="en-US" altLang="ko-KR" dirty="0"/>
              <a:t>    -</a:t>
            </a:r>
            <a:r>
              <a:rPr lang="ko-KR" altLang="en-US" dirty="0"/>
              <a:t> 발행 주체</a:t>
            </a:r>
            <a:r>
              <a:rPr lang="en-US" altLang="ko-KR" dirty="0"/>
              <a:t>(</a:t>
            </a:r>
            <a:r>
              <a:rPr lang="ko-KR" altLang="en-US" dirty="0" err="1"/>
              <a:t>특수채</a:t>
            </a:r>
            <a:r>
              <a:rPr lang="ko-KR" altLang="en-US" dirty="0"/>
              <a:t> </a:t>
            </a:r>
            <a:r>
              <a:rPr lang="en-US" altLang="ko-KR" dirty="0"/>
              <a:t>1bp, </a:t>
            </a:r>
            <a:r>
              <a:rPr lang="ko-KR" altLang="en-US" dirty="0"/>
              <a:t>회사채 </a:t>
            </a:r>
            <a:r>
              <a:rPr lang="en-US" altLang="ko-KR" dirty="0"/>
              <a:t>21.2bp, </a:t>
            </a:r>
            <a:r>
              <a:rPr lang="ko-KR" altLang="en-US" dirty="0" err="1"/>
              <a:t>외화채</a:t>
            </a:r>
            <a:r>
              <a:rPr lang="en-US" altLang="ko-KR" dirty="0"/>
              <a:t> 23bp, 2024</a:t>
            </a:r>
            <a:r>
              <a:rPr lang="ko-KR" altLang="en-US" dirty="0"/>
              <a:t>년 기준</a:t>
            </a:r>
            <a:r>
              <a:rPr lang="en-US" altLang="ko-KR" dirty="0"/>
              <a:t>)</a:t>
            </a:r>
            <a:r>
              <a:rPr lang="ko-KR" altLang="en-US" dirty="0"/>
              <a:t>에 따라 인수 수수료에는 큰 차이가 있음      </a:t>
            </a:r>
            <a:endParaRPr lang="en-US" altLang="ko-KR" dirty="0"/>
          </a:p>
          <a:p>
            <a:r>
              <a:rPr lang="ko-KR" altLang="en-US" dirty="0"/>
              <a:t>    </a:t>
            </a:r>
            <a:r>
              <a:rPr lang="en-US" altLang="ko-KR" dirty="0"/>
              <a:t>- </a:t>
            </a:r>
            <a:r>
              <a:rPr lang="ko-KR" altLang="en-US" dirty="0"/>
              <a:t>회사채</a:t>
            </a:r>
            <a:r>
              <a:rPr lang="en-US" altLang="ko-KR" dirty="0"/>
              <a:t>(</a:t>
            </a:r>
            <a:r>
              <a:rPr lang="ko-KR" altLang="en-US" dirty="0" err="1"/>
              <a:t>외화채</a:t>
            </a:r>
            <a:r>
              <a:rPr lang="ko-KR" altLang="en-US" dirty="0"/>
              <a:t> 거액</a:t>
            </a:r>
            <a:r>
              <a:rPr lang="en-US" altLang="ko-KR" dirty="0"/>
              <a:t>)</a:t>
            </a:r>
            <a:r>
              <a:rPr lang="ko-KR" altLang="en-US" dirty="0"/>
              <a:t> 차환 시장에서 발행 횟수와 금액에 따라 비용이 증가할 경우 </a:t>
            </a:r>
            <a:r>
              <a:rPr lang="en-US" altLang="ko-KR" dirty="0"/>
              <a:t>DLT </a:t>
            </a:r>
            <a:r>
              <a:rPr lang="ko-KR" altLang="en-US" dirty="0"/>
              <a:t>수요 증가 </a:t>
            </a:r>
            <a:endParaRPr lang="en-US" altLang="ko-KR" dirty="0"/>
          </a:p>
          <a:p>
            <a:r>
              <a:rPr lang="en-US" altLang="ko-KR" dirty="0"/>
              <a:t>  </a:t>
            </a:r>
          </a:p>
          <a:p>
            <a:endParaRPr lang="en-US" altLang="ko-KR" dirty="0"/>
          </a:p>
          <a:p>
            <a:r>
              <a:rPr lang="en-US" altLang="ko-KR" dirty="0">
                <a:solidFill>
                  <a:srgbClr val="00B0F0"/>
                </a:solidFill>
              </a:rPr>
              <a:t>2. </a:t>
            </a:r>
            <a:r>
              <a:rPr lang="ko-KR" altLang="en-US" dirty="0">
                <a:solidFill>
                  <a:srgbClr val="00B0F0"/>
                </a:solidFill>
              </a:rPr>
              <a:t>단기채 차환발행</a:t>
            </a:r>
            <a:r>
              <a:rPr lang="en-US" altLang="ko-KR" dirty="0">
                <a:solidFill>
                  <a:srgbClr val="00B0F0"/>
                </a:solidFill>
              </a:rPr>
              <a:t>(Bond Refunding)</a:t>
            </a:r>
            <a:r>
              <a:rPr lang="ko-KR" altLang="en-US" dirty="0">
                <a:solidFill>
                  <a:srgbClr val="00B0F0"/>
                </a:solidFill>
              </a:rPr>
              <a:t> 수수료 부담 및 기간단축 </a:t>
            </a:r>
            <a:endParaRPr lang="en-US" altLang="ko-KR" dirty="0">
              <a:solidFill>
                <a:srgbClr val="00B0F0"/>
              </a:solidFill>
            </a:endParaRPr>
          </a:p>
          <a:p>
            <a:r>
              <a:rPr lang="en-US" altLang="ko-KR" dirty="0"/>
              <a:t>     </a:t>
            </a:r>
          </a:p>
          <a:p>
            <a:r>
              <a:rPr lang="en-US" altLang="ko-KR" dirty="0"/>
              <a:t> - </a:t>
            </a:r>
            <a:r>
              <a:rPr lang="ko-KR" altLang="en-US" dirty="0"/>
              <a:t>기업</a:t>
            </a:r>
            <a:r>
              <a:rPr lang="en-US" altLang="ko-KR" dirty="0"/>
              <a:t>, </a:t>
            </a:r>
            <a:r>
              <a:rPr lang="ko-KR" altLang="en-US" dirty="0"/>
              <a:t>여전사의 단기 대출채권</a:t>
            </a:r>
            <a:r>
              <a:rPr lang="en-US" altLang="ko-KR" dirty="0"/>
              <a:t>(ABCP), </a:t>
            </a:r>
            <a:r>
              <a:rPr lang="ko-KR" altLang="en-US" dirty="0"/>
              <a:t>그리고 주택금융공사의 </a:t>
            </a:r>
            <a:r>
              <a:rPr lang="en-US" altLang="ko-KR" dirty="0"/>
              <a:t>PF-ABCP</a:t>
            </a:r>
            <a:r>
              <a:rPr lang="ko-KR" altLang="en-US" dirty="0"/>
              <a:t> 등의 반복적</a:t>
            </a:r>
            <a:r>
              <a:rPr lang="en-US" altLang="ko-KR" dirty="0"/>
              <a:t>(recurring) </a:t>
            </a:r>
            <a:r>
              <a:rPr lang="ko-KR" altLang="en-US" dirty="0"/>
              <a:t>차환 발행에 </a:t>
            </a:r>
            <a:endParaRPr lang="en-US" altLang="ko-KR" dirty="0"/>
          </a:p>
          <a:p>
            <a:r>
              <a:rPr lang="en-US" altLang="ko-KR" dirty="0"/>
              <a:t>    </a:t>
            </a:r>
            <a:r>
              <a:rPr lang="ko-KR" altLang="en-US" dirty="0"/>
              <a:t>따른 인수 수수료 부담      </a:t>
            </a:r>
            <a:r>
              <a:rPr lang="en-US" altLang="ko-KR" dirty="0"/>
              <a:t>  </a:t>
            </a:r>
          </a:p>
          <a:p>
            <a:endParaRPr lang="en-US" altLang="ko-KR" dirty="0"/>
          </a:p>
          <a:p>
            <a:r>
              <a:rPr lang="en-US" altLang="ko-KR" dirty="0"/>
              <a:t> - </a:t>
            </a:r>
            <a:r>
              <a:rPr lang="ko-KR" altLang="en-US" dirty="0"/>
              <a:t>단기채 발행자는 신속 자금확보를 위한 기간단축</a:t>
            </a:r>
            <a:r>
              <a:rPr lang="en-US" altLang="ko-KR" dirty="0"/>
              <a:t>(T+30</a:t>
            </a:r>
            <a:r>
              <a:rPr lang="ko-KR" altLang="en-US" dirty="0"/>
              <a:t>에서</a:t>
            </a:r>
            <a:r>
              <a:rPr lang="en-US" altLang="ko-KR" dirty="0"/>
              <a:t> T)</a:t>
            </a:r>
            <a:r>
              <a:rPr lang="ko-KR" altLang="en-US" dirty="0"/>
              <a:t>을 위해 사적 </a:t>
            </a:r>
            <a:r>
              <a:rPr lang="ko-KR" altLang="en-US" dirty="0" err="1"/>
              <a:t>블록체인의</a:t>
            </a:r>
            <a:r>
              <a:rPr lang="ko-KR" altLang="en-US" dirty="0"/>
              <a:t> 발행 수요 증가 </a:t>
            </a:r>
            <a:endParaRPr lang="en-US" altLang="ko-KR" dirty="0"/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20510433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F9B5-D01D-4A72-BBFE-8B6FBC96131D}" type="slidenum">
              <a:rPr lang="ko-KR" altLang="en-US" smtClean="0"/>
              <a:pPr/>
              <a:t>63</a:t>
            </a:fld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009E6B8B-697D-A1B9-CF14-6D8C53B63B6D}"/>
              </a:ext>
            </a:extLst>
          </p:cNvPr>
          <p:cNvSpPr/>
          <p:nvPr/>
        </p:nvSpPr>
        <p:spPr>
          <a:xfrm>
            <a:off x="0" y="0"/>
            <a:ext cx="12192000" cy="46448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kern="0" spc="-200" dirty="0">
                <a:solidFill>
                  <a:schemeClr val="bg1"/>
                </a:solidFill>
                <a:latin typeface="S-Core Dream 7 ExtraBold" pitchFamily="34" charset="0"/>
              </a:rPr>
              <a:t>    </a:t>
            </a:r>
            <a:r>
              <a:rPr lang="en-US" altLang="ko-KR" b="1" kern="0" spc="-200" dirty="0">
                <a:solidFill>
                  <a:schemeClr val="bg1"/>
                </a:solidFill>
                <a:latin typeface="S-Core Dream 7 ExtraBold" pitchFamily="34" charset="0"/>
              </a:rPr>
              <a:t>(</a:t>
            </a:r>
            <a:r>
              <a:rPr lang="ko-KR" altLang="en-US" b="1" kern="0" spc="-200" dirty="0">
                <a:solidFill>
                  <a:schemeClr val="bg1"/>
                </a:solidFill>
                <a:latin typeface="S-Core Dream 7 ExtraBold" pitchFamily="34" charset="0"/>
              </a:rPr>
              <a:t>계속</a:t>
            </a:r>
            <a:r>
              <a:rPr lang="en-US" altLang="ko-KR" b="1" kern="0" spc="-200" dirty="0">
                <a:solidFill>
                  <a:schemeClr val="bg1"/>
                </a:solidFill>
                <a:latin typeface="S-Core Dream 7 ExtraBold" pitchFamily="34" charset="0"/>
              </a:rPr>
              <a:t>)</a:t>
            </a:r>
            <a:endParaRPr lang="en-US" altLang="ko-KR" sz="1200" b="1" dirty="0">
              <a:solidFill>
                <a:schemeClr val="bg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37876" y="803101"/>
            <a:ext cx="1178001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/>
              <a:t>3</a:t>
            </a:r>
            <a:r>
              <a:rPr lang="en-US" altLang="ko-KR" dirty="0">
                <a:solidFill>
                  <a:srgbClr val="00B0F0"/>
                </a:solidFill>
              </a:rPr>
              <a:t>.</a:t>
            </a:r>
            <a:r>
              <a:rPr lang="ko-KR" altLang="en-US" dirty="0">
                <a:solidFill>
                  <a:srgbClr val="00B0F0"/>
                </a:solidFill>
              </a:rPr>
              <a:t> </a:t>
            </a:r>
            <a:r>
              <a:rPr lang="en-US" altLang="ko-KR" dirty="0">
                <a:solidFill>
                  <a:srgbClr val="00B0F0"/>
                </a:solidFill>
                <a:latin typeface="+mn-ea"/>
              </a:rPr>
              <a:t>BIS</a:t>
            </a:r>
            <a:r>
              <a:rPr lang="ko-KR" altLang="en-US" dirty="0">
                <a:solidFill>
                  <a:srgbClr val="00B0F0"/>
                </a:solidFill>
              </a:rPr>
              <a:t> 「금융시장인프라에 관한 원칙</a:t>
            </a:r>
            <a:r>
              <a:rPr lang="en-US" altLang="ko-KR" dirty="0">
                <a:solidFill>
                  <a:srgbClr val="00B0F0"/>
                </a:solidFill>
              </a:rPr>
              <a:t>(Principles for Financial Market Infrastructures)</a:t>
            </a:r>
            <a:r>
              <a:rPr lang="ko-KR" altLang="en-US" dirty="0">
                <a:solidFill>
                  <a:srgbClr val="00B0F0"/>
                </a:solidFill>
              </a:rPr>
              <a:t> </a:t>
            </a:r>
            <a:r>
              <a:rPr lang="ko-KR" altLang="en-US" dirty="0">
                <a:solidFill>
                  <a:srgbClr val="00B0F0"/>
                </a:solidFill>
                <a:latin typeface="+mn-ea"/>
              </a:rPr>
              <a:t> </a:t>
            </a:r>
            <a:endParaRPr lang="en-US" altLang="ko-KR" dirty="0">
              <a:solidFill>
                <a:srgbClr val="00B0F0"/>
              </a:solidFill>
            </a:endParaRPr>
          </a:p>
          <a:p>
            <a:r>
              <a:rPr lang="en-US" altLang="ko-KR" dirty="0">
                <a:solidFill>
                  <a:srgbClr val="00B0F0"/>
                </a:solidFill>
                <a:latin typeface="+mn-ea"/>
              </a:rPr>
              <a:t>   :  BIS</a:t>
            </a:r>
            <a:r>
              <a:rPr lang="ko-KR" altLang="en-US" dirty="0">
                <a:solidFill>
                  <a:srgbClr val="00B0F0"/>
                </a:solidFill>
                <a:latin typeface="+mn-ea"/>
              </a:rPr>
              <a:t> 디지털 證券결제는</a:t>
            </a:r>
            <a:r>
              <a:rPr lang="en-US" altLang="ko-KR" dirty="0">
                <a:solidFill>
                  <a:srgbClr val="00B0F0"/>
                </a:solidFill>
                <a:latin typeface="+mn-ea"/>
              </a:rPr>
              <a:t> RTGS(</a:t>
            </a:r>
            <a:r>
              <a:rPr lang="ko-KR" altLang="en-US" dirty="0">
                <a:solidFill>
                  <a:srgbClr val="00B0F0"/>
                </a:solidFill>
                <a:latin typeface="+mn-ea"/>
              </a:rPr>
              <a:t>실시간</a:t>
            </a:r>
            <a:r>
              <a:rPr lang="en-US" altLang="ko-KR" dirty="0">
                <a:solidFill>
                  <a:srgbClr val="00B0F0"/>
                </a:solidFill>
                <a:latin typeface="+mn-ea"/>
              </a:rPr>
              <a:t> </a:t>
            </a:r>
            <a:r>
              <a:rPr lang="ko-KR" altLang="en-US" dirty="0" err="1">
                <a:solidFill>
                  <a:srgbClr val="00B0F0"/>
                </a:solidFill>
                <a:latin typeface="+mn-ea"/>
              </a:rPr>
              <a:t>총액결제</a:t>
            </a:r>
            <a:r>
              <a:rPr lang="en-US" altLang="ko-KR" dirty="0">
                <a:solidFill>
                  <a:srgbClr val="00B0F0"/>
                </a:solidFill>
                <a:latin typeface="+mn-ea"/>
              </a:rPr>
              <a:t>)</a:t>
            </a:r>
            <a:r>
              <a:rPr lang="ko-KR" altLang="en-US" dirty="0">
                <a:solidFill>
                  <a:srgbClr val="00B0F0"/>
                </a:solidFill>
                <a:latin typeface="+mn-ea"/>
              </a:rPr>
              <a:t>와  </a:t>
            </a:r>
            <a:r>
              <a:rPr lang="en-US" altLang="ko-KR" dirty="0" err="1">
                <a:solidFill>
                  <a:srgbClr val="00B0F0"/>
                </a:solidFill>
                <a:latin typeface="+mn-ea"/>
              </a:rPr>
              <a:t>DvP</a:t>
            </a:r>
            <a:r>
              <a:rPr lang="en-US" altLang="ko-KR" dirty="0">
                <a:solidFill>
                  <a:srgbClr val="00B0F0"/>
                </a:solidFill>
                <a:latin typeface="+mn-ea"/>
              </a:rPr>
              <a:t>(</a:t>
            </a:r>
            <a:r>
              <a:rPr lang="ko-KR" altLang="en-US" dirty="0" err="1">
                <a:solidFill>
                  <a:srgbClr val="00B0F0"/>
                </a:solidFill>
                <a:latin typeface="+mn-ea"/>
              </a:rPr>
              <a:t>증권대금</a:t>
            </a:r>
            <a:r>
              <a:rPr lang="en-US" altLang="ko-KR" dirty="0">
                <a:solidFill>
                  <a:srgbClr val="00B0F0"/>
                </a:solidFill>
                <a:latin typeface="+mn-ea"/>
              </a:rPr>
              <a:t> </a:t>
            </a:r>
            <a:r>
              <a:rPr lang="ko-KR" altLang="en-US" dirty="0" err="1">
                <a:solidFill>
                  <a:srgbClr val="00B0F0"/>
                </a:solidFill>
                <a:latin typeface="+mn-ea"/>
              </a:rPr>
              <a:t>동시결제</a:t>
            </a:r>
            <a:r>
              <a:rPr lang="en-US" altLang="ko-KR" dirty="0">
                <a:solidFill>
                  <a:srgbClr val="00B0F0"/>
                </a:solidFill>
                <a:latin typeface="+mn-ea"/>
              </a:rPr>
              <a:t>) </a:t>
            </a:r>
            <a:r>
              <a:rPr lang="ko-KR" altLang="en-US" dirty="0">
                <a:solidFill>
                  <a:srgbClr val="00B0F0"/>
                </a:solidFill>
                <a:latin typeface="+mn-ea"/>
              </a:rPr>
              <a:t>방식 채택 권고  </a:t>
            </a:r>
            <a:endParaRPr lang="en-US" altLang="ko-KR" dirty="0">
              <a:solidFill>
                <a:srgbClr val="00B0F0"/>
              </a:solidFill>
              <a:latin typeface="+mn-ea"/>
            </a:endParaRPr>
          </a:p>
          <a:p>
            <a:r>
              <a:rPr lang="en-US" altLang="ko-KR" dirty="0">
                <a:latin typeface="+mn-ea"/>
              </a:rPr>
              <a:t>   </a:t>
            </a:r>
          </a:p>
          <a:p>
            <a:r>
              <a:rPr lang="en-US" altLang="ko-KR" dirty="0">
                <a:latin typeface="+mn-ea"/>
              </a:rPr>
              <a:t>      RTGS: </a:t>
            </a:r>
            <a:r>
              <a:rPr lang="ko-KR" altLang="en-US" dirty="0"/>
              <a:t>지급액과 </a:t>
            </a:r>
            <a:r>
              <a:rPr lang="ko-KR" altLang="en-US" dirty="0" err="1"/>
              <a:t>수취액을</a:t>
            </a:r>
            <a:r>
              <a:rPr lang="ko-KR" altLang="en-US" dirty="0"/>
              <a:t> </a:t>
            </a:r>
            <a:r>
              <a:rPr lang="ko-KR" altLang="en-US" dirty="0" err="1"/>
              <a:t>상계시키지</a:t>
            </a:r>
            <a:r>
              <a:rPr lang="ko-KR" altLang="en-US" dirty="0"/>
              <a:t> 않고 지급 지시 </a:t>
            </a:r>
            <a:r>
              <a:rPr lang="ko-KR" altLang="en-US" dirty="0" err="1"/>
              <a:t>건별로</a:t>
            </a:r>
            <a:r>
              <a:rPr lang="ko-KR" altLang="en-US" dirty="0"/>
              <a:t> 총액에 따라 실시간으로 자금 결제</a:t>
            </a:r>
          </a:p>
          <a:p>
            <a:pPr fontAlgn="base"/>
            <a:r>
              <a:rPr lang="ko-KR" altLang="en-US" dirty="0"/>
              <a:t>      </a:t>
            </a:r>
            <a:r>
              <a:rPr lang="en-US" altLang="ko-KR" dirty="0" err="1"/>
              <a:t>DvP</a:t>
            </a:r>
            <a:r>
              <a:rPr lang="en-US" altLang="ko-KR" dirty="0"/>
              <a:t> : </a:t>
            </a:r>
            <a:r>
              <a:rPr lang="ko-KR" altLang="en-US" dirty="0"/>
              <a:t>증권 인도</a:t>
            </a:r>
            <a:r>
              <a:rPr lang="en-US" altLang="ko-KR" dirty="0"/>
              <a:t>(delivery)</a:t>
            </a:r>
            <a:r>
              <a:rPr lang="ko-KR" altLang="en-US" dirty="0"/>
              <a:t>와 매매 대금의 지급</a:t>
            </a:r>
            <a:r>
              <a:rPr lang="en-US" altLang="ko-KR" dirty="0"/>
              <a:t>(payment)</a:t>
            </a:r>
            <a:r>
              <a:rPr lang="ko-KR" altLang="en-US" dirty="0"/>
              <a:t>이 금융망을 통하여 동시에 결제됨</a:t>
            </a:r>
          </a:p>
          <a:p>
            <a:pPr fontAlgn="base"/>
            <a:endParaRPr lang="en-US" altLang="ko-KR" dirty="0"/>
          </a:p>
          <a:p>
            <a:r>
              <a:rPr lang="en-US" altLang="ko-KR" dirty="0">
                <a:latin typeface="+mn-ea"/>
              </a:rPr>
              <a:t> - DLT </a:t>
            </a:r>
            <a:r>
              <a:rPr lang="ko-KR" altLang="en-US" dirty="0">
                <a:latin typeface="+mn-ea"/>
              </a:rPr>
              <a:t>자본시장은 </a:t>
            </a:r>
            <a:r>
              <a:rPr lang="ko-KR" altLang="en-US" dirty="0" err="1">
                <a:latin typeface="+mn-ea"/>
              </a:rPr>
              <a:t>결제위험</a:t>
            </a:r>
            <a:r>
              <a:rPr lang="ko-KR" altLang="en-US" dirty="0">
                <a:latin typeface="+mn-ea"/>
              </a:rPr>
              <a:t> 및 </a:t>
            </a:r>
            <a:r>
              <a:rPr lang="ko-KR" altLang="en-US" dirty="0" err="1">
                <a:latin typeface="+mn-ea"/>
              </a:rPr>
              <a:t>지연위험을</a:t>
            </a:r>
            <a:r>
              <a:rPr lang="ko-KR" altLang="en-US" dirty="0">
                <a:latin typeface="+mn-ea"/>
              </a:rPr>
              <a:t> 제거하기 위한 </a:t>
            </a:r>
            <a:r>
              <a:rPr lang="ko-KR" altLang="en-US" dirty="0" err="1">
                <a:latin typeface="+mn-ea"/>
              </a:rPr>
              <a:t>결제방식인</a:t>
            </a:r>
            <a:r>
              <a:rPr lang="ko-KR" altLang="en-US" dirty="0">
                <a:latin typeface="+mn-ea"/>
              </a:rPr>
              <a:t> </a:t>
            </a:r>
            <a:endParaRPr lang="en-US" altLang="ko-KR" dirty="0">
              <a:latin typeface="+mn-ea"/>
            </a:endParaRPr>
          </a:p>
          <a:p>
            <a:r>
              <a:rPr lang="en-US" altLang="ko-KR" dirty="0">
                <a:latin typeface="+mn-ea"/>
              </a:rPr>
              <a:t>   </a:t>
            </a:r>
            <a:r>
              <a:rPr lang="en-US" altLang="ko-KR" dirty="0" err="1">
                <a:latin typeface="+mn-ea"/>
              </a:rPr>
              <a:t>DvP</a:t>
            </a:r>
            <a:r>
              <a:rPr lang="ko-KR" altLang="en-US" dirty="0">
                <a:latin typeface="+mn-ea"/>
              </a:rPr>
              <a:t>와 </a:t>
            </a:r>
            <a:r>
              <a:rPr lang="en-US" altLang="ko-KR" dirty="0">
                <a:latin typeface="+mn-ea"/>
              </a:rPr>
              <a:t>RTGS(</a:t>
            </a:r>
            <a:r>
              <a:rPr lang="ko-KR" altLang="en-US" dirty="0">
                <a:latin typeface="+mn-ea"/>
              </a:rPr>
              <a:t>건별</a:t>
            </a:r>
            <a:r>
              <a:rPr lang="en-US" altLang="ko-KR" dirty="0">
                <a:latin typeface="+mn-ea"/>
              </a:rPr>
              <a:t> deal-by-deal basis</a:t>
            </a:r>
            <a:r>
              <a:rPr lang="ko-KR" altLang="en-US" dirty="0">
                <a:latin typeface="+mn-ea"/>
              </a:rPr>
              <a:t>로 상계</a:t>
            </a:r>
            <a:r>
              <a:rPr lang="en-US" altLang="ko-KR" dirty="0">
                <a:latin typeface="+mn-ea"/>
              </a:rPr>
              <a:t>(netting) </a:t>
            </a:r>
            <a:r>
              <a:rPr lang="ko-KR" altLang="en-US" dirty="0">
                <a:latin typeface="+mn-ea"/>
              </a:rPr>
              <a:t>없이  </a:t>
            </a:r>
            <a:r>
              <a:rPr lang="ko-KR" altLang="en-US" dirty="0" err="1">
                <a:latin typeface="+mn-ea"/>
              </a:rPr>
              <a:t>연속결제</a:t>
            </a:r>
            <a:r>
              <a:rPr lang="en-US" altLang="ko-KR" dirty="0">
                <a:latin typeface="+mn-ea"/>
              </a:rPr>
              <a:t>)</a:t>
            </a:r>
            <a:r>
              <a:rPr lang="ko-KR" altLang="en-US" dirty="0">
                <a:latin typeface="+mn-ea"/>
              </a:rPr>
              <a:t>가 기술적으로 자동 채택됨 </a:t>
            </a:r>
            <a:endParaRPr lang="en-US" altLang="ko-KR" dirty="0">
              <a:latin typeface="+mn-ea"/>
            </a:endParaRPr>
          </a:p>
          <a:p>
            <a:endParaRPr lang="en-US" altLang="ko-KR" dirty="0">
              <a:latin typeface="+mn-ea"/>
            </a:endParaRPr>
          </a:p>
          <a:p>
            <a:r>
              <a:rPr lang="en-US" altLang="ko-KR" dirty="0">
                <a:latin typeface="+mn-ea"/>
              </a:rPr>
              <a:t>      </a:t>
            </a:r>
          </a:p>
          <a:p>
            <a:r>
              <a:rPr lang="ko-KR" altLang="en-US" dirty="0">
                <a:solidFill>
                  <a:srgbClr val="FF0000"/>
                </a:solidFill>
                <a:latin typeface="+mn-ea"/>
              </a:rPr>
              <a:t>   한편</a:t>
            </a:r>
            <a:r>
              <a:rPr lang="en-US" altLang="ko-KR" dirty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dirty="0">
                <a:solidFill>
                  <a:srgbClr val="FF0000"/>
                </a:solidFill>
                <a:latin typeface="+mn-ea"/>
              </a:rPr>
              <a:t>국내 증권결제제도</a:t>
            </a:r>
            <a:endParaRPr lang="en-US" altLang="ko-KR" dirty="0">
              <a:solidFill>
                <a:srgbClr val="FF0000"/>
              </a:solidFill>
              <a:latin typeface="+mn-ea"/>
            </a:endParaRPr>
          </a:p>
          <a:p>
            <a:r>
              <a:rPr lang="en-US" altLang="ko-KR" dirty="0">
                <a:latin typeface="+mn-ea"/>
              </a:rPr>
              <a:t>    </a:t>
            </a:r>
            <a:r>
              <a:rPr lang="en-US" altLang="ko-KR" dirty="0">
                <a:solidFill>
                  <a:srgbClr val="FF0000"/>
                </a:solidFill>
                <a:latin typeface="+mn-ea"/>
              </a:rPr>
              <a:t>BOK(</a:t>
            </a:r>
            <a:r>
              <a:rPr lang="en-US" altLang="ko-KR" dirty="0" err="1">
                <a:solidFill>
                  <a:srgbClr val="FF0000"/>
                </a:solidFill>
                <a:latin typeface="+mn-ea"/>
              </a:rPr>
              <a:t>DvP</a:t>
            </a:r>
            <a:r>
              <a:rPr lang="ko-KR" altLang="en-US" dirty="0">
                <a:solidFill>
                  <a:srgbClr val="FF0000"/>
                </a:solidFill>
                <a:latin typeface="+mn-ea"/>
              </a:rPr>
              <a:t>결제 지향</a:t>
            </a:r>
            <a:r>
              <a:rPr lang="en-US" altLang="ko-KR" dirty="0">
                <a:solidFill>
                  <a:srgbClr val="FF0000"/>
                </a:solidFill>
                <a:latin typeface="+mn-ea"/>
              </a:rPr>
              <a:t>), </a:t>
            </a:r>
          </a:p>
          <a:p>
            <a:r>
              <a:rPr lang="en-US" altLang="ko-KR" dirty="0">
                <a:solidFill>
                  <a:srgbClr val="FF0000"/>
                </a:solidFill>
                <a:latin typeface="+mn-ea"/>
              </a:rPr>
              <a:t>  </a:t>
            </a:r>
          </a:p>
          <a:p>
            <a:r>
              <a:rPr lang="en-US" altLang="ko-KR" dirty="0">
                <a:solidFill>
                  <a:srgbClr val="FF0000"/>
                </a:solidFill>
                <a:latin typeface="+mn-ea"/>
              </a:rPr>
              <a:t>    KSD(DNS </a:t>
            </a:r>
            <a:r>
              <a:rPr lang="ko-KR" altLang="en-US" dirty="0" err="1">
                <a:solidFill>
                  <a:srgbClr val="FF0000"/>
                </a:solidFill>
                <a:latin typeface="+mn-ea"/>
              </a:rPr>
              <a:t>이연차액결제</a:t>
            </a:r>
            <a:r>
              <a:rPr lang="en-US" altLang="ko-KR" dirty="0">
                <a:solidFill>
                  <a:srgbClr val="FF0000"/>
                </a:solidFill>
                <a:latin typeface="+mn-ea"/>
              </a:rPr>
              <a:t>)</a:t>
            </a:r>
            <a:endParaRPr lang="en-US" altLang="ko-KR" dirty="0">
              <a:latin typeface="+mn-ea"/>
            </a:endParaRPr>
          </a:p>
          <a:p>
            <a:r>
              <a:rPr lang="en-US" altLang="ko-KR" dirty="0">
                <a:latin typeface="+mn-ea"/>
              </a:rPr>
              <a:t>    </a:t>
            </a:r>
            <a:r>
              <a:rPr lang="ko-KR" altLang="en-US" dirty="0">
                <a:solidFill>
                  <a:srgbClr val="FF0000"/>
                </a:solidFill>
                <a:latin typeface="+mn-ea"/>
              </a:rPr>
              <a:t>국채</a:t>
            </a:r>
            <a:r>
              <a:rPr lang="en-US" altLang="ko-KR" dirty="0">
                <a:solidFill>
                  <a:srgbClr val="FF0000"/>
                </a:solidFill>
                <a:latin typeface="+mn-ea"/>
              </a:rPr>
              <a:t>:</a:t>
            </a:r>
            <a:r>
              <a:rPr lang="en-US" altLang="ko-KR" dirty="0">
                <a:latin typeface="+mn-ea"/>
              </a:rPr>
              <a:t>  </a:t>
            </a:r>
            <a:r>
              <a:rPr lang="ko-KR" altLang="en-US" dirty="0"/>
              <a:t>증권</a:t>
            </a:r>
            <a:r>
              <a:rPr lang="en-US" altLang="ko-KR" dirty="0"/>
              <a:t>․</a:t>
            </a:r>
            <a:r>
              <a:rPr lang="ko-KR" altLang="en-US" dirty="0"/>
              <a:t>대금을 </a:t>
            </a:r>
            <a:r>
              <a:rPr lang="ko-KR" altLang="en-US" dirty="0" err="1"/>
              <a:t>회원별</a:t>
            </a:r>
            <a:r>
              <a:rPr lang="en-US" altLang="ko-KR" dirty="0"/>
              <a:t>․</a:t>
            </a:r>
            <a:r>
              <a:rPr lang="ko-KR" altLang="en-US" dirty="0"/>
              <a:t>종목별 </a:t>
            </a:r>
            <a:r>
              <a:rPr lang="ko-KR" altLang="en-US" dirty="0" err="1"/>
              <a:t>차감후</a:t>
            </a:r>
            <a:r>
              <a:rPr lang="ko-KR" altLang="en-US" dirty="0"/>
              <a:t> </a:t>
            </a:r>
            <a:r>
              <a:rPr lang="ko-KR" altLang="en-US" dirty="0" err="1"/>
              <a:t>건별로</a:t>
            </a:r>
            <a:r>
              <a:rPr lang="ko-KR" altLang="en-US" dirty="0"/>
              <a:t> 결제</a:t>
            </a:r>
            <a:r>
              <a:rPr lang="en-US" altLang="ko-KR" dirty="0">
                <a:solidFill>
                  <a:srgbClr val="FF0000"/>
                </a:solidFill>
              </a:rPr>
              <a:t>(</a:t>
            </a:r>
            <a:r>
              <a:rPr lang="ko-KR" altLang="en-US" dirty="0" err="1">
                <a:solidFill>
                  <a:srgbClr val="FF0000"/>
                </a:solidFill>
              </a:rPr>
              <a:t>차감후</a:t>
            </a:r>
            <a:r>
              <a:rPr lang="ko-KR" altLang="en-US" dirty="0">
                <a:solidFill>
                  <a:srgbClr val="FF0000"/>
                </a:solidFill>
              </a:rPr>
              <a:t> </a:t>
            </a:r>
            <a:r>
              <a:rPr lang="en-US" altLang="ko-KR" dirty="0">
                <a:solidFill>
                  <a:srgbClr val="FF0000"/>
                </a:solidFill>
              </a:rPr>
              <a:t>DVP1</a:t>
            </a:r>
            <a:r>
              <a:rPr lang="ko-KR" altLang="en-US" dirty="0">
                <a:solidFill>
                  <a:srgbClr val="FF0000"/>
                </a:solidFill>
              </a:rPr>
              <a:t>방식</a:t>
            </a:r>
            <a:r>
              <a:rPr lang="en-US" altLang="ko-KR" dirty="0">
                <a:solidFill>
                  <a:srgbClr val="FF0000"/>
                </a:solidFill>
              </a:rPr>
              <a:t>) </a:t>
            </a:r>
            <a:endParaRPr lang="ko-KR" altLang="en-US" dirty="0">
              <a:solidFill>
                <a:srgbClr val="FF0000"/>
              </a:solidFill>
            </a:endParaRPr>
          </a:p>
          <a:p>
            <a:r>
              <a:rPr lang="en-US" altLang="ko-KR" dirty="0">
                <a:solidFill>
                  <a:srgbClr val="FF0000"/>
                </a:solidFill>
                <a:latin typeface="+mn-ea"/>
              </a:rPr>
              <a:t>    </a:t>
            </a:r>
            <a:r>
              <a:rPr lang="ko-KR" altLang="en-US" dirty="0" err="1">
                <a:solidFill>
                  <a:srgbClr val="FF0000"/>
                </a:solidFill>
                <a:latin typeface="+mn-ea"/>
              </a:rPr>
              <a:t>장내주식</a:t>
            </a:r>
            <a:r>
              <a:rPr lang="ko-KR" altLang="en-US" dirty="0">
                <a:solidFill>
                  <a:srgbClr val="FF0000"/>
                </a:solidFill>
                <a:latin typeface="+mn-ea"/>
              </a:rPr>
              <a:t> </a:t>
            </a:r>
            <a:r>
              <a:rPr lang="ko-KR" altLang="en-US" dirty="0" err="1">
                <a:solidFill>
                  <a:srgbClr val="FF0000"/>
                </a:solidFill>
                <a:latin typeface="+mn-ea"/>
              </a:rPr>
              <a:t>시장결제</a:t>
            </a:r>
            <a:r>
              <a:rPr lang="en-US" altLang="ko-KR" dirty="0">
                <a:solidFill>
                  <a:srgbClr val="FF0000"/>
                </a:solidFill>
                <a:latin typeface="+mn-ea"/>
              </a:rPr>
              <a:t>:  </a:t>
            </a:r>
          </a:p>
          <a:p>
            <a:pPr fontAlgn="base"/>
            <a:r>
              <a:rPr lang="en-US" altLang="ko-KR" dirty="0">
                <a:latin typeface="+mn-ea"/>
              </a:rPr>
              <a:t>         </a:t>
            </a:r>
            <a:r>
              <a:rPr lang="ko-KR" altLang="en-US" dirty="0" err="1"/>
              <a:t>이연결제제도</a:t>
            </a:r>
            <a:r>
              <a:rPr lang="en-US" altLang="ko-KR" dirty="0"/>
              <a:t>(</a:t>
            </a:r>
            <a:r>
              <a:rPr lang="en-US" altLang="ko-KR" dirty="0">
                <a:solidFill>
                  <a:srgbClr val="FF0000"/>
                </a:solidFill>
              </a:rPr>
              <a:t>CNS</a:t>
            </a:r>
            <a:r>
              <a:rPr lang="en-US" altLang="ko-KR" dirty="0"/>
              <a:t> </a:t>
            </a:r>
            <a:r>
              <a:rPr lang="ko-KR" altLang="en-US" dirty="0" err="1"/>
              <a:t>결제시한</a:t>
            </a:r>
            <a:r>
              <a:rPr lang="ko-KR" altLang="en-US" dirty="0"/>
              <a:t> </a:t>
            </a:r>
            <a:r>
              <a:rPr lang="en-US" altLang="ko-KR" dirty="0"/>
              <a:t>16</a:t>
            </a:r>
            <a:r>
              <a:rPr lang="ko-KR" altLang="en-US" dirty="0"/>
              <a:t>시에 결제를 종료하고 미결제</a:t>
            </a:r>
            <a:r>
              <a:rPr lang="en-US" altLang="ko-KR" dirty="0"/>
              <a:t> </a:t>
            </a:r>
            <a:r>
              <a:rPr lang="ko-KR" altLang="en-US" dirty="0"/>
              <a:t>건은 다음 결제일로 이월하여 </a:t>
            </a:r>
            <a:r>
              <a:rPr lang="ko-KR" altLang="en-US" dirty="0" err="1"/>
              <a:t>재차감후</a:t>
            </a:r>
            <a:r>
              <a:rPr lang="ko-KR" altLang="en-US" dirty="0"/>
              <a:t> 결제</a:t>
            </a:r>
            <a:r>
              <a:rPr lang="en-US" altLang="ko-KR" dirty="0"/>
              <a:t>)   </a:t>
            </a:r>
            <a:r>
              <a:rPr lang="en-US" altLang="ko-KR" dirty="0">
                <a:latin typeface="+mn-ea"/>
              </a:rPr>
              <a:t>             </a:t>
            </a:r>
          </a:p>
          <a:p>
            <a:pPr fontAlgn="base"/>
            <a:r>
              <a:rPr lang="en-US" altLang="ko-KR" dirty="0">
                <a:latin typeface="+mn-ea"/>
              </a:rPr>
              <a:t>    </a:t>
            </a:r>
            <a:r>
              <a:rPr lang="ko-KR" altLang="en-US" dirty="0">
                <a:solidFill>
                  <a:srgbClr val="FF0000"/>
                </a:solidFill>
                <a:latin typeface="+mn-ea"/>
              </a:rPr>
              <a:t>장외주식 </a:t>
            </a:r>
            <a:r>
              <a:rPr lang="ko-KR" altLang="en-US" dirty="0" err="1">
                <a:solidFill>
                  <a:srgbClr val="FF0000"/>
                </a:solidFill>
                <a:latin typeface="+mn-ea"/>
              </a:rPr>
              <a:t>기관결제</a:t>
            </a:r>
            <a:r>
              <a:rPr lang="en-US" altLang="ko-KR" dirty="0">
                <a:latin typeface="+mn-ea"/>
              </a:rPr>
              <a:t>: </a:t>
            </a:r>
            <a:r>
              <a:rPr lang="ko-KR" altLang="en-US" dirty="0">
                <a:latin typeface="+mn-ea"/>
              </a:rPr>
              <a:t> </a:t>
            </a:r>
            <a:endParaRPr lang="en-US" altLang="ko-KR" dirty="0">
              <a:latin typeface="+mn-ea"/>
            </a:endParaRPr>
          </a:p>
          <a:p>
            <a:pPr fontAlgn="base"/>
            <a:r>
              <a:rPr lang="en-US" altLang="ko-KR" dirty="0">
                <a:latin typeface="+mn-ea"/>
              </a:rPr>
              <a:t>           </a:t>
            </a:r>
            <a:r>
              <a:rPr lang="ko-KR" altLang="en-US" dirty="0"/>
              <a:t>증권 총량</a:t>
            </a:r>
            <a:r>
              <a:rPr lang="en-US" altLang="ko-KR" dirty="0"/>
              <a:t>, </a:t>
            </a:r>
            <a:r>
              <a:rPr lang="ko-KR" altLang="en-US" dirty="0"/>
              <a:t>대금 차감</a:t>
            </a:r>
            <a:r>
              <a:rPr lang="en-US" altLang="ko-KR" dirty="0">
                <a:solidFill>
                  <a:srgbClr val="FF0000"/>
                </a:solidFill>
              </a:rPr>
              <a:t>(DVP2)</a:t>
            </a:r>
            <a:endParaRPr lang="en-US" altLang="ko-KR" dirty="0">
              <a:solidFill>
                <a:srgbClr val="FF0000"/>
              </a:solidFill>
              <a:latin typeface="+mn-ea"/>
            </a:endParaRPr>
          </a:p>
          <a:p>
            <a:r>
              <a:rPr lang="en-US" altLang="ko-KR" dirty="0"/>
              <a:t> </a:t>
            </a:r>
            <a:r>
              <a:rPr lang="ko-KR" altLang="en-US" dirty="0"/>
              <a:t> 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61600162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직사각형 66">
            <a:extLst>
              <a:ext uri="{FF2B5EF4-FFF2-40B4-BE49-F238E27FC236}">
                <a16:creationId xmlns:a16="http://schemas.microsoft.com/office/drawing/2014/main" id="{009E6B8B-697D-A1B9-CF14-6D8C53B63B6D}"/>
              </a:ext>
            </a:extLst>
          </p:cNvPr>
          <p:cNvSpPr/>
          <p:nvPr/>
        </p:nvSpPr>
        <p:spPr>
          <a:xfrm>
            <a:off x="0" y="0"/>
            <a:ext cx="12192000" cy="47064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b="1" dirty="0">
                <a:solidFill>
                  <a:schemeClr val="bg1"/>
                </a:solidFill>
                <a:latin typeface="+mn-ea"/>
              </a:rPr>
              <a:t>  (</a:t>
            </a:r>
            <a:r>
              <a:rPr lang="ko-KR" altLang="en-US" b="1" dirty="0">
                <a:solidFill>
                  <a:schemeClr val="bg1"/>
                </a:solidFill>
                <a:latin typeface="+mn-ea"/>
              </a:rPr>
              <a:t>계속</a:t>
            </a:r>
            <a:r>
              <a:rPr lang="en-US" altLang="ko-KR" b="1" dirty="0">
                <a:solidFill>
                  <a:schemeClr val="bg1"/>
                </a:solidFill>
                <a:latin typeface="+mn-ea"/>
              </a:rPr>
              <a:t>) </a:t>
            </a:r>
            <a:r>
              <a:rPr lang="ko-KR" altLang="en-US" b="1" dirty="0">
                <a:solidFill>
                  <a:schemeClr val="bg1"/>
                </a:solidFill>
                <a:latin typeface="+mn-ea"/>
              </a:rPr>
              <a:t>   </a:t>
            </a:r>
            <a:endParaRPr lang="ko-KR" altLang="en-US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729C2E18-B26B-E0B6-19AE-91E7FAD975CB}"/>
              </a:ext>
            </a:extLst>
          </p:cNvPr>
          <p:cNvSpPr txBox="1"/>
          <p:nvPr/>
        </p:nvSpPr>
        <p:spPr>
          <a:xfrm>
            <a:off x="9232849" y="166005"/>
            <a:ext cx="28946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Microsoft GothicNeo" panose="020B0500000101010101" pitchFamily="50" charset="-127"/>
              </a:rPr>
              <a:t>「금융중심지 육성 토큰증권 전문가 포럼」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1174727" y="5212815"/>
            <a:ext cx="10343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ko-KR" dirty="0"/>
          </a:p>
          <a:p>
            <a:endParaRPr lang="en-US" altLang="ko-KR" dirty="0"/>
          </a:p>
        </p:txBody>
      </p:sp>
      <p:sp>
        <p:nvSpPr>
          <p:cNvPr id="4" name="TextBox 3"/>
          <p:cNvSpPr txBox="1"/>
          <p:nvPr/>
        </p:nvSpPr>
        <p:spPr>
          <a:xfrm>
            <a:off x="687748" y="962127"/>
            <a:ext cx="10489698" cy="535531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ko-KR" dirty="0"/>
              <a:t>4. KSD</a:t>
            </a:r>
            <a:r>
              <a:rPr lang="ko-KR" altLang="en-US" dirty="0"/>
              <a:t>의 노드 호스팅 필요성 </a:t>
            </a:r>
            <a:endParaRPr lang="en-US" altLang="ko-KR" dirty="0"/>
          </a:p>
          <a:p>
            <a:r>
              <a:rPr lang="en-US" altLang="ko-KR" dirty="0"/>
              <a:t>  : </a:t>
            </a:r>
            <a:r>
              <a:rPr lang="ko-KR" altLang="en-US" dirty="0"/>
              <a:t>증권사 </a:t>
            </a:r>
            <a:r>
              <a:rPr lang="en-US" altLang="ko-KR" dirty="0"/>
              <a:t>DLT </a:t>
            </a:r>
            <a:r>
              <a:rPr lang="ko-KR" altLang="en-US" dirty="0"/>
              <a:t>플랫폼 구축비용 효율화 </a:t>
            </a:r>
            <a:endParaRPr lang="en-US" altLang="ko-KR" dirty="0"/>
          </a:p>
          <a:p>
            <a:r>
              <a:rPr lang="ko-KR" altLang="en-US" dirty="0">
                <a:solidFill>
                  <a:srgbClr val="00B0F0"/>
                </a:solidFill>
              </a:rPr>
              <a:t>    증권사 </a:t>
            </a:r>
            <a:r>
              <a:rPr lang="en-US" altLang="ko-KR" dirty="0">
                <a:solidFill>
                  <a:srgbClr val="00B0F0"/>
                </a:solidFill>
              </a:rPr>
              <a:t>DLT </a:t>
            </a:r>
            <a:r>
              <a:rPr lang="ko-KR" altLang="en-US" dirty="0">
                <a:solidFill>
                  <a:srgbClr val="00B0F0"/>
                </a:solidFill>
              </a:rPr>
              <a:t>플랫폼 구축비용</a:t>
            </a:r>
            <a:r>
              <a:rPr lang="en-US" altLang="ko-KR" dirty="0">
                <a:solidFill>
                  <a:srgbClr val="00B0F0"/>
                </a:solidFill>
              </a:rPr>
              <a:t>(</a:t>
            </a:r>
            <a:r>
              <a:rPr lang="ko-KR" altLang="en-US" dirty="0" err="1">
                <a:solidFill>
                  <a:srgbClr val="00B0F0"/>
                </a:solidFill>
              </a:rPr>
              <a:t>김규윤</a:t>
            </a:r>
            <a:r>
              <a:rPr lang="en-US" altLang="ko-KR" dirty="0">
                <a:solidFill>
                  <a:srgbClr val="00B0F0"/>
                </a:solidFill>
              </a:rPr>
              <a:t> 2024, </a:t>
            </a:r>
            <a:r>
              <a:rPr lang="ko-KR" altLang="en-US" dirty="0">
                <a:solidFill>
                  <a:srgbClr val="00B0F0"/>
                </a:solidFill>
              </a:rPr>
              <a:t>컨설팅 </a:t>
            </a:r>
            <a:r>
              <a:rPr lang="en-US" altLang="ko-KR" dirty="0">
                <a:solidFill>
                  <a:srgbClr val="00B0F0"/>
                </a:solidFill>
              </a:rPr>
              <a:t>5-10</a:t>
            </a:r>
            <a:r>
              <a:rPr lang="ko-KR" altLang="en-US" dirty="0">
                <a:solidFill>
                  <a:srgbClr val="00B0F0"/>
                </a:solidFill>
              </a:rPr>
              <a:t>억</a:t>
            </a:r>
            <a:r>
              <a:rPr lang="en-US" altLang="ko-KR" dirty="0">
                <a:solidFill>
                  <a:srgbClr val="00B0F0"/>
                </a:solidFill>
              </a:rPr>
              <a:t>, </a:t>
            </a:r>
            <a:r>
              <a:rPr lang="ko-KR" altLang="en-US" dirty="0" err="1">
                <a:solidFill>
                  <a:srgbClr val="00B0F0"/>
                </a:solidFill>
              </a:rPr>
              <a:t>플랫폼구축</a:t>
            </a:r>
            <a:r>
              <a:rPr lang="ko-KR" altLang="en-US" dirty="0">
                <a:solidFill>
                  <a:srgbClr val="00B0F0"/>
                </a:solidFill>
              </a:rPr>
              <a:t> </a:t>
            </a:r>
            <a:r>
              <a:rPr lang="en-US" altLang="ko-KR" dirty="0">
                <a:solidFill>
                  <a:srgbClr val="00B0F0"/>
                </a:solidFill>
              </a:rPr>
              <a:t>50-100</a:t>
            </a:r>
            <a:r>
              <a:rPr lang="ko-KR" altLang="en-US" dirty="0">
                <a:solidFill>
                  <a:srgbClr val="00B0F0"/>
                </a:solidFill>
              </a:rPr>
              <a:t>억 소요</a:t>
            </a:r>
            <a:r>
              <a:rPr lang="en-US" altLang="ko-KR" dirty="0">
                <a:solidFill>
                  <a:srgbClr val="00B0F0"/>
                </a:solidFill>
              </a:rPr>
              <a:t>) </a:t>
            </a:r>
            <a:endParaRPr lang="en-US" altLang="ko-KR" dirty="0"/>
          </a:p>
          <a:p>
            <a:r>
              <a:rPr lang="ko-KR" altLang="en-US" dirty="0"/>
              <a:t>   </a:t>
            </a:r>
            <a:endParaRPr lang="en-US" altLang="ko-KR" dirty="0"/>
          </a:p>
          <a:p>
            <a:r>
              <a:rPr lang="ko-KR" altLang="en-US" dirty="0"/>
              <a:t>   </a:t>
            </a:r>
            <a:r>
              <a:rPr lang="en-US" altLang="ko-KR" dirty="0"/>
              <a:t>-</a:t>
            </a:r>
            <a:r>
              <a:rPr lang="ko-KR" altLang="en-US" dirty="0"/>
              <a:t> </a:t>
            </a:r>
            <a:r>
              <a:rPr lang="en-US" altLang="ko-KR" dirty="0"/>
              <a:t>KSD </a:t>
            </a:r>
            <a:r>
              <a:rPr lang="ko-KR" altLang="en-US" dirty="0"/>
              <a:t>플랫폼과의 연계 구축</a:t>
            </a:r>
            <a:r>
              <a:rPr lang="en-US" altLang="ko-KR" dirty="0"/>
              <a:t>(</a:t>
            </a:r>
            <a:r>
              <a:rPr lang="ko-KR" altLang="en-US" dirty="0"/>
              <a:t>개별 </a:t>
            </a:r>
            <a:r>
              <a:rPr lang="en-US" altLang="ko-KR" dirty="0"/>
              <a:t>DLT</a:t>
            </a:r>
            <a:r>
              <a:rPr lang="ko-KR" altLang="en-US" dirty="0"/>
              <a:t>와  </a:t>
            </a:r>
            <a:r>
              <a:rPr lang="en-US" altLang="ko-KR" dirty="0"/>
              <a:t>CSD</a:t>
            </a:r>
            <a:r>
              <a:rPr lang="ko-KR" altLang="en-US" dirty="0"/>
              <a:t>의</a:t>
            </a:r>
            <a:r>
              <a:rPr lang="en-US" altLang="ko-KR" dirty="0"/>
              <a:t> </a:t>
            </a:r>
            <a:r>
              <a:rPr lang="ko-KR" altLang="en-US" dirty="0"/>
              <a:t>네트워크 확대 </a:t>
            </a:r>
            <a:r>
              <a:rPr lang="en-US" altLang="ko-KR" dirty="0"/>
              <a:t>)</a:t>
            </a:r>
          </a:p>
          <a:p>
            <a:r>
              <a:rPr lang="ko-KR" altLang="en-US" dirty="0"/>
              <a:t>      </a:t>
            </a:r>
            <a:r>
              <a:rPr lang="en-US" altLang="ko-KR" dirty="0"/>
              <a:t>DLT </a:t>
            </a:r>
            <a:r>
              <a:rPr lang="ko-KR" altLang="en-US" dirty="0"/>
              <a:t>플랫폼 시스템</a:t>
            </a:r>
            <a:r>
              <a:rPr lang="en-US" altLang="ko-KR" dirty="0"/>
              <a:t>  </a:t>
            </a:r>
            <a:r>
              <a:rPr lang="ko-KR" altLang="en-US" dirty="0"/>
              <a:t>구축</a:t>
            </a:r>
            <a:r>
              <a:rPr lang="en-US" altLang="ko-KR" dirty="0"/>
              <a:t>(</a:t>
            </a:r>
            <a:r>
              <a:rPr lang="ko-KR" altLang="en-US" dirty="0" err="1"/>
              <a:t>채권토큰</a:t>
            </a:r>
            <a:r>
              <a:rPr lang="ko-KR" altLang="en-US" dirty="0"/>
              <a:t> 발행 공유시스템 개발 </a:t>
            </a:r>
            <a:r>
              <a:rPr lang="en-US" altLang="ko-KR" dirty="0"/>
              <a:t>)</a:t>
            </a:r>
          </a:p>
          <a:p>
            <a:endParaRPr lang="en-US" altLang="ko-KR" dirty="0"/>
          </a:p>
          <a:p>
            <a:r>
              <a:rPr lang="en-US" altLang="ko-KR" dirty="0"/>
              <a:t>     </a:t>
            </a:r>
            <a:r>
              <a:rPr lang="ko-KR" altLang="en-US" dirty="0"/>
              <a:t>편익</a:t>
            </a:r>
            <a:r>
              <a:rPr lang="en-US" altLang="ko-KR" dirty="0"/>
              <a:t>)</a:t>
            </a:r>
          </a:p>
          <a:p>
            <a:r>
              <a:rPr lang="en-US" altLang="ko-KR" dirty="0"/>
              <a:t>     -  </a:t>
            </a:r>
            <a:r>
              <a:rPr lang="ko-KR" altLang="en-US" dirty="0"/>
              <a:t>개별 플랫폼이  </a:t>
            </a:r>
            <a:r>
              <a:rPr lang="en-US" altLang="ko-KR" dirty="0"/>
              <a:t>KSD</a:t>
            </a:r>
            <a:r>
              <a:rPr lang="ko-KR" altLang="en-US" dirty="0"/>
              <a:t>와 연결되면 더 많은 투자자의 접근이 가능</a:t>
            </a:r>
            <a:endParaRPr lang="en-US" altLang="ko-KR" dirty="0"/>
          </a:p>
          <a:p>
            <a:r>
              <a:rPr lang="ko-KR" altLang="en-US" dirty="0"/>
              <a:t>     </a:t>
            </a:r>
            <a:r>
              <a:rPr lang="en-US" altLang="ko-KR" dirty="0"/>
              <a:t>-</a:t>
            </a:r>
            <a:r>
              <a:rPr lang="ko-KR" altLang="en-US" dirty="0"/>
              <a:t>  기존 </a:t>
            </a:r>
            <a:r>
              <a:rPr lang="en-US" altLang="ko-KR" dirty="0"/>
              <a:t>KSD </a:t>
            </a:r>
            <a:r>
              <a:rPr lang="ko-KR" altLang="en-US" dirty="0"/>
              <a:t>회원사들은 </a:t>
            </a:r>
            <a:r>
              <a:rPr lang="en-US" altLang="ko-KR" dirty="0"/>
              <a:t>KYC </a:t>
            </a:r>
            <a:r>
              <a:rPr lang="ko-KR" altLang="en-US" dirty="0"/>
              <a:t>반복 및 개별 플랫폼에서 계좌개설 반복 불필요  </a:t>
            </a:r>
            <a:endParaRPr lang="en-US" altLang="ko-KR" dirty="0"/>
          </a:p>
          <a:p>
            <a:r>
              <a:rPr lang="en-US" altLang="ko-KR" dirty="0"/>
              <a:t>     -  </a:t>
            </a:r>
            <a:r>
              <a:rPr lang="ko-KR" altLang="en-US" dirty="0"/>
              <a:t>중앙 표준화된 플랫폼은 높은 유동성</a:t>
            </a:r>
            <a:r>
              <a:rPr lang="en-US" altLang="ko-KR" dirty="0"/>
              <a:t>, </a:t>
            </a:r>
            <a:r>
              <a:rPr lang="ko-KR" altLang="en-US" dirty="0"/>
              <a:t>저비용 편익   </a:t>
            </a:r>
            <a:endParaRPr lang="en-US" altLang="ko-KR" dirty="0"/>
          </a:p>
          <a:p>
            <a:r>
              <a:rPr lang="en-US" altLang="ko-KR" dirty="0"/>
              <a:t>     -  </a:t>
            </a:r>
            <a:r>
              <a:rPr lang="ko-KR" altLang="en-US" dirty="0"/>
              <a:t>개별 플랫폼을 이용하는 발행자에게 발생할 위험 제거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 </a:t>
            </a:r>
            <a:r>
              <a:rPr lang="ko-KR" altLang="en-US" dirty="0"/>
              <a:t>    네트워크 구축 전제조건</a:t>
            </a:r>
            <a:r>
              <a:rPr lang="en-US" altLang="ko-KR" dirty="0"/>
              <a:t>) </a:t>
            </a:r>
          </a:p>
          <a:p>
            <a:r>
              <a:rPr lang="ko-KR" altLang="en-US" dirty="0"/>
              <a:t>       </a:t>
            </a:r>
            <a:r>
              <a:rPr lang="en-US" altLang="ko-KR" dirty="0"/>
              <a:t>-</a:t>
            </a:r>
            <a:r>
              <a:rPr lang="ko-KR" altLang="en-US" dirty="0"/>
              <a:t> 규모의 경제를 위해서는 다수 플랫폼 확보 </a:t>
            </a:r>
            <a:endParaRPr lang="en-US" altLang="ko-KR" dirty="0"/>
          </a:p>
          <a:p>
            <a:r>
              <a:rPr lang="en-US" altLang="ko-KR" dirty="0"/>
              <a:t>       - </a:t>
            </a:r>
            <a:r>
              <a:rPr lang="ko-KR" altLang="en-US" dirty="0" err="1"/>
              <a:t>금융사</a:t>
            </a:r>
            <a:r>
              <a:rPr lang="ko-KR" altLang="en-US" dirty="0"/>
              <a:t> 플랫폼간 상호 작동이 진행되기 이전 </a:t>
            </a:r>
            <a:r>
              <a:rPr lang="ko-KR" altLang="en-US" dirty="0" err="1"/>
              <a:t>구축완료</a:t>
            </a:r>
            <a:r>
              <a:rPr lang="ko-KR" altLang="en-US" dirty="0"/>
              <a:t> 필요 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 *</a:t>
            </a:r>
            <a:r>
              <a:rPr lang="en-US" altLang="ko-KR" dirty="0">
                <a:solidFill>
                  <a:srgbClr val="0070C0"/>
                </a:solidFill>
              </a:rPr>
              <a:t>DLT</a:t>
            </a:r>
            <a:r>
              <a:rPr lang="ko-KR" altLang="en-US" dirty="0">
                <a:solidFill>
                  <a:srgbClr val="0070C0"/>
                </a:solidFill>
              </a:rPr>
              <a:t>자본시장 인프라 </a:t>
            </a:r>
            <a:r>
              <a:rPr lang="ko-KR" altLang="en-US" dirty="0" err="1">
                <a:solidFill>
                  <a:srgbClr val="0070C0"/>
                </a:solidFill>
              </a:rPr>
              <a:t>미구축시</a:t>
            </a:r>
            <a:r>
              <a:rPr lang="en-US" altLang="ko-KR" dirty="0">
                <a:solidFill>
                  <a:srgbClr val="0070C0"/>
                </a:solidFill>
              </a:rPr>
              <a:t>: Type-3</a:t>
            </a:r>
            <a:r>
              <a:rPr lang="ko-KR" altLang="en-US" dirty="0">
                <a:solidFill>
                  <a:srgbClr val="0070C0"/>
                </a:solidFill>
              </a:rPr>
              <a:t>의 민간</a:t>
            </a:r>
            <a:r>
              <a:rPr lang="en-US" altLang="ko-KR" dirty="0">
                <a:solidFill>
                  <a:srgbClr val="0070C0"/>
                </a:solidFill>
              </a:rPr>
              <a:t> DLT </a:t>
            </a:r>
            <a:r>
              <a:rPr lang="ko-KR" altLang="en-US" dirty="0">
                <a:solidFill>
                  <a:srgbClr val="0070C0"/>
                </a:solidFill>
              </a:rPr>
              <a:t>플랫폼 허용 필요</a:t>
            </a:r>
            <a:r>
              <a:rPr lang="en-US" altLang="ko-KR" dirty="0">
                <a:solidFill>
                  <a:srgbClr val="0070C0"/>
                </a:solidFill>
              </a:rPr>
              <a:t> </a:t>
            </a:r>
            <a:r>
              <a:rPr lang="ko-KR" altLang="en-US" dirty="0">
                <a:solidFill>
                  <a:srgbClr val="0070C0"/>
                </a:solidFill>
              </a:rPr>
              <a:t> </a:t>
            </a:r>
            <a:r>
              <a:rPr lang="en-US" altLang="ko-KR" dirty="0">
                <a:solidFill>
                  <a:srgbClr val="0070C0"/>
                </a:solidFill>
              </a:rPr>
              <a:t>  </a:t>
            </a:r>
            <a:r>
              <a:rPr lang="ko-KR" altLang="en-US" dirty="0">
                <a:solidFill>
                  <a:srgbClr val="0070C0"/>
                </a:solidFill>
              </a:rPr>
              <a:t> </a:t>
            </a:r>
            <a:r>
              <a:rPr lang="en-US" altLang="ko-KR" dirty="0">
                <a:solidFill>
                  <a:srgbClr val="0070C0"/>
                </a:solidFill>
              </a:rPr>
              <a:t> </a:t>
            </a:r>
            <a:endParaRPr lang="ko-KR" altLang="en-US" dirty="0">
              <a:solidFill>
                <a:srgbClr val="0070C0"/>
              </a:solidFill>
            </a:endParaRPr>
          </a:p>
          <a:p>
            <a:r>
              <a:rPr lang="ko-KR" altLang="en-US" dirty="0">
                <a:solidFill>
                  <a:srgbClr val="0070C0"/>
                </a:solidFill>
              </a:rPr>
              <a:t> </a:t>
            </a:r>
            <a:r>
              <a:rPr lang="en-US" altLang="ko-KR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6093828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F9B5-D01D-4A72-BBFE-8B6FBC96131D}" type="slidenum">
              <a:rPr lang="ko-KR" altLang="en-US" smtClean="0"/>
              <a:pPr/>
              <a:t>65</a:t>
            </a:fld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74340" y="688243"/>
            <a:ext cx="11095894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/>
              <a:t> </a:t>
            </a:r>
          </a:p>
          <a:p>
            <a:r>
              <a:rPr lang="ko-KR" altLang="en-US" sz="3600" dirty="0"/>
              <a:t>               </a:t>
            </a:r>
            <a:endParaRPr lang="en-US" altLang="ko-KR" sz="3600" dirty="0"/>
          </a:p>
          <a:p>
            <a:r>
              <a:rPr lang="en-US" altLang="ko-KR" sz="3600" dirty="0"/>
              <a:t>              3. </a:t>
            </a:r>
            <a:r>
              <a:rPr lang="ko-KR" altLang="en-US" sz="3600" dirty="0"/>
              <a:t>국내 </a:t>
            </a:r>
            <a:r>
              <a:rPr lang="en-US" altLang="ko-KR" sz="3600" dirty="0"/>
              <a:t>DLT</a:t>
            </a:r>
            <a:r>
              <a:rPr lang="ko-KR" altLang="en-US" sz="3600" dirty="0"/>
              <a:t> 자본시장 대응            </a:t>
            </a:r>
            <a:endParaRPr lang="en-US" altLang="ko-KR" sz="3600" dirty="0"/>
          </a:p>
          <a:p>
            <a:endParaRPr lang="en-US" altLang="ko-KR" sz="3200" dirty="0"/>
          </a:p>
          <a:p>
            <a:r>
              <a:rPr lang="en-US" altLang="ko-KR" dirty="0"/>
              <a:t> 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009E6B8B-697D-A1B9-CF14-6D8C53B63B6D}"/>
              </a:ext>
            </a:extLst>
          </p:cNvPr>
          <p:cNvSpPr/>
          <p:nvPr/>
        </p:nvSpPr>
        <p:spPr>
          <a:xfrm>
            <a:off x="0" y="0"/>
            <a:ext cx="12192000" cy="46448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754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B10EC2AF-F11B-3B47-25E3-7DE5827756D0}"/>
              </a:ext>
            </a:extLst>
          </p:cNvPr>
          <p:cNvSpPr/>
          <p:nvPr/>
        </p:nvSpPr>
        <p:spPr>
          <a:xfrm>
            <a:off x="844354" y="851626"/>
            <a:ext cx="2276670" cy="503853"/>
          </a:xfrm>
          <a:prstGeom prst="rect">
            <a:avLst/>
          </a:prstGeom>
          <a:solidFill>
            <a:srgbClr val="031D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토큰 발행 유형</a:t>
            </a:r>
          </a:p>
        </p:txBody>
      </p:sp>
      <p:sp>
        <p:nvSpPr>
          <p:cNvPr id="4" name="화살표: 갈매기형 수장 3">
            <a:extLst>
              <a:ext uri="{FF2B5EF4-FFF2-40B4-BE49-F238E27FC236}">
                <a16:creationId xmlns:a16="http://schemas.microsoft.com/office/drawing/2014/main" id="{4B36AE21-D1B5-FE36-B325-0C812F6C9F0E}"/>
              </a:ext>
            </a:extLst>
          </p:cNvPr>
          <p:cNvSpPr/>
          <p:nvPr/>
        </p:nvSpPr>
        <p:spPr>
          <a:xfrm>
            <a:off x="3251653" y="851625"/>
            <a:ext cx="1424473" cy="503853"/>
          </a:xfrm>
          <a:prstGeom prst="chevron">
            <a:avLst>
              <a:gd name="adj" fmla="val 29012"/>
            </a:avLst>
          </a:prstGeom>
          <a:solidFill>
            <a:srgbClr val="031D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실사 심사</a:t>
            </a:r>
          </a:p>
        </p:txBody>
      </p:sp>
      <p:sp>
        <p:nvSpPr>
          <p:cNvPr id="5" name="화살표: 갈매기형 수장 4">
            <a:extLst>
              <a:ext uri="{FF2B5EF4-FFF2-40B4-BE49-F238E27FC236}">
                <a16:creationId xmlns:a16="http://schemas.microsoft.com/office/drawing/2014/main" id="{2EB95AAC-1200-6E8B-8955-047A7809E8DE}"/>
              </a:ext>
            </a:extLst>
          </p:cNvPr>
          <p:cNvSpPr/>
          <p:nvPr/>
        </p:nvSpPr>
        <p:spPr>
          <a:xfrm>
            <a:off x="4676126" y="851625"/>
            <a:ext cx="1424473" cy="503853"/>
          </a:xfrm>
          <a:prstGeom prst="chevron">
            <a:avLst>
              <a:gd name="adj" fmla="val 29012"/>
            </a:avLst>
          </a:prstGeom>
          <a:solidFill>
            <a:srgbClr val="031D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주문거래</a:t>
            </a:r>
            <a:endParaRPr lang="ko-KR" altLang="en-U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화살표: 갈매기형 수장 5">
            <a:extLst>
              <a:ext uri="{FF2B5EF4-FFF2-40B4-BE49-F238E27FC236}">
                <a16:creationId xmlns:a16="http://schemas.microsoft.com/office/drawing/2014/main" id="{12993B39-D54B-0FD5-611A-1E6CB531D254}"/>
              </a:ext>
            </a:extLst>
          </p:cNvPr>
          <p:cNvSpPr/>
          <p:nvPr/>
        </p:nvSpPr>
        <p:spPr>
          <a:xfrm>
            <a:off x="6100599" y="851625"/>
            <a:ext cx="1424473" cy="503853"/>
          </a:xfrm>
          <a:prstGeom prst="chevron">
            <a:avLst>
              <a:gd name="adj" fmla="val 29012"/>
            </a:avLst>
          </a:prstGeom>
          <a:solidFill>
            <a:srgbClr val="031D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청산 </a:t>
            </a:r>
          </a:p>
        </p:txBody>
      </p:sp>
      <p:sp>
        <p:nvSpPr>
          <p:cNvPr id="7" name="화살표: 갈매기형 수장 6">
            <a:extLst>
              <a:ext uri="{FF2B5EF4-FFF2-40B4-BE49-F238E27FC236}">
                <a16:creationId xmlns:a16="http://schemas.microsoft.com/office/drawing/2014/main" id="{7D484026-C324-7C61-4734-1B38CC0A55BB}"/>
              </a:ext>
            </a:extLst>
          </p:cNvPr>
          <p:cNvSpPr/>
          <p:nvPr/>
        </p:nvSpPr>
        <p:spPr>
          <a:xfrm>
            <a:off x="7581056" y="851625"/>
            <a:ext cx="1424473" cy="503853"/>
          </a:xfrm>
          <a:prstGeom prst="chevron">
            <a:avLst>
              <a:gd name="adj" fmla="val 29012"/>
            </a:avLst>
          </a:prstGeom>
          <a:solidFill>
            <a:srgbClr val="031D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결제</a:t>
            </a:r>
          </a:p>
        </p:txBody>
      </p:sp>
      <p:sp>
        <p:nvSpPr>
          <p:cNvPr id="8" name="화살표: 갈매기형 수장 7">
            <a:extLst>
              <a:ext uri="{FF2B5EF4-FFF2-40B4-BE49-F238E27FC236}">
                <a16:creationId xmlns:a16="http://schemas.microsoft.com/office/drawing/2014/main" id="{69577ADC-1B07-CCEB-781A-0BAABE73004B}"/>
              </a:ext>
            </a:extLst>
          </p:cNvPr>
          <p:cNvSpPr/>
          <p:nvPr/>
        </p:nvSpPr>
        <p:spPr>
          <a:xfrm>
            <a:off x="9005529" y="851625"/>
            <a:ext cx="1424473" cy="503853"/>
          </a:xfrm>
          <a:prstGeom prst="chevron">
            <a:avLst>
              <a:gd name="adj" fmla="val 29012"/>
            </a:avLst>
          </a:prstGeom>
          <a:solidFill>
            <a:srgbClr val="031D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수탁</a:t>
            </a:r>
          </a:p>
        </p:txBody>
      </p:sp>
      <p:graphicFrame>
        <p:nvGraphicFramePr>
          <p:cNvPr id="10" name="표 9">
            <a:extLst>
              <a:ext uri="{FF2B5EF4-FFF2-40B4-BE49-F238E27FC236}">
                <a16:creationId xmlns:a16="http://schemas.microsoft.com/office/drawing/2014/main" id="{EB83BC5A-E436-DA69-5F43-57F6D5A815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450435"/>
              </p:ext>
            </p:extLst>
          </p:nvPr>
        </p:nvGraphicFramePr>
        <p:xfrm>
          <a:off x="844353" y="1459549"/>
          <a:ext cx="2307592" cy="3555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50">
                  <a:extLst>
                    <a:ext uri="{9D8B030D-6E8A-4147-A177-3AD203B41FA5}">
                      <a16:colId xmlns:a16="http://schemas.microsoft.com/office/drawing/2014/main" val="244998320"/>
                    </a:ext>
                  </a:extLst>
                </a:gridCol>
                <a:gridCol w="774464">
                  <a:extLst>
                    <a:ext uri="{9D8B030D-6E8A-4147-A177-3AD203B41FA5}">
                      <a16:colId xmlns:a16="http://schemas.microsoft.com/office/drawing/2014/main" val="3176497652"/>
                    </a:ext>
                  </a:extLst>
                </a:gridCol>
                <a:gridCol w="1396278">
                  <a:extLst>
                    <a:ext uri="{9D8B030D-6E8A-4147-A177-3AD203B41FA5}">
                      <a16:colId xmlns:a16="http://schemas.microsoft.com/office/drawing/2014/main" val="1786879994"/>
                    </a:ext>
                  </a:extLst>
                </a:gridCol>
              </a:tblGrid>
              <a:tr h="877013"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endParaRPr lang="ko-KR" altLang="en-US" sz="9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A1D4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Native:</a:t>
                      </a:r>
                    </a:p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ko-KR" altLang="en-US" sz="900" b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체인상에서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사업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45720" marT="108000" marB="72000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 </a:t>
                      </a: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전과정토큰화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atinLnBrk="1">
                        <a:lnSpc>
                          <a:spcPct val="100000"/>
                        </a:lnSpc>
                      </a:pPr>
                      <a:endParaRPr lang="en-US" altLang="ko-KR" sz="4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2000" indent="-72000" latinLnBrk="1">
                        <a:lnSpc>
                          <a:spcPct val="1000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자산 디지털화</a:t>
                      </a:r>
                    </a:p>
                  </a:txBody>
                  <a:tcPr marL="72000" marR="108000" marT="108000"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5549145"/>
                  </a:ext>
                </a:extLst>
              </a:tr>
              <a:tr h="1120334"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endParaRPr lang="ko-KR" altLang="en-US" sz="9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BDE1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Hybrid:</a:t>
                      </a:r>
                    </a:p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ko-KR" altLang="en-US" sz="900" b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가치이전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45720" marT="108000" marB="72000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 </a:t>
                      </a:r>
                      <a:r>
                        <a:rPr lang="ko-KR" altLang="en-US" sz="900" b="1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토큰소유권</a:t>
                      </a: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기록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 latinLnBrk="1">
                        <a:lnSpc>
                          <a:spcPct val="100000"/>
                        </a:lnSpc>
                        <a:buClrTx/>
                        <a:buFont typeface="Arial" panose="020B0604020202020204" pitchFamily="34" charset="0"/>
                        <a:buNone/>
                      </a:pPr>
                      <a:endParaRPr lang="en-US" altLang="ko-KR" sz="5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2000" indent="-72000" latinLnBrk="1">
                        <a:lnSpc>
                          <a:spcPct val="1000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수탁 자산을 디지털 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 latinLnBrk="1">
                        <a:lnSpc>
                          <a:spcPct val="100000"/>
                        </a:lnSpc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r>
                        <a:rPr lang="ko-KR" altLang="en-US" sz="900" b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자산형태로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소유권 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 latinLnBrk="1">
                        <a:lnSpc>
                          <a:spcPct val="100000"/>
                        </a:lnSpc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기록</a:t>
                      </a:r>
                    </a:p>
                  </a:txBody>
                  <a:tcPr marL="72000" marR="108000" marT="108000"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9042536"/>
                  </a:ext>
                </a:extLst>
              </a:tr>
              <a:tr h="955421"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endParaRPr lang="ko-KR" altLang="en-US" sz="9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3F2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Hybrid:</a:t>
                      </a:r>
                    </a:p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ko-KR" altLang="en-US" sz="900" b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자산서비스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45720" marT="108000" marB="72000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 </a:t>
                      </a:r>
                      <a:r>
                        <a:rPr lang="ko-KR" altLang="en-US" sz="900" b="1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가치토큰화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 latinLnBrk="1">
                        <a:lnSpc>
                          <a:spcPct val="100000"/>
                        </a:lnSpc>
                        <a:buClrTx/>
                        <a:buFont typeface="Arial" panose="020B0604020202020204" pitchFamily="34" charset="0"/>
                        <a:buNone/>
                      </a:pPr>
                      <a:endParaRPr lang="en-US" altLang="ko-KR" sz="5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2000" indent="-72000" latinLnBrk="1">
                        <a:lnSpc>
                          <a:spcPct val="1000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Digital asset (DA) 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소유자는 자산가치 보유 인정</a:t>
                      </a:r>
                    </a:p>
                  </a:txBody>
                  <a:tcPr marL="72000" marR="72000" marT="108000"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7977611"/>
                  </a:ext>
                </a:extLst>
              </a:tr>
              <a:tr h="602497"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endParaRPr lang="ko-KR" altLang="en-US" sz="9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ko-KR" altLang="en-US" sz="900" b="1" dirty="0" err="1">
                          <a:solidFill>
                            <a:srgbClr val="6C709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아나로그</a:t>
                      </a:r>
                      <a:r>
                        <a:rPr lang="en-US" altLang="ko-KR" sz="900" b="1" dirty="0">
                          <a:solidFill>
                            <a:srgbClr val="6C709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</a:p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ko-KR" altLang="en-US" sz="900" b="0" dirty="0" err="1">
                          <a:solidFill>
                            <a:srgbClr val="6C709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전통모형</a:t>
                      </a:r>
                      <a:endParaRPr lang="en-US" altLang="ko-KR" sz="900" b="1" kern="1200" dirty="0">
                        <a:solidFill>
                          <a:srgbClr val="6C709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08000" marR="45720" marT="108000" marB="72000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1" hangingPunct="1">
                        <a:lnSpc>
                          <a:spcPct val="100000"/>
                        </a:lnSpc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 </a:t>
                      </a: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전통금융시장 </a:t>
                      </a:r>
                      <a:endParaRPr lang="ko-KR" altLang="en-US" sz="9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2000" marR="108000" marT="108000"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3473397"/>
                  </a:ext>
                </a:extLst>
              </a:tr>
            </a:tbl>
          </a:graphicData>
        </a:graphic>
      </p:graphicFrame>
      <p:graphicFrame>
        <p:nvGraphicFramePr>
          <p:cNvPr id="12" name="표 11">
            <a:extLst>
              <a:ext uri="{FF2B5EF4-FFF2-40B4-BE49-F238E27FC236}">
                <a16:creationId xmlns:a16="http://schemas.microsoft.com/office/drawing/2014/main" id="{CA33B4FE-4D38-D07E-AA88-81C0EC31CC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950583"/>
              </p:ext>
            </p:extLst>
          </p:nvPr>
        </p:nvGraphicFramePr>
        <p:xfrm>
          <a:off x="3179108" y="1355478"/>
          <a:ext cx="7228348" cy="36846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840">
                  <a:extLst>
                    <a:ext uri="{9D8B030D-6E8A-4147-A177-3AD203B41FA5}">
                      <a16:colId xmlns:a16="http://schemas.microsoft.com/office/drawing/2014/main" val="244998320"/>
                    </a:ext>
                  </a:extLst>
                </a:gridCol>
                <a:gridCol w="1286201">
                  <a:extLst>
                    <a:ext uri="{9D8B030D-6E8A-4147-A177-3AD203B41FA5}">
                      <a16:colId xmlns:a16="http://schemas.microsoft.com/office/drawing/2014/main" val="3176497652"/>
                    </a:ext>
                  </a:extLst>
                </a:gridCol>
                <a:gridCol w="179120">
                  <a:extLst>
                    <a:ext uri="{9D8B030D-6E8A-4147-A177-3AD203B41FA5}">
                      <a16:colId xmlns:a16="http://schemas.microsoft.com/office/drawing/2014/main" val="669123810"/>
                    </a:ext>
                  </a:extLst>
                </a:gridCol>
                <a:gridCol w="1238200">
                  <a:extLst>
                    <a:ext uri="{9D8B030D-6E8A-4147-A177-3AD203B41FA5}">
                      <a16:colId xmlns:a16="http://schemas.microsoft.com/office/drawing/2014/main" val="3548462906"/>
                    </a:ext>
                  </a:extLst>
                </a:gridCol>
                <a:gridCol w="179120">
                  <a:extLst>
                    <a:ext uri="{9D8B030D-6E8A-4147-A177-3AD203B41FA5}">
                      <a16:colId xmlns:a16="http://schemas.microsoft.com/office/drawing/2014/main" val="3383255159"/>
                    </a:ext>
                  </a:extLst>
                </a:gridCol>
                <a:gridCol w="1299160">
                  <a:extLst>
                    <a:ext uri="{9D8B030D-6E8A-4147-A177-3AD203B41FA5}">
                      <a16:colId xmlns:a16="http://schemas.microsoft.com/office/drawing/2014/main" val="721621361"/>
                    </a:ext>
                  </a:extLst>
                </a:gridCol>
                <a:gridCol w="179120">
                  <a:extLst>
                    <a:ext uri="{9D8B030D-6E8A-4147-A177-3AD203B41FA5}">
                      <a16:colId xmlns:a16="http://schemas.microsoft.com/office/drawing/2014/main" val="4240988430"/>
                    </a:ext>
                  </a:extLst>
                </a:gridCol>
                <a:gridCol w="1268680">
                  <a:extLst>
                    <a:ext uri="{9D8B030D-6E8A-4147-A177-3AD203B41FA5}">
                      <a16:colId xmlns:a16="http://schemas.microsoft.com/office/drawing/2014/main" val="3380139826"/>
                    </a:ext>
                  </a:extLst>
                </a:gridCol>
                <a:gridCol w="179120">
                  <a:extLst>
                    <a:ext uri="{9D8B030D-6E8A-4147-A177-3AD203B41FA5}">
                      <a16:colId xmlns:a16="http://schemas.microsoft.com/office/drawing/2014/main" val="2026357893"/>
                    </a:ext>
                  </a:extLst>
                </a:gridCol>
                <a:gridCol w="1302787">
                  <a:extLst>
                    <a:ext uri="{9D8B030D-6E8A-4147-A177-3AD203B41FA5}">
                      <a16:colId xmlns:a16="http://schemas.microsoft.com/office/drawing/2014/main" val="4188449383"/>
                    </a:ext>
                  </a:extLst>
                </a:gridCol>
              </a:tblGrid>
              <a:tr h="333503"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endParaRPr lang="ko-KR" altLang="en-US" sz="9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8DE"/>
                    </a:solidFill>
                  </a:tcPr>
                </a:tc>
                <a:tc rowSpan="2"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ko-KR" altLang="en-US" sz="11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실사</a:t>
                      </a:r>
                      <a:r>
                        <a:rPr lang="en-US" altLang="ko-KR" sz="11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ko-KR" altLang="en-US" sz="11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심사 기구*</a:t>
                      </a:r>
                      <a:r>
                        <a:rPr lang="en-US" altLang="ko-KR" sz="1100" b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</a:t>
                      </a:r>
                    </a:p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en-US" altLang="ko-KR" sz="1050" b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(</a:t>
                      </a:r>
                      <a:r>
                        <a:rPr lang="ko-KR" altLang="en-US" sz="1050" b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외부</a:t>
                      </a:r>
                      <a:r>
                        <a:rPr lang="en-US" altLang="ko-KR" sz="1050" b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108000" marR="45720" marT="108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endParaRPr lang="en-US" altLang="ko-KR" sz="9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45720" marT="108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8D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ko-KR" sz="1100" b="1" dirty="0">
                          <a:solidFill>
                            <a:srgbClr val="00B0F0"/>
                          </a:solidFill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T4. </a:t>
                      </a:r>
                      <a:r>
                        <a:rPr lang="en-US" altLang="ko-KR" sz="1100" b="1" dirty="0" err="1">
                          <a:solidFill>
                            <a:srgbClr val="00B0F0"/>
                          </a:solidFill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DeFI</a:t>
                      </a:r>
                      <a:endParaRPr lang="en-US" altLang="ko-KR" sz="1100" b="1" dirty="0">
                        <a:solidFill>
                          <a:srgbClr val="00B0F0"/>
                        </a:solidFill>
                        <a:latin typeface="+mn-ea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latinLnBrk="1">
                        <a:lnSpc>
                          <a:spcPct val="100000"/>
                        </a:lnSpc>
                      </a:pPr>
                      <a:endParaRPr lang="en-US" altLang="ko-KR" sz="1100" b="1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ko-KR" altLang="en-US" sz="11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유동성 풀</a:t>
                      </a:r>
                      <a:r>
                        <a:rPr lang="en-US" altLang="ko-KR" sz="11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ko-KR" altLang="en-US" sz="11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 자동 시장조성</a:t>
                      </a:r>
                      <a:endParaRPr lang="en-US" altLang="ko-KR" sz="1100" b="1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en-US" altLang="ko-KR" sz="11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 (AMM) </a:t>
                      </a:r>
                      <a:endParaRPr lang="en-US" altLang="ko-KR" sz="1100" b="1" dirty="0">
                        <a:solidFill>
                          <a:srgbClr val="0070C0"/>
                        </a:solidFill>
                        <a:latin typeface="+mn-ea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08000" marR="45720" marT="108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endParaRPr lang="en-US" altLang="ko-KR" sz="1100" b="1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08000" marR="45720" marT="108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rgbClr val="0070C0"/>
                          </a:solidFill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 T4. </a:t>
                      </a:r>
                      <a:r>
                        <a:rPr lang="en-US" altLang="ko-KR" sz="1100" b="1" dirty="0" err="1">
                          <a:solidFill>
                            <a:srgbClr val="0070C0"/>
                          </a:solidFill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DeFI</a:t>
                      </a:r>
                      <a:endParaRPr lang="en-US" altLang="ko-KR" sz="1100" b="1" dirty="0">
                        <a:solidFill>
                          <a:srgbClr val="0070C0"/>
                        </a:solidFill>
                        <a:latin typeface="+mn-ea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b="1" i="1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i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중개자  소멸 </a:t>
                      </a:r>
                      <a:endParaRPr lang="en-US" altLang="ko-KR" sz="1100" b="1" i="1" dirty="0">
                        <a:solidFill>
                          <a:srgbClr val="0070C0"/>
                        </a:solidFill>
                        <a:latin typeface="+mn-ea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08000" marR="45720" marT="108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endParaRPr lang="en-US" altLang="ko-KR" sz="9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45720" marT="108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8D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rgbClr val="0070C0"/>
                          </a:solidFill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   T4. </a:t>
                      </a:r>
                      <a:r>
                        <a:rPr lang="en-US" altLang="ko-KR" sz="1100" b="1" dirty="0" err="1">
                          <a:solidFill>
                            <a:srgbClr val="0070C0"/>
                          </a:solidFill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DeFI</a:t>
                      </a:r>
                      <a:endParaRPr lang="en-US" altLang="ko-KR" sz="1100" b="1" i="1" dirty="0">
                        <a:solidFill>
                          <a:srgbClr val="0070C0"/>
                        </a:solidFill>
                        <a:latin typeface="+mn-ea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latinLnBrk="1">
                        <a:lnSpc>
                          <a:spcPct val="100000"/>
                        </a:lnSpc>
                      </a:pPr>
                      <a:endParaRPr lang="en-US" altLang="ko-KR" sz="11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ko-KR" altLang="en-US" sz="11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수탁금융기관 </a:t>
                      </a:r>
                      <a:endParaRPr lang="en-US" altLang="ko-KR" sz="11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ko-KR" altLang="en-US" sz="11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혹은 자가 지갑</a:t>
                      </a:r>
                      <a:r>
                        <a:rPr lang="en-US" altLang="ko-KR" sz="11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altLang="ko-KR" sz="1100" b="1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08000" marR="45720" marT="108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endParaRPr lang="en-US" altLang="ko-KR" sz="9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45720" marT="108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8D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rgbClr val="0070C0"/>
                          </a:solidFill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T4. </a:t>
                      </a:r>
                      <a:r>
                        <a:rPr lang="en-US" altLang="ko-KR" sz="1200" b="1" dirty="0" err="1">
                          <a:solidFill>
                            <a:srgbClr val="0070C0"/>
                          </a:solidFill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DeFI</a:t>
                      </a:r>
                      <a:endParaRPr lang="en-US" altLang="ko-KR" sz="1200" b="1" i="1" dirty="0">
                        <a:solidFill>
                          <a:srgbClr val="0070C0"/>
                        </a:solidFill>
                        <a:latin typeface="+mn-ea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Wallet </a:t>
                      </a:r>
                    </a:p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ko-KR" altLang="en-US" sz="11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수탁 금융기관 </a:t>
                      </a:r>
                      <a:endParaRPr lang="en-US" altLang="ko-KR" sz="11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en-US" altLang="ko-KR" sz="11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ko-KR" altLang="en-US" sz="11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혹은 자가 지갑</a:t>
                      </a:r>
                      <a:r>
                        <a:rPr lang="en-US" altLang="ko-KR" sz="11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45720" marT="108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5549145"/>
                  </a:ext>
                </a:extLst>
              </a:tr>
              <a:tr h="717490"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endParaRPr lang="ko-KR" altLang="en-US" sz="9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8E9F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endParaRPr lang="en-US" altLang="ko-KR" sz="9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45720" marT="108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C8D7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endParaRPr lang="en-US" altLang="ko-KR" sz="9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45720" marT="108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C8D7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106"/>
                  </a:ext>
                </a:extLst>
              </a:tr>
              <a:tr h="2608344"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endParaRPr lang="ko-KR" altLang="en-US" sz="9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8E9F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endParaRPr lang="en-US" altLang="ko-KR" sz="1100" b="1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l" latinLnBrk="1">
                        <a:lnSpc>
                          <a:spcPct val="100000"/>
                        </a:lnSpc>
                      </a:pPr>
                      <a:endParaRPr lang="en-US" altLang="ko-KR" sz="1100" b="1" dirty="0">
                        <a:solidFill>
                          <a:srgbClr val="C00000"/>
                        </a:solidFill>
                        <a:latin typeface="+mn-ea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11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T3.DLT </a:t>
                      </a:r>
                      <a:r>
                        <a:rPr lang="ko-KR" altLang="en-US" sz="1100" b="1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컨소시움</a:t>
                      </a:r>
                      <a:endParaRPr lang="en-US" altLang="ko-KR" sz="1100" b="1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1100" b="1" dirty="0">
                          <a:solidFill>
                            <a:srgbClr val="C00000"/>
                          </a:solidFill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     </a:t>
                      </a:r>
                    </a:p>
                    <a:p>
                      <a:pPr algn="l" latinLnBrk="1">
                        <a:lnSpc>
                          <a:spcPct val="100000"/>
                        </a:lnSpc>
                      </a:pPr>
                      <a:endParaRPr lang="en-US" altLang="ko-KR" sz="1100" b="1" kern="1200" baseline="0" dirty="0">
                        <a:solidFill>
                          <a:srgbClr val="C00000"/>
                        </a:solidFill>
                        <a:latin typeface="+mj-ea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1100" b="1" kern="1200" baseline="0" dirty="0">
                          <a:solidFill>
                            <a:srgbClr val="C00000"/>
                          </a:solidFill>
                          <a:latin typeface="+mj-ea"/>
                          <a:ea typeface="+mn-ea"/>
                          <a:cs typeface="Calibri" panose="020F0502020204030204" pitchFamily="34" charset="0"/>
                        </a:rPr>
                        <a:t>T2. ATS</a:t>
                      </a:r>
                    </a:p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1100" b="1" kern="1200" baseline="0" dirty="0">
                          <a:solidFill>
                            <a:srgbClr val="C00000"/>
                          </a:solidFill>
                          <a:latin typeface="+mj-ea"/>
                          <a:ea typeface="+mn-ea"/>
                          <a:cs typeface="Calibri" panose="020F0502020204030204" pitchFamily="34" charset="0"/>
                        </a:rPr>
                        <a:t>    (BDX)</a:t>
                      </a:r>
                      <a:endParaRPr lang="en-US" altLang="ko-KR" sz="11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latinLnBrk="1">
                        <a:lnSpc>
                          <a:spcPct val="100000"/>
                        </a:lnSpc>
                      </a:pPr>
                      <a:endParaRPr lang="en-US" altLang="ko-KR" sz="1100" b="1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l" latinLnBrk="1">
                        <a:lnSpc>
                          <a:spcPct val="100000"/>
                        </a:lnSpc>
                      </a:pPr>
                      <a:endParaRPr lang="en-US" altLang="ko-KR" sz="1100" b="1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11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T1.</a:t>
                      </a:r>
                    </a:p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11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  KRX-KSD </a:t>
                      </a:r>
                    </a:p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11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   </a:t>
                      </a:r>
                      <a:r>
                        <a:rPr lang="ko-KR" altLang="en-US" sz="11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혹은 </a:t>
                      </a:r>
                      <a:r>
                        <a:rPr lang="en-US" altLang="ko-KR" sz="11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BOK</a:t>
                      </a:r>
                    </a:p>
                    <a:p>
                      <a:pPr algn="l" latinLnBrk="1">
                        <a:lnSpc>
                          <a:spcPct val="100000"/>
                        </a:lnSpc>
                      </a:pPr>
                      <a:endParaRPr lang="en-US" altLang="ko-KR" sz="11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latinLnBrk="1">
                        <a:lnSpc>
                          <a:spcPct val="100000"/>
                        </a:lnSpc>
                      </a:pPr>
                      <a:endParaRPr lang="en-US" altLang="ko-KR" sz="1100" b="1" baseline="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 marL="108000" marR="45720" marT="108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endParaRPr lang="en-US" altLang="ko-KR" sz="9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45720" marT="108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8E9F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endParaRPr lang="en-US" altLang="ko-KR" sz="1100" b="1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l" latinLnBrk="1">
                        <a:lnSpc>
                          <a:spcPct val="100000"/>
                        </a:lnSpc>
                      </a:pPr>
                      <a:endParaRPr lang="en-US" altLang="ko-KR" sz="1100" b="1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11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T3.DLT </a:t>
                      </a:r>
                      <a:r>
                        <a:rPr lang="ko-KR" altLang="en-US" sz="1100" b="1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컨소시움</a:t>
                      </a:r>
                      <a:endParaRPr lang="en-US" altLang="ko-KR" sz="1100" b="1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l" latinLnBrk="1">
                        <a:lnSpc>
                          <a:spcPct val="100000"/>
                        </a:lnSpc>
                      </a:pPr>
                      <a:endParaRPr lang="en-US" altLang="ko-KR" sz="1100" b="1" dirty="0">
                        <a:solidFill>
                          <a:srgbClr val="C00000"/>
                        </a:solidFill>
                        <a:latin typeface="+mn-ea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l" latinLnBrk="1">
                        <a:lnSpc>
                          <a:spcPct val="100000"/>
                        </a:lnSpc>
                      </a:pPr>
                      <a:endParaRPr lang="en-US" altLang="ko-KR" sz="1100" b="1" dirty="0">
                        <a:solidFill>
                          <a:srgbClr val="C00000"/>
                        </a:solidFill>
                        <a:latin typeface="+mn-ea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1100" b="1" dirty="0">
                          <a:solidFill>
                            <a:srgbClr val="C00000"/>
                          </a:solidFill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T2. ATS</a:t>
                      </a:r>
                    </a:p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1100" b="1" dirty="0">
                          <a:solidFill>
                            <a:srgbClr val="C00000"/>
                          </a:solidFill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    (BDX)</a:t>
                      </a:r>
                    </a:p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11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   </a:t>
                      </a:r>
                    </a:p>
                    <a:p>
                      <a:pPr algn="l" latinLnBrk="1">
                        <a:lnSpc>
                          <a:spcPct val="100000"/>
                        </a:lnSpc>
                      </a:pPr>
                      <a:endParaRPr lang="en-US" altLang="ko-KR" sz="1100" b="1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11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T1. </a:t>
                      </a:r>
                    </a:p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11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KRX-KSD-KSFC</a:t>
                      </a:r>
                      <a:r>
                        <a:rPr lang="ko-KR" altLang="en-US" sz="11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ko-KR" sz="11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11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   </a:t>
                      </a:r>
                      <a:r>
                        <a:rPr lang="ko-KR" altLang="en-US" sz="11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혹은 </a:t>
                      </a:r>
                      <a:r>
                        <a:rPr lang="en-US" altLang="ko-KR" sz="11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BOK</a:t>
                      </a:r>
                    </a:p>
                    <a:p>
                      <a:pPr algn="l" latinLnBrk="1">
                        <a:lnSpc>
                          <a:spcPct val="100000"/>
                        </a:lnSpc>
                      </a:pPr>
                      <a:endParaRPr lang="en-US" altLang="ko-KR" sz="1100" b="1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1100" b="1" kern="1200" baseline="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endParaRPr lang="en-US" altLang="ko-KR" sz="11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45720" marT="108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endParaRPr lang="en-US" altLang="ko-KR" sz="9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45720" marT="108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8E9F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endParaRPr lang="en-US" altLang="ko-KR" sz="1100" b="1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11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T3.DLT </a:t>
                      </a:r>
                      <a:r>
                        <a:rPr lang="ko-KR" altLang="en-US" sz="1100" b="1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컨소시움</a:t>
                      </a:r>
                      <a:endParaRPr lang="en-US" altLang="ko-KR" sz="1100" b="1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l" latinLnBrk="1">
                        <a:lnSpc>
                          <a:spcPct val="100000"/>
                        </a:lnSpc>
                      </a:pPr>
                      <a:endParaRPr lang="en-US" altLang="ko-KR" sz="1100" b="1" dirty="0">
                        <a:solidFill>
                          <a:srgbClr val="C00000"/>
                        </a:solidFill>
                        <a:latin typeface="+mn-ea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l" latinLnBrk="1">
                        <a:lnSpc>
                          <a:spcPct val="100000"/>
                        </a:lnSpc>
                      </a:pPr>
                      <a:endParaRPr lang="en-US" altLang="ko-KR" sz="1100" b="1" dirty="0">
                        <a:solidFill>
                          <a:srgbClr val="C00000"/>
                        </a:solidFill>
                        <a:latin typeface="+mn-ea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1100" b="1" dirty="0">
                          <a:solidFill>
                            <a:srgbClr val="C00000"/>
                          </a:solidFill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 T2.ATS</a:t>
                      </a:r>
                    </a:p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1100" b="1" kern="1200" baseline="0" dirty="0">
                          <a:solidFill>
                            <a:srgbClr val="C00000"/>
                          </a:solidFill>
                          <a:latin typeface="+mj-ea"/>
                          <a:ea typeface="+mn-ea"/>
                          <a:cs typeface="Calibri" panose="020F0502020204030204" pitchFamily="34" charset="0"/>
                        </a:rPr>
                        <a:t>    (BDX</a:t>
                      </a:r>
                      <a:r>
                        <a:rPr lang="en-US" altLang="ko-KR" sz="1100" b="1" kern="1200" baseline="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Calibri" panose="020F0502020204030204" pitchFamily="34" charset="0"/>
                        </a:rPr>
                        <a:t>)</a:t>
                      </a:r>
                    </a:p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11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      </a:t>
                      </a:r>
                    </a:p>
                    <a:p>
                      <a:pPr algn="l" latinLnBrk="1">
                        <a:lnSpc>
                          <a:spcPct val="100000"/>
                        </a:lnSpc>
                      </a:pPr>
                      <a:endParaRPr lang="en-US" altLang="ko-KR" sz="1100" b="1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11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T1.</a:t>
                      </a:r>
                    </a:p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11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KRX-KSD-KSFC</a:t>
                      </a:r>
                    </a:p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11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    </a:t>
                      </a:r>
                      <a:r>
                        <a:rPr lang="ko-KR" altLang="en-US" sz="11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혹은 </a:t>
                      </a:r>
                      <a:r>
                        <a:rPr lang="en-US" altLang="ko-KR" sz="11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BOK</a:t>
                      </a:r>
                    </a:p>
                    <a:p>
                      <a:pPr algn="l" latinLnBrk="1">
                        <a:lnSpc>
                          <a:spcPct val="100000"/>
                        </a:lnSpc>
                      </a:pPr>
                      <a:endParaRPr lang="en-US" altLang="ko-KR" sz="1100" b="1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08000" marR="45720" marT="108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endParaRPr lang="en-US" altLang="ko-KR" sz="9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45720" marT="108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8E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b="1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b="1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T3. DLT </a:t>
                      </a:r>
                      <a:r>
                        <a:rPr lang="ko-KR" altLang="en-US" sz="1100" b="1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컨소시움</a:t>
                      </a:r>
                      <a:endParaRPr lang="en-US" altLang="ko-KR" sz="1100" b="1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b="1" dirty="0">
                        <a:solidFill>
                          <a:srgbClr val="C00000"/>
                        </a:solidFill>
                        <a:latin typeface="+mn-ea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b="1" dirty="0">
                        <a:solidFill>
                          <a:srgbClr val="C00000"/>
                        </a:solidFill>
                        <a:latin typeface="+mn-ea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rgbClr val="C00000"/>
                          </a:solidFill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T2. ATS 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rgbClr val="C00000"/>
                          </a:solidFill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(BDX) </a:t>
                      </a:r>
                      <a:endParaRPr lang="en-US" altLang="ko-KR" sz="1200" b="1" dirty="0">
                        <a:solidFill>
                          <a:srgbClr val="C00000"/>
                        </a:solidFill>
                        <a:latin typeface="+mn-ea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T1. 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endParaRPr lang="en-US" altLang="ko-KR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KSFC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혹은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BOK (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현금토큰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) </a:t>
                      </a:r>
                    </a:p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-KSD(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토큰증권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 panose="020F0502020204030204" pitchFamily="34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45720" marT="108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endParaRPr lang="en-US" altLang="ko-KR" sz="9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45720" marT="108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8D7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수탁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금융사</a:t>
                      </a:r>
                      <a:endParaRPr lang="en-US" altLang="ko-KR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45720" marT="108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9042536"/>
                  </a:ext>
                </a:extLst>
              </a:tr>
            </a:tbl>
          </a:graphicData>
        </a:graphic>
      </p:graphicFrame>
      <p:sp>
        <p:nvSpPr>
          <p:cNvPr id="13" name="직사각형 12">
            <a:extLst>
              <a:ext uri="{FF2B5EF4-FFF2-40B4-BE49-F238E27FC236}">
                <a16:creationId xmlns:a16="http://schemas.microsoft.com/office/drawing/2014/main" id="{093CD3E2-4337-7681-F758-C27A276B4BC4}"/>
              </a:ext>
            </a:extLst>
          </p:cNvPr>
          <p:cNvSpPr/>
          <p:nvPr/>
        </p:nvSpPr>
        <p:spPr>
          <a:xfrm>
            <a:off x="844353" y="5100359"/>
            <a:ext cx="185714" cy="185714"/>
          </a:xfrm>
          <a:prstGeom prst="rect">
            <a:avLst/>
          </a:prstGeom>
          <a:solidFill>
            <a:srgbClr val="DD8E9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626593D3-E0B0-C71F-36AD-11B4A8447EB1}"/>
              </a:ext>
            </a:extLst>
          </p:cNvPr>
          <p:cNvSpPr/>
          <p:nvPr/>
        </p:nvSpPr>
        <p:spPr>
          <a:xfrm>
            <a:off x="1030066" y="5048790"/>
            <a:ext cx="724569" cy="2682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en-US" altLang="ko-KR" sz="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Off-chain FMI</a:t>
            </a:r>
            <a:endParaRPr lang="ko-KR" altLang="en-US" sz="9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644B65C2-F25F-0773-04FA-DD2E62A552F6}"/>
              </a:ext>
            </a:extLst>
          </p:cNvPr>
          <p:cNvSpPr/>
          <p:nvPr/>
        </p:nvSpPr>
        <p:spPr>
          <a:xfrm>
            <a:off x="1754635" y="5100359"/>
            <a:ext cx="185714" cy="185714"/>
          </a:xfrm>
          <a:prstGeom prst="rect">
            <a:avLst/>
          </a:prstGeom>
          <a:solidFill>
            <a:srgbClr val="C5C8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54D11B0C-8131-C4BA-1AD2-45886902CC92}"/>
              </a:ext>
            </a:extLst>
          </p:cNvPr>
          <p:cNvSpPr/>
          <p:nvPr/>
        </p:nvSpPr>
        <p:spPr>
          <a:xfrm>
            <a:off x="1940348" y="5048790"/>
            <a:ext cx="724569" cy="2682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en-US" altLang="ko-KR" sz="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Custodians</a:t>
            </a:r>
            <a:endParaRPr lang="ko-KR" altLang="en-US" sz="9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5CC7FDAC-422D-B6EA-4BBD-B97C9AE33A22}"/>
              </a:ext>
            </a:extLst>
          </p:cNvPr>
          <p:cNvSpPr/>
          <p:nvPr/>
        </p:nvSpPr>
        <p:spPr>
          <a:xfrm>
            <a:off x="2572060" y="5100359"/>
            <a:ext cx="185714" cy="185714"/>
          </a:xfrm>
          <a:prstGeom prst="rect">
            <a:avLst/>
          </a:prstGeom>
          <a:solidFill>
            <a:srgbClr val="CBE8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D66FA929-D6E3-2B0D-2E0F-8B82B37CDDA7}"/>
              </a:ext>
            </a:extLst>
          </p:cNvPr>
          <p:cNvSpPr/>
          <p:nvPr/>
        </p:nvSpPr>
        <p:spPr>
          <a:xfrm>
            <a:off x="2757773" y="5048790"/>
            <a:ext cx="1236423" cy="2682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en-US" altLang="ko-KR" sz="9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DA-native infrastructure</a:t>
            </a:r>
            <a:endParaRPr lang="ko-KR" altLang="en-US" sz="9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8103" y="5432912"/>
            <a:ext cx="1087579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/>
              <a:t> T1 : </a:t>
            </a:r>
            <a:r>
              <a:rPr lang="ko-KR" altLang="en-US" sz="1400" dirty="0"/>
              <a:t>정부의 </a:t>
            </a:r>
            <a:r>
              <a:rPr lang="ko-KR" altLang="en-US" sz="1400" dirty="0" err="1"/>
              <a:t>레거시</a:t>
            </a:r>
            <a:r>
              <a:rPr lang="ko-KR" altLang="en-US" sz="1400" dirty="0"/>
              <a:t> </a:t>
            </a:r>
            <a:r>
              <a:rPr lang="en-US" altLang="ko-KR" sz="1400" dirty="0"/>
              <a:t>DLT </a:t>
            </a:r>
            <a:r>
              <a:rPr lang="ko-KR" altLang="en-US" sz="1400" dirty="0"/>
              <a:t>자본시장 혁신 인프라 구축 필요 </a:t>
            </a:r>
            <a:endParaRPr lang="en-US" altLang="ko-KR" sz="1400" dirty="0"/>
          </a:p>
          <a:p>
            <a:r>
              <a:rPr lang="en-US" altLang="ko-KR" sz="1400" b="1" dirty="0"/>
              <a:t> T2 : BDX</a:t>
            </a:r>
            <a:r>
              <a:rPr lang="ko-KR" altLang="en-US" sz="1400" dirty="0"/>
              <a:t>는 </a:t>
            </a:r>
            <a:r>
              <a:rPr lang="en-US" altLang="ko-KR" sz="1400" dirty="0"/>
              <a:t>T2(RWA)</a:t>
            </a:r>
            <a:r>
              <a:rPr lang="ko-KR" altLang="en-US" sz="1400" dirty="0"/>
              <a:t>형 모색 </a:t>
            </a:r>
            <a:endParaRPr lang="en-US" altLang="ko-KR" sz="1400" dirty="0"/>
          </a:p>
          <a:p>
            <a:r>
              <a:rPr lang="en-US" altLang="ko-KR" sz="1400" dirty="0"/>
              <a:t>           </a:t>
            </a:r>
            <a:r>
              <a:rPr lang="ko-KR" altLang="en-US" sz="1400" dirty="0"/>
              <a:t>만약</a:t>
            </a:r>
            <a:r>
              <a:rPr lang="en-US" altLang="ko-KR" sz="1400" dirty="0"/>
              <a:t>, </a:t>
            </a:r>
            <a:r>
              <a:rPr lang="ko-KR" altLang="en-US" sz="1400" dirty="0"/>
              <a:t>유틸리티 토큰 위주의 기존 가상자산거래소를 지향할 경우 기존 거래소의 </a:t>
            </a:r>
            <a:r>
              <a:rPr lang="ko-KR" altLang="en-US" sz="1400" dirty="0" err="1"/>
              <a:t>펌핑</a:t>
            </a:r>
            <a:r>
              <a:rPr lang="ko-KR" altLang="en-US" sz="1400" dirty="0"/>
              <a:t> 시장으로 전락 확률이 높음</a:t>
            </a:r>
            <a:endParaRPr lang="en-US" altLang="ko-KR" sz="1400" dirty="0"/>
          </a:p>
          <a:p>
            <a:r>
              <a:rPr lang="ko-KR" altLang="en-US" sz="1400" dirty="0"/>
              <a:t> </a:t>
            </a:r>
            <a:r>
              <a:rPr lang="en-US" altLang="ko-KR" sz="1400" b="1" dirty="0"/>
              <a:t>T3 :</a:t>
            </a:r>
            <a:r>
              <a:rPr lang="ko-KR" altLang="en-US" sz="1400" dirty="0"/>
              <a:t> </a:t>
            </a:r>
            <a:r>
              <a:rPr lang="ko-KR" altLang="en-US" sz="1400" b="1" dirty="0"/>
              <a:t>정부의</a:t>
            </a:r>
            <a:r>
              <a:rPr lang="en-US" altLang="ko-KR" sz="1400" b="1" dirty="0"/>
              <a:t> T1 </a:t>
            </a:r>
            <a:r>
              <a:rPr lang="ko-KR" altLang="en-US" sz="1400" b="1" dirty="0"/>
              <a:t>혁신</a:t>
            </a:r>
            <a:r>
              <a:rPr lang="en-US" altLang="ko-KR" sz="1400" b="1" dirty="0"/>
              <a:t> </a:t>
            </a:r>
            <a:r>
              <a:rPr lang="ko-KR" altLang="en-US" sz="1400" b="1" dirty="0" err="1"/>
              <a:t>로드맵이</a:t>
            </a:r>
            <a:r>
              <a:rPr lang="ko-KR" altLang="en-US" sz="1400" b="1" dirty="0"/>
              <a:t> 없으면 민간 발행 플랫폼 </a:t>
            </a:r>
            <a:r>
              <a:rPr lang="en-US" altLang="ko-KR" sz="1400" b="1" dirty="0"/>
              <a:t>T3 </a:t>
            </a:r>
            <a:r>
              <a:rPr lang="ko-KR" altLang="en-US" sz="1400" b="1" dirty="0"/>
              <a:t>허용</a:t>
            </a:r>
            <a:r>
              <a:rPr lang="en-US" altLang="ko-KR" sz="1400" b="1" dirty="0"/>
              <a:t>(</a:t>
            </a:r>
            <a:r>
              <a:rPr lang="ko-KR" altLang="en-US" sz="1400" dirty="0"/>
              <a:t> 국채</a:t>
            </a:r>
            <a:r>
              <a:rPr lang="en-US" altLang="ko-KR" sz="1400" dirty="0"/>
              <a:t>/</a:t>
            </a:r>
            <a:r>
              <a:rPr lang="ko-KR" altLang="en-US" sz="1400" dirty="0" err="1"/>
              <a:t>특수채</a:t>
            </a:r>
            <a:r>
              <a:rPr lang="ko-KR" altLang="en-US" sz="1400" dirty="0"/>
              <a:t> 발행과 투자</a:t>
            </a:r>
            <a:r>
              <a:rPr lang="en-US" altLang="ko-KR" sz="1400" dirty="0"/>
              <a:t>(</a:t>
            </a:r>
            <a:r>
              <a:rPr lang="ko-KR" altLang="en-US" sz="1400" dirty="0"/>
              <a:t>개인 </a:t>
            </a:r>
            <a:r>
              <a:rPr lang="ko-KR" altLang="en-US" sz="1400" dirty="0" err="1"/>
              <a:t>국채토큰</a:t>
            </a:r>
            <a:r>
              <a:rPr lang="ko-KR" altLang="en-US" sz="1400" dirty="0"/>
              <a:t> 투자</a:t>
            </a:r>
            <a:r>
              <a:rPr lang="en-US" altLang="ko-KR" sz="1400" dirty="0"/>
              <a:t>)</a:t>
            </a:r>
            <a:r>
              <a:rPr lang="ko-KR" altLang="en-US" sz="1400" dirty="0"/>
              <a:t> 허용</a:t>
            </a:r>
            <a:r>
              <a:rPr lang="en-US" altLang="ko-KR" sz="1400" dirty="0"/>
              <a:t>)</a:t>
            </a:r>
            <a:r>
              <a:rPr lang="ko-KR" altLang="en-US" sz="1400" dirty="0"/>
              <a:t> </a:t>
            </a:r>
            <a:endParaRPr lang="en-US" altLang="ko-KR" sz="1400" dirty="0"/>
          </a:p>
          <a:p>
            <a:r>
              <a:rPr lang="en-US" altLang="ko-KR" sz="1400" dirty="0"/>
              <a:t>        (</a:t>
            </a:r>
            <a:r>
              <a:rPr lang="ko-KR" altLang="en-US" sz="1400" dirty="0"/>
              <a:t>부산시 </a:t>
            </a:r>
            <a:r>
              <a:rPr lang="ko-KR" altLang="en-US" sz="1400" dirty="0" err="1"/>
              <a:t>민간발행</a:t>
            </a:r>
            <a:r>
              <a:rPr lang="ko-KR" altLang="en-US" sz="1400" dirty="0"/>
              <a:t> 플랫폼 유치</a:t>
            </a:r>
            <a:r>
              <a:rPr lang="en-US" altLang="ko-KR" sz="1400" dirty="0"/>
              <a:t>)</a:t>
            </a:r>
            <a:r>
              <a:rPr lang="ko-KR" altLang="en-US" sz="1400" dirty="0"/>
              <a:t> 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009E6B8B-697D-A1B9-CF14-6D8C53B63B6D}"/>
              </a:ext>
            </a:extLst>
          </p:cNvPr>
          <p:cNvSpPr/>
          <p:nvPr/>
        </p:nvSpPr>
        <p:spPr>
          <a:xfrm>
            <a:off x="0" y="0"/>
            <a:ext cx="12192000" cy="55010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국내 자본시장 대응</a:t>
            </a:r>
            <a:r>
              <a:rPr lang="ko-KR" altLang="en-US" sz="14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cs typeface="Microsoft GothicNeo" panose="020B0500000101010101" pitchFamily="50" charset="-127"/>
              </a:rPr>
              <a:t>                                                                               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51945" y="2671499"/>
            <a:ext cx="7171298" cy="2030168"/>
          </a:xfrm>
          <a:prstGeom prst="rect">
            <a:avLst/>
          </a:prstGeom>
          <a:noFill/>
          <a:ln w="28575"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2847597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F9B5-D01D-4A72-BBFE-8B6FBC96131D}" type="slidenum">
              <a:rPr lang="ko-KR" altLang="en-US" smtClean="0"/>
              <a:pPr/>
              <a:t>67</a:t>
            </a:fld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009E6B8B-697D-A1B9-CF14-6D8C53B63B6D}"/>
              </a:ext>
            </a:extLst>
          </p:cNvPr>
          <p:cNvSpPr/>
          <p:nvPr/>
        </p:nvSpPr>
        <p:spPr>
          <a:xfrm>
            <a:off x="0" y="0"/>
            <a:ext cx="12192000" cy="46448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kern="0" spc="-200" dirty="0">
                <a:solidFill>
                  <a:schemeClr val="bg1"/>
                </a:solidFill>
                <a:latin typeface="S-Core Dream 7 ExtraBold" pitchFamily="34" charset="0"/>
              </a:rPr>
              <a:t> </a:t>
            </a:r>
            <a:r>
              <a:rPr lang="ko-KR" altLang="en-US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cs typeface="Microsoft GothicNeo" panose="020B0500000101010101" pitchFamily="50" charset="-127"/>
              </a:rPr>
              <a:t> 자본시장 </a:t>
            </a:r>
            <a:r>
              <a:rPr lang="ko-KR" altLang="en-US" b="1" spc="-15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cs typeface="Microsoft GothicNeo" panose="020B0500000101010101" pitchFamily="50" charset="-127"/>
              </a:rPr>
              <a:t>이해자의</a:t>
            </a:r>
            <a:r>
              <a:rPr lang="ko-KR" altLang="en-US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cs typeface="Microsoft GothicNeo" panose="020B0500000101010101" pitchFamily="50" charset="-127"/>
              </a:rPr>
              <a:t>  </a:t>
            </a:r>
            <a:r>
              <a:rPr lang="en-US" altLang="ko-KR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cs typeface="Microsoft GothicNeo" panose="020B0500000101010101" pitchFamily="50" charset="-127"/>
              </a:rPr>
              <a:t>Stance </a:t>
            </a:r>
            <a:r>
              <a:rPr lang="ko-KR" altLang="en-US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cs typeface="Microsoft GothicNeo" panose="020B0500000101010101" pitchFamily="50" charset="-127"/>
              </a:rPr>
              <a:t>                                      </a:t>
            </a:r>
            <a:r>
              <a:rPr lang="en-US" altLang="ko-KR" sz="12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cs typeface="Microsoft GothicNeo" panose="020B0500000101010101" pitchFamily="50" charset="-127"/>
              </a:rPr>
              <a:t>                                                                                                                           </a:t>
            </a:r>
            <a:endParaRPr lang="en-US" altLang="ko-KR" sz="1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787" y="662484"/>
            <a:ext cx="1168841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solidFill>
                  <a:srgbClr val="FF0000"/>
                </a:solidFill>
              </a:rPr>
              <a:t>Neutral Stance (</a:t>
            </a:r>
            <a:r>
              <a:rPr lang="ko-KR" altLang="en-US" sz="2400" dirty="0">
                <a:solidFill>
                  <a:srgbClr val="FF0000"/>
                </a:solidFill>
              </a:rPr>
              <a:t>고민  </a:t>
            </a:r>
            <a:r>
              <a:rPr lang="en-US" altLang="ko-KR" sz="2400" dirty="0">
                <a:solidFill>
                  <a:srgbClr val="FF0000"/>
                </a:solidFill>
              </a:rPr>
              <a:t>Vs. </a:t>
            </a:r>
            <a:r>
              <a:rPr lang="ko-KR" altLang="en-US" sz="2400" dirty="0">
                <a:solidFill>
                  <a:srgbClr val="FF0000"/>
                </a:solidFill>
              </a:rPr>
              <a:t>기회</a:t>
            </a:r>
            <a:r>
              <a:rPr lang="en-US" altLang="ko-KR" sz="2400" dirty="0">
                <a:solidFill>
                  <a:srgbClr val="FF0000"/>
                </a:solidFill>
              </a:rPr>
              <a:t>)</a:t>
            </a:r>
            <a:r>
              <a:rPr lang="ko-KR" altLang="en-US" sz="2400" dirty="0">
                <a:solidFill>
                  <a:srgbClr val="FF0000"/>
                </a:solidFill>
              </a:rPr>
              <a:t> </a:t>
            </a:r>
            <a:endParaRPr lang="en-US" altLang="ko-KR" sz="2400" dirty="0">
              <a:solidFill>
                <a:srgbClr val="FF0000"/>
              </a:solidFill>
            </a:endParaRPr>
          </a:p>
          <a:p>
            <a:endParaRPr lang="en-US" altLang="ko-KR" sz="2000" dirty="0"/>
          </a:p>
          <a:p>
            <a:r>
              <a:rPr lang="ko-KR" altLang="en-US" sz="2000" dirty="0"/>
              <a:t>증권사</a:t>
            </a:r>
            <a:r>
              <a:rPr lang="ko-KR" altLang="en-US" sz="2400" dirty="0"/>
              <a:t> </a:t>
            </a:r>
            <a:r>
              <a:rPr lang="en-US" altLang="ko-KR" sz="2400" dirty="0"/>
              <a:t> </a:t>
            </a:r>
          </a:p>
          <a:p>
            <a:r>
              <a:rPr lang="ko-KR" altLang="en-US" sz="2000" dirty="0"/>
              <a:t>          </a:t>
            </a:r>
            <a:r>
              <a:rPr lang="ko-KR" altLang="en-US" sz="2000" dirty="0" err="1"/>
              <a:t>인수수수료</a:t>
            </a:r>
            <a:r>
              <a:rPr lang="ko-KR" altLang="en-US" sz="2000" dirty="0"/>
              <a:t> 상실   </a:t>
            </a:r>
            <a:r>
              <a:rPr lang="en-US" altLang="ko-KR" sz="2000" dirty="0"/>
              <a:t> </a:t>
            </a:r>
            <a:r>
              <a:rPr lang="en-US" altLang="ko-KR" sz="2000" dirty="0">
                <a:solidFill>
                  <a:srgbClr val="FF0000"/>
                </a:solidFill>
              </a:rPr>
              <a:t>Vs. </a:t>
            </a:r>
          </a:p>
          <a:p>
            <a:r>
              <a:rPr lang="ko-KR" altLang="en-US" sz="2000" dirty="0"/>
              <a:t>                          비정형자산</a:t>
            </a:r>
            <a:r>
              <a:rPr lang="en-US" altLang="ko-KR" sz="2000" dirty="0"/>
              <a:t>(</a:t>
            </a:r>
            <a:r>
              <a:rPr lang="ko-KR" altLang="en-US" sz="2000" dirty="0"/>
              <a:t>부동산</a:t>
            </a:r>
            <a:r>
              <a:rPr lang="en-US" altLang="ko-KR" sz="2000" dirty="0"/>
              <a:t>,</a:t>
            </a:r>
            <a:r>
              <a:rPr lang="ko-KR" altLang="en-US" sz="2000" dirty="0"/>
              <a:t>중소기업 매출채권</a:t>
            </a:r>
            <a:r>
              <a:rPr lang="en-US" altLang="ko-KR" sz="2000" dirty="0"/>
              <a:t>, </a:t>
            </a:r>
            <a:r>
              <a:rPr lang="ko-KR" altLang="en-US" sz="2000" dirty="0"/>
              <a:t>비상장사모증권</a:t>
            </a:r>
            <a:r>
              <a:rPr lang="en-US" altLang="ko-KR" sz="2000" dirty="0"/>
              <a:t>, </a:t>
            </a:r>
            <a:r>
              <a:rPr lang="ko-KR" altLang="en-US" sz="2000" dirty="0"/>
              <a:t>소액채권</a:t>
            </a:r>
            <a:r>
              <a:rPr lang="en-US" altLang="ko-KR" sz="2000" dirty="0"/>
              <a:t>) </a:t>
            </a:r>
            <a:r>
              <a:rPr lang="ko-KR" altLang="en-US" sz="2000" dirty="0" err="1"/>
              <a:t>토큰시장</a:t>
            </a:r>
            <a:r>
              <a:rPr lang="ko-KR" altLang="en-US" sz="2000" dirty="0"/>
              <a:t> 수입    </a:t>
            </a:r>
            <a:r>
              <a:rPr lang="en-US" altLang="ko-KR" sz="2000" dirty="0"/>
              <a:t> </a:t>
            </a:r>
            <a:r>
              <a:rPr lang="ko-KR" altLang="en-US" sz="2000" dirty="0"/>
              <a:t> </a:t>
            </a:r>
            <a:endParaRPr lang="en-US" altLang="ko-KR" sz="2000" dirty="0"/>
          </a:p>
          <a:p>
            <a:pPr marL="457200" indent="-457200"/>
            <a:endParaRPr lang="en-US" altLang="ko-KR" sz="2400" dirty="0"/>
          </a:p>
          <a:p>
            <a:pPr marL="457200" indent="-457200"/>
            <a:r>
              <a:rPr lang="ko-KR" altLang="en-US" sz="2000" dirty="0"/>
              <a:t>정부</a:t>
            </a:r>
            <a:endParaRPr lang="en-US" altLang="ko-KR" sz="2000" dirty="0"/>
          </a:p>
          <a:p>
            <a:pPr marL="457200" indent="-457200"/>
            <a:r>
              <a:rPr lang="en-US" altLang="ko-KR" sz="2400" dirty="0"/>
              <a:t>  </a:t>
            </a:r>
            <a:r>
              <a:rPr lang="ko-KR" altLang="en-US" sz="2400" dirty="0"/>
              <a:t>    </a:t>
            </a:r>
            <a:r>
              <a:rPr lang="ko-KR" altLang="en-US" sz="2000" dirty="0"/>
              <a:t>불확실한</a:t>
            </a:r>
            <a:r>
              <a:rPr lang="en-US" altLang="ko-KR" sz="2000" dirty="0"/>
              <a:t>(</a:t>
            </a:r>
            <a:r>
              <a:rPr lang="ko-KR" altLang="en-US" sz="2000" dirty="0"/>
              <a:t>익숙하지 못한</a:t>
            </a:r>
            <a:r>
              <a:rPr lang="en-US" altLang="ko-KR" sz="2000" dirty="0"/>
              <a:t>?)</a:t>
            </a:r>
            <a:r>
              <a:rPr lang="ko-KR" altLang="en-US" sz="2400" dirty="0"/>
              <a:t> </a:t>
            </a:r>
            <a:r>
              <a:rPr lang="ko-KR" altLang="en-US" sz="2000" dirty="0"/>
              <a:t>신기술과</a:t>
            </a:r>
            <a:r>
              <a:rPr lang="en-US" altLang="ko-KR" sz="2000" dirty="0"/>
              <a:t> </a:t>
            </a:r>
            <a:r>
              <a:rPr lang="ko-KR" altLang="en-US" sz="2000" dirty="0"/>
              <a:t>투자자 보호 </a:t>
            </a:r>
            <a:r>
              <a:rPr lang="en-US" altLang="ko-KR" sz="2400" dirty="0"/>
              <a:t>  </a:t>
            </a:r>
            <a:r>
              <a:rPr lang="en-US" altLang="ko-KR" sz="2400" dirty="0">
                <a:solidFill>
                  <a:srgbClr val="FF0000"/>
                </a:solidFill>
              </a:rPr>
              <a:t>Vs</a:t>
            </a:r>
            <a:endParaRPr lang="en-US" altLang="ko-KR" sz="2400" dirty="0"/>
          </a:p>
          <a:p>
            <a:pPr marL="457200" indent="-457200"/>
            <a:r>
              <a:rPr lang="ko-KR" altLang="en-US" sz="2000" dirty="0"/>
              <a:t>                                          전자증권방식</a:t>
            </a:r>
            <a:r>
              <a:rPr lang="en-US" altLang="ko-KR" sz="2000" dirty="0"/>
              <a:t>(</a:t>
            </a:r>
            <a:r>
              <a:rPr lang="ko-KR" altLang="en-US" sz="2000" dirty="0"/>
              <a:t>그릇</a:t>
            </a:r>
            <a:r>
              <a:rPr lang="en-US" altLang="ko-KR" sz="2000" dirty="0"/>
              <a:t>)</a:t>
            </a:r>
            <a:r>
              <a:rPr lang="ko-KR" altLang="en-US" sz="2000" dirty="0"/>
              <a:t> 탈피 </a:t>
            </a:r>
            <a:r>
              <a:rPr lang="ko-KR" altLang="en-US" sz="2000" dirty="0" err="1"/>
              <a:t>신금융상품</a:t>
            </a:r>
            <a:r>
              <a:rPr lang="ko-KR" altLang="en-US" sz="2000" dirty="0"/>
              <a:t> 개발 및 투자자 수요</a:t>
            </a:r>
            <a:r>
              <a:rPr lang="en-US" altLang="ko-KR" sz="2000" dirty="0"/>
              <a:t> </a:t>
            </a:r>
            <a:r>
              <a:rPr lang="ko-KR" altLang="en-US" sz="2000" dirty="0"/>
              <a:t>대응</a:t>
            </a:r>
            <a:r>
              <a:rPr lang="en-US" altLang="ko-KR" sz="2000" dirty="0"/>
              <a:t> </a:t>
            </a:r>
          </a:p>
          <a:p>
            <a:pPr marL="457200" indent="-457200"/>
            <a:endParaRPr lang="en-US" altLang="ko-KR" sz="2400" dirty="0"/>
          </a:p>
          <a:p>
            <a:pPr marL="457200" indent="-457200"/>
            <a:r>
              <a:rPr lang="en-US" altLang="ko-KR" sz="2000" dirty="0"/>
              <a:t>KRX-KSD</a:t>
            </a:r>
          </a:p>
          <a:p>
            <a:pPr marL="457200" indent="-457200"/>
            <a:r>
              <a:rPr lang="en-US" altLang="ko-KR" sz="2000" dirty="0"/>
              <a:t>         </a:t>
            </a:r>
            <a:r>
              <a:rPr lang="ko-KR" altLang="en-US" sz="2000" dirty="0" err="1"/>
              <a:t>전자증권</a:t>
            </a:r>
            <a:r>
              <a:rPr lang="ko-KR" altLang="en-US" sz="2000" dirty="0"/>
              <a:t> 경쟁력 자신</a:t>
            </a:r>
            <a:r>
              <a:rPr lang="en-US" altLang="ko-KR" sz="2000" dirty="0"/>
              <a:t>,</a:t>
            </a:r>
            <a:r>
              <a:rPr lang="ko-KR" altLang="en-US" sz="2000" dirty="0"/>
              <a:t> 전통 자본시장 거버넌스 유지 </a:t>
            </a:r>
            <a:r>
              <a:rPr lang="en-US" altLang="ko-KR" sz="2000" dirty="0">
                <a:solidFill>
                  <a:srgbClr val="FF0000"/>
                </a:solidFill>
              </a:rPr>
              <a:t> Vs.</a:t>
            </a:r>
          </a:p>
          <a:p>
            <a:pPr marL="457200" indent="-457200"/>
            <a:r>
              <a:rPr lang="ko-KR" altLang="en-US" sz="2000" dirty="0"/>
              <a:t>                                         글로벌</a:t>
            </a:r>
            <a:r>
              <a:rPr lang="en-US" altLang="ko-KR" sz="2000" dirty="0"/>
              <a:t> </a:t>
            </a:r>
            <a:r>
              <a:rPr lang="ko-KR" altLang="en-US" sz="2000" dirty="0"/>
              <a:t>지급결제 표준</a:t>
            </a:r>
            <a:r>
              <a:rPr lang="en-US" altLang="ko-KR" sz="2000" dirty="0"/>
              <a:t>(RTGS, </a:t>
            </a:r>
            <a:r>
              <a:rPr lang="en-US" altLang="ko-KR" sz="2000" dirty="0" err="1"/>
              <a:t>DvP</a:t>
            </a:r>
            <a:r>
              <a:rPr lang="en-US" altLang="ko-KR" sz="2000" dirty="0"/>
              <a:t>)</a:t>
            </a:r>
            <a:r>
              <a:rPr lang="ko-KR" altLang="en-US" sz="2000" dirty="0"/>
              <a:t>수용</a:t>
            </a:r>
            <a:r>
              <a:rPr lang="en-US" altLang="ko-KR" sz="2000" dirty="0"/>
              <a:t>, </a:t>
            </a:r>
            <a:r>
              <a:rPr lang="ko-KR" altLang="en-US" sz="2000" dirty="0"/>
              <a:t> 발행자의 </a:t>
            </a:r>
            <a:r>
              <a:rPr lang="en-US" altLang="ko-KR" sz="2000" dirty="0"/>
              <a:t>DLT</a:t>
            </a:r>
            <a:r>
              <a:rPr lang="ko-KR" altLang="en-US" sz="2000" dirty="0"/>
              <a:t> 시장수요 </a:t>
            </a:r>
            <a:endParaRPr lang="en-US" altLang="ko-KR" sz="2000" dirty="0"/>
          </a:p>
          <a:p>
            <a:pPr marL="457200" indent="-457200"/>
            <a:endParaRPr lang="en-US" altLang="ko-KR" sz="2800" dirty="0"/>
          </a:p>
          <a:p>
            <a:pPr marL="457200" indent="-457200"/>
            <a:r>
              <a:rPr lang="en-US" altLang="ko-KR" sz="2400" dirty="0">
                <a:solidFill>
                  <a:srgbClr val="FF0000"/>
                </a:solidFill>
              </a:rPr>
              <a:t> Positive Stance   </a:t>
            </a:r>
          </a:p>
          <a:p>
            <a:pPr marL="457200" indent="-457200"/>
            <a:r>
              <a:rPr lang="en-US" altLang="ko-KR" sz="2800" dirty="0"/>
              <a:t>           </a:t>
            </a:r>
            <a:r>
              <a:rPr lang="ko-KR" altLang="en-US" sz="2000" dirty="0"/>
              <a:t>발행자</a:t>
            </a:r>
            <a:r>
              <a:rPr lang="en-US" altLang="ko-KR" sz="2000" dirty="0"/>
              <a:t>(</a:t>
            </a:r>
            <a:r>
              <a:rPr lang="ko-KR" altLang="en-US" sz="2000" dirty="0"/>
              <a:t>회사</a:t>
            </a:r>
            <a:r>
              <a:rPr lang="en-US" altLang="ko-KR" sz="2000" dirty="0"/>
              <a:t>), </a:t>
            </a:r>
            <a:r>
              <a:rPr lang="ko-KR" altLang="en-US" sz="2000" dirty="0" err="1"/>
              <a:t>핀테크</a:t>
            </a:r>
            <a:r>
              <a:rPr lang="ko-KR" altLang="en-US" sz="2000" dirty="0"/>
              <a:t> 업계</a:t>
            </a:r>
            <a:r>
              <a:rPr lang="en-US" altLang="ko-KR" sz="2000" dirty="0"/>
              <a:t>, </a:t>
            </a:r>
            <a:r>
              <a:rPr lang="ko-KR" altLang="en-US" sz="2000" dirty="0"/>
              <a:t>은행</a:t>
            </a:r>
            <a:r>
              <a:rPr lang="en-US" altLang="ko-KR" sz="2000" dirty="0"/>
              <a:t>(</a:t>
            </a:r>
            <a:r>
              <a:rPr lang="ko-KR" altLang="en-US" sz="2000" dirty="0"/>
              <a:t>디지털 자산 </a:t>
            </a:r>
            <a:r>
              <a:rPr lang="ko-KR" altLang="en-US" sz="2000" dirty="0" err="1"/>
              <a:t>수탁업</a:t>
            </a:r>
            <a:r>
              <a:rPr lang="en-US" altLang="ko-KR" sz="2000" dirty="0"/>
              <a:t>)   </a:t>
            </a:r>
            <a:r>
              <a:rPr lang="ko-KR" altLang="en-US" sz="2800" dirty="0"/>
              <a:t>     </a:t>
            </a:r>
            <a:endParaRPr lang="en-US" altLang="ko-KR" sz="2800" dirty="0"/>
          </a:p>
        </p:txBody>
      </p:sp>
    </p:spTree>
    <p:extLst>
      <p:ext uri="{BB962C8B-B14F-4D97-AF65-F5344CB8AC3E}">
        <p14:creationId xmlns:p14="http://schemas.microsoft.com/office/powerpoint/2010/main" val="162960355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91078" y="708024"/>
            <a:ext cx="11522001" cy="6333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/>
          <a:p>
            <a:pPr algn="ctr" latinLnBrk="0">
              <a:lnSpc>
                <a:spcPct val="150000"/>
              </a:lnSpc>
              <a:spcAft>
                <a:spcPts val="0"/>
              </a:spcAft>
            </a:pPr>
            <a:r>
              <a:rPr lang="en-US" altLang="ko-KR" b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ko-KR" altLang="en-US" b="1" dirty="0">
                <a:latin typeface="Arial Narrow" panose="020B0606020202030204" pitchFamily="34" charset="0"/>
                <a:cs typeface="Arial" panose="020B0604020202020204" pitchFamily="34" charset="0"/>
              </a:rPr>
              <a:t>가이드라인 제시</a:t>
            </a:r>
            <a:r>
              <a:rPr lang="en-US" altLang="ko-KR" b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ko-KR" altLang="en-US" b="1" dirty="0">
                <a:latin typeface="Arial Narrow" panose="020B0606020202030204" pitchFamily="34" charset="0"/>
                <a:cs typeface="Arial" panose="020B0604020202020204" pitchFamily="34" charset="0"/>
              </a:rPr>
              <a:t>→ </a:t>
            </a:r>
            <a:r>
              <a:rPr lang="ko-KR" altLang="en-US" b="1" dirty="0" err="1">
                <a:latin typeface="Arial Narrow" panose="020B0606020202030204" pitchFamily="34" charset="0"/>
                <a:cs typeface="Arial" panose="020B0604020202020204" pitchFamily="34" charset="0"/>
              </a:rPr>
              <a:t>샌드박스</a:t>
            </a:r>
            <a:r>
              <a:rPr lang="ko-KR" altLang="en-US" b="1" dirty="0">
                <a:latin typeface="Arial Narrow" panose="020B0606020202030204" pitchFamily="34" charset="0"/>
                <a:cs typeface="Arial" panose="020B0604020202020204" pitchFamily="34" charset="0"/>
              </a:rPr>
              <a:t> 테스트 → 정식 제도화</a:t>
            </a:r>
            <a:endParaRPr lang="ko-KR" altLang="ko-KR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1" name="표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8090170"/>
              </p:ext>
            </p:extLst>
          </p:nvPr>
        </p:nvGraphicFramePr>
        <p:xfrm>
          <a:off x="600933" y="2630549"/>
          <a:ext cx="11012146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8275">
                  <a:extLst>
                    <a:ext uri="{9D8B030D-6E8A-4147-A177-3AD203B41FA5}">
                      <a16:colId xmlns:a16="http://schemas.microsoft.com/office/drawing/2014/main" val="228075121"/>
                    </a:ext>
                  </a:extLst>
                </a:gridCol>
                <a:gridCol w="3133459">
                  <a:extLst>
                    <a:ext uri="{9D8B030D-6E8A-4147-A177-3AD203B41FA5}">
                      <a16:colId xmlns:a16="http://schemas.microsoft.com/office/drawing/2014/main" val="1031763400"/>
                    </a:ext>
                  </a:extLst>
                </a:gridCol>
                <a:gridCol w="3942460">
                  <a:extLst>
                    <a:ext uri="{9D8B030D-6E8A-4147-A177-3AD203B41FA5}">
                      <a16:colId xmlns:a16="http://schemas.microsoft.com/office/drawing/2014/main" val="3827151331"/>
                    </a:ext>
                  </a:extLst>
                </a:gridCol>
                <a:gridCol w="2497952">
                  <a:extLst>
                    <a:ext uri="{9D8B030D-6E8A-4147-A177-3AD203B41FA5}">
                      <a16:colId xmlns:a16="http://schemas.microsoft.com/office/drawing/2014/main" val="2986433114"/>
                    </a:ext>
                  </a:extLst>
                </a:gridCol>
              </a:tblGrid>
              <a:tr h="17901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과제</a:t>
                      </a:r>
                    </a:p>
                  </a:txBody>
                  <a:tcPr marL="121920" marR="1219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조치사항</a:t>
                      </a:r>
                    </a:p>
                  </a:txBody>
                  <a:tcPr marL="121920" marR="1219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rgbClr val="FF0000"/>
                          </a:solidFill>
                        </a:rPr>
                        <a:t>추진일정</a:t>
                      </a:r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ko-KR" altLang="en-US" sz="1200" dirty="0">
                          <a:solidFill>
                            <a:srgbClr val="FF0000"/>
                          </a:solidFill>
                        </a:rPr>
                        <a:t>폐기</a:t>
                      </a:r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ko-KR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45065"/>
                  </a:ext>
                </a:extLst>
              </a:tr>
              <a:tr h="179010">
                <a:tc rowSpan="6"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>
                          <a:solidFill>
                            <a:schemeClr val="tx1"/>
                          </a:solidFill>
                        </a:rPr>
                        <a:t>발행</a:t>
                      </a:r>
                    </a:p>
                  </a:txBody>
                  <a:tcPr marL="121920" marR="1219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토큰 증권 수용</a:t>
                      </a:r>
                    </a:p>
                  </a:txBody>
                  <a:tcPr marL="121920" marR="1219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전자증권법 개정</a:t>
                      </a:r>
                    </a:p>
                  </a:txBody>
                  <a:tcPr marL="121920" marR="1219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‘23.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上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법안제출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4902445"/>
                  </a:ext>
                </a:extLst>
              </a:tr>
              <a:tr h="17901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발행인 계좌관리기관 신설</a:t>
                      </a:r>
                    </a:p>
                  </a:txBody>
                  <a:tcPr marL="121920" marR="1219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전자증권법 개정</a:t>
                      </a:r>
                    </a:p>
                  </a:txBody>
                  <a:tcPr marL="121920" marR="1219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‘23.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上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법안제출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8698569"/>
                  </a:ext>
                </a:extLst>
              </a:tr>
              <a:tr h="17901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전문투자자 사모</a:t>
                      </a:r>
                    </a:p>
                  </a:txBody>
                  <a:tcPr marL="121920" marR="1219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rgbClr val="FF0000"/>
                          </a:solidFill>
                        </a:rPr>
                        <a:t>자본시장법 개정</a:t>
                      </a:r>
                    </a:p>
                  </a:txBody>
                  <a:tcPr marL="121920" marR="1219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‘23.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上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법안제출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9656295"/>
                  </a:ext>
                </a:extLst>
              </a:tr>
              <a:tr h="17901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소액공모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한도 확대</a:t>
                      </a:r>
                    </a:p>
                  </a:txBody>
                  <a:tcPr marL="121920" marR="1219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rgbClr val="FF0000"/>
                          </a:solidFill>
                        </a:rPr>
                        <a:t>자본시장법 시행령 개정</a:t>
                      </a:r>
                    </a:p>
                  </a:txBody>
                  <a:tcPr marL="121920" marR="1219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‘24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년 내</a:t>
                      </a:r>
                    </a:p>
                  </a:txBody>
                  <a:tcPr marL="121920" marR="1219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9015583"/>
                  </a:ext>
                </a:extLst>
              </a:tr>
              <a:tr h="17901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소액공모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II</a:t>
                      </a:r>
                      <a:r>
                        <a:rPr lang="en-US" altLang="ko-KR" sz="1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baseline="0" dirty="0">
                          <a:solidFill>
                            <a:schemeClr val="tx1"/>
                          </a:solidFill>
                        </a:rPr>
                        <a:t>도입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rgbClr val="FF0000"/>
                          </a:solidFill>
                        </a:rPr>
                        <a:t>자본시장법 개정</a:t>
                      </a:r>
                    </a:p>
                  </a:txBody>
                  <a:tcPr marL="121920" marR="1219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‘23.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上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법안제출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7379669"/>
                  </a:ext>
                </a:extLst>
              </a:tr>
              <a:tr h="17901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토큰증권 공모 간주</a:t>
                      </a:r>
                    </a:p>
                  </a:txBody>
                  <a:tcPr marL="121920" marR="1219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증권의 발행 및 공시 등에 관한 규정 개정</a:t>
                      </a:r>
                    </a:p>
                  </a:txBody>
                  <a:tcPr marL="121920" marR="1219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전자증권법 개정 후속</a:t>
                      </a:r>
                    </a:p>
                  </a:txBody>
                  <a:tcPr marL="121920" marR="1219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2107490"/>
                  </a:ext>
                </a:extLst>
              </a:tr>
            </a:tbl>
          </a:graphicData>
        </a:graphic>
      </p:graphicFrame>
      <p:grpSp>
        <p:nvGrpSpPr>
          <p:cNvPr id="2" name="Group 113"/>
          <p:cNvGrpSpPr/>
          <p:nvPr/>
        </p:nvGrpSpPr>
        <p:grpSpPr>
          <a:xfrm>
            <a:off x="589927" y="2278726"/>
            <a:ext cx="6801473" cy="325409"/>
            <a:chOff x="252536" y="1428350"/>
            <a:chExt cx="2900514" cy="325409"/>
          </a:xfrm>
        </p:grpSpPr>
        <p:cxnSp>
          <p:nvCxnSpPr>
            <p:cNvPr id="43" name="Straight Connector 114"/>
            <p:cNvCxnSpPr/>
            <p:nvPr/>
          </p:nvCxnSpPr>
          <p:spPr bwMode="gray">
            <a:xfrm>
              <a:off x="252536" y="1748844"/>
              <a:ext cx="2900514" cy="4915"/>
            </a:xfrm>
            <a:prstGeom prst="line">
              <a:avLst/>
            </a:prstGeom>
            <a:solidFill>
              <a:srgbClr val="FFD200"/>
            </a:solidFill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4" name="TextBox 43"/>
            <p:cNvSpPr txBox="1"/>
            <p:nvPr/>
          </p:nvSpPr>
          <p:spPr bwMode="gray">
            <a:xfrm>
              <a:off x="252536" y="1428350"/>
              <a:ext cx="2899871" cy="307777"/>
            </a:xfrm>
            <a:prstGeom prst="rect">
              <a:avLst/>
            </a:prstGeom>
            <a:noFill/>
          </p:spPr>
          <p:txBody>
            <a:bodyPr wrap="square" lIns="72000" rIns="72000" rtlCol="0" anchor="ctr" anchorCtr="0">
              <a:spAutoFit/>
            </a:bodyPr>
            <a:lstStyle/>
            <a:p>
              <a:pPr lvl="0" latinLnBrk="0">
                <a:spcBef>
                  <a:spcPct val="20000"/>
                </a:spcBef>
                <a:buClr>
                  <a:srgbClr val="FFD200"/>
                </a:buClr>
                <a:buSzPct val="75000"/>
                <a:defRPr/>
              </a:pPr>
              <a:r>
                <a:rPr lang="en-US" altLang="ko-KR" sz="1400" b="1" kern="0" dirty="0">
                  <a:solidFill>
                    <a:srgbClr val="646464">
                      <a:lumMod val="50000"/>
                    </a:srgbClr>
                  </a:solidFill>
                </a:rPr>
                <a:t>STO </a:t>
              </a:r>
              <a:r>
                <a:rPr lang="ko-KR" altLang="en-US" sz="1400" b="1" kern="0" dirty="0">
                  <a:solidFill>
                    <a:srgbClr val="646464">
                      <a:lumMod val="50000"/>
                    </a:srgbClr>
                  </a:solidFill>
                </a:rPr>
                <a:t>발행</a:t>
              </a:r>
              <a:r>
                <a:rPr lang="en-US" altLang="ko-KR" sz="1400" b="1" kern="0" dirty="0">
                  <a:solidFill>
                    <a:srgbClr val="646464">
                      <a:lumMod val="50000"/>
                    </a:srgbClr>
                  </a:solidFill>
                </a:rPr>
                <a:t>·</a:t>
              </a:r>
              <a:r>
                <a:rPr lang="ko-KR" altLang="en-US" sz="1400" b="1" kern="0" dirty="0">
                  <a:solidFill>
                    <a:srgbClr val="646464">
                      <a:lumMod val="50000"/>
                    </a:srgbClr>
                  </a:solidFill>
                </a:rPr>
                <a:t>유통 영역 향후 타임라인</a:t>
              </a:r>
              <a:endParaRPr lang="ko-KR" altLang="en-US" sz="1400" b="1" kern="0" baseline="30000" dirty="0">
                <a:solidFill>
                  <a:srgbClr val="646464">
                    <a:lumMod val="50000"/>
                  </a:srgbClr>
                </a:solidFill>
              </a:endParaRPr>
            </a:p>
          </p:txBody>
        </p:sp>
      </p:grpSp>
      <p:graphicFrame>
        <p:nvGraphicFramePr>
          <p:cNvPr id="45" name="표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291367"/>
              </p:ext>
            </p:extLst>
          </p:nvPr>
        </p:nvGraphicFramePr>
        <p:xfrm>
          <a:off x="600933" y="4745263"/>
          <a:ext cx="11012146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8275">
                  <a:extLst>
                    <a:ext uri="{9D8B030D-6E8A-4147-A177-3AD203B41FA5}">
                      <a16:colId xmlns:a16="http://schemas.microsoft.com/office/drawing/2014/main" val="228075121"/>
                    </a:ext>
                  </a:extLst>
                </a:gridCol>
                <a:gridCol w="3133459">
                  <a:extLst>
                    <a:ext uri="{9D8B030D-6E8A-4147-A177-3AD203B41FA5}">
                      <a16:colId xmlns:a16="http://schemas.microsoft.com/office/drawing/2014/main" val="1031763400"/>
                    </a:ext>
                  </a:extLst>
                </a:gridCol>
                <a:gridCol w="3942460">
                  <a:extLst>
                    <a:ext uri="{9D8B030D-6E8A-4147-A177-3AD203B41FA5}">
                      <a16:colId xmlns:a16="http://schemas.microsoft.com/office/drawing/2014/main" val="3827151331"/>
                    </a:ext>
                  </a:extLst>
                </a:gridCol>
                <a:gridCol w="2497952">
                  <a:extLst>
                    <a:ext uri="{9D8B030D-6E8A-4147-A177-3AD203B41FA5}">
                      <a16:colId xmlns:a16="http://schemas.microsoft.com/office/drawing/2014/main" val="2986433114"/>
                    </a:ext>
                  </a:extLst>
                </a:gridCol>
              </a:tblGrid>
              <a:tr h="17901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과제</a:t>
                      </a:r>
                    </a:p>
                  </a:txBody>
                  <a:tcPr marL="121920" marR="1219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조치사항</a:t>
                      </a:r>
                    </a:p>
                  </a:txBody>
                  <a:tcPr marL="121920" marR="1219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rgbClr val="FF0000"/>
                          </a:solidFill>
                        </a:rPr>
                        <a:t>추진일정</a:t>
                      </a:r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ko-KR" altLang="en-US" sz="1200" dirty="0">
                          <a:solidFill>
                            <a:srgbClr val="FF0000"/>
                          </a:solidFill>
                        </a:rPr>
                        <a:t>폐기</a:t>
                      </a:r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ko-KR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45065"/>
                  </a:ext>
                </a:extLst>
              </a:tr>
              <a:tr h="179010"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>
                          <a:solidFill>
                            <a:schemeClr val="tx1"/>
                          </a:solidFill>
                        </a:rPr>
                        <a:t>유통</a:t>
                      </a:r>
                    </a:p>
                  </a:txBody>
                  <a:tcPr marL="121920" marR="1219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투자계약증권 유통 제도 적용</a:t>
                      </a:r>
                    </a:p>
                  </a:txBody>
                  <a:tcPr marL="121920" marR="1219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rgbClr val="FF0000"/>
                          </a:solidFill>
                        </a:rPr>
                        <a:t>자본시장법 개정</a:t>
                      </a:r>
                    </a:p>
                  </a:txBody>
                  <a:tcPr marL="121920" marR="1219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‘23.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上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법안제출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4902445"/>
                  </a:ext>
                </a:extLst>
              </a:tr>
              <a:tr h="17901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장외거래중개 인가 신설</a:t>
                      </a:r>
                      <a:r>
                        <a:rPr lang="en-US" altLang="ko-KR" sz="1200" baseline="30000" dirty="0">
                          <a:solidFill>
                            <a:schemeClr val="tx1"/>
                          </a:solidFill>
                        </a:rPr>
                        <a:t>1)</a:t>
                      </a:r>
                      <a:endParaRPr lang="ko-KR" altLang="en-US" sz="12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rgbClr val="FF0000"/>
                          </a:solidFill>
                        </a:rPr>
                        <a:t>자본시장법 시행령 개정</a:t>
                      </a:r>
                    </a:p>
                  </a:txBody>
                  <a:tcPr marL="121920" marR="1219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자본시장법 개정 후속</a:t>
                      </a:r>
                    </a:p>
                  </a:txBody>
                  <a:tcPr marL="121920" marR="1219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8698569"/>
                  </a:ext>
                </a:extLst>
              </a:tr>
              <a:tr h="17901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소액투자자 매출 공시 면제</a:t>
                      </a:r>
                      <a:r>
                        <a:rPr lang="en-US" altLang="ko-KR" sz="1200" baseline="30000" dirty="0">
                          <a:solidFill>
                            <a:schemeClr val="tx1"/>
                          </a:solidFill>
                        </a:rPr>
                        <a:t>1)</a:t>
                      </a:r>
                      <a:endParaRPr lang="ko-KR" altLang="en-US" sz="12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9656295"/>
                  </a:ext>
                </a:extLst>
              </a:tr>
              <a:tr h="17901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디지털증권시장 신설</a:t>
                      </a:r>
                      <a:r>
                        <a:rPr lang="en-US" altLang="ko-KR" sz="1200" baseline="30000" dirty="0">
                          <a:solidFill>
                            <a:schemeClr val="tx1"/>
                          </a:solidFill>
                        </a:rPr>
                        <a:t>1)</a:t>
                      </a:r>
                      <a:endParaRPr lang="ko-KR" altLang="en-US" sz="12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9015583"/>
                  </a:ext>
                </a:extLst>
              </a:tr>
            </a:tbl>
          </a:graphicData>
        </a:graphic>
      </p:graphicFrame>
      <p:sp>
        <p:nvSpPr>
          <p:cNvPr id="46" name="Rectangle 26">
            <a:extLst>
              <a:ext uri="{FF2B5EF4-FFF2-40B4-BE49-F238E27FC236}">
                <a16:creationId xmlns:a16="http://schemas.microsoft.com/office/drawing/2014/main" id="{824B29C3-7D68-4165-9B09-8446ACFBF817}"/>
              </a:ext>
            </a:extLst>
          </p:cNvPr>
          <p:cNvSpPr/>
          <p:nvPr/>
        </p:nvSpPr>
        <p:spPr>
          <a:xfrm>
            <a:off x="629478" y="6116863"/>
            <a:ext cx="10991371" cy="321728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marR="0" defTabSz="844083" fontAlgn="auto" latinLnBrk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808080"/>
              </a:buClr>
              <a:buSzPct val="70000"/>
              <a:tabLst/>
              <a:defRPr/>
            </a:pPr>
            <a:r>
              <a:rPr lang="en-US" altLang="ko-KR" sz="800" kern="0" dirty="0">
                <a:latin typeface="Arial Narrow" panose="020B0606020202030204" pitchFamily="34" charset="0"/>
              </a:rPr>
              <a:t>1) ‘23</a:t>
            </a:r>
            <a:r>
              <a:rPr lang="ko-KR" altLang="en-US" sz="800" kern="0" dirty="0">
                <a:latin typeface="Arial Narrow" panose="020B0606020202030204" pitchFamily="34" charset="0"/>
              </a:rPr>
              <a:t>년부터 </a:t>
            </a:r>
            <a:r>
              <a:rPr lang="ko-KR" altLang="en-US" sz="800" kern="0" dirty="0" err="1">
                <a:latin typeface="Arial Narrow" panose="020B0606020202030204" pitchFamily="34" charset="0"/>
              </a:rPr>
              <a:t>샌드박스를</a:t>
            </a:r>
            <a:r>
              <a:rPr lang="ko-KR" altLang="en-US" sz="800" kern="0" dirty="0">
                <a:latin typeface="Arial Narrow" panose="020B0606020202030204" pitchFamily="34" charset="0"/>
              </a:rPr>
              <a:t> 통해 테스트하고</a:t>
            </a:r>
            <a:r>
              <a:rPr lang="en-US" altLang="ko-KR" sz="800" kern="0" dirty="0">
                <a:latin typeface="Arial Narrow" panose="020B0606020202030204" pitchFamily="34" charset="0"/>
              </a:rPr>
              <a:t>, </a:t>
            </a:r>
            <a:r>
              <a:rPr lang="ko-KR" altLang="en-US" sz="800" kern="0" dirty="0">
                <a:latin typeface="Arial Narrow" panose="020B0606020202030204" pitchFamily="34" charset="0"/>
              </a:rPr>
              <a:t>그 결과를 시행령 개정 시 반영</a:t>
            </a:r>
            <a:endParaRPr lang="en-US" altLang="ko-KR" sz="800" kern="0" dirty="0">
              <a:latin typeface="Arial Narrow" panose="020B0606020202030204" pitchFamily="34" charset="0"/>
            </a:endParaRPr>
          </a:p>
        </p:txBody>
      </p:sp>
      <p:sp>
        <p:nvSpPr>
          <p:cNvPr id="82" name="직사각형 81"/>
          <p:cNvSpPr/>
          <p:nvPr/>
        </p:nvSpPr>
        <p:spPr>
          <a:xfrm>
            <a:off x="589927" y="1529987"/>
            <a:ext cx="10893315" cy="568272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marL="180975" indent="-180975" latinLnBrk="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ko-KR" sz="1200" b="1" dirty="0">
                <a:solidFill>
                  <a:srgbClr val="00B0F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’24</a:t>
            </a:r>
            <a:r>
              <a:rPr lang="ko-KR" altLang="en-US" sz="1200" b="1" dirty="0">
                <a:solidFill>
                  <a:srgbClr val="00B0F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년 시행 목표로 토큰증권 발행</a:t>
            </a:r>
            <a:r>
              <a:rPr lang="en-US" altLang="ko-KR" sz="1200" b="1" dirty="0">
                <a:solidFill>
                  <a:srgbClr val="00B0F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·</a:t>
            </a:r>
            <a:r>
              <a:rPr lang="ko-KR" altLang="en-US" sz="1200" b="1" dirty="0">
                <a:solidFill>
                  <a:srgbClr val="00B0F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유통 제도화 추진했으나</a:t>
            </a:r>
            <a:r>
              <a:rPr lang="en-US" altLang="ko-KR" sz="1200" b="1" dirty="0">
                <a:solidFill>
                  <a:srgbClr val="00B0F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en-US" altLang="ko-KR" sz="1200" b="1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21</a:t>
            </a:r>
            <a:r>
              <a:rPr lang="ko-KR" altLang="en-US" sz="1200" b="1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대 폐기</a:t>
            </a:r>
            <a:r>
              <a:rPr lang="en-US" altLang="ko-KR" sz="1200" b="1" dirty="0">
                <a:solidFill>
                  <a:srgbClr val="00B0F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22</a:t>
            </a:r>
            <a:r>
              <a:rPr lang="ko-KR" altLang="en-US" sz="1200" b="1" dirty="0">
                <a:solidFill>
                  <a:srgbClr val="00B0F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대 </a:t>
            </a:r>
            <a:r>
              <a:rPr lang="en-US" altLang="ko-KR" sz="1200" b="1" dirty="0">
                <a:solidFill>
                  <a:srgbClr val="00B0F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??</a:t>
            </a:r>
          </a:p>
        </p:txBody>
      </p:sp>
      <p:sp>
        <p:nvSpPr>
          <p:cNvPr id="11" name="Rectangle 26">
            <a:extLst>
              <a:ext uri="{FF2B5EF4-FFF2-40B4-BE49-F238E27FC236}">
                <a16:creationId xmlns:a16="http://schemas.microsoft.com/office/drawing/2014/main" id="{824B29C3-7D68-4165-9B09-8446ACFBF817}"/>
              </a:ext>
            </a:extLst>
          </p:cNvPr>
          <p:cNvSpPr/>
          <p:nvPr/>
        </p:nvSpPr>
        <p:spPr>
          <a:xfrm>
            <a:off x="400879" y="6356163"/>
            <a:ext cx="10991371" cy="246106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marR="0" defTabSz="844083" fontAlgn="auto" latinLnBrk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808080"/>
              </a:buClr>
              <a:buSzPct val="70000"/>
              <a:tabLst/>
              <a:defRPr/>
            </a:pPr>
            <a:r>
              <a:rPr lang="en-US" altLang="ko-KR" sz="800" kern="0" dirty="0">
                <a:latin typeface="Arial Narrow" panose="020B0606020202030204" pitchFamily="34" charset="0"/>
              </a:rPr>
              <a:t>Source: </a:t>
            </a:r>
            <a:r>
              <a:rPr lang="ko-KR" altLang="en-US" sz="800" kern="0" dirty="0">
                <a:latin typeface="Arial Narrow" panose="020B0606020202030204" pitchFamily="34" charset="0"/>
              </a:rPr>
              <a:t>금융위원회</a:t>
            </a:r>
            <a:r>
              <a:rPr lang="en-US" altLang="ko-KR" sz="800" kern="0" dirty="0">
                <a:latin typeface="Arial Narrow" panose="020B0606020202030204" pitchFamily="34" charset="0"/>
              </a:rPr>
              <a:t>, SK</a:t>
            </a:r>
            <a:r>
              <a:rPr lang="ko-KR" altLang="en-US" sz="800" kern="0" dirty="0">
                <a:latin typeface="Arial Narrow" panose="020B0606020202030204" pitchFamily="34" charset="0"/>
              </a:rPr>
              <a:t>증권 </a:t>
            </a:r>
            <a:r>
              <a:rPr lang="en-US" altLang="ko-KR" sz="800" kern="0" dirty="0">
                <a:latin typeface="Arial Narrow" panose="020B0606020202030204" pitchFamily="34" charset="0"/>
              </a:rPr>
              <a:t>Internal Analysis 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009E6B8B-697D-A1B9-CF14-6D8C53B63B6D}"/>
              </a:ext>
            </a:extLst>
          </p:cNvPr>
          <p:cNvSpPr/>
          <p:nvPr/>
        </p:nvSpPr>
        <p:spPr>
          <a:xfrm>
            <a:off x="0" y="0"/>
            <a:ext cx="12192000" cy="55010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/>
              <a:t> </a:t>
            </a:r>
            <a:r>
              <a:rPr lang="ko-KR" altLang="en-US" b="1" dirty="0"/>
              <a:t>정치권 </a:t>
            </a:r>
            <a:r>
              <a:rPr lang="en-US" altLang="ko-KR" b="1" dirty="0"/>
              <a:t>??</a:t>
            </a:r>
            <a:r>
              <a:rPr lang="ko-KR" altLang="en-US" b="1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21502954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F9B5-D01D-4A72-BBFE-8B6FBC96131D}" type="slidenum">
              <a:rPr lang="ko-KR" altLang="en-US" smtClean="0"/>
              <a:pPr/>
              <a:t>69</a:t>
            </a:fld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42238" y="658277"/>
            <a:ext cx="11307523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2400" dirty="0">
              <a:latin typeface="Cambria Math" pitchFamily="18" charset="0"/>
              <a:ea typeface="Cambria Math" pitchFamily="18" charset="0"/>
            </a:endParaRPr>
          </a:p>
          <a:p>
            <a:r>
              <a:rPr lang="ko-KR" altLang="en-US" sz="2400" dirty="0">
                <a:latin typeface="Cambria Math" pitchFamily="18" charset="0"/>
              </a:rPr>
              <a:t>                         </a:t>
            </a:r>
            <a:r>
              <a:rPr lang="en-US" altLang="ko-KR" sz="2400" dirty="0">
                <a:latin typeface="Cambria Math" pitchFamily="18" charset="0"/>
              </a:rPr>
              <a:t>1.</a:t>
            </a:r>
            <a:r>
              <a:rPr lang="ko-KR" altLang="en-US" sz="2400" dirty="0">
                <a:latin typeface="Cambria Math" pitchFamily="18" charset="0"/>
              </a:rPr>
              <a:t>   </a:t>
            </a:r>
            <a:r>
              <a:rPr lang="ko-KR" altLang="en-US" sz="2400" u="sng" dirty="0">
                <a:latin typeface="Cambria Math" pitchFamily="18" charset="0"/>
              </a:rPr>
              <a:t>자본시장 인프라 </a:t>
            </a:r>
            <a:r>
              <a:rPr lang="en-US" altLang="ko-KR" sz="2400" u="sng" dirty="0">
                <a:latin typeface="Cambria Math" pitchFamily="18" charset="0"/>
              </a:rPr>
              <a:t>(</a:t>
            </a:r>
            <a:r>
              <a:rPr lang="en-US" altLang="ko-KR" sz="2400" u="sng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“On-Chain”) </a:t>
            </a:r>
            <a:r>
              <a:rPr lang="ko-KR" altLang="en-US" sz="2400" u="sng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경쟁력</a:t>
            </a:r>
            <a:endParaRPr lang="en-US" altLang="ko-KR" sz="2400" u="sng" dirty="0">
              <a:solidFill>
                <a:srgbClr val="002060"/>
              </a:solidFill>
              <a:latin typeface="Cambria Math" pitchFamily="18" charset="0"/>
              <a:ea typeface="Cambria Math" pitchFamily="18" charset="0"/>
            </a:endParaRPr>
          </a:p>
          <a:p>
            <a:r>
              <a:rPr lang="en-US" altLang="ko-KR" sz="2400" dirty="0">
                <a:latin typeface="Cambria Math" pitchFamily="18" charset="0"/>
                <a:ea typeface="Cambria Math" pitchFamily="18" charset="0"/>
              </a:rPr>
              <a:t>                              </a:t>
            </a:r>
            <a:r>
              <a:rPr lang="ko-KR" altLang="en-US" sz="2400" dirty="0">
                <a:latin typeface="+mn-ea"/>
              </a:rPr>
              <a:t>발행자</a:t>
            </a:r>
            <a:r>
              <a:rPr lang="ko-KR" altLang="en-US" sz="2400" dirty="0">
                <a:latin typeface="Cambria Math" pitchFamily="18" charset="0"/>
              </a:rPr>
              <a:t> 금융상품</a:t>
            </a:r>
            <a:r>
              <a:rPr lang="en-US" altLang="ko-KR" sz="2400" dirty="0">
                <a:latin typeface="Cambria Math" pitchFamily="18" charset="0"/>
              </a:rPr>
              <a:t>                </a:t>
            </a:r>
            <a:r>
              <a:rPr lang="ko-KR" altLang="en-US" sz="2400" dirty="0">
                <a:latin typeface="Cambria Math" pitchFamily="18" charset="0"/>
              </a:rPr>
              <a:t>투자자 </a:t>
            </a:r>
            <a:endParaRPr lang="en-US" altLang="ko-KR" sz="2400" dirty="0">
              <a:latin typeface="Cambria Math" pitchFamily="18" charset="0"/>
            </a:endParaRPr>
          </a:p>
          <a:p>
            <a:r>
              <a:rPr lang="en-US" altLang="ko-KR" sz="2400" dirty="0">
                <a:latin typeface="Cambria Math" pitchFamily="18" charset="0"/>
                <a:ea typeface="Cambria Math" pitchFamily="18" charset="0"/>
              </a:rPr>
              <a:t>                               :</a:t>
            </a:r>
            <a:r>
              <a:rPr lang="ko-KR" altLang="en-US" sz="2400" dirty="0">
                <a:solidFill>
                  <a:srgbClr val="002060"/>
                </a:solidFill>
                <a:latin typeface="Cambria Math" pitchFamily="18" charset="0"/>
              </a:rPr>
              <a:t>신속성</a:t>
            </a:r>
            <a:r>
              <a:rPr lang="en-US" altLang="ko-KR" sz="2400" dirty="0">
                <a:solidFill>
                  <a:srgbClr val="002060"/>
                </a:solidFill>
                <a:latin typeface="Cambria Math" pitchFamily="18" charset="0"/>
              </a:rPr>
              <a:t>(</a:t>
            </a:r>
            <a:r>
              <a:rPr lang="ko-KR" altLang="en-US" sz="2400" dirty="0">
                <a:solidFill>
                  <a:srgbClr val="002060"/>
                </a:solidFill>
                <a:latin typeface="Cambria Math" pitchFamily="18" charset="0"/>
              </a:rPr>
              <a:t>편의성</a:t>
            </a:r>
            <a:r>
              <a:rPr lang="en-US" altLang="ko-KR" sz="2400" dirty="0">
                <a:solidFill>
                  <a:srgbClr val="002060"/>
                </a:solidFill>
                <a:latin typeface="Cambria Math" pitchFamily="18" charset="0"/>
              </a:rPr>
              <a:t>),</a:t>
            </a:r>
            <a:r>
              <a:rPr lang="en-US" altLang="ko-KR" sz="2400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ko-KR" altLang="en-US" sz="2400" dirty="0">
                <a:solidFill>
                  <a:srgbClr val="002060"/>
                </a:solidFill>
                <a:latin typeface="Cambria Math" pitchFamily="18" charset="0"/>
              </a:rPr>
              <a:t>비용</a:t>
            </a:r>
            <a:r>
              <a:rPr lang="en-US" altLang="ko-KR" sz="2400" dirty="0">
                <a:solidFill>
                  <a:srgbClr val="002060"/>
                </a:solidFill>
                <a:latin typeface="Cambria Math" pitchFamily="18" charset="0"/>
              </a:rPr>
              <a:t>, </a:t>
            </a:r>
            <a:r>
              <a:rPr lang="ko-KR" altLang="en-US" sz="2400" dirty="0">
                <a:solidFill>
                  <a:srgbClr val="002060"/>
                </a:solidFill>
                <a:latin typeface="Cambria Math" pitchFamily="18" charset="0"/>
              </a:rPr>
              <a:t>보안</a:t>
            </a:r>
            <a:r>
              <a:rPr lang="en-US" altLang="ko-KR" sz="2400" dirty="0">
                <a:solidFill>
                  <a:srgbClr val="002060"/>
                </a:solidFill>
                <a:latin typeface="Cambria Math" pitchFamily="18" charset="0"/>
              </a:rPr>
              <a:t>,</a:t>
            </a:r>
            <a:r>
              <a:rPr lang="en-US" altLang="ko-KR" sz="2400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ko-KR" altLang="en-US" sz="2400" dirty="0">
                <a:solidFill>
                  <a:srgbClr val="002060"/>
                </a:solidFill>
                <a:latin typeface="Cambria Math" pitchFamily="18" charset="0"/>
              </a:rPr>
              <a:t>투명성 </a:t>
            </a:r>
            <a:endParaRPr lang="en-US" altLang="ko-KR" sz="2400" dirty="0">
              <a:latin typeface="+mn-ea"/>
            </a:endParaRPr>
          </a:p>
          <a:p>
            <a:pPr>
              <a:buFont typeface="Wingdings" pitchFamily="2" charset="2"/>
              <a:buChar char="v"/>
            </a:pPr>
            <a:endParaRPr lang="en-US" altLang="ko-KR" sz="3200" dirty="0"/>
          </a:p>
          <a:p>
            <a:pPr>
              <a:buFont typeface="Wingdings" pitchFamily="2" charset="2"/>
              <a:buChar char="v"/>
            </a:pPr>
            <a:endParaRPr lang="en-US" altLang="ko-KR" sz="3200" dirty="0"/>
          </a:p>
          <a:p>
            <a:r>
              <a:rPr lang="en-US" altLang="ko-KR" sz="2400" dirty="0"/>
              <a:t>               2. </a:t>
            </a:r>
            <a:r>
              <a:rPr lang="ko-KR" altLang="en-US" sz="2400" u="sng" dirty="0"/>
              <a:t>소비시장 인프라 </a:t>
            </a:r>
            <a:r>
              <a:rPr lang="en-US" altLang="ko-KR" sz="2400" u="sng" dirty="0"/>
              <a:t>(</a:t>
            </a:r>
            <a:r>
              <a:rPr lang="en-US" altLang="ko-KR" sz="2400" u="sng" dirty="0">
                <a:latin typeface="Cambria Math" pitchFamily="18" charset="0"/>
                <a:ea typeface="Cambria Math" pitchFamily="18" charset="0"/>
              </a:rPr>
              <a:t>E-commerce) </a:t>
            </a:r>
            <a:r>
              <a:rPr lang="ko-KR" altLang="en-US" sz="2400" u="sng" dirty="0"/>
              <a:t>경쟁력</a:t>
            </a:r>
            <a:r>
              <a:rPr lang="en-US" altLang="ko-KR" sz="2400" u="sng" dirty="0"/>
              <a:t>         </a:t>
            </a:r>
          </a:p>
          <a:p>
            <a:r>
              <a:rPr lang="ko-KR" altLang="en-US" sz="2400" dirty="0">
                <a:latin typeface="Cambria Math" pitchFamily="18" charset="0"/>
              </a:rPr>
              <a:t>                                  생산자 상품                소비자</a:t>
            </a:r>
            <a:endParaRPr lang="en-US" altLang="ko-KR" sz="2400" dirty="0">
              <a:latin typeface="Cambria Math" pitchFamily="18" charset="0"/>
            </a:endParaRPr>
          </a:p>
          <a:p>
            <a:r>
              <a:rPr lang="en-US" altLang="ko-KR" sz="2400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                                  : </a:t>
            </a:r>
            <a:r>
              <a:rPr lang="ko-KR" altLang="en-US" sz="2400" dirty="0">
                <a:solidFill>
                  <a:srgbClr val="002060"/>
                </a:solidFill>
                <a:latin typeface="Cambria Math" pitchFamily="18" charset="0"/>
              </a:rPr>
              <a:t>신속성</a:t>
            </a:r>
            <a:r>
              <a:rPr lang="en-US" altLang="ko-KR" sz="2400" dirty="0">
                <a:solidFill>
                  <a:srgbClr val="002060"/>
                </a:solidFill>
                <a:latin typeface="Cambria Math" pitchFamily="18" charset="0"/>
              </a:rPr>
              <a:t>(</a:t>
            </a:r>
            <a:r>
              <a:rPr lang="ko-KR" altLang="en-US" sz="2400" dirty="0">
                <a:solidFill>
                  <a:srgbClr val="002060"/>
                </a:solidFill>
                <a:latin typeface="Cambria Math" pitchFamily="18" charset="0"/>
              </a:rPr>
              <a:t>편의성</a:t>
            </a:r>
            <a:r>
              <a:rPr lang="en-US" altLang="ko-KR" sz="2400" dirty="0">
                <a:solidFill>
                  <a:srgbClr val="002060"/>
                </a:solidFill>
                <a:latin typeface="Cambria Math" pitchFamily="18" charset="0"/>
              </a:rPr>
              <a:t>),</a:t>
            </a:r>
            <a:r>
              <a:rPr lang="en-US" altLang="ko-KR" sz="2400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ko-KR" altLang="en-US" sz="2400" dirty="0">
                <a:solidFill>
                  <a:srgbClr val="002060"/>
                </a:solidFill>
                <a:latin typeface="Cambria Math" pitchFamily="18" charset="0"/>
              </a:rPr>
              <a:t>비용</a:t>
            </a:r>
            <a:r>
              <a:rPr lang="en-US" altLang="ko-KR" sz="2400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(</a:t>
            </a:r>
            <a:r>
              <a:rPr lang="ko-KR" altLang="en-US" sz="2400" dirty="0">
                <a:solidFill>
                  <a:srgbClr val="002060"/>
                </a:solidFill>
                <a:latin typeface="Cambria Math" pitchFamily="18" charset="0"/>
              </a:rPr>
              <a:t>가격</a:t>
            </a:r>
            <a:r>
              <a:rPr lang="en-US" altLang="ko-KR" sz="2400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)</a:t>
            </a:r>
          </a:p>
          <a:p>
            <a:endParaRPr lang="en-US" altLang="ko-KR" sz="2400" dirty="0">
              <a:solidFill>
                <a:srgbClr val="002060"/>
              </a:solidFill>
              <a:latin typeface="Cambria Math" pitchFamily="18" charset="0"/>
              <a:ea typeface="Cambria Math" pitchFamily="18" charset="0"/>
            </a:endParaRPr>
          </a:p>
          <a:p>
            <a:endParaRPr lang="en-US" altLang="ko-KR" sz="2400" dirty="0">
              <a:latin typeface="Cambria Math" pitchFamily="18" charset="0"/>
              <a:ea typeface="Cambria Math" pitchFamily="18" charset="0"/>
            </a:endParaRPr>
          </a:p>
          <a:p>
            <a:endParaRPr lang="en-US" altLang="ko-KR" sz="2400" dirty="0">
              <a:latin typeface="Cambria Math" pitchFamily="18" charset="0"/>
              <a:ea typeface="Cambria Math" pitchFamily="18" charset="0"/>
            </a:endParaRPr>
          </a:p>
          <a:p>
            <a:r>
              <a:rPr lang="en-US" altLang="ko-KR" sz="2800" i="1" dirty="0">
                <a:latin typeface="Cambria Math" pitchFamily="18" charset="0"/>
                <a:ea typeface="Cambria Math" pitchFamily="18" charset="0"/>
              </a:rPr>
              <a:t>       </a:t>
            </a:r>
            <a:r>
              <a:rPr lang="en-US" altLang="ko-KR" sz="2800" i="1" dirty="0" err="1">
                <a:latin typeface="Cambria Math" pitchFamily="18" charset="0"/>
                <a:ea typeface="Cambria Math" pitchFamily="18" charset="0"/>
              </a:rPr>
              <a:t>Cupang</a:t>
            </a:r>
            <a:r>
              <a:rPr lang="en-US" altLang="ko-KR" sz="2800" dirty="0">
                <a:latin typeface="Cambria Math" pitchFamily="18" charset="0"/>
                <a:ea typeface="Cambria Math" pitchFamily="18" charset="0"/>
              </a:rPr>
              <a:t>,  Ali, </a:t>
            </a:r>
            <a:r>
              <a:rPr lang="en-US" altLang="ko-KR" sz="2800" dirty="0" err="1">
                <a:latin typeface="Cambria Math" pitchFamily="18" charset="0"/>
                <a:ea typeface="Cambria Math" pitchFamily="18" charset="0"/>
              </a:rPr>
              <a:t>Temu</a:t>
            </a:r>
            <a:r>
              <a:rPr lang="en-US" altLang="ko-KR" sz="2800" dirty="0">
                <a:latin typeface="Cambria Math" pitchFamily="18" charset="0"/>
                <a:ea typeface="Cambria Math" pitchFamily="18" charset="0"/>
              </a:rPr>
              <a:t>    Vs.   </a:t>
            </a:r>
            <a:r>
              <a:rPr lang="ko-KR" altLang="en-US" sz="2800" dirty="0">
                <a:latin typeface="+mn-ea"/>
              </a:rPr>
              <a:t>이마트</a:t>
            </a:r>
            <a:r>
              <a:rPr lang="en-US" altLang="ko-KR" sz="2800" dirty="0">
                <a:latin typeface="Cambria Math" pitchFamily="18" charset="0"/>
                <a:ea typeface="Cambria Math" pitchFamily="18" charset="0"/>
              </a:rPr>
              <a:t>, 11</a:t>
            </a:r>
            <a:r>
              <a:rPr lang="ko-KR" altLang="en-US" sz="2800" dirty="0">
                <a:latin typeface="Cambria Math" pitchFamily="18" charset="0"/>
              </a:rPr>
              <a:t>번가</a:t>
            </a:r>
            <a:r>
              <a:rPr lang="en-US" altLang="ko-KR" sz="2800" dirty="0">
                <a:latin typeface="Cambria Math" pitchFamily="18" charset="0"/>
              </a:rPr>
              <a:t>, </a:t>
            </a:r>
            <a:r>
              <a:rPr lang="ko-KR" altLang="en-US" sz="2800" dirty="0" err="1">
                <a:latin typeface="Cambria Math" pitchFamily="18" charset="0"/>
              </a:rPr>
              <a:t>롯데유통</a:t>
            </a:r>
            <a:r>
              <a:rPr lang="ko-KR" altLang="en-US" sz="2800" dirty="0">
                <a:latin typeface="Cambria Math" pitchFamily="18" charset="0"/>
              </a:rPr>
              <a:t> 경쟁력 상실</a:t>
            </a:r>
            <a:endParaRPr lang="en-US" altLang="ko-KR" sz="2800" dirty="0">
              <a:latin typeface="Cambria Math" pitchFamily="18" charset="0"/>
            </a:endParaRPr>
          </a:p>
          <a:p>
            <a:endParaRPr lang="en-US" altLang="ko-KR" sz="2800" dirty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  <a:p>
            <a:r>
              <a:rPr lang="en-US" altLang="ko-KR" sz="2800" dirty="0">
                <a:solidFill>
                  <a:srgbClr val="00B0F0"/>
                </a:solidFill>
                <a:latin typeface="Cambria Math" pitchFamily="18" charset="0"/>
                <a:ea typeface="Cambria Math" pitchFamily="18" charset="0"/>
              </a:rPr>
              <a:t>                  </a:t>
            </a:r>
            <a:r>
              <a:rPr lang="ko-KR" altLang="en-US" sz="2800" dirty="0">
                <a:solidFill>
                  <a:srgbClr val="00B0F0"/>
                </a:solidFill>
                <a:latin typeface="Cambria Math" pitchFamily="18" charset="0"/>
              </a:rPr>
              <a:t>             한국 자본시장의</a:t>
            </a:r>
            <a:r>
              <a:rPr lang="en-US" altLang="ko-KR" sz="2800" dirty="0">
                <a:solidFill>
                  <a:srgbClr val="00B0F0"/>
                </a:solidFill>
                <a:latin typeface="Cambria Math" pitchFamily="18" charset="0"/>
              </a:rPr>
              <a:t> </a:t>
            </a:r>
            <a:r>
              <a:rPr lang="ko-KR" altLang="en-US" sz="2800" dirty="0">
                <a:solidFill>
                  <a:srgbClr val="FF0000"/>
                </a:solidFill>
                <a:latin typeface="Cambria Math" pitchFamily="18" charset="0"/>
              </a:rPr>
              <a:t> </a:t>
            </a:r>
            <a:r>
              <a:rPr lang="ko-KR" altLang="en-US" sz="2800" dirty="0">
                <a:solidFill>
                  <a:srgbClr val="00B0F0"/>
                </a:solidFill>
                <a:latin typeface="Cambria Math" pitchFamily="18" charset="0"/>
              </a:rPr>
              <a:t>경쟁력 상실</a:t>
            </a:r>
            <a:r>
              <a:rPr lang="en-US" altLang="ko-KR" sz="2800" dirty="0">
                <a:solidFill>
                  <a:srgbClr val="00B0F0"/>
                </a:solidFill>
                <a:latin typeface="Cambria Math" pitchFamily="18" charset="0"/>
                <a:ea typeface="Cambria Math" pitchFamily="18" charset="0"/>
              </a:rPr>
              <a:t> !! </a:t>
            </a:r>
            <a:r>
              <a:rPr lang="en-US" altLang="ko-KR" dirty="0">
                <a:solidFill>
                  <a:srgbClr val="00B0F0"/>
                </a:solidFill>
                <a:latin typeface="+mn-ea"/>
              </a:rPr>
              <a:t>                </a:t>
            </a:r>
            <a:r>
              <a:rPr lang="en-US" altLang="ko-KR" dirty="0">
                <a:latin typeface="+mn-ea"/>
              </a:rPr>
              <a:t>                                                        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009E6B8B-697D-A1B9-CF14-6D8C53B63B6D}"/>
              </a:ext>
            </a:extLst>
          </p:cNvPr>
          <p:cNvSpPr/>
          <p:nvPr/>
        </p:nvSpPr>
        <p:spPr>
          <a:xfrm>
            <a:off x="0" y="0"/>
            <a:ext cx="12192000" cy="46448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kern="0" spc="-200" dirty="0">
                <a:solidFill>
                  <a:schemeClr val="bg1"/>
                </a:solidFill>
                <a:latin typeface="S-Core Dream 7 ExtraBold" pitchFamily="34" charset="0"/>
              </a:rPr>
              <a:t>    </a:t>
            </a:r>
            <a:endParaRPr lang="en-US" altLang="ko-KR" sz="1200" b="1" dirty="0">
              <a:solidFill>
                <a:schemeClr val="bg1"/>
              </a:solidFill>
            </a:endParaRPr>
          </a:p>
        </p:txBody>
      </p:sp>
      <p:cxnSp>
        <p:nvCxnSpPr>
          <p:cNvPr id="6" name="직선 화살표 연결선 5"/>
          <p:cNvCxnSpPr/>
          <p:nvPr/>
        </p:nvCxnSpPr>
        <p:spPr>
          <a:xfrm flipV="1">
            <a:off x="4978973" y="1587669"/>
            <a:ext cx="667710" cy="11117"/>
          </a:xfrm>
          <a:prstGeom prst="straightConnector1">
            <a:avLst/>
          </a:prstGeom>
          <a:ln>
            <a:headEnd type="stealt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화살표 연결선 6"/>
          <p:cNvCxnSpPr/>
          <p:nvPr/>
        </p:nvCxnSpPr>
        <p:spPr>
          <a:xfrm>
            <a:off x="4511970" y="3689876"/>
            <a:ext cx="903890" cy="0"/>
          </a:xfrm>
          <a:prstGeom prst="straightConnector1">
            <a:avLst/>
          </a:prstGeom>
          <a:ln>
            <a:headEnd type="stealt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8444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F9B5-D01D-4A72-BBFE-8B6FBC96131D}" type="slidenum">
              <a:rPr lang="ko-KR" altLang="en-US" smtClean="0"/>
              <a:pPr/>
              <a:t>7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1773" y="732840"/>
            <a:ext cx="113347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latin typeface="+mn-ea"/>
              </a:rPr>
              <a:t>                      </a:t>
            </a:r>
            <a:r>
              <a:rPr lang="ko-KR" altLang="en-US" sz="2800" dirty="0" err="1">
                <a:latin typeface="+mn-ea"/>
              </a:rPr>
              <a:t>전자증권</a:t>
            </a:r>
            <a:r>
              <a:rPr lang="ko-KR" altLang="en-US" sz="2800" dirty="0">
                <a:latin typeface="+mn-ea"/>
              </a:rPr>
              <a:t>  </a:t>
            </a:r>
            <a:r>
              <a:rPr lang="en-US" altLang="ko-KR" sz="2800" dirty="0">
                <a:latin typeface="+mn-ea"/>
              </a:rPr>
              <a:t>Vs.   DLT </a:t>
            </a:r>
            <a:r>
              <a:rPr lang="ko-KR" altLang="en-US" sz="2800" dirty="0">
                <a:latin typeface="+mn-ea"/>
              </a:rPr>
              <a:t>증권 토큰    </a:t>
            </a:r>
            <a:endParaRPr lang="en-US" altLang="ko-KR" sz="2800" dirty="0">
              <a:latin typeface="+mn-ea"/>
            </a:endParaRPr>
          </a:p>
          <a:p>
            <a:r>
              <a:rPr lang="ko-KR" altLang="en-US" dirty="0">
                <a:solidFill>
                  <a:srgbClr val="FF0000"/>
                </a:solidFill>
              </a:rPr>
              <a:t> </a:t>
            </a:r>
            <a:r>
              <a:rPr lang="ko-KR" altLang="en-US" dirty="0">
                <a:solidFill>
                  <a:srgbClr val="0070C0"/>
                </a:solidFill>
              </a:rPr>
              <a:t>증권사 등을 통한 중앙집중화 </a:t>
            </a:r>
            <a:r>
              <a:rPr lang="ko-KR" altLang="en-US" dirty="0" err="1">
                <a:solidFill>
                  <a:srgbClr val="0070C0"/>
                </a:solidFill>
              </a:rPr>
              <a:t>전자등록</a:t>
            </a:r>
            <a:r>
              <a:rPr lang="en-US" altLang="ko-KR" dirty="0">
                <a:solidFill>
                  <a:srgbClr val="0070C0"/>
                </a:solidFill>
              </a:rPr>
              <a:t>(</a:t>
            </a:r>
            <a:r>
              <a:rPr lang="ko-KR" altLang="en-US" dirty="0" err="1">
                <a:solidFill>
                  <a:srgbClr val="0070C0"/>
                </a:solidFill>
              </a:rPr>
              <a:t>전자증권</a:t>
            </a:r>
            <a:r>
              <a:rPr lang="en-US" altLang="ko-KR" dirty="0">
                <a:solidFill>
                  <a:srgbClr val="0070C0"/>
                </a:solidFill>
              </a:rPr>
              <a:t>)  Vs.  </a:t>
            </a:r>
            <a:r>
              <a:rPr lang="ko-KR" altLang="en-US" dirty="0">
                <a:solidFill>
                  <a:srgbClr val="0070C0"/>
                </a:solidFill>
              </a:rPr>
              <a:t>발행인이 </a:t>
            </a:r>
            <a:r>
              <a:rPr lang="ko-KR" altLang="en-US" dirty="0" err="1">
                <a:solidFill>
                  <a:srgbClr val="0070C0"/>
                </a:solidFill>
              </a:rPr>
              <a:t>분산원장</a:t>
            </a:r>
            <a:r>
              <a:rPr lang="ko-KR" altLang="en-US" dirty="0">
                <a:solidFill>
                  <a:srgbClr val="0070C0"/>
                </a:solidFill>
              </a:rPr>
              <a:t> 플랫폼에 </a:t>
            </a:r>
            <a:r>
              <a:rPr lang="ko-KR" altLang="en-US" dirty="0" err="1">
                <a:solidFill>
                  <a:srgbClr val="0070C0"/>
                </a:solidFill>
              </a:rPr>
              <a:t>직접등록</a:t>
            </a:r>
            <a:r>
              <a:rPr lang="ko-KR" altLang="en-US" dirty="0">
                <a:solidFill>
                  <a:srgbClr val="0070C0"/>
                </a:solidFill>
              </a:rPr>
              <a:t> </a:t>
            </a:r>
            <a:r>
              <a:rPr lang="en-US" altLang="ko-KR" dirty="0">
                <a:solidFill>
                  <a:srgbClr val="0070C0"/>
                </a:solidFill>
              </a:rPr>
              <a:t>(</a:t>
            </a:r>
            <a:r>
              <a:rPr lang="ko-KR" altLang="en-US" dirty="0" err="1">
                <a:solidFill>
                  <a:srgbClr val="0070C0"/>
                </a:solidFill>
              </a:rPr>
              <a:t>증권토큰</a:t>
            </a:r>
            <a:r>
              <a:rPr lang="en-US" altLang="ko-KR" dirty="0">
                <a:solidFill>
                  <a:srgbClr val="0070C0"/>
                </a:solidFill>
              </a:rPr>
              <a:t>)</a:t>
            </a:r>
          </a:p>
          <a:p>
            <a:endParaRPr lang="en-US" altLang="ko-KR" sz="2400" dirty="0">
              <a:solidFill>
                <a:srgbClr val="0070C0"/>
              </a:solidFill>
              <a:latin typeface="+mn-ea"/>
            </a:endParaRPr>
          </a:p>
          <a:p>
            <a:endParaRPr lang="en-US" altLang="ko-KR" sz="2400" dirty="0">
              <a:solidFill>
                <a:srgbClr val="0070C0"/>
              </a:solidFill>
              <a:latin typeface="+mn-ea"/>
            </a:endParaRPr>
          </a:p>
          <a:p>
            <a:endParaRPr lang="en-US" altLang="ko-KR" sz="2400" dirty="0">
              <a:solidFill>
                <a:srgbClr val="0070C0"/>
              </a:solidFill>
              <a:latin typeface="+mn-ea"/>
            </a:endParaRPr>
          </a:p>
          <a:p>
            <a:r>
              <a:rPr lang="ko-KR" altLang="en-US" dirty="0"/>
              <a:t>금융위원회</a:t>
            </a:r>
            <a:r>
              <a:rPr lang="en-US" altLang="ko-KR" dirty="0"/>
              <a:t>(2024)</a:t>
            </a:r>
            <a:r>
              <a:rPr lang="ko-KR" altLang="en-US" dirty="0"/>
              <a:t> </a:t>
            </a:r>
            <a:r>
              <a:rPr lang="en-US" altLang="ko-KR" dirty="0"/>
              <a:t>“</a:t>
            </a:r>
            <a:r>
              <a:rPr lang="ko-KR" altLang="en-US" dirty="0" err="1">
                <a:solidFill>
                  <a:srgbClr val="00B0F0"/>
                </a:solidFill>
              </a:rPr>
              <a:t>토큰증권</a:t>
            </a:r>
            <a:r>
              <a:rPr lang="ko-KR" altLang="en-US" dirty="0">
                <a:solidFill>
                  <a:srgbClr val="00B0F0"/>
                </a:solidFill>
              </a:rPr>
              <a:t> 발행</a:t>
            </a:r>
            <a:r>
              <a:rPr lang="en-US" altLang="ko-KR" dirty="0">
                <a:solidFill>
                  <a:srgbClr val="00B0F0"/>
                </a:solidFill>
              </a:rPr>
              <a:t>(STO) </a:t>
            </a:r>
            <a:r>
              <a:rPr lang="ko-KR" altLang="en-US" dirty="0">
                <a:solidFill>
                  <a:srgbClr val="00B0F0"/>
                </a:solidFill>
              </a:rPr>
              <a:t>가이드라인</a:t>
            </a:r>
            <a:r>
              <a:rPr lang="en-US" altLang="ko-KR" dirty="0">
                <a:solidFill>
                  <a:srgbClr val="00B0F0"/>
                </a:solidFill>
              </a:rPr>
              <a:t>(</a:t>
            </a:r>
            <a:r>
              <a:rPr lang="ko-KR" altLang="en-US" dirty="0">
                <a:solidFill>
                  <a:srgbClr val="00B0F0"/>
                </a:solidFill>
              </a:rPr>
              <a:t>새로운 그릇</a:t>
            </a:r>
            <a:r>
              <a:rPr lang="en-US" altLang="ko-KR" dirty="0">
                <a:solidFill>
                  <a:srgbClr val="00B0F0"/>
                </a:solidFill>
              </a:rPr>
              <a:t>)”</a:t>
            </a:r>
          </a:p>
          <a:p>
            <a:r>
              <a:rPr lang="en-US" altLang="ko-KR" dirty="0">
                <a:solidFill>
                  <a:srgbClr val="FF0000"/>
                </a:solidFill>
              </a:rPr>
              <a:t>  “</a:t>
            </a:r>
            <a:r>
              <a:rPr lang="ko-KR" altLang="en-US" dirty="0" err="1">
                <a:solidFill>
                  <a:srgbClr val="FF0000"/>
                </a:solidFill>
              </a:rPr>
              <a:t>증권발행에</a:t>
            </a:r>
            <a:r>
              <a:rPr lang="ko-KR" altLang="en-US" dirty="0">
                <a:solidFill>
                  <a:srgbClr val="FF0000"/>
                </a:solidFill>
              </a:rPr>
              <a:t> 있어 증권</a:t>
            </a:r>
            <a:r>
              <a:rPr lang="en-US" altLang="ko-KR" dirty="0">
                <a:solidFill>
                  <a:srgbClr val="FF0000"/>
                </a:solidFill>
              </a:rPr>
              <a:t>(</a:t>
            </a:r>
            <a:r>
              <a:rPr lang="ko-KR" altLang="en-US" dirty="0">
                <a:solidFill>
                  <a:srgbClr val="FF0000"/>
                </a:solidFill>
              </a:rPr>
              <a:t>음식</a:t>
            </a:r>
            <a:r>
              <a:rPr lang="en-US" altLang="ko-KR" dirty="0">
                <a:solidFill>
                  <a:srgbClr val="FF0000"/>
                </a:solidFill>
              </a:rPr>
              <a:t>)</a:t>
            </a:r>
            <a:r>
              <a:rPr lang="ko-KR" altLang="en-US" dirty="0">
                <a:solidFill>
                  <a:srgbClr val="FF0000"/>
                </a:solidFill>
              </a:rPr>
              <a:t>별 특성에 맞는 </a:t>
            </a:r>
            <a:r>
              <a:rPr lang="ko-KR" altLang="en-US" u="sng" dirty="0">
                <a:solidFill>
                  <a:srgbClr val="FF0000"/>
                </a:solidFill>
              </a:rPr>
              <a:t>새로운 발행 수단</a:t>
            </a:r>
            <a:r>
              <a:rPr lang="en-US" altLang="ko-KR" u="sng" dirty="0">
                <a:solidFill>
                  <a:srgbClr val="FF0000"/>
                </a:solidFill>
              </a:rPr>
              <a:t>(</a:t>
            </a:r>
            <a:r>
              <a:rPr lang="ko-KR" altLang="en-US" u="sng" dirty="0" err="1">
                <a:solidFill>
                  <a:srgbClr val="FF0000"/>
                </a:solidFill>
              </a:rPr>
              <a:t>그룻</a:t>
            </a:r>
            <a:r>
              <a:rPr lang="en-US" altLang="ko-KR" u="sng" dirty="0">
                <a:solidFill>
                  <a:srgbClr val="FF0000"/>
                </a:solidFill>
              </a:rPr>
              <a:t>)</a:t>
            </a:r>
            <a:r>
              <a:rPr lang="ko-KR" altLang="en-US" dirty="0">
                <a:solidFill>
                  <a:srgbClr val="FF0000"/>
                </a:solidFill>
              </a:rPr>
              <a:t>을 선택할 수 있도록 하자는 것</a:t>
            </a:r>
            <a:r>
              <a:rPr lang="en-US" altLang="ko-KR" dirty="0">
                <a:solidFill>
                  <a:srgbClr val="FF0000"/>
                </a:solidFill>
              </a:rPr>
              <a:t>”</a:t>
            </a:r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  “</a:t>
            </a:r>
            <a:r>
              <a:rPr lang="ko-KR" altLang="en-US" dirty="0"/>
              <a:t>자산</a:t>
            </a:r>
            <a:r>
              <a:rPr lang="en-US" altLang="ko-KR" dirty="0"/>
              <a:t>(</a:t>
            </a:r>
            <a:r>
              <a:rPr lang="ko-KR" altLang="en-US" dirty="0"/>
              <a:t>음식</a:t>
            </a:r>
            <a:r>
              <a:rPr lang="en-US" altLang="ko-KR" dirty="0"/>
              <a:t>)</a:t>
            </a:r>
            <a:r>
              <a:rPr lang="ko-KR" altLang="en-US" dirty="0"/>
              <a:t>의 종류에 따라 적합한 </a:t>
            </a:r>
            <a:r>
              <a:rPr lang="ko-KR" altLang="en-US" dirty="0" err="1"/>
              <a:t>발행수단</a:t>
            </a:r>
            <a:r>
              <a:rPr lang="en-US" altLang="ko-KR" dirty="0"/>
              <a:t>(</a:t>
            </a:r>
            <a:r>
              <a:rPr lang="ko-KR" altLang="en-US" dirty="0"/>
              <a:t>그릇</a:t>
            </a:r>
            <a:r>
              <a:rPr lang="en-US" altLang="ko-KR" dirty="0"/>
              <a:t>)</a:t>
            </a:r>
            <a:r>
              <a:rPr lang="ko-KR" altLang="en-US" dirty="0"/>
              <a:t>이 달라질 수 있는데 </a:t>
            </a:r>
            <a:endParaRPr lang="en-US" altLang="ko-KR" dirty="0"/>
          </a:p>
          <a:p>
            <a:r>
              <a:rPr lang="en-US" altLang="ko-KR" dirty="0"/>
              <a:t>   </a:t>
            </a:r>
          </a:p>
          <a:p>
            <a:r>
              <a:rPr lang="en-US" altLang="ko-KR" dirty="0"/>
              <a:t> - </a:t>
            </a:r>
            <a:r>
              <a:rPr lang="ko-KR" altLang="en-US" dirty="0"/>
              <a:t>비정형적 증권</a:t>
            </a:r>
            <a:r>
              <a:rPr lang="en-US" altLang="ko-KR" dirty="0"/>
              <a:t>(</a:t>
            </a:r>
            <a:r>
              <a:rPr lang="ko-KR" altLang="en-US" dirty="0"/>
              <a:t>저작권</a:t>
            </a:r>
            <a:r>
              <a:rPr lang="en-US" altLang="ko-KR" dirty="0"/>
              <a:t>)</a:t>
            </a:r>
            <a:r>
              <a:rPr lang="ko-KR" altLang="en-US" dirty="0"/>
              <a:t>의 소액 발행 및 </a:t>
            </a:r>
            <a:r>
              <a:rPr lang="ko-KR" altLang="en-US" dirty="0" err="1"/>
              <a:t>조각투자의</a:t>
            </a:r>
            <a:r>
              <a:rPr lang="ko-KR" altLang="en-US" dirty="0"/>
              <a:t> 경우에는 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 -  </a:t>
            </a:r>
            <a:r>
              <a:rPr lang="ko-KR" altLang="en-US" dirty="0"/>
              <a:t>증권사를 통한 중앙집중적 </a:t>
            </a:r>
            <a:r>
              <a:rPr lang="ko-KR" altLang="en-US" dirty="0" err="1"/>
              <a:t>전자등록</a:t>
            </a:r>
            <a:r>
              <a:rPr lang="ko-KR" altLang="en-US" dirty="0"/>
              <a:t> 관리되는 </a:t>
            </a:r>
            <a:r>
              <a:rPr lang="ko-KR" altLang="en-US" dirty="0" err="1"/>
              <a:t>전자증권</a:t>
            </a:r>
            <a:r>
              <a:rPr lang="en-US" altLang="ko-KR" dirty="0"/>
              <a:t>(</a:t>
            </a:r>
            <a:r>
              <a:rPr lang="ko-KR" altLang="en-US" dirty="0"/>
              <a:t>그릇</a:t>
            </a:r>
            <a:r>
              <a:rPr lang="en-US" altLang="ko-KR" dirty="0"/>
              <a:t>)</a:t>
            </a:r>
            <a:r>
              <a:rPr lang="ko-KR" altLang="en-US" dirty="0"/>
              <a:t>방식보다 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    </a:t>
            </a:r>
            <a:r>
              <a:rPr lang="ko-KR" altLang="en-US" dirty="0" err="1"/>
              <a:t>블록체인</a:t>
            </a:r>
            <a:r>
              <a:rPr lang="ko-KR" altLang="en-US" dirty="0"/>
              <a:t> </a:t>
            </a:r>
            <a:r>
              <a:rPr lang="ko-KR" altLang="en-US" dirty="0" err="1"/>
              <a:t>분산원장</a:t>
            </a:r>
            <a:r>
              <a:rPr lang="en-US" altLang="ko-KR" dirty="0"/>
              <a:t>(</a:t>
            </a:r>
            <a:r>
              <a:rPr lang="ko-KR" altLang="en-US" dirty="0"/>
              <a:t>새로운 그릇</a:t>
            </a:r>
            <a:r>
              <a:rPr lang="en-US" altLang="ko-KR" dirty="0"/>
              <a:t>)</a:t>
            </a:r>
            <a:r>
              <a:rPr lang="ko-KR" altLang="en-US" dirty="0"/>
              <a:t>의 </a:t>
            </a:r>
            <a:r>
              <a:rPr lang="ko-KR" altLang="en-US" dirty="0" err="1"/>
              <a:t>발행형태가</a:t>
            </a:r>
            <a:r>
              <a:rPr lang="ko-KR" altLang="en-US" dirty="0"/>
              <a:t> 적합하다고 판단한 것이다</a:t>
            </a:r>
            <a:r>
              <a:rPr lang="en-US" altLang="ko-KR" dirty="0"/>
              <a:t>.” </a:t>
            </a:r>
            <a:endParaRPr lang="en-US" altLang="ko-KR" sz="2000" dirty="0">
              <a:latin typeface="+mn-ea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009E6B8B-697D-A1B9-CF14-6D8C53B63B6D}"/>
              </a:ext>
            </a:extLst>
          </p:cNvPr>
          <p:cNvSpPr/>
          <p:nvPr/>
        </p:nvSpPr>
        <p:spPr>
          <a:xfrm>
            <a:off x="0" y="-38045"/>
            <a:ext cx="12192000" cy="46448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kern="0" spc="-200" dirty="0">
                <a:solidFill>
                  <a:schemeClr val="bg1"/>
                </a:solidFill>
                <a:latin typeface="S-Core Dream 7 ExtraBold" pitchFamily="34" charset="0"/>
              </a:rPr>
              <a:t>정부의  </a:t>
            </a:r>
            <a:r>
              <a:rPr lang="en-US" altLang="ko-KR" b="1" kern="0" spc="-200" dirty="0">
                <a:solidFill>
                  <a:schemeClr val="bg1"/>
                </a:solidFill>
                <a:latin typeface="S-Core Dream 7 ExtraBold" pitchFamily="34" charset="0"/>
              </a:rPr>
              <a:t>STO </a:t>
            </a:r>
            <a:r>
              <a:rPr lang="ko-KR" altLang="en-US" b="1" kern="0" spc="-200" dirty="0">
                <a:solidFill>
                  <a:schemeClr val="bg1"/>
                </a:solidFill>
                <a:latin typeface="S-Core Dream 7 ExtraBold" pitchFamily="34" charset="0"/>
              </a:rPr>
              <a:t>가이드라인</a:t>
            </a:r>
            <a:r>
              <a:rPr lang="en-US" altLang="ko-KR" b="1" kern="0" spc="-200" dirty="0">
                <a:solidFill>
                  <a:schemeClr val="bg1"/>
                </a:solidFill>
                <a:latin typeface="S-Core Dream 7 ExtraBold" pitchFamily="34" charset="0"/>
              </a:rPr>
              <a:t>   </a:t>
            </a:r>
            <a:r>
              <a:rPr lang="ko-KR" altLang="en-US" b="1" kern="0" spc="-200" dirty="0">
                <a:solidFill>
                  <a:schemeClr val="bg1"/>
                </a:solidFill>
                <a:latin typeface="S-Core Dream 7 ExtraBold" pitchFamily="34" charset="0"/>
              </a:rPr>
              <a:t> </a:t>
            </a:r>
            <a:endParaRPr lang="en-US" altLang="ko-KR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10582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F9B5-D01D-4A72-BBFE-8B6FBC96131D}" type="slidenum">
              <a:rPr lang="ko-KR" altLang="en-US" smtClean="0"/>
              <a:pPr/>
              <a:t>70</a:t>
            </a:fld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009E6B8B-697D-A1B9-CF14-6D8C53B63B6D}"/>
              </a:ext>
            </a:extLst>
          </p:cNvPr>
          <p:cNvSpPr/>
          <p:nvPr/>
        </p:nvSpPr>
        <p:spPr>
          <a:xfrm>
            <a:off x="0" y="0"/>
            <a:ext cx="12192000" cy="46448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kern="0" spc="-200" dirty="0">
                <a:solidFill>
                  <a:schemeClr val="bg1"/>
                </a:solidFill>
                <a:latin typeface="S-Core Dream 7 ExtraBold" pitchFamily="34" charset="0"/>
              </a:rPr>
              <a:t> </a:t>
            </a:r>
            <a:r>
              <a:rPr lang="ko-KR" altLang="en-US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cs typeface="Microsoft GothicNeo" panose="020B0500000101010101" pitchFamily="50" charset="-127"/>
              </a:rPr>
              <a:t>                                           </a:t>
            </a:r>
            <a:r>
              <a:rPr lang="en-US" altLang="ko-KR" sz="12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cs typeface="Microsoft GothicNeo" panose="020B0500000101010101" pitchFamily="50" charset="-127"/>
              </a:rPr>
              <a:t>                                                                                                                                                                                                </a:t>
            </a:r>
            <a:r>
              <a:rPr lang="ko-KR" altLang="en-US" sz="12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cs typeface="Microsoft GothicNeo" panose="020B0500000101010101" pitchFamily="50" charset="-127"/>
              </a:rPr>
              <a:t>「</a:t>
            </a:r>
            <a:endParaRPr lang="en-US" altLang="ko-KR" sz="1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92404" y="2371491"/>
            <a:ext cx="79766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/>
              <a:t>감사합니다  </a:t>
            </a:r>
            <a:endParaRPr lang="en-US" altLang="ko-KR" sz="2800" dirty="0"/>
          </a:p>
          <a:p>
            <a:endParaRPr lang="en-US" altLang="ko-KR" sz="2800" dirty="0"/>
          </a:p>
          <a:p>
            <a:endParaRPr lang="en-US" altLang="ko-KR" sz="2800" dirty="0"/>
          </a:p>
          <a:p>
            <a:r>
              <a:rPr lang="ko-KR" altLang="en-US" sz="2800" dirty="0"/>
              <a:t> 코멘트나 의견 </a:t>
            </a:r>
            <a:r>
              <a:rPr lang="en-US" altLang="ko-KR" sz="2800" dirty="0"/>
              <a:t>, </a:t>
            </a:r>
            <a:r>
              <a:rPr lang="ko-KR" altLang="en-US" sz="2800" dirty="0"/>
              <a:t>수정 요청을 환영합니다  </a:t>
            </a:r>
            <a:endParaRPr lang="en-US" altLang="ko-KR" sz="2800" dirty="0"/>
          </a:p>
          <a:p>
            <a:r>
              <a:rPr lang="en-US" altLang="ko-KR" sz="2800" dirty="0"/>
              <a:t> </a:t>
            </a:r>
            <a:r>
              <a:rPr lang="en-US" altLang="ko-KR" sz="2800" dirty="0" err="1"/>
              <a:t>rfctogether</a:t>
            </a:r>
            <a:r>
              <a:rPr lang="en-US" altLang="ko-KR" sz="2800" dirty="0"/>
              <a:t>@ gmail.com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667609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F9B5-D01D-4A72-BBFE-8B6FBC96131D}" type="slidenum">
              <a:rPr lang="ko-KR" altLang="en-US" smtClean="0"/>
              <a:pPr/>
              <a:t>8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4380" y="639480"/>
            <a:ext cx="1133475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latin typeface="+mn-ea"/>
              </a:rPr>
              <a:t> DLT </a:t>
            </a:r>
            <a:r>
              <a:rPr lang="ko-KR" altLang="en-US" sz="2800" dirty="0">
                <a:latin typeface="+mn-ea"/>
              </a:rPr>
              <a:t>증권 토큰    </a:t>
            </a:r>
            <a:endParaRPr lang="en-US" altLang="ko-KR" sz="2800" dirty="0">
              <a:latin typeface="+mn-ea"/>
            </a:endParaRPr>
          </a:p>
          <a:p>
            <a:endParaRPr lang="en-US" altLang="ko-KR" sz="2400" dirty="0">
              <a:solidFill>
                <a:srgbClr val="0070C0"/>
              </a:solidFill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dirty="0">
                <a:solidFill>
                  <a:srgbClr val="00B0F0"/>
                </a:solidFill>
                <a:latin typeface="+mn-ea"/>
              </a:rPr>
              <a:t> </a:t>
            </a:r>
            <a:r>
              <a:rPr lang="ko-KR" altLang="en-US" dirty="0">
                <a:solidFill>
                  <a:srgbClr val="00B0F0"/>
                </a:solidFill>
                <a:latin typeface="+mn-ea"/>
              </a:rPr>
              <a:t>편익</a:t>
            </a:r>
            <a:r>
              <a:rPr lang="en-US" altLang="ko-KR" dirty="0">
                <a:solidFill>
                  <a:srgbClr val="00B0F0"/>
                </a:solidFill>
                <a:latin typeface="+mn-ea"/>
              </a:rPr>
              <a:t> </a:t>
            </a:r>
          </a:p>
          <a:p>
            <a:r>
              <a:rPr lang="en-US" altLang="ko-KR" dirty="0">
                <a:solidFill>
                  <a:srgbClr val="FF0000"/>
                </a:solidFill>
                <a:latin typeface="+mn-ea"/>
              </a:rPr>
              <a:t> </a:t>
            </a:r>
          </a:p>
          <a:p>
            <a:r>
              <a:rPr lang="en-US" altLang="ko-KR" dirty="0">
                <a:solidFill>
                  <a:srgbClr val="00B0F0"/>
                </a:solidFill>
                <a:latin typeface="+mn-ea"/>
              </a:rPr>
              <a:t>*</a:t>
            </a:r>
            <a:r>
              <a:rPr lang="ko-KR" altLang="en-US" dirty="0">
                <a:solidFill>
                  <a:srgbClr val="00B0F0"/>
                </a:solidFill>
                <a:latin typeface="+mn-ea"/>
              </a:rPr>
              <a:t>스마트 계약을 통한 업무 </a:t>
            </a:r>
            <a:r>
              <a:rPr lang="en-US" altLang="ko-KR" dirty="0">
                <a:solidFill>
                  <a:srgbClr val="00B0F0"/>
                </a:solidFill>
                <a:latin typeface="+mn-ea"/>
              </a:rPr>
              <a:t>STP(straight-through process)</a:t>
            </a:r>
            <a:r>
              <a:rPr lang="ko-KR" altLang="en-US" dirty="0">
                <a:solidFill>
                  <a:srgbClr val="00B0F0"/>
                </a:solidFill>
                <a:latin typeface="+mn-ea"/>
              </a:rPr>
              <a:t>화</a:t>
            </a:r>
            <a:endParaRPr lang="en-US" altLang="ko-KR" dirty="0">
              <a:solidFill>
                <a:srgbClr val="00B0F0"/>
              </a:solidFill>
              <a:latin typeface="+mn-ea"/>
            </a:endParaRPr>
          </a:p>
          <a:p>
            <a:r>
              <a:rPr lang="en-US" altLang="ko-KR" dirty="0">
                <a:solidFill>
                  <a:srgbClr val="00B0F0"/>
                </a:solidFill>
                <a:latin typeface="+mn-ea"/>
              </a:rPr>
              <a:t>     : </a:t>
            </a:r>
            <a:r>
              <a:rPr lang="ko-KR" altLang="en-US" dirty="0" err="1">
                <a:solidFill>
                  <a:srgbClr val="00B0F0"/>
                </a:solidFill>
                <a:latin typeface="+mn-ea"/>
              </a:rPr>
              <a:t>컴플라이언스</a:t>
            </a:r>
            <a:r>
              <a:rPr lang="en-US" altLang="ko-KR" dirty="0">
                <a:solidFill>
                  <a:srgbClr val="00B0F0"/>
                </a:solidFill>
                <a:latin typeface="+mn-ea"/>
              </a:rPr>
              <a:t>, </a:t>
            </a:r>
            <a:r>
              <a:rPr lang="ko-KR" altLang="en-US" dirty="0">
                <a:solidFill>
                  <a:srgbClr val="00B0F0"/>
                </a:solidFill>
                <a:latin typeface="+mn-ea"/>
              </a:rPr>
              <a:t>문서작업</a:t>
            </a:r>
            <a:r>
              <a:rPr lang="en-US" altLang="ko-KR" dirty="0">
                <a:solidFill>
                  <a:srgbClr val="00B0F0"/>
                </a:solidFill>
                <a:latin typeface="+mn-ea"/>
              </a:rPr>
              <a:t>, </a:t>
            </a:r>
            <a:r>
              <a:rPr lang="ko-KR" altLang="en-US" dirty="0">
                <a:solidFill>
                  <a:srgbClr val="00B0F0"/>
                </a:solidFill>
                <a:latin typeface="+mn-ea"/>
              </a:rPr>
              <a:t>인증</a:t>
            </a:r>
            <a:r>
              <a:rPr lang="en-US" altLang="ko-KR" dirty="0">
                <a:solidFill>
                  <a:srgbClr val="00B0F0"/>
                </a:solidFill>
                <a:latin typeface="+mn-ea"/>
              </a:rPr>
              <a:t>, </a:t>
            </a:r>
            <a:r>
              <a:rPr lang="ko-KR" altLang="en-US" dirty="0">
                <a:solidFill>
                  <a:srgbClr val="00B0F0"/>
                </a:solidFill>
                <a:latin typeface="+mn-ea"/>
              </a:rPr>
              <a:t>거래 등의 업무 일괄처리</a:t>
            </a:r>
            <a:endParaRPr lang="en-US" altLang="ko-KR" dirty="0">
              <a:solidFill>
                <a:srgbClr val="00B0F0"/>
              </a:solidFill>
              <a:latin typeface="+mn-ea"/>
            </a:endParaRPr>
          </a:p>
          <a:p>
            <a:r>
              <a:rPr lang="ko-KR" altLang="en-US" dirty="0">
                <a:solidFill>
                  <a:srgbClr val="00B0F0"/>
                </a:solidFill>
                <a:latin typeface="+mn-ea"/>
              </a:rPr>
              <a:t> </a:t>
            </a:r>
            <a:endParaRPr lang="en-US" altLang="ko-KR" dirty="0">
              <a:latin typeface="+mn-ea"/>
            </a:endParaRPr>
          </a:p>
          <a:p>
            <a:pPr marL="342900" indent="-342900">
              <a:buAutoNum type="arabicPeriod"/>
            </a:pPr>
            <a:r>
              <a:rPr lang="ko-KR" altLang="en-US" dirty="0" err="1">
                <a:latin typeface="+mn-ea"/>
              </a:rPr>
              <a:t>발행속도</a:t>
            </a:r>
            <a:r>
              <a:rPr lang="en-US" altLang="ko-KR" dirty="0">
                <a:latin typeface="+mn-ea"/>
              </a:rPr>
              <a:t> (T-30/7     T) </a:t>
            </a:r>
          </a:p>
          <a:p>
            <a:pPr marL="342900" indent="-342900">
              <a:buAutoNum type="arabicPeriod"/>
            </a:pPr>
            <a:endParaRPr lang="en-US" altLang="ko-KR" dirty="0">
              <a:latin typeface="+mn-ea"/>
            </a:endParaRPr>
          </a:p>
          <a:p>
            <a:pPr marL="342900" indent="-342900">
              <a:buFontTx/>
              <a:buAutoNum type="arabicPeriod"/>
            </a:pPr>
            <a:r>
              <a:rPr lang="ko-KR" altLang="en-US" dirty="0">
                <a:solidFill>
                  <a:srgbClr val="18191E"/>
                </a:solidFill>
                <a:latin typeface="+mn-ea"/>
              </a:rPr>
              <a:t>유동성 확대  및  조각 투자 가능 </a:t>
            </a:r>
            <a:endParaRPr lang="en-US" altLang="ko-KR" dirty="0">
              <a:latin typeface="+mn-ea"/>
            </a:endParaRPr>
          </a:p>
          <a:p>
            <a:r>
              <a:rPr lang="en-US" altLang="ko-KR" dirty="0">
                <a:solidFill>
                  <a:srgbClr val="FF0000"/>
                </a:solidFill>
                <a:latin typeface="+mn-ea"/>
              </a:rPr>
              <a:t> </a:t>
            </a:r>
          </a:p>
          <a:p>
            <a:r>
              <a:rPr lang="en-US" altLang="ko-KR" dirty="0">
                <a:latin typeface="+mn-ea"/>
              </a:rPr>
              <a:t>3.</a:t>
            </a:r>
            <a:r>
              <a:rPr lang="ko-KR" altLang="en-US" dirty="0">
                <a:latin typeface="+mn-ea"/>
              </a:rPr>
              <a:t> 비용절감 </a:t>
            </a:r>
            <a:r>
              <a:rPr lang="en-US" altLang="ko-KR" dirty="0">
                <a:latin typeface="+mn-ea"/>
              </a:rPr>
              <a:t>: </a:t>
            </a:r>
            <a:r>
              <a:rPr lang="ko-KR" altLang="en-US" dirty="0">
                <a:latin typeface="+mn-ea"/>
              </a:rPr>
              <a:t>발행</a:t>
            </a:r>
            <a:r>
              <a:rPr lang="en-US" altLang="ko-KR" dirty="0">
                <a:latin typeface="+mn-ea"/>
              </a:rPr>
              <a:t>, </a:t>
            </a:r>
            <a:r>
              <a:rPr lang="ko-KR" altLang="en-US" dirty="0">
                <a:latin typeface="+mn-ea"/>
              </a:rPr>
              <a:t>수탁 및 자산관리</a:t>
            </a:r>
            <a:r>
              <a:rPr lang="en-US" altLang="ko-KR" dirty="0">
                <a:latin typeface="+mn-ea"/>
              </a:rPr>
              <a:t>  </a:t>
            </a:r>
          </a:p>
          <a:p>
            <a:endParaRPr lang="en-US" altLang="ko-KR" dirty="0">
              <a:latin typeface="+mn-ea"/>
            </a:endParaRPr>
          </a:p>
          <a:p>
            <a:r>
              <a:rPr lang="en-US" altLang="ko-KR" dirty="0">
                <a:latin typeface="+mn-ea"/>
              </a:rPr>
              <a:t>4. </a:t>
            </a:r>
            <a:r>
              <a:rPr lang="ko-KR" altLang="en-US" dirty="0">
                <a:latin typeface="+mn-ea"/>
              </a:rPr>
              <a:t>중개자 오류 감소 및 투명성</a:t>
            </a:r>
            <a:endParaRPr lang="en-US" altLang="ko-KR" dirty="0">
              <a:latin typeface="+mn-ea"/>
            </a:endParaRPr>
          </a:p>
          <a:p>
            <a:endParaRPr lang="en-US" altLang="ko-KR" dirty="0">
              <a:latin typeface="+mn-ea"/>
            </a:endParaRPr>
          </a:p>
          <a:p>
            <a:r>
              <a:rPr lang="en-US" altLang="ko-KR" dirty="0">
                <a:latin typeface="+mn-ea"/>
              </a:rPr>
              <a:t>5. </a:t>
            </a:r>
            <a:r>
              <a:rPr lang="ko-KR" altLang="en-US" dirty="0">
                <a:latin typeface="+mn-ea"/>
              </a:rPr>
              <a:t>데이터 </a:t>
            </a:r>
            <a:r>
              <a:rPr lang="ko-KR" altLang="en-US" dirty="0" err="1">
                <a:latin typeface="+mn-ea"/>
              </a:rPr>
              <a:t>보안성</a:t>
            </a:r>
            <a:r>
              <a:rPr lang="ko-KR" altLang="en-US" dirty="0">
                <a:latin typeface="+mn-ea"/>
              </a:rPr>
              <a:t> </a:t>
            </a:r>
            <a:endParaRPr lang="en-US" altLang="ko-KR" dirty="0">
              <a:latin typeface="+mn-ea"/>
            </a:endParaRPr>
          </a:p>
          <a:p>
            <a:pPr marL="342900" indent="-342900">
              <a:buAutoNum type="arabicPeriod"/>
            </a:pPr>
            <a:endParaRPr lang="en-US" altLang="ko-KR" dirty="0">
              <a:latin typeface="+mn-ea"/>
            </a:endParaRPr>
          </a:p>
          <a:p>
            <a:r>
              <a:rPr lang="en-US" altLang="ko-KR" dirty="0">
                <a:latin typeface="+mn-ea"/>
              </a:rPr>
              <a:t>5. </a:t>
            </a:r>
            <a:r>
              <a:rPr lang="ko-KR" altLang="en-US" dirty="0">
                <a:latin typeface="+mn-ea"/>
              </a:rPr>
              <a:t>거래상대방 위험감소</a:t>
            </a:r>
            <a:r>
              <a:rPr lang="en-US" altLang="ko-KR" dirty="0">
                <a:latin typeface="+mn-ea"/>
              </a:rPr>
              <a:t>(</a:t>
            </a:r>
            <a:r>
              <a:rPr lang="ko-KR" altLang="en-US" dirty="0" err="1">
                <a:latin typeface="+mn-ea"/>
              </a:rPr>
              <a:t>담보처리</a:t>
            </a:r>
            <a:r>
              <a:rPr lang="en-US" altLang="ko-KR" dirty="0">
                <a:latin typeface="+mn-ea"/>
              </a:rPr>
              <a:t> </a:t>
            </a:r>
            <a:r>
              <a:rPr lang="ko-KR" altLang="en-US" dirty="0">
                <a:latin typeface="+mn-ea"/>
              </a:rPr>
              <a:t>신속 용이</a:t>
            </a:r>
            <a:r>
              <a:rPr lang="en-US" altLang="ko-KR" dirty="0">
                <a:latin typeface="+mn-ea"/>
              </a:rPr>
              <a:t>)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009E6B8B-697D-A1B9-CF14-6D8C53B63B6D}"/>
              </a:ext>
            </a:extLst>
          </p:cNvPr>
          <p:cNvSpPr/>
          <p:nvPr/>
        </p:nvSpPr>
        <p:spPr>
          <a:xfrm>
            <a:off x="0" y="-38045"/>
            <a:ext cx="12192000" cy="46448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b="1" kern="0" spc="-200" dirty="0">
                <a:solidFill>
                  <a:schemeClr val="bg1"/>
                </a:solidFill>
                <a:latin typeface="S-Core Dream 7 ExtraBold" pitchFamily="34" charset="0"/>
              </a:rPr>
              <a:t>DLT  </a:t>
            </a:r>
            <a:r>
              <a:rPr lang="ko-KR" altLang="en-US" b="1" kern="0" spc="-200" dirty="0">
                <a:solidFill>
                  <a:schemeClr val="bg1"/>
                </a:solidFill>
                <a:latin typeface="S-Core Dream 7 ExtraBold" pitchFamily="34" charset="0"/>
              </a:rPr>
              <a:t>증권 토큰의  폭넓은 경제성 </a:t>
            </a:r>
            <a:endParaRPr lang="en-US" altLang="ko-KR" sz="1200" b="1" dirty="0">
              <a:solidFill>
                <a:schemeClr val="bg1"/>
              </a:solidFill>
            </a:endParaRPr>
          </a:p>
        </p:txBody>
      </p:sp>
      <p:cxnSp>
        <p:nvCxnSpPr>
          <p:cNvPr id="4" name="직선 화살표 연결선 3"/>
          <p:cNvCxnSpPr/>
          <p:nvPr/>
        </p:nvCxnSpPr>
        <p:spPr>
          <a:xfrm>
            <a:off x="2382715" y="3006970"/>
            <a:ext cx="272560" cy="87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948853" y="2708034"/>
            <a:ext cx="4560277" cy="313932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dirty="0">
                <a:solidFill>
                  <a:srgbClr val="FF0000"/>
                </a:solidFill>
              </a:rPr>
              <a:t>위험 </a:t>
            </a:r>
            <a:endParaRPr lang="en-US" altLang="ko-KR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dirty="0">
              <a:solidFill>
                <a:srgbClr val="FF0000"/>
              </a:solidFill>
            </a:endParaRPr>
          </a:p>
          <a:p>
            <a:endParaRPr lang="en-US" altLang="ko-KR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ko-KR" altLang="en-US" dirty="0" err="1">
                <a:solidFill>
                  <a:srgbClr val="FF0000"/>
                </a:solidFill>
              </a:rPr>
              <a:t>스마트계약</a:t>
            </a:r>
            <a:r>
              <a:rPr lang="ko-KR" altLang="en-US" dirty="0">
                <a:solidFill>
                  <a:srgbClr val="FF0000"/>
                </a:solidFill>
              </a:rPr>
              <a:t> </a:t>
            </a:r>
            <a:r>
              <a:rPr lang="ko-KR" altLang="en-US" dirty="0" err="1">
                <a:solidFill>
                  <a:srgbClr val="FF0000"/>
                </a:solidFill>
              </a:rPr>
              <a:t>입력오류</a:t>
            </a:r>
            <a:r>
              <a:rPr lang="en-US" altLang="ko-KR" dirty="0">
                <a:solidFill>
                  <a:srgbClr val="FF0000"/>
                </a:solidFill>
              </a:rPr>
              <a:t>(Fat-finger Error)</a:t>
            </a:r>
          </a:p>
          <a:p>
            <a:r>
              <a:rPr lang="en-US" altLang="ko-KR" dirty="0">
                <a:solidFill>
                  <a:srgbClr val="FF0000"/>
                </a:solidFill>
              </a:rPr>
              <a:t> </a:t>
            </a:r>
          </a:p>
          <a:p>
            <a:endParaRPr lang="en-US" altLang="ko-KR" dirty="0">
              <a:solidFill>
                <a:srgbClr val="FF0000"/>
              </a:solidFill>
            </a:endParaRPr>
          </a:p>
          <a:p>
            <a:r>
              <a:rPr lang="en-US" altLang="ko-KR" dirty="0">
                <a:solidFill>
                  <a:srgbClr val="FF0000"/>
                </a:solidFill>
              </a:rPr>
              <a:t>2. Cyber Risk</a:t>
            </a:r>
          </a:p>
          <a:p>
            <a:endParaRPr lang="en-US" altLang="ko-KR" dirty="0">
              <a:solidFill>
                <a:srgbClr val="FF0000"/>
              </a:solidFill>
            </a:endParaRPr>
          </a:p>
          <a:p>
            <a:endParaRPr lang="en-US" altLang="ko-KR" dirty="0">
              <a:solidFill>
                <a:srgbClr val="FF0000"/>
              </a:solidFill>
            </a:endParaRPr>
          </a:p>
          <a:p>
            <a:r>
              <a:rPr lang="en-US" altLang="ko-KR" dirty="0">
                <a:solidFill>
                  <a:srgbClr val="FF0000"/>
                </a:solidFill>
              </a:rPr>
              <a:t>3. DLT </a:t>
            </a:r>
            <a:r>
              <a:rPr lang="ko-KR" altLang="en-US" dirty="0">
                <a:solidFill>
                  <a:srgbClr val="FF0000"/>
                </a:solidFill>
              </a:rPr>
              <a:t>플랫폼간</a:t>
            </a:r>
            <a:r>
              <a:rPr lang="en-US" altLang="ko-KR" dirty="0">
                <a:solidFill>
                  <a:srgbClr val="FF0000"/>
                </a:solidFill>
              </a:rPr>
              <a:t> Interoperability Risk </a:t>
            </a:r>
            <a:r>
              <a:rPr lang="ko-KR" altLang="en-US" dirty="0">
                <a:solidFill>
                  <a:srgbClr val="FF0000"/>
                </a:solidFill>
              </a:rPr>
              <a:t> </a:t>
            </a:r>
            <a:endParaRPr lang="en-US" altLang="ko-KR" dirty="0">
              <a:solidFill>
                <a:srgbClr val="FF0000"/>
              </a:solidFill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66397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F9B5-D01D-4A72-BBFE-8B6FBC96131D}" type="slidenum">
              <a:rPr lang="ko-KR" altLang="en-US" smtClean="0"/>
              <a:pPr/>
              <a:t>9</a:t>
            </a:fld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009E6B8B-697D-A1B9-CF14-6D8C53B63B6D}"/>
              </a:ext>
            </a:extLst>
          </p:cNvPr>
          <p:cNvSpPr/>
          <p:nvPr/>
        </p:nvSpPr>
        <p:spPr>
          <a:xfrm>
            <a:off x="0" y="0"/>
            <a:ext cx="12192000" cy="50037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cs typeface="Microsoft GothicNeo" panose="020B0500000101010101" pitchFamily="50" charset="-127"/>
              </a:rPr>
              <a:t>   </a:t>
            </a:r>
            <a:r>
              <a:rPr lang="en-US" altLang="ko-KR" sz="20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cs typeface="Microsoft GothicNeo" panose="020B0500000101010101" pitchFamily="50" charset="-127"/>
              </a:rPr>
              <a:t>Which</a:t>
            </a:r>
            <a:r>
              <a:rPr lang="ko-KR" altLang="en-US" sz="20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cs typeface="Microsoft GothicNeo" panose="020B0500000101010101" pitchFamily="50" charset="-127"/>
              </a:rPr>
              <a:t> </a:t>
            </a:r>
            <a:r>
              <a:rPr lang="en-US" altLang="ko-KR" sz="20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cs typeface="Microsoft GothicNeo" panose="020B0500000101010101" pitchFamily="50" charset="-127"/>
              </a:rPr>
              <a:t>Assets  are  tokenized First  ? </a:t>
            </a:r>
            <a:r>
              <a:rPr lang="en-US" altLang="ko-KR" sz="2000" dirty="0">
                <a:solidFill>
                  <a:schemeClr val="bg1"/>
                </a:solidFill>
              </a:rPr>
              <a:t> </a:t>
            </a:r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cs typeface="Microsoft GothicNeo" panose="020B0500000101010101" pitchFamily="50" charset="-127"/>
              </a:rPr>
              <a:t>                                                                                  </a:t>
            </a:r>
            <a:endParaRPr lang="en-US" altLang="ko-KR" sz="2000" dirty="0">
              <a:solidFill>
                <a:schemeClr val="bg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21677" y="725970"/>
            <a:ext cx="9460523" cy="5543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20650" algn="just" fontAlgn="base" latinLnBrk="0">
              <a:lnSpc>
                <a:spcPct val="164000"/>
              </a:lnSpc>
            </a:pPr>
            <a:r>
              <a:rPr lang="ko-KR" altLang="en-US" b="1" kern="0" spc="-40" dirty="0">
                <a:solidFill>
                  <a:srgbClr val="000000"/>
                </a:solidFill>
                <a:latin typeface="+mn-ea"/>
              </a:rPr>
              <a:t>유동성을 높이는 데 기여하는 자산  </a:t>
            </a:r>
            <a:endParaRPr lang="en-US" altLang="ko-KR" b="1" kern="0" spc="-40" dirty="0">
              <a:solidFill>
                <a:srgbClr val="000000"/>
              </a:solidFill>
              <a:latin typeface="+mn-ea"/>
            </a:endParaRPr>
          </a:p>
          <a:p>
            <a:pPr indent="120650" algn="just" fontAlgn="base" latinLnBrk="0">
              <a:lnSpc>
                <a:spcPct val="164000"/>
              </a:lnSpc>
            </a:pPr>
            <a:r>
              <a:rPr lang="en-US" altLang="ko-KR" kern="0" spc="-40" dirty="0">
                <a:solidFill>
                  <a:srgbClr val="00B0F0"/>
                </a:solidFill>
                <a:latin typeface="+mn-ea"/>
              </a:rPr>
              <a:t>1)</a:t>
            </a:r>
            <a:r>
              <a:rPr lang="ko-KR" altLang="en-US" kern="0" spc="-40" dirty="0">
                <a:solidFill>
                  <a:srgbClr val="00B0F0"/>
                </a:solidFill>
                <a:latin typeface="+mn-ea"/>
              </a:rPr>
              <a:t>부동산 </a:t>
            </a:r>
            <a:endParaRPr lang="en-US" altLang="ko-KR" kern="0" spc="-40" dirty="0">
              <a:solidFill>
                <a:srgbClr val="00B0F0"/>
              </a:solidFill>
              <a:latin typeface="+mn-ea"/>
            </a:endParaRPr>
          </a:p>
          <a:p>
            <a:pPr indent="120650" algn="just" fontAlgn="base" latinLnBrk="0">
              <a:lnSpc>
                <a:spcPct val="164000"/>
              </a:lnSpc>
            </a:pPr>
            <a:r>
              <a:rPr lang="en-US" altLang="ko-KR" kern="0" spc="-40" dirty="0">
                <a:solidFill>
                  <a:srgbClr val="000000"/>
                </a:solidFill>
                <a:latin typeface="+mn-ea"/>
              </a:rPr>
              <a:t>2)</a:t>
            </a:r>
            <a:r>
              <a:rPr lang="ko-KR" altLang="en-US" kern="0" spc="-40" dirty="0" err="1">
                <a:solidFill>
                  <a:srgbClr val="000000"/>
                </a:solidFill>
                <a:latin typeface="+mn-ea"/>
              </a:rPr>
              <a:t>개인자산의</a:t>
            </a:r>
            <a:r>
              <a:rPr lang="ko-KR" altLang="en-US" kern="0" spc="-40" dirty="0">
                <a:solidFill>
                  <a:srgbClr val="000000"/>
                </a:solidFill>
                <a:latin typeface="+mn-ea"/>
              </a:rPr>
              <a:t> </a:t>
            </a:r>
            <a:r>
              <a:rPr lang="ko-KR" altLang="en-US" kern="0" spc="-40" dirty="0" err="1">
                <a:solidFill>
                  <a:srgbClr val="000000"/>
                </a:solidFill>
                <a:latin typeface="+mn-ea"/>
              </a:rPr>
              <a:t>토큰화</a:t>
            </a:r>
            <a:r>
              <a:rPr lang="ko-KR" altLang="en-US" kern="0" spc="-40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ko-KR" kern="0" spc="-40" dirty="0">
                <a:solidFill>
                  <a:srgbClr val="000000"/>
                </a:solidFill>
                <a:latin typeface="+mn-ea"/>
              </a:rPr>
              <a:t>: </a:t>
            </a:r>
          </a:p>
          <a:p>
            <a:pPr indent="120650" algn="just" fontAlgn="base" latinLnBrk="0">
              <a:lnSpc>
                <a:spcPct val="164000"/>
              </a:lnSpc>
            </a:pPr>
            <a:r>
              <a:rPr lang="en-US" altLang="ko-KR" kern="0" spc="-40" dirty="0">
                <a:solidFill>
                  <a:srgbClr val="000000"/>
                </a:solidFill>
                <a:latin typeface="+mn-ea"/>
              </a:rPr>
              <a:t>                             </a:t>
            </a:r>
            <a:r>
              <a:rPr lang="ko-KR" altLang="en-US" kern="0" spc="-40" dirty="0" err="1">
                <a:solidFill>
                  <a:srgbClr val="000000"/>
                </a:solidFill>
                <a:latin typeface="+mn-ea"/>
              </a:rPr>
              <a:t>지분주식</a:t>
            </a:r>
            <a:r>
              <a:rPr lang="ko-KR" altLang="en-US" kern="0" spc="-40" dirty="0">
                <a:solidFill>
                  <a:srgbClr val="000000"/>
                </a:solidFill>
                <a:latin typeface="+mn-ea"/>
              </a:rPr>
              <a:t> 및 </a:t>
            </a:r>
            <a:r>
              <a:rPr lang="ko-KR" altLang="en-US" kern="0" spc="-40" dirty="0" err="1">
                <a:solidFill>
                  <a:srgbClr val="000000"/>
                </a:solidFill>
                <a:latin typeface="+mn-ea"/>
              </a:rPr>
              <a:t>투자증권에</a:t>
            </a:r>
            <a:r>
              <a:rPr lang="ko-KR" altLang="en-US" kern="0" spc="-40" dirty="0">
                <a:solidFill>
                  <a:srgbClr val="000000"/>
                </a:solidFill>
                <a:latin typeface="+mn-ea"/>
              </a:rPr>
              <a:t> 투자하여 고수익 추구 </a:t>
            </a:r>
            <a:r>
              <a:rPr lang="en-US" altLang="ko-KR" kern="0" spc="-40" dirty="0">
                <a:solidFill>
                  <a:srgbClr val="00B0F0"/>
                </a:solidFill>
                <a:latin typeface="+mn-ea"/>
              </a:rPr>
              <a:t>Private Equity, </a:t>
            </a:r>
          </a:p>
          <a:p>
            <a:pPr indent="120650" algn="just" fontAlgn="base" latinLnBrk="0">
              <a:lnSpc>
                <a:spcPct val="164000"/>
              </a:lnSpc>
            </a:pPr>
            <a:r>
              <a:rPr lang="ko-KR" altLang="en-US" kern="0" spc="-40" dirty="0">
                <a:solidFill>
                  <a:srgbClr val="00B0F0"/>
                </a:solidFill>
                <a:latin typeface="+mn-ea"/>
              </a:rPr>
              <a:t>                             수익증권</a:t>
            </a:r>
            <a:r>
              <a:rPr lang="en-US" altLang="ko-KR" kern="0" spc="-40" dirty="0">
                <a:solidFill>
                  <a:srgbClr val="00B0F0"/>
                </a:solidFill>
                <a:latin typeface="+mn-ea"/>
              </a:rPr>
              <a:t>(</a:t>
            </a:r>
            <a:r>
              <a:rPr lang="ko-KR" altLang="en-US" kern="0" spc="-40" dirty="0">
                <a:solidFill>
                  <a:srgbClr val="00B0F0"/>
                </a:solidFill>
                <a:latin typeface="+mn-ea"/>
              </a:rPr>
              <a:t>펀드</a:t>
            </a:r>
            <a:r>
              <a:rPr lang="en-US" altLang="ko-KR" kern="0" spc="-40" dirty="0">
                <a:solidFill>
                  <a:srgbClr val="00B0F0"/>
                </a:solidFill>
                <a:latin typeface="+mn-ea"/>
              </a:rPr>
              <a:t>), </a:t>
            </a:r>
            <a:r>
              <a:rPr lang="ko-KR" altLang="en-US" kern="0" spc="-40" dirty="0">
                <a:latin typeface="+mn-ea"/>
              </a:rPr>
              <a:t>그리고 </a:t>
            </a:r>
            <a:endParaRPr lang="en-US" altLang="ko-KR" kern="0" spc="-40" dirty="0">
              <a:latin typeface="+mn-ea"/>
            </a:endParaRPr>
          </a:p>
          <a:p>
            <a:pPr indent="120650" algn="just" fontAlgn="base" latinLnBrk="0">
              <a:lnSpc>
                <a:spcPct val="164000"/>
              </a:lnSpc>
            </a:pPr>
            <a:r>
              <a:rPr lang="en-US" altLang="ko-KR" kern="0" spc="-40" dirty="0">
                <a:solidFill>
                  <a:srgbClr val="00B0F0"/>
                </a:solidFill>
                <a:latin typeface="+mn-ea"/>
              </a:rPr>
              <a:t>                             </a:t>
            </a:r>
            <a:r>
              <a:rPr lang="ko-KR" altLang="en-US" kern="0" spc="-40" dirty="0">
                <a:solidFill>
                  <a:srgbClr val="00B0F0"/>
                </a:solidFill>
                <a:latin typeface="+mn-ea"/>
              </a:rPr>
              <a:t>채권의 </a:t>
            </a:r>
            <a:r>
              <a:rPr lang="ko-KR" altLang="en-US" kern="0" spc="-40" dirty="0" err="1">
                <a:solidFill>
                  <a:srgbClr val="00B0F0"/>
                </a:solidFill>
                <a:latin typeface="+mn-ea"/>
              </a:rPr>
              <a:t>토큰화</a:t>
            </a:r>
            <a:r>
              <a:rPr lang="ko-KR" altLang="en-US" kern="0" spc="-40" dirty="0">
                <a:solidFill>
                  <a:srgbClr val="00B0F0"/>
                </a:solidFill>
                <a:latin typeface="+mn-ea"/>
              </a:rPr>
              <a:t> </a:t>
            </a:r>
            <a:r>
              <a:rPr lang="ko-KR" altLang="en-US" kern="0" spc="-40" dirty="0">
                <a:latin typeface="+mn-ea"/>
              </a:rPr>
              <a:t>선호</a:t>
            </a:r>
            <a:endParaRPr lang="en-US" altLang="ko-KR" kern="0" spc="-40" dirty="0">
              <a:latin typeface="+mn-ea"/>
            </a:endParaRPr>
          </a:p>
          <a:p>
            <a:pPr indent="120650" algn="just" fontAlgn="base" latinLnBrk="0">
              <a:lnSpc>
                <a:spcPct val="164000"/>
              </a:lnSpc>
            </a:pPr>
            <a:endParaRPr lang="en-US" altLang="ko-KR" kern="0" spc="-40" dirty="0">
              <a:solidFill>
                <a:srgbClr val="000000"/>
              </a:solidFill>
              <a:latin typeface="+mn-ea"/>
            </a:endParaRPr>
          </a:p>
          <a:p>
            <a:pPr indent="120650" algn="just" fontAlgn="base" latinLnBrk="0">
              <a:lnSpc>
                <a:spcPct val="164000"/>
              </a:lnSpc>
            </a:pPr>
            <a:r>
              <a:rPr lang="ko-KR" altLang="en-US" kern="0" spc="-40" dirty="0">
                <a:solidFill>
                  <a:srgbClr val="00B0F0"/>
                </a:solidFill>
                <a:latin typeface="+mn-ea"/>
              </a:rPr>
              <a:t>그럼에도 채권</a:t>
            </a:r>
            <a:r>
              <a:rPr lang="en-US" altLang="ko-KR" kern="0" spc="-40" dirty="0">
                <a:solidFill>
                  <a:srgbClr val="00B0F0"/>
                </a:solidFill>
                <a:latin typeface="+mn-ea"/>
              </a:rPr>
              <a:t> </a:t>
            </a:r>
            <a:r>
              <a:rPr lang="ko-KR" altLang="en-US" kern="0" spc="-40" dirty="0" err="1">
                <a:solidFill>
                  <a:srgbClr val="00B0F0"/>
                </a:solidFill>
                <a:latin typeface="+mn-ea"/>
              </a:rPr>
              <a:t>토큰화의</a:t>
            </a:r>
            <a:r>
              <a:rPr lang="ko-KR" altLang="en-US" kern="0" spc="-40" dirty="0">
                <a:solidFill>
                  <a:srgbClr val="00B0F0"/>
                </a:solidFill>
                <a:latin typeface="+mn-ea"/>
              </a:rPr>
              <a:t> 잠재력에 대해 높은</a:t>
            </a:r>
            <a:r>
              <a:rPr lang="en-US" altLang="ko-KR" kern="0" spc="-40" dirty="0">
                <a:solidFill>
                  <a:srgbClr val="00B0F0"/>
                </a:solidFill>
                <a:latin typeface="+mn-ea"/>
              </a:rPr>
              <a:t> </a:t>
            </a:r>
            <a:r>
              <a:rPr lang="ko-KR" altLang="en-US" kern="0" spc="-40" dirty="0">
                <a:solidFill>
                  <a:srgbClr val="00B0F0"/>
                </a:solidFill>
                <a:latin typeface="+mn-ea"/>
              </a:rPr>
              <a:t>시장 컨센서스 형성 </a:t>
            </a:r>
            <a:r>
              <a:rPr lang="en-US" altLang="ko-KR" kern="0" spc="-40" dirty="0">
                <a:solidFill>
                  <a:srgbClr val="00B0F0"/>
                </a:solidFill>
                <a:latin typeface="+mn-ea"/>
              </a:rPr>
              <a:t> </a:t>
            </a:r>
            <a:endParaRPr lang="ko-KR" altLang="en-US" sz="2400" kern="0" dirty="0">
              <a:solidFill>
                <a:srgbClr val="00B0F0"/>
              </a:solidFill>
              <a:latin typeface="+mn-ea"/>
            </a:endParaRPr>
          </a:p>
          <a:p>
            <a:pPr indent="120650" algn="just" fontAlgn="base" latinLnBrk="0">
              <a:lnSpc>
                <a:spcPct val="164000"/>
              </a:lnSpc>
            </a:pPr>
            <a:r>
              <a:rPr lang="ko-KR" altLang="en-US" kern="0" spc="-40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ko-KR" kern="0" spc="-40" dirty="0">
                <a:solidFill>
                  <a:srgbClr val="000000"/>
                </a:solidFill>
                <a:latin typeface="+mn-ea"/>
              </a:rPr>
              <a:t>-</a:t>
            </a:r>
            <a:r>
              <a:rPr lang="ko-KR" altLang="en-US" kern="0" spc="-40" dirty="0">
                <a:solidFill>
                  <a:srgbClr val="000000"/>
                </a:solidFill>
                <a:latin typeface="+mn-ea"/>
              </a:rPr>
              <a:t>기술 안정성 구축에 유리</a:t>
            </a:r>
            <a:endParaRPr lang="en-US" altLang="ko-KR" kern="0" spc="-40" dirty="0">
              <a:solidFill>
                <a:srgbClr val="000000"/>
              </a:solidFill>
              <a:latin typeface="+mn-ea"/>
            </a:endParaRPr>
          </a:p>
          <a:p>
            <a:pPr indent="120650" algn="just" fontAlgn="base" latinLnBrk="0">
              <a:lnSpc>
                <a:spcPct val="164000"/>
              </a:lnSpc>
            </a:pPr>
            <a:r>
              <a:rPr lang="ko-KR" altLang="en-US" kern="0" spc="-40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ko-KR" kern="0" spc="-40" dirty="0">
                <a:solidFill>
                  <a:srgbClr val="000000"/>
                </a:solidFill>
                <a:latin typeface="+mn-ea"/>
              </a:rPr>
              <a:t>- </a:t>
            </a:r>
            <a:r>
              <a:rPr lang="ko-KR" altLang="en-US" kern="0" spc="-40" dirty="0">
                <a:solidFill>
                  <a:srgbClr val="000000"/>
                </a:solidFill>
                <a:latin typeface="+mn-ea"/>
              </a:rPr>
              <a:t>장기적으로 낮은 유동성 </a:t>
            </a:r>
            <a:endParaRPr lang="en-US" altLang="ko-KR" kern="0" spc="-40" dirty="0">
              <a:solidFill>
                <a:srgbClr val="000000"/>
              </a:solidFill>
              <a:latin typeface="+mn-ea"/>
            </a:endParaRPr>
          </a:p>
          <a:p>
            <a:pPr indent="120650" algn="just" fontAlgn="base" latinLnBrk="0">
              <a:lnSpc>
                <a:spcPct val="164000"/>
              </a:lnSpc>
            </a:pPr>
            <a:r>
              <a:rPr lang="ko-KR" altLang="en-US" kern="0" spc="-40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ko-KR" kern="0" spc="-40" dirty="0">
                <a:solidFill>
                  <a:srgbClr val="000000"/>
                </a:solidFill>
                <a:latin typeface="+mn-ea"/>
              </a:rPr>
              <a:t>- </a:t>
            </a:r>
            <a:r>
              <a:rPr lang="ko-KR" altLang="en-US" kern="0" spc="-40" dirty="0">
                <a:solidFill>
                  <a:srgbClr val="000000"/>
                </a:solidFill>
                <a:latin typeface="+mn-ea"/>
              </a:rPr>
              <a:t>높은 </a:t>
            </a:r>
            <a:r>
              <a:rPr lang="ko-KR" altLang="en-US" kern="0" spc="-40" dirty="0" err="1">
                <a:solidFill>
                  <a:srgbClr val="000000"/>
                </a:solidFill>
                <a:latin typeface="+mn-ea"/>
              </a:rPr>
              <a:t>중개화</a:t>
            </a:r>
            <a:r>
              <a:rPr lang="en-US" altLang="ko-KR" kern="0" spc="-4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kern="0" spc="-40" dirty="0" err="1">
                <a:solidFill>
                  <a:srgbClr val="000000"/>
                </a:solidFill>
                <a:latin typeface="+mn-ea"/>
              </a:rPr>
              <a:t>사적거래로</a:t>
            </a:r>
            <a:r>
              <a:rPr lang="ko-KR" altLang="en-US" kern="0" spc="-40" dirty="0">
                <a:solidFill>
                  <a:srgbClr val="000000"/>
                </a:solidFill>
                <a:latin typeface="+mn-ea"/>
              </a:rPr>
              <a:t> 복잡 </a:t>
            </a:r>
            <a:endParaRPr lang="en-US" altLang="ko-KR" kern="0" spc="-40" dirty="0">
              <a:solidFill>
                <a:srgbClr val="000000"/>
              </a:solidFill>
              <a:latin typeface="+mn-ea"/>
            </a:endParaRPr>
          </a:p>
          <a:p>
            <a:pPr indent="120650" algn="just" fontAlgn="base" latinLnBrk="0">
              <a:lnSpc>
                <a:spcPct val="164000"/>
              </a:lnSpc>
            </a:pPr>
            <a:r>
              <a:rPr lang="en-US" altLang="ko-KR" kern="0" spc="-40" dirty="0">
                <a:solidFill>
                  <a:srgbClr val="000000"/>
                </a:solidFill>
                <a:latin typeface="Arial Narrow" panose="020B0606020202030204" pitchFamily="34" charset="0"/>
              </a:rPr>
              <a:t>Unlocking the power of securities tokenization (2023) </a:t>
            </a:r>
          </a:p>
        </p:txBody>
      </p:sp>
    </p:spTree>
    <p:extLst>
      <p:ext uri="{BB962C8B-B14F-4D97-AF65-F5344CB8AC3E}">
        <p14:creationId xmlns:p14="http://schemas.microsoft.com/office/powerpoint/2010/main" val="1059024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37354</TotalTime>
  <Words>7772</Words>
  <Application>Microsoft Office PowerPoint</Application>
  <PresentationFormat>와이드스크린</PresentationFormat>
  <Paragraphs>1846</Paragraphs>
  <Slides>70</Slides>
  <Notes>5</Notes>
  <HiddenSlides>0</HiddenSlides>
  <MMClips>0</MMClips>
  <ScaleCrop>false</ScaleCrop>
  <HeadingPairs>
    <vt:vector size="6" baseType="variant">
      <vt:variant>
        <vt:lpstr>사용한 글꼴</vt:lpstr>
      </vt:variant>
      <vt:variant>
        <vt:i4>27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70</vt:i4>
      </vt:variant>
    </vt:vector>
  </HeadingPairs>
  <TitlesOfParts>
    <vt:vector size="98" baseType="lpstr">
      <vt:lpstr>Agenda-Light</vt:lpstr>
      <vt:lpstr>HCRDotum</vt:lpstr>
      <vt:lpstr>HY궁서</vt:lpstr>
      <vt:lpstr>HY울릉도M</vt:lpstr>
      <vt:lpstr>MalgunGothic</vt:lpstr>
      <vt:lpstr>MalgunGothicBold</vt:lpstr>
      <vt:lpstr>Microsoft GothicNeo</vt:lpstr>
      <vt:lpstr>S-Core Dream 7 ExtraBold</vt:lpstr>
      <vt:lpstr>SegoeUI</vt:lpstr>
      <vt:lpstr>SegoeUI-SemiBold</vt:lpstr>
      <vt:lpstr>T11</vt:lpstr>
      <vt:lpstr>T2</vt:lpstr>
      <vt:lpstr>T3</vt:lpstr>
      <vt:lpstr>맑은 고딕</vt:lpstr>
      <vt:lpstr>Arial</vt:lpstr>
      <vt:lpstr>Arial Narrow</vt:lpstr>
      <vt:lpstr>Calibri</vt:lpstr>
      <vt:lpstr>Cambria Math</vt:lpstr>
      <vt:lpstr>Franklin Gothic Medium</vt:lpstr>
      <vt:lpstr>Franklin Gothic Medium Cond</vt:lpstr>
      <vt:lpstr>Georgia</vt:lpstr>
      <vt:lpstr>Lato</vt:lpstr>
      <vt:lpstr>Open Sans</vt:lpstr>
      <vt:lpstr>Segoe UI</vt:lpstr>
      <vt:lpstr>Segoe UI Light</vt:lpstr>
      <vt:lpstr>Tahoma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안호균</dc:creator>
  <cp:lastModifiedBy>문성주</cp:lastModifiedBy>
  <cp:revision>980</cp:revision>
  <dcterms:created xsi:type="dcterms:W3CDTF">2023-11-06T09:01:33Z</dcterms:created>
  <dcterms:modified xsi:type="dcterms:W3CDTF">2024-07-07T21:57:27Z</dcterms:modified>
</cp:coreProperties>
</file>