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425" r:id="rId3"/>
    <p:sldId id="424" r:id="rId4"/>
    <p:sldId id="429" r:id="rId5"/>
    <p:sldId id="419" r:id="rId6"/>
    <p:sldId id="430" r:id="rId7"/>
    <p:sldId id="331" r:id="rId8"/>
    <p:sldId id="427" r:id="rId9"/>
    <p:sldId id="413" r:id="rId10"/>
    <p:sldId id="336" r:id="rId11"/>
    <p:sldId id="404" r:id="rId12"/>
    <p:sldId id="405" r:id="rId13"/>
    <p:sldId id="428" r:id="rId14"/>
    <p:sldId id="317" r:id="rId15"/>
    <p:sldId id="421" r:id="rId16"/>
    <p:sldId id="329" r:id="rId17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40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CCFF"/>
    <a:srgbClr val="FF5050"/>
    <a:srgbClr val="D30326"/>
    <a:srgbClr val="FF99FF"/>
    <a:srgbClr val="FFFFFF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6" autoAdjust="0"/>
    <p:restoredTop sz="95282" autoAdjust="0"/>
  </p:normalViewPr>
  <p:slideViewPr>
    <p:cSldViewPr>
      <p:cViewPr varScale="1">
        <p:scale>
          <a:sx n="110" d="100"/>
          <a:sy n="110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AF4D-F710-417B-9BC9-BA2317962F4E}" type="datetimeFigureOut">
              <a:rPr lang="ko-KR" altLang="en-US" smtClean="0"/>
              <a:pPr/>
              <a:t>2024-11-22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D215D-AC49-474E-B4F7-2C4D7F81D6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04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131943-4592-4EC9-866D-C61944FD0D36}" type="datetimeFigureOut">
              <a:rPr lang="ko-KR" altLang="en-US"/>
              <a:pPr>
                <a:defRPr/>
              </a:pPr>
              <a:t>2024-11-22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5496F9-AC52-48C5-ADFB-118A639AE9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380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25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980B5A-DE9A-4F4F-BED0-334C74E01D1D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826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31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99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485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496F9-AC52-48C5-ADFB-118A639AE979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98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4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83B3-C60C-430A-8542-3704C70E62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17CD-4C06-4763-B34A-732786AA5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567E8-6484-4841-A979-A79FBE7FBA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D2DD-1FB8-43BF-B90A-03AE2E7F2D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A7F3-7BFC-4FC1-B7BE-383B29DEE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C74A1-71ED-4DF4-B45F-401B50972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6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7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F833-9D5A-41A2-83DC-8959154D8A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8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9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A9D9F-AB24-473D-8486-13EE234CD0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4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5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AF11-8ED6-4726-8252-033CC109A1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3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8BAD-B287-4EBA-BDEB-6E692BACBB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6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7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BE7A-7F11-46FD-8751-2C9F0E04A8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한쪽 모서리는 잘리고 다른 쪽 모서리는 둥근 사각형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6" name="직각 삼각형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/>
              <a:t>그림을 추가하려면 아이콘을 클릭하십시오</a:t>
            </a:r>
            <a:endParaRPr lang="en-US" noProof="0" dirty="0"/>
          </a:p>
        </p:txBody>
      </p:sp>
      <p:sp>
        <p:nvSpPr>
          <p:cNvPr id="9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10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11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E6EF-9C34-4EC1-97D1-45CB93A56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latin typeface="+mn-lt"/>
              <a:ea typeface="+mn-ea"/>
            </a:endParaRPr>
          </a:p>
        </p:txBody>
      </p:sp>
      <p:sp>
        <p:nvSpPr>
          <p:cNvPr id="2052" name="제목 개체 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2053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2010-12-09</a:t>
            </a:r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20-</a:t>
            </a: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CF0E45-CEEC-4B84-A89B-A16AAEF82E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grpSp>
        <p:nvGrpSpPr>
          <p:cNvPr id="2057" name="그룹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2" r:id="rId2"/>
    <p:sldLayoutId id="214748374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43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 pitchFamily="18" charset="-127"/>
        </a:defRPr>
      </a:lvl9pPr>
    </p:titleStyle>
    <p:bodyStyle>
      <a:lvl1pPr marL="273050" indent="-273050" algn="l" rtl="0" eaLnBrk="0" fontAlgn="base" latinLnBrk="1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latinLnBrk="1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latinLnBrk="1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750">
              <a:srgbClr val="459ECE"/>
            </a:gs>
            <a:gs pos="12500">
              <a:srgbClr val="44A0D2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509120"/>
            <a:ext cx="6593160" cy="1143008"/>
          </a:xfrm>
        </p:spPr>
        <p:txBody>
          <a:bodyPr/>
          <a:lstStyle/>
          <a:p>
            <a:pPr marR="0" eaLnBrk="1" hangingPunct="1"/>
            <a:r>
              <a:rPr lang="ko-KR" altLang="en-US" sz="2000" b="1" dirty="0">
                <a:latin typeface="+mn-ea"/>
              </a:rPr>
              <a:t>정민규</a:t>
            </a:r>
            <a:r>
              <a:rPr lang="en-US" altLang="ko-KR" sz="2000" b="1" dirty="0">
                <a:latin typeface="+mn-ea"/>
              </a:rPr>
              <a:t>.</a:t>
            </a:r>
            <a:r>
              <a:rPr lang="ko-KR" altLang="en-US" sz="2000" b="1" dirty="0" err="1">
                <a:latin typeface="+mn-ea"/>
              </a:rPr>
              <a:t>문승진</a:t>
            </a:r>
            <a:r>
              <a:rPr lang="en-US" altLang="ko-KR" sz="2000" b="1" dirty="0">
                <a:latin typeface="+mn-ea"/>
              </a:rPr>
              <a:t>.</a:t>
            </a:r>
            <a:r>
              <a:rPr lang="ko-KR" altLang="en-US" sz="2000" b="1" dirty="0">
                <a:latin typeface="+mn-ea"/>
              </a:rPr>
              <a:t>김병곤</a:t>
            </a:r>
            <a:r>
              <a:rPr lang="en-US" altLang="ko-KR" sz="2000" b="1" dirty="0">
                <a:latin typeface="+mn-ea"/>
              </a:rPr>
              <a:t>  </a:t>
            </a:r>
            <a:endParaRPr lang="ko-KR" altLang="en-US" sz="2400" b="1" dirty="0">
              <a:latin typeface="+mn-ea"/>
            </a:endParaRPr>
          </a:p>
          <a:p>
            <a:pPr marR="0" eaLnBrk="1" hangingPunct="1"/>
            <a:r>
              <a:rPr lang="en-US" altLang="ko-KR" sz="2000" dirty="0"/>
              <a:t>2024</a:t>
            </a:r>
          </a:p>
        </p:txBody>
      </p:sp>
      <p:sp>
        <p:nvSpPr>
          <p:cNvPr id="6149" name="Rectangle 8"/>
          <p:cNvSpPr>
            <a:spLocks noGrp="1"/>
          </p:cNvSpPr>
          <p:nvPr>
            <p:ph type="ctrTitle" idx="4294967295"/>
          </p:nvPr>
        </p:nvSpPr>
        <p:spPr>
          <a:xfrm>
            <a:off x="251520" y="2319015"/>
            <a:ext cx="8820472" cy="1109985"/>
          </a:xfrm>
        </p:spPr>
        <p:txBody>
          <a:bodyPr/>
          <a:lstStyle/>
          <a:p>
            <a:pPr algn="ctr"/>
            <a:r>
              <a:rPr lang="ko-KR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지배가족의 기업통제와 재무제약 </a:t>
            </a:r>
            <a:r>
              <a:rPr lang="en-US" altLang="ko-K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br>
              <a:rPr lang="en-US" altLang="ko-K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ko-KR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기업지배구조의 조절효과</a:t>
            </a:r>
            <a:endParaRPr lang="ko-KR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083B3-C60C-430A-8542-3704C70E627D}" type="slidenum">
              <a:rPr lang="ko-KR" altLang="en-US" smtClean="0"/>
              <a:pPr>
                <a:defRPr/>
              </a:pPr>
              <a:t>1</a:t>
            </a:fld>
            <a:endParaRPr lang="ko-KR" alt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2"/>
          <p:cNvSpPr>
            <a:spLocks noGrp="1"/>
          </p:cNvSpPr>
          <p:nvPr>
            <p:ph idx="1"/>
          </p:nvPr>
        </p:nvSpPr>
        <p:spPr>
          <a:xfrm>
            <a:off x="413458" y="1772816"/>
            <a:ext cx="8403689" cy="4876650"/>
          </a:xfrm>
          <a:prstGeom prst="roundRect">
            <a:avLst/>
          </a:prstGeom>
          <a:pattFill prst="pct30">
            <a:fgClr>
              <a:schemeClr val="bg2"/>
            </a:fgClr>
            <a:bgClr>
              <a:schemeClr val="bg1"/>
            </a:bgClr>
          </a:pattFill>
          <a:effectLst>
            <a:softEdge rad="127000"/>
          </a:effectLst>
        </p:spPr>
        <p:txBody>
          <a:bodyPr/>
          <a:lstStyle/>
          <a:p>
            <a:pPr eaLnBrk="1" hangingPunct="1">
              <a:buNone/>
            </a:pP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eaLnBrk="1" hangingPunct="1">
              <a:buNone/>
            </a:pP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eaLnBrk="1" hangingPunct="1">
              <a:buNone/>
            </a:pP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1.</a:t>
            </a:r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표본기업의 선정기준</a:t>
            </a:r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eaLnBrk="1" hangingPunct="1">
              <a:buNone/>
            </a:pPr>
            <a:endParaRPr lang="ko-KR" altLang="en-US" sz="800" dirty="0">
              <a:effectLst>
                <a:outerShdw blurRad="38100" dist="38100" dir="2700000" algn="tl">
                  <a:srgbClr val="000000"/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 err="1">
                <a:latin typeface="휴먼모음T" pitchFamily="18" charset="-127"/>
                <a:ea typeface="휴먼모음T" pitchFamily="18" charset="-127"/>
              </a:rPr>
              <a:t>분석기간내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 한국거래소 유가증권시장에 상장되어 있는 </a:t>
            </a:r>
            <a:r>
              <a:rPr lang="ko-KR" altLang="en-US" sz="1400" dirty="0" err="1">
                <a:latin typeface="휴먼모음T" pitchFamily="18" charset="-127"/>
                <a:ea typeface="휴먼모음T" pitchFamily="18" charset="-127"/>
              </a:rPr>
              <a:t>비금융업종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 기업</a:t>
            </a:r>
            <a:endParaRPr lang="en-US" altLang="ko-KR" sz="1400" dirty="0">
              <a:latin typeface="휴먼모음T" pitchFamily="18" charset="-127"/>
              <a:ea typeface="휴먼모음T" pitchFamily="18" charset="-127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데이터는 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KIS-VALUE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와 </a:t>
            </a:r>
            <a:r>
              <a:rPr lang="en-US" altLang="ko-KR" sz="1400" dirty="0" err="1">
                <a:latin typeface="휴먼모음T" pitchFamily="18" charset="-127"/>
                <a:ea typeface="휴먼모음T" pitchFamily="18" charset="-127"/>
              </a:rPr>
              <a:t>FnGuide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에서 제공하는 </a:t>
            </a:r>
            <a:r>
              <a:rPr lang="en-US" altLang="ko-KR" sz="1400" dirty="0" err="1">
                <a:latin typeface="휴먼모음T" pitchFamily="18" charset="-127"/>
                <a:ea typeface="휴먼모음T" pitchFamily="18" charset="-127"/>
              </a:rPr>
              <a:t>DataGuide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400" dirty="0" err="1">
                <a:latin typeface="휴먼모음T" pitchFamily="18" charset="-127"/>
                <a:ea typeface="휴먼모음T" pitchFamily="18" charset="-127"/>
              </a:rPr>
              <a:t>금융감독원기업공시사이트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400" dirty="0" err="1">
                <a:latin typeface="휴먼모음T" pitchFamily="18" charset="-127"/>
                <a:ea typeface="휴먼모음T" pitchFamily="18" charset="-127"/>
              </a:rPr>
              <a:t>공정거래워원회의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 기업집단포털을 이용함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buNone/>
            </a:pPr>
            <a:endParaRPr lang="en-US" altLang="ko-KR" sz="14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</a:pPr>
            <a:endParaRPr lang="en-US" altLang="ko-KR" sz="14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eaLnBrk="1" hangingPunct="1">
              <a:buNone/>
            </a:pP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2.</a:t>
            </a:r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표본기업</a:t>
            </a: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및 분석기간</a:t>
            </a:r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eaLnBrk="1" hangingPunct="1">
              <a:buNone/>
            </a:pPr>
            <a:endParaRPr lang="en-US" altLang="ko-KR" sz="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표본기업 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en-US" altLang="ko-KR" sz="14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9,913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개</a:t>
            </a:r>
            <a:endParaRPr lang="en-US" altLang="ko-KR" sz="1400" dirty="0">
              <a:latin typeface="휴먼모음T" pitchFamily="18" charset="-127"/>
              <a:ea typeface="휴먼모음T" pitchFamily="18" charset="-127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분석기간 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en-US" altLang="ko-KR" sz="14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2004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년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~</a:t>
            </a:r>
            <a:r>
              <a:rPr lang="en-US" altLang="ko-KR" sz="14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2022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년까지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분석방법 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불균형패널자료이용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 동적패널모형분석 </a:t>
            </a:r>
            <a:r>
              <a:rPr lang="en-US" altLang="ko-KR" sz="14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System-GMM </a:t>
            </a:r>
            <a:r>
              <a:rPr lang="ko-KR" altLang="en-US" sz="14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활용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ko-KR" altLang="en-US" sz="1400" dirty="0">
                <a:latin typeface="휴먼모음T" pitchFamily="18" charset="-127"/>
                <a:ea typeface="휴먼모음T" pitchFamily="18" charset="-127"/>
              </a:rPr>
              <a:t>통계패키지 </a:t>
            </a:r>
            <a:r>
              <a:rPr lang="en-US" altLang="ko-KR" sz="1400" dirty="0">
                <a:latin typeface="휴먼모음T" pitchFamily="18" charset="-127"/>
                <a:ea typeface="휴먼모음T" pitchFamily="18" charset="-127"/>
              </a:rPr>
              <a:t>: STATA 18.0</a:t>
            </a:r>
          </a:p>
          <a:p>
            <a:pPr eaLnBrk="1" hangingPunct="1">
              <a:buNone/>
            </a:pPr>
            <a:endParaRPr lang="ko-KR" alt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lang="ko-KR" altLang="en-US" sz="2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3458" y="692696"/>
            <a:ext cx="5958742" cy="785818"/>
          </a:xfrm>
        </p:spPr>
        <p:txBody>
          <a:bodyPr/>
          <a:lstStyle/>
          <a:p>
            <a:pPr eaLnBrk="1" hangingPunct="1"/>
            <a:r>
              <a:rPr lang="ko-KR" altLang="en-US" sz="3200" b="1" dirty="0"/>
              <a:t> 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표본기업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10</a:t>
            </a:fld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492752" y="6166138"/>
            <a:ext cx="762000" cy="3651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11</a:t>
            </a:fld>
            <a:endParaRPr lang="ko-KR" altLang="en-US" dirty="0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3178696" cy="714404"/>
          </a:xfrm>
        </p:spPr>
        <p:txBody>
          <a:bodyPr/>
          <a:lstStyle/>
          <a:p>
            <a:pPr eaLnBrk="1" hangingPunct="1"/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기술통계량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C59FAC1-F1F4-465D-9C42-9B957045D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17" y="1916832"/>
            <a:ext cx="776496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5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24905"/>
            <a:ext cx="8316416" cy="739484"/>
          </a:xfrm>
        </p:spPr>
        <p:txBody>
          <a:bodyPr/>
          <a:lstStyle/>
          <a:p>
            <a:pPr eaLnBrk="1" hangingPunct="1"/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가족통제가 재무제약에 미치는 영향</a:t>
            </a:r>
            <a:endParaRPr lang="ko-KR" alt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073387" y="6396556"/>
            <a:ext cx="762000" cy="3651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12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57AB093-46D3-4665-93F0-13FD65DFD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46622"/>
            <a:ext cx="7632848" cy="524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4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95356" y="355125"/>
            <a:ext cx="8245422" cy="739484"/>
          </a:xfrm>
        </p:spPr>
        <p:txBody>
          <a:bodyPr/>
          <a:lstStyle/>
          <a:p>
            <a:pPr eaLnBrk="1" hangingPunct="1"/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가족통제와 재무제약에서 지배구조의 조절효과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943055" y="6304913"/>
            <a:ext cx="762000" cy="3651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36F0836-B3FC-4DE5-B95C-16A8517D7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92" y="1318223"/>
            <a:ext cx="7628730" cy="514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0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2"/>
          <p:cNvSpPr>
            <a:spLocks noGrp="1"/>
          </p:cNvSpPr>
          <p:nvPr>
            <p:ph idx="1"/>
          </p:nvPr>
        </p:nvSpPr>
        <p:spPr>
          <a:xfrm>
            <a:off x="251520" y="2219055"/>
            <a:ext cx="8640960" cy="3853017"/>
          </a:xfrm>
        </p:spPr>
        <p:txBody>
          <a:bodyPr/>
          <a:lstStyle/>
          <a:p>
            <a:r>
              <a:rPr lang="ko-KR" altLang="en-US" sz="180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지배가족이 기업을 통제하는 경우 재무제약이 존재하는 것으로 나타남</a:t>
            </a:r>
            <a:endParaRPr lang="en-US" altLang="ko-KR" sz="18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sz="18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가족통제기업이 투자안에 대해 내부자본을 활용하고 외부자본 의존을 줄임으로써 지배주주가 사적 이익</a:t>
            </a: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(private benefit)</a:t>
            </a:r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을 추구하는 과정에서 재무제약에 직면하는 것을 의미함</a:t>
            </a: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80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지배구조가 양호할 경우 재무제약이 완화되는 것으로 나타남</a:t>
            </a:r>
            <a:r>
              <a:rPr lang="en-US" altLang="ko-KR" sz="180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endParaRPr lang="en-US" altLang="ko-KR" sz="18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재무제약이 존재하는 지배가족 통제기업에서 기업 지배구조가 조절효과를 가짐을 확인함</a:t>
            </a:r>
            <a:r>
              <a:rPr lang="en-US" altLang="ko-KR" sz="16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400" b="1" dirty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z="1100" smtClean="0"/>
              <a:pPr>
                <a:defRPr/>
              </a:pPr>
              <a:t>14</a:t>
            </a:fld>
            <a:endParaRPr lang="ko-KR" altLang="en-US" sz="11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3466728" cy="723106"/>
          </a:xfrm>
        </p:spPr>
        <p:txBody>
          <a:bodyPr/>
          <a:lstStyle/>
          <a:p>
            <a:pPr eaLnBrk="1" hangingPunct="1"/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분석결과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251520" y="1579513"/>
            <a:ext cx="8643998" cy="4824536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4400" dirty="0">
              <a:solidFill>
                <a:schemeClr val="accent1"/>
              </a:solidFill>
            </a:endParaRPr>
          </a:p>
        </p:txBody>
      </p:sp>
      <p:sp>
        <p:nvSpPr>
          <p:cNvPr id="9218" name="내용 개체 틀 2"/>
          <p:cNvSpPr>
            <a:spLocks noGrp="1"/>
          </p:cNvSpPr>
          <p:nvPr>
            <p:ph idx="1"/>
          </p:nvPr>
        </p:nvSpPr>
        <p:spPr>
          <a:xfrm>
            <a:off x="714636" y="1844824"/>
            <a:ext cx="7714728" cy="4511526"/>
          </a:xfrm>
        </p:spPr>
        <p:txBody>
          <a:bodyPr/>
          <a:lstStyle/>
          <a:p>
            <a:endParaRPr lang="en-US" altLang="ko-KR" sz="14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지배가족이 기업을 통제하는 경우 정보비대칭으로 인해 외부자본조달 비용이 증가하고 내부자본 의존도가 높아져 재무제약에 직면하는 것으로 해석</a:t>
            </a:r>
            <a:r>
              <a:rPr lang="en-US" altLang="ko-KR" sz="1400" kern="0" spc="2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재무제약은 과소투자 문제를 야기할 수 있으며</a:t>
            </a:r>
            <a:r>
              <a:rPr lang="en-US" altLang="ko-KR" sz="1400" kern="0" spc="2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이는 가족통제기업의 투자효율성을 저하시키는 요인</a:t>
            </a:r>
            <a:r>
              <a:rPr lang="en-US" altLang="ko-KR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지배가족이 기업을 통제하더라도</a:t>
            </a:r>
            <a:r>
              <a:rPr lang="en-US" altLang="ko-KR" sz="1400" kern="0" spc="2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양호한 지배구조는 재무제약을 완화시키는 조절효과를 통해 이러한 문제를 개선할 수 있는 것으로 </a:t>
            </a:r>
            <a:r>
              <a:rPr lang="ko-KR" altLang="en-US" sz="1400" kern="0" spc="-50" dirty="0" err="1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나타났남</a:t>
            </a:r>
            <a:r>
              <a:rPr lang="en-US" altLang="ko-KR" sz="1400" kern="0" spc="2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endParaRPr lang="en-US" altLang="ko-KR" sz="1400" kern="0" spc="-50" dirty="0">
              <a:solidFill>
                <a:srgbClr val="00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400" kern="0" spc="-5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양호한 지배구조는 외부 자본조달 비용을 낮추고 내부자본 의존도를 줄임으로써 재무제약을 완화하고 과소투자 문제를 줄이는 데 기여할 수 있음을 시사함</a:t>
            </a:r>
            <a:r>
              <a:rPr lang="en-US" altLang="ko-KR" sz="1400" kern="0" spc="20" dirty="0">
                <a:solidFill>
                  <a:srgbClr val="00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1400" kern="0" dirty="0">
              <a:solidFill>
                <a:srgbClr val="00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4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14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본 연구는 지배가족의 기업통제를 단순히 부정적으로 보기보다</a:t>
            </a:r>
            <a:r>
              <a:rPr lang="en-US" altLang="ko-KR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</a:p>
          <a:p>
            <a:pPr marL="0" indent="0">
              <a:buNone/>
            </a:pPr>
            <a:r>
              <a:rPr lang="ko-KR" altLang="en-US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사익 추구를 통제할 수 있는 투명한 지배구조 체제를 마련함으로써 </a:t>
            </a:r>
            <a:endParaRPr lang="en-US" altLang="ko-KR" sz="1800" dirty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지배가족 통제가 가지는 긍정적 효과를 극대화할 수 있는 정책적 접근의 </a:t>
            </a:r>
            <a:endParaRPr lang="en-US" altLang="ko-KR" sz="1800" dirty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필요성을 제안한다</a:t>
            </a:r>
            <a:r>
              <a:rPr lang="en-US" altLang="ko-KR" sz="18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endParaRPr lang="en-US" altLang="ko-KR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15</a:t>
            </a:fld>
            <a:endParaRPr lang="ko-KR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20688"/>
            <a:ext cx="3466728" cy="723106"/>
          </a:xfrm>
        </p:spPr>
        <p:txBody>
          <a:bodyPr/>
          <a:lstStyle/>
          <a:p>
            <a:pPr eaLnBrk="1" hangingPunct="1"/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3359839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  <p:pic>
        <p:nvPicPr>
          <p:cNvPr id="7" name="Picture 5" descr="감사합니다.&#10;" title="감사합니다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4838700" cy="904875"/>
          </a:xfrm>
          <a:prstGeom prst="rect">
            <a:avLst/>
          </a:prstGeom>
          <a:noFill/>
          <a:effectLst>
            <a:outerShdw sx="1000" sy="1000" algn="ctr" rotWithShape="0">
              <a:schemeClr val="tx1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76672"/>
            <a:ext cx="2928958" cy="795324"/>
          </a:xfrm>
        </p:spPr>
        <p:txBody>
          <a:bodyPr/>
          <a:lstStyle/>
          <a:p>
            <a:pPr eaLnBrk="1" hangingPunct="1">
              <a:buFont typeface="굴림" pitchFamily="50" charset="-127"/>
              <a:buNone/>
            </a:pP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연구의</a:t>
            </a:r>
            <a:r>
              <a:rPr lang="ko-KR" alt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목적</a:t>
            </a:r>
          </a:p>
        </p:txBody>
      </p:sp>
      <p:sp>
        <p:nvSpPr>
          <p:cNvPr id="7171" name="내용 개체 틀 5"/>
          <p:cNvSpPr txBox="1">
            <a:spLocks/>
          </p:cNvSpPr>
          <p:nvPr/>
        </p:nvSpPr>
        <p:spPr bwMode="auto">
          <a:xfrm>
            <a:off x="827584" y="2636912"/>
            <a:ext cx="7224170" cy="3600400"/>
          </a:xfrm>
          <a:prstGeom prst="roundRect">
            <a:avLst/>
          </a:prstGeom>
          <a:pattFill prst="pct30">
            <a:fgClr>
              <a:schemeClr val="bg2"/>
            </a:fgClr>
            <a:bgClr>
              <a:schemeClr val="bg1"/>
            </a:bgClr>
          </a:patt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r>
              <a:rPr lang="ko-KR" altLang="en-US" sz="20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지배가족의 기업통제와 재무제약의 영향관계를 분석</a:t>
            </a:r>
            <a:endParaRPr lang="en-US" altLang="ko-KR" sz="20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ko-KR" sz="20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r>
              <a:rPr lang="ko-KR" altLang="en-US" sz="20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지배가족의 기업통제와 재무제약에서 지배구조의 조절효과 분석</a:t>
            </a:r>
            <a:endParaRPr lang="en-US" altLang="ko-KR" sz="20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endParaRPr lang="en-US" altLang="ko-KR" sz="18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endParaRPr lang="en-US" altLang="ko-KR" sz="1400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ko-KR" altLang="en-US" sz="1400" dirty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      </a:t>
            </a:r>
            <a:endParaRPr lang="en-US" altLang="ko-KR" sz="1400" dirty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48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62887" y="524719"/>
            <a:ext cx="7426136" cy="768148"/>
          </a:xfrm>
        </p:spPr>
        <p:txBody>
          <a:bodyPr/>
          <a:lstStyle/>
          <a:p>
            <a:pPr eaLnBrk="1" hangingPunct="1"/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이론적배경</a:t>
            </a:r>
            <a:r>
              <a:rPr lang="en-US" altLang="ko-K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재무제약</a:t>
            </a:r>
            <a:r>
              <a:rPr lang="en-US" altLang="ko-K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33321" y="6557449"/>
            <a:ext cx="601253" cy="151693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z="1600" smtClean="0">
                <a:solidFill>
                  <a:schemeClr val="accent1"/>
                </a:solidFill>
                <a:latin typeface="HY울릉도M" pitchFamily="18" charset="-127"/>
                <a:ea typeface="HY울릉도M" pitchFamily="18" charset="-127"/>
              </a:rPr>
              <a:pPr>
                <a:defRPr/>
              </a:pPr>
              <a:t>3</a:t>
            </a:fld>
            <a:endParaRPr lang="ko-KR" altLang="en-US" sz="1600">
              <a:solidFill>
                <a:schemeClr val="accent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5" name="AutoShape 305"/>
          <p:cNvSpPr>
            <a:spLocks noChangeArrowheads="1"/>
          </p:cNvSpPr>
          <p:nvPr/>
        </p:nvSpPr>
        <p:spPr bwMode="auto">
          <a:xfrm rot="21129218">
            <a:off x="507313" y="1961840"/>
            <a:ext cx="8129374" cy="1246596"/>
          </a:xfrm>
          <a:prstGeom prst="rightArrow">
            <a:avLst>
              <a:gd name="adj1" fmla="val 64269"/>
              <a:gd name="adj2" fmla="val 53704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/>
            <a:r>
              <a:rPr lang="ko-KR" altLang="en-US" sz="2800" dirty="0"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정보비대칭 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&gt;&gt; </a:t>
            </a:r>
            <a:r>
              <a:rPr lang="ko-KR" alt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자본비용의증가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&gt;&gt; 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과소투자</a:t>
            </a:r>
          </a:p>
        </p:txBody>
      </p:sp>
      <p:sp>
        <p:nvSpPr>
          <p:cNvPr id="20" name="AutoShape 236"/>
          <p:cNvSpPr>
            <a:spLocks noChangeArrowheads="1"/>
          </p:cNvSpPr>
          <p:nvPr/>
        </p:nvSpPr>
        <p:spPr bwMode="auto">
          <a:xfrm rot="16200000" flipV="1">
            <a:off x="5600843" y="2030664"/>
            <a:ext cx="1435806" cy="4049979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anchor="ctr"/>
          <a:lstStyle/>
          <a:p>
            <a:pPr algn="ctr" eaLnBrk="0" latinLnBrk="0" hangingPunct="0"/>
            <a:r>
              <a:rPr kumimoji="0" lang="ko-KR" altLang="en-US" sz="1800" b="1" spc="-15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내부자본</a:t>
            </a:r>
            <a:endParaRPr kumimoji="0" lang="ko-KR" altLang="ko-KR" sz="1800" b="1" spc="-15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1" name="AutoShape 236"/>
          <p:cNvSpPr>
            <a:spLocks noChangeArrowheads="1"/>
          </p:cNvSpPr>
          <p:nvPr/>
        </p:nvSpPr>
        <p:spPr bwMode="auto">
          <a:xfrm rot="5400000" flipV="1">
            <a:off x="2322781" y="2958277"/>
            <a:ext cx="901334" cy="2739599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 eaLnBrk="0" latinLnBrk="0" hangingPunct="0"/>
            <a:r>
              <a:rPr kumimoji="0" lang="ko-KR" altLang="en-US" sz="1800" b="1" spc="-15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외부자본</a:t>
            </a:r>
            <a:endParaRPr kumimoji="0" lang="ko-KR" altLang="ko-KR" sz="1800" b="1" spc="-15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7" name="슬라이드 번호 개체 틀 5"/>
          <p:cNvSpPr txBox="1">
            <a:spLocks/>
          </p:cNvSpPr>
          <p:nvPr/>
        </p:nvSpPr>
        <p:spPr>
          <a:xfrm>
            <a:off x="7771646" y="81723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ko-KR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A18C34-789B-450D-9423-5D35DCF669A8}"/>
              </a:ext>
            </a:extLst>
          </p:cNvPr>
          <p:cNvSpPr txBox="1"/>
          <p:nvPr/>
        </p:nvSpPr>
        <p:spPr>
          <a:xfrm>
            <a:off x="618828" y="5405782"/>
            <a:ext cx="7914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6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기업이 자본을 조달하는 경우에 있어 정보비대칭문제로 인해 내부 자본과 부채</a:t>
            </a:r>
            <a:r>
              <a:rPr kumimoji="1" lang="en-US" altLang="ko-KR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, </a:t>
            </a:r>
            <a:r>
              <a:rPr kumimoji="1" lang="ko-KR" altLang="en-US" sz="16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주식 등이 완벽한 대체재가 되지 못하여 내부 자본을 활용한 후에 부채</a:t>
            </a:r>
            <a:r>
              <a:rPr kumimoji="1" lang="en-US" altLang="ko-KR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, </a:t>
            </a:r>
            <a:r>
              <a:rPr kumimoji="1" lang="ko-KR" altLang="en-US" sz="16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주식으로 자본을 조달하는 순서를 따르지 못할 수도 있다</a:t>
            </a:r>
            <a:r>
              <a:rPr kumimoji="1" lang="en-US" altLang="ko-KR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(Myers and </a:t>
            </a:r>
            <a:r>
              <a:rPr kumimoji="1" lang="en-US" altLang="ko-KR" sz="1600" b="0" i="0" u="none" strike="noStrike" kern="0" cap="none" spc="2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Majluf</a:t>
            </a:r>
            <a:r>
              <a:rPr kumimoji="1" lang="en-US" altLang="ko-KR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rPr>
              <a:t>, 1984).</a:t>
            </a:r>
            <a:endParaRPr kumimoji="1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7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5013200" cy="768148"/>
          </a:xfrm>
        </p:spPr>
        <p:txBody>
          <a:bodyPr/>
          <a:lstStyle/>
          <a:p>
            <a:pPr eaLnBrk="1" hangingPunct="1"/>
            <a:r>
              <a:rPr lang="ko-KR" altLang="en-US" sz="28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이론적배경</a:t>
            </a:r>
            <a:endParaRPr lang="ko-KR" altLang="en-US" sz="280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31404" y="5908950"/>
            <a:ext cx="619160" cy="3349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z="160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pPr>
                <a:defRPr/>
              </a:pPr>
              <a:t>4</a:t>
            </a:fld>
            <a:endParaRPr lang="ko-KR" altLang="en-US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5912792" y="3091103"/>
            <a:ext cx="1827046" cy="6757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지배구조</a:t>
            </a:r>
            <a:endParaRPr lang="en-US" altLang="ko-KR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979712" y="4233664"/>
            <a:ext cx="2034379" cy="7665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800" b="1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가족통제</a:t>
            </a:r>
            <a:endParaRPr lang="ko-KR" altLang="en-US" sz="2000" b="1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953900" y="1591232"/>
            <a:ext cx="2034379" cy="97611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재무제약</a:t>
            </a:r>
            <a:endParaRPr lang="ko-KR" alt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1" name="AutoShape 236">
            <a:extLst>
              <a:ext uri="{FF2B5EF4-FFF2-40B4-BE49-F238E27FC236}">
                <a16:creationId xmlns:a16="http://schemas.microsoft.com/office/drawing/2014/main" id="{2209CBEF-B8D7-47D0-8907-B8A53398C791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2444997" y="2387054"/>
            <a:ext cx="1085722" cy="205246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anchor="ctr"/>
          <a:lstStyle/>
          <a:p>
            <a:pPr algn="ctr" eaLnBrk="0" latinLnBrk="0" hangingPunct="0"/>
            <a:r>
              <a:rPr kumimoji="0" lang="ko-KR" altLang="en-US" sz="2000" spc="-15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정보비대칭</a:t>
            </a:r>
            <a:endParaRPr kumimoji="0" lang="en-US" altLang="ko-KR" sz="2000" spc="-150" dirty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2" name="AutoShape 236">
            <a:extLst>
              <a:ext uri="{FF2B5EF4-FFF2-40B4-BE49-F238E27FC236}">
                <a16:creationId xmlns:a16="http://schemas.microsoft.com/office/drawing/2014/main" id="{8544B95E-6A71-4898-8393-7DA830B9355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572000" y="2925230"/>
            <a:ext cx="929362" cy="976111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vert270" wrap="none" anchor="ctr"/>
          <a:lstStyle/>
          <a:p>
            <a:pPr algn="ctr" eaLnBrk="0" latinLnBrk="0" hangingPunct="0"/>
            <a:endParaRPr kumimoji="0" lang="en-US" altLang="ko-KR" sz="2000" spc="-150" dirty="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81C78A-182D-4450-AF1B-B5B85890D5B0}"/>
              </a:ext>
            </a:extLst>
          </p:cNvPr>
          <p:cNvSpPr txBox="1"/>
          <p:nvPr/>
        </p:nvSpPr>
        <p:spPr>
          <a:xfrm>
            <a:off x="823061" y="5412878"/>
            <a:ext cx="7722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kern="0" spc="-50" dirty="0" err="1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Fazzari</a:t>
            </a:r>
            <a:r>
              <a:rPr lang="en-US" altLang="ko-KR" sz="1600" kern="0" spc="-5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et al. (1988)</a:t>
            </a:r>
            <a:r>
              <a:rPr lang="ko-KR" altLang="en-US" sz="1600" kern="0" spc="-5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은 내부 현금흐름이 제한되고 외부자본 접근이 불가능할 때 기업은 효율적인 투자를 포기하는 재무제약문제 제기</a:t>
            </a:r>
            <a:r>
              <a:rPr lang="en-US" altLang="ko-KR" sz="1600" kern="0" spc="-5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47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864045" y="6525738"/>
            <a:ext cx="762000" cy="3651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8604448" cy="795114"/>
          </a:xfrm>
        </p:spPr>
        <p:txBody>
          <a:bodyPr/>
          <a:lstStyle/>
          <a:p>
            <a:pPr eaLnBrk="1" hangingPunct="1"/>
            <a:r>
              <a:rPr lang="ko-KR" altLang="en-US" sz="4000" b="1" dirty="0"/>
              <a:t> 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가설설정</a:t>
            </a:r>
            <a:endParaRPr lang="ko-KR" altLang="en-US" sz="2000" dirty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51520" y="1582164"/>
            <a:ext cx="8643998" cy="4824536"/>
          </a:xfrm>
          <a:prstGeom prst="roundRect">
            <a:avLst/>
          </a:prstGeom>
          <a:pattFill prst="pct25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4400" dirty="0">
              <a:solidFill>
                <a:schemeClr val="accent1"/>
              </a:solidFill>
            </a:endParaRPr>
          </a:p>
        </p:txBody>
      </p:sp>
      <p:sp>
        <p:nvSpPr>
          <p:cNvPr id="6" name="내용 개체 틀 5"/>
          <p:cNvSpPr txBox="1">
            <a:spLocks/>
          </p:cNvSpPr>
          <p:nvPr/>
        </p:nvSpPr>
        <p:spPr bwMode="auto">
          <a:xfrm>
            <a:off x="517956" y="2170575"/>
            <a:ext cx="8108090" cy="453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US" altLang="ko-KR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algn="just"/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소유와 경영이 분리되지 않은 지배가족 통제기업은 대주주와 외부주주 간의 정보비대칭문제가 크게 발생할 수 있다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이는 외부 자본시장으로부터의 </a:t>
            </a:r>
            <a:r>
              <a:rPr lang="ko-KR" altLang="en-US" sz="1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자본조달비용을증가시키고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재무제약을 유발시킬 가능성이 높아진다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Myers and </a:t>
            </a:r>
            <a:r>
              <a:rPr lang="en-US" altLang="ko-KR" sz="1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Majluf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(1984)</a:t>
            </a:r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/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/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[</a:t>
            </a:r>
            <a:r>
              <a:rPr lang="ko-KR" altLang="en-US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가설</a:t>
            </a: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1] </a:t>
            </a:r>
            <a:r>
              <a:rPr lang="ko-KR" altLang="en-US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지배가족 통제기업은 재무제약으로 인해 투자자금의 내부자본 의존도가 높아진다</a:t>
            </a: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just"/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/>
            <a:endParaRPr lang="en-US" altLang="ko-KR" sz="18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/>
            <a:endParaRPr lang="en-US" altLang="ko-KR" sz="18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/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지배구조가 양호한 기업은 상대적으로 대리인문제나 정보비대칭문제가 축소될 수 있어 외부 자본비용이 낮아질 수 있다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1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이는기업의</a:t>
            </a:r>
            <a:r>
              <a:rPr lang="ko-KR" altLang="en-US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재무제약을 완화시켜 내부 자본에 대한 의존도를 감소시킬 수 있다</a:t>
            </a:r>
            <a:r>
              <a:rPr lang="en-US" altLang="ko-KR" sz="1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algn="just"/>
            <a:endParaRPr lang="en-US" altLang="ko-KR" sz="16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[</a:t>
            </a:r>
            <a:r>
              <a:rPr lang="ko-KR" altLang="en-US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가설</a:t>
            </a: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2] </a:t>
            </a:r>
            <a:r>
              <a:rPr lang="ko-KR" altLang="en-US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지배가족 통제기업은 지배구조가 양호할수록 재무제약이 완화되어 투자 자금의 </a:t>
            </a:r>
            <a:endParaRPr lang="en-US" altLang="ko-KR" sz="1600" b="1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      </a:t>
            </a:r>
            <a:r>
              <a:rPr lang="ko-KR" altLang="en-US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내부자본 의존도가 낮아진다</a:t>
            </a:r>
            <a:r>
              <a:rPr lang="en-US" altLang="ko-KR" sz="16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r"/>
            <a:endParaRPr lang="en-US" altLang="ko-KR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algn="r"/>
            <a:endParaRPr lang="en-US" altLang="ko-KR" sz="1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algn="r"/>
            <a:endParaRPr lang="en-US" altLang="ko-KR" sz="1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sz="1800" b="1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160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7185" y="369935"/>
            <a:ext cx="7426136" cy="768148"/>
          </a:xfrm>
        </p:spPr>
        <p:txBody>
          <a:bodyPr/>
          <a:lstStyle/>
          <a:p>
            <a:pPr eaLnBrk="1" hangingPunct="1"/>
            <a:r>
              <a: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이론적배경</a:t>
            </a:r>
            <a:r>
              <a:rPr lang="en-US" altLang="ko-K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완전시장가정</a:t>
            </a:r>
            <a:r>
              <a:rPr lang="en-US" altLang="ko-K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33321" y="6557449"/>
            <a:ext cx="601253" cy="151693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z="1600" smtClean="0">
                <a:solidFill>
                  <a:schemeClr val="accent1"/>
                </a:solidFill>
                <a:latin typeface="HY울릉도M" pitchFamily="18" charset="-127"/>
                <a:ea typeface="HY울릉도M" pitchFamily="18" charset="-127"/>
              </a:rPr>
              <a:pPr>
                <a:defRPr/>
              </a:pPr>
              <a:t>6</a:t>
            </a:fld>
            <a:endParaRPr lang="ko-KR" altLang="en-US" sz="1600">
              <a:solidFill>
                <a:schemeClr val="accent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7" name="슬라이드 번호 개체 틀 5"/>
          <p:cNvSpPr txBox="1">
            <a:spLocks/>
          </p:cNvSpPr>
          <p:nvPr/>
        </p:nvSpPr>
        <p:spPr>
          <a:xfrm>
            <a:off x="7771646" y="81723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ko-KR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4000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66153" y="4523589"/>
            <a:ext cx="8901618" cy="21605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u"/>
            </a:pPr>
            <a:r>
              <a:rPr lang="en-US" altLang="ko-KR" sz="1400" b="1" dirty="0" err="1">
                <a:latin typeface="휴먼모음T" pitchFamily="18" charset="-127"/>
                <a:ea typeface="휴먼모음T" pitchFamily="18" charset="-127"/>
              </a:rPr>
              <a:t>Goergen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 and </a:t>
            </a:r>
            <a:r>
              <a:rPr lang="en-US" altLang="ko-KR" sz="1400" b="1" dirty="0" err="1">
                <a:latin typeface="휴먼모음T" pitchFamily="18" charset="-127"/>
                <a:ea typeface="휴먼모음T" pitchFamily="18" charset="-127"/>
              </a:rPr>
              <a:t>Renneboog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(2001)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의 연구에서 제시된 모형을 응용</a:t>
            </a:r>
            <a:endParaRPr lang="en-US" altLang="ko-KR" sz="1400" b="1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u"/>
            </a:pP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미래 투자는 현재투자에 영향을 받으므로 미래투자에 대한 현재투자는 정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(+)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의 영향관계를 예상</a:t>
            </a:r>
            <a:endParaRPr lang="en-US" altLang="ko-KR" sz="1400" b="1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u"/>
            </a:pP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미래투자에 대한 현재투자 변수의 제곱에 대해서는 부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(-)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의 영향관계를 예상할 수 있다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이는 투자에 대한 수익이 체감하는 것을 반영하여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높은 수준의 현재투자가 미래투자 증가를 감소시킨다는 것을 의미</a:t>
            </a:r>
            <a:endParaRPr lang="en-US" altLang="ko-KR" sz="1400" b="1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u"/>
            </a:pP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내부 현금흐름과 미래투자 간에는 부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(-)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의 영향 관계를 예상할 수 있다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이는 현재의 높은 현금흐름 수준이 투자에 대한 순한계조정비용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(net marginal adjustment costs)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을 낮춰 다음 기간에 더 낮은 투자를 통해 균형을 맞추게 되기 때문이다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. 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즉 현재의 높은 현금흐름수준은 자본이나 노동 등 생산 요소를 조정하는 과정에서 발생하는 추가 비용인 한계조정비용을 충당하고 그 비용을 낮추므로 다음 기간에 투자 수준과는 부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(-)</a:t>
            </a:r>
            <a:r>
              <a:rPr lang="ko-KR" altLang="en-US" sz="1400" b="1" dirty="0">
                <a:latin typeface="휴먼모음T" pitchFamily="18" charset="-127"/>
                <a:ea typeface="휴먼모음T" pitchFamily="18" charset="-127"/>
              </a:rPr>
              <a:t>의 영향관계를 예상할 수 있다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(Bond and </a:t>
            </a:r>
            <a:r>
              <a:rPr lang="en-US" altLang="ko-KR" sz="1400" b="1" dirty="0" err="1">
                <a:latin typeface="휴먼모음T" pitchFamily="18" charset="-127"/>
                <a:ea typeface="휴먼모음T" pitchFamily="18" charset="-127"/>
              </a:rPr>
              <a:t>Meghir</a:t>
            </a:r>
            <a:r>
              <a:rPr lang="en-US" altLang="ko-KR" sz="1400" b="1" dirty="0">
                <a:latin typeface="휴먼모음T" pitchFamily="18" charset="-127"/>
                <a:ea typeface="휴먼모음T" pitchFamily="18" charset="-127"/>
              </a:rPr>
              <a:t>, 1994). </a:t>
            </a:r>
          </a:p>
        </p:txBody>
      </p:sp>
      <p:grpSp>
        <p:nvGrpSpPr>
          <p:cNvPr id="31" name="그룹 30"/>
          <p:cNvGrpSpPr/>
          <p:nvPr/>
        </p:nvGrpSpPr>
        <p:grpSpPr>
          <a:xfrm>
            <a:off x="4032654" y="3460855"/>
            <a:ext cx="1616487" cy="445247"/>
            <a:chOff x="5622216" y="281424"/>
            <a:chExt cx="1450145" cy="438655"/>
          </a:xfrm>
          <a:solidFill>
            <a:schemeClr val="bg2"/>
          </a:solidFill>
        </p:grpSpPr>
        <p:sp>
          <p:nvSpPr>
            <p:cNvPr id="32" name="모서리가 둥근 직사각형 31"/>
            <p:cNvSpPr/>
            <p:nvPr/>
          </p:nvSpPr>
          <p:spPr>
            <a:xfrm>
              <a:off x="5622216" y="281424"/>
              <a:ext cx="1450145" cy="43865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3" name="모서리가 둥근 직사각형 4"/>
            <p:cNvSpPr/>
            <p:nvPr/>
          </p:nvSpPr>
          <p:spPr>
            <a:xfrm>
              <a:off x="5643629" y="302837"/>
              <a:ext cx="1407319" cy="395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과거현금흐름</a:t>
              </a:r>
              <a:r>
                <a:rPr lang="en-US" altLang="ko-KR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(-)</a:t>
              </a:r>
              <a:endParaRPr lang="ko-KR" altLang="en-US" sz="1600" kern="1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sp>
        <p:nvSpPr>
          <p:cNvPr id="36" name="모서리가 둥근 직사각형 35"/>
          <p:cNvSpPr/>
          <p:nvPr/>
        </p:nvSpPr>
        <p:spPr>
          <a:xfrm>
            <a:off x="801572" y="2410474"/>
            <a:ext cx="1869949" cy="11240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투자</a:t>
            </a:r>
            <a:endParaRPr lang="ko-KR" altLang="en-US" sz="28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0" name="오른쪽 화살표 38">
            <a:extLst>
              <a:ext uri="{FF2B5EF4-FFF2-40B4-BE49-F238E27FC236}">
                <a16:creationId xmlns:a16="http://schemas.microsoft.com/office/drawing/2014/main" id="{33F2D284-A0E9-4BE4-A2D7-43B4E6E46967}"/>
              </a:ext>
            </a:extLst>
          </p:cNvPr>
          <p:cNvSpPr/>
          <p:nvPr/>
        </p:nvSpPr>
        <p:spPr>
          <a:xfrm rot="10800000">
            <a:off x="3251584" y="2151060"/>
            <a:ext cx="449149" cy="246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35E7D018-02D4-420B-971A-B8E5E5824B5D}"/>
              </a:ext>
            </a:extLst>
          </p:cNvPr>
          <p:cNvGrpSpPr/>
          <p:nvPr/>
        </p:nvGrpSpPr>
        <p:grpSpPr>
          <a:xfrm>
            <a:off x="4014977" y="1960382"/>
            <a:ext cx="1616487" cy="445247"/>
            <a:chOff x="5622216" y="281424"/>
            <a:chExt cx="1450145" cy="438655"/>
          </a:xfrm>
          <a:solidFill>
            <a:schemeClr val="bg2"/>
          </a:solidFill>
        </p:grpSpPr>
        <p:sp>
          <p:nvSpPr>
            <p:cNvPr id="22" name="모서리가 둥근 직사각형 31">
              <a:extLst>
                <a:ext uri="{FF2B5EF4-FFF2-40B4-BE49-F238E27FC236}">
                  <a16:creationId xmlns:a16="http://schemas.microsoft.com/office/drawing/2014/main" id="{E7828396-6FBC-4001-8575-91776C13A9F4}"/>
                </a:ext>
              </a:extLst>
            </p:cNvPr>
            <p:cNvSpPr/>
            <p:nvPr/>
          </p:nvSpPr>
          <p:spPr>
            <a:xfrm>
              <a:off x="5622216" y="281424"/>
              <a:ext cx="1450145" cy="43865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23" name="모서리가 둥근 직사각형 4">
              <a:extLst>
                <a:ext uri="{FF2B5EF4-FFF2-40B4-BE49-F238E27FC236}">
                  <a16:creationId xmlns:a16="http://schemas.microsoft.com/office/drawing/2014/main" id="{EC8480D5-3B62-4866-8E70-53C6EC5209DC}"/>
                </a:ext>
              </a:extLst>
            </p:cNvPr>
            <p:cNvSpPr/>
            <p:nvPr/>
          </p:nvSpPr>
          <p:spPr>
            <a:xfrm>
              <a:off x="5643629" y="302837"/>
              <a:ext cx="1407319" cy="395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과거투자</a:t>
              </a:r>
              <a:r>
                <a:rPr lang="en-US" altLang="ko-KR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(+)</a:t>
              </a:r>
              <a:endParaRPr lang="ko-KR" altLang="en-US" sz="1600" kern="1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23C14314-5EC7-4FA9-B11C-ADA657EC2C63}"/>
              </a:ext>
            </a:extLst>
          </p:cNvPr>
          <p:cNvGrpSpPr/>
          <p:nvPr/>
        </p:nvGrpSpPr>
        <p:grpSpPr>
          <a:xfrm>
            <a:off x="4014977" y="2718300"/>
            <a:ext cx="1616487" cy="445247"/>
            <a:chOff x="5622216" y="281424"/>
            <a:chExt cx="1450145" cy="438655"/>
          </a:xfrm>
          <a:solidFill>
            <a:schemeClr val="bg2"/>
          </a:solidFill>
        </p:grpSpPr>
        <p:sp>
          <p:nvSpPr>
            <p:cNvPr id="26" name="모서리가 둥근 직사각형 31">
              <a:extLst>
                <a:ext uri="{FF2B5EF4-FFF2-40B4-BE49-F238E27FC236}">
                  <a16:creationId xmlns:a16="http://schemas.microsoft.com/office/drawing/2014/main" id="{D22046F8-C077-494A-BC34-DAF6B4ED8CE3}"/>
                </a:ext>
              </a:extLst>
            </p:cNvPr>
            <p:cNvSpPr/>
            <p:nvPr/>
          </p:nvSpPr>
          <p:spPr>
            <a:xfrm>
              <a:off x="5622216" y="281424"/>
              <a:ext cx="1450145" cy="43865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34" name="모서리가 둥근 직사각형 4">
              <a:extLst>
                <a:ext uri="{FF2B5EF4-FFF2-40B4-BE49-F238E27FC236}">
                  <a16:creationId xmlns:a16="http://schemas.microsoft.com/office/drawing/2014/main" id="{FFF9F8EE-19AA-41B5-B930-414D49AE7EF0}"/>
                </a:ext>
              </a:extLst>
            </p:cNvPr>
            <p:cNvSpPr/>
            <p:nvPr/>
          </p:nvSpPr>
          <p:spPr>
            <a:xfrm>
              <a:off x="5643629" y="302837"/>
              <a:ext cx="1407319" cy="395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과거투자 제곱</a:t>
              </a:r>
              <a:r>
                <a:rPr lang="en-US" altLang="ko-KR" sz="1600" kern="1200" dirty="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(-)</a:t>
              </a:r>
              <a:endParaRPr lang="ko-KR" altLang="en-US" sz="1600" kern="1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11939E54-067D-4A21-9070-5B88DF466A20}"/>
              </a:ext>
            </a:extLst>
          </p:cNvPr>
          <p:cNvGrpSpPr/>
          <p:nvPr/>
        </p:nvGrpSpPr>
        <p:grpSpPr>
          <a:xfrm>
            <a:off x="6257046" y="2441757"/>
            <a:ext cx="2284313" cy="446164"/>
            <a:chOff x="5622216" y="281424"/>
            <a:chExt cx="1450145" cy="438655"/>
          </a:xfrm>
          <a:solidFill>
            <a:schemeClr val="bg2"/>
          </a:solidFill>
        </p:grpSpPr>
        <p:sp>
          <p:nvSpPr>
            <p:cNvPr id="41" name="모서리가 둥근 직사각형 31">
              <a:extLst>
                <a:ext uri="{FF2B5EF4-FFF2-40B4-BE49-F238E27FC236}">
                  <a16:creationId xmlns:a16="http://schemas.microsoft.com/office/drawing/2014/main" id="{425DAD46-EF20-4286-8A6E-9FB7967123EC}"/>
                </a:ext>
              </a:extLst>
            </p:cNvPr>
            <p:cNvSpPr/>
            <p:nvPr/>
          </p:nvSpPr>
          <p:spPr>
            <a:xfrm>
              <a:off x="5622216" y="281424"/>
              <a:ext cx="1450145" cy="43865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42" name="모서리가 둥근 직사각형 4">
              <a:extLst>
                <a:ext uri="{FF2B5EF4-FFF2-40B4-BE49-F238E27FC236}">
                  <a16:creationId xmlns:a16="http://schemas.microsoft.com/office/drawing/2014/main" id="{F8B44720-885C-4907-99DE-4C2545A6811B}"/>
                </a:ext>
              </a:extLst>
            </p:cNvPr>
            <p:cNvSpPr/>
            <p:nvPr/>
          </p:nvSpPr>
          <p:spPr>
            <a:xfrm>
              <a:off x="5643629" y="302837"/>
              <a:ext cx="1407319" cy="395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 kern="12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가족통제</a:t>
              </a:r>
              <a:r>
                <a:rPr lang="en-US" altLang="ko-KR" sz="16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x</a:t>
              </a:r>
              <a:r>
                <a:rPr lang="ko-KR" altLang="en-US" sz="16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과거현금흐름</a:t>
              </a:r>
              <a:endParaRPr lang="ko-KR" altLang="en-US" sz="1600" kern="120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F04891CE-FA2B-4157-B275-E546D4E54AAF}"/>
              </a:ext>
            </a:extLst>
          </p:cNvPr>
          <p:cNvGrpSpPr/>
          <p:nvPr/>
        </p:nvGrpSpPr>
        <p:grpSpPr>
          <a:xfrm>
            <a:off x="6012160" y="3141812"/>
            <a:ext cx="2923575" cy="445247"/>
            <a:chOff x="5622216" y="281424"/>
            <a:chExt cx="1450145" cy="438655"/>
          </a:xfrm>
          <a:solidFill>
            <a:schemeClr val="bg2"/>
          </a:solidFill>
        </p:grpSpPr>
        <p:sp>
          <p:nvSpPr>
            <p:cNvPr id="44" name="모서리가 둥근 직사각형 31">
              <a:extLst>
                <a:ext uri="{FF2B5EF4-FFF2-40B4-BE49-F238E27FC236}">
                  <a16:creationId xmlns:a16="http://schemas.microsoft.com/office/drawing/2014/main" id="{E19BA1BA-E4BD-44DC-8482-53021DCC75DC}"/>
                </a:ext>
              </a:extLst>
            </p:cNvPr>
            <p:cNvSpPr/>
            <p:nvPr/>
          </p:nvSpPr>
          <p:spPr>
            <a:xfrm>
              <a:off x="5622216" y="281424"/>
              <a:ext cx="1450145" cy="438655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45" name="모서리가 둥근 직사각형 4">
              <a:extLst>
                <a:ext uri="{FF2B5EF4-FFF2-40B4-BE49-F238E27FC236}">
                  <a16:creationId xmlns:a16="http://schemas.microsoft.com/office/drawing/2014/main" id="{8C1FE153-D560-44CA-B997-32CB8EA4DB68}"/>
                </a:ext>
              </a:extLst>
            </p:cNvPr>
            <p:cNvSpPr/>
            <p:nvPr/>
          </p:nvSpPr>
          <p:spPr>
            <a:xfrm>
              <a:off x="5643629" y="302837"/>
              <a:ext cx="1407319" cy="395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600" kern="12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가족통제</a:t>
              </a:r>
              <a:r>
                <a:rPr lang="en-US" altLang="ko-KR" sz="1600" kern="12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x</a:t>
              </a:r>
              <a:r>
                <a:rPr lang="ko-KR" altLang="en-US" sz="16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지배구조</a:t>
              </a:r>
              <a:r>
                <a:rPr lang="en-US" altLang="ko-KR" sz="16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x</a:t>
              </a:r>
              <a:r>
                <a:rPr lang="ko-KR" altLang="en-US" sz="1600" dirty="0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과거현금흐름</a:t>
              </a:r>
              <a:endParaRPr lang="ko-KR" altLang="en-US" sz="1600" kern="1200" dirty="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sp>
        <p:nvSpPr>
          <p:cNvPr id="46" name="오른쪽 화살표 38">
            <a:extLst>
              <a:ext uri="{FF2B5EF4-FFF2-40B4-BE49-F238E27FC236}">
                <a16:creationId xmlns:a16="http://schemas.microsoft.com/office/drawing/2014/main" id="{B74B4C5E-9C49-472B-B35E-258C8DE3FA71}"/>
              </a:ext>
            </a:extLst>
          </p:cNvPr>
          <p:cNvSpPr/>
          <p:nvPr/>
        </p:nvSpPr>
        <p:spPr>
          <a:xfrm rot="10800000">
            <a:off x="3260630" y="2828875"/>
            <a:ext cx="449149" cy="246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7" name="오른쪽 화살표 38">
            <a:extLst>
              <a:ext uri="{FF2B5EF4-FFF2-40B4-BE49-F238E27FC236}">
                <a16:creationId xmlns:a16="http://schemas.microsoft.com/office/drawing/2014/main" id="{44DAE4AB-1ACB-4A38-96E0-1674D44F68FB}"/>
              </a:ext>
            </a:extLst>
          </p:cNvPr>
          <p:cNvSpPr/>
          <p:nvPr/>
        </p:nvSpPr>
        <p:spPr>
          <a:xfrm rot="10800000">
            <a:off x="3260630" y="3533449"/>
            <a:ext cx="449149" cy="246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69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292077" y="1234501"/>
            <a:ext cx="8643998" cy="550686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386373" y="1558113"/>
            <a:ext cx="1081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</a:rPr>
              <a:t>모형 </a:t>
            </a: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1]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386373" y="3148868"/>
            <a:ext cx="9286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</a:rPr>
              <a:t>모형 </a:t>
            </a: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2]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>
          <a:xfrm>
            <a:off x="7924074" y="5716568"/>
            <a:ext cx="762000" cy="385132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7</a:t>
            </a:fld>
            <a:endParaRPr lang="ko-KR" altLang="en-US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04448" cy="795114"/>
          </a:xfrm>
        </p:spPr>
        <p:txBody>
          <a:bodyPr/>
          <a:lstStyle/>
          <a:p>
            <a:pPr eaLnBrk="1" hangingPunct="1"/>
            <a:r>
              <a:rPr lang="ko-KR" altLang="en-US" sz="4000" b="1" dirty="0"/>
              <a:t> 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실증분석 모형</a:t>
            </a:r>
            <a:r>
              <a:rPr lang="ko-KR" alt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ko-KR" alt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05"/>
          <p:cNvSpPr>
            <a:spLocks noChangeArrowheads="1"/>
          </p:cNvSpPr>
          <p:nvPr/>
        </p:nvSpPr>
        <p:spPr bwMode="auto">
          <a:xfrm>
            <a:off x="-58344" y="-954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20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0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777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바탕체" panose="02030609000101010101" pitchFamily="17" charset="-127"/>
              </a:rPr>
              <a:t> </a:t>
            </a:r>
            <a:endParaRPr kumimoji="0" lang="ko-KR" altLang="ko-KR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B00351E1-8EAD-47FC-8BC0-E23708686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34" y="1842148"/>
            <a:ext cx="8478150" cy="1147791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5B906883-EBC2-490F-9E9D-EDB338B22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63" y="3481449"/>
            <a:ext cx="8404517" cy="122413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26877A1-9899-4CA8-895B-00228B9D9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39" y="5043913"/>
            <a:ext cx="8323433" cy="1273745"/>
          </a:xfrm>
          <a:prstGeom prst="rect">
            <a:avLst/>
          </a:prstGeom>
        </p:spPr>
      </p:pic>
      <p:sp>
        <p:nvSpPr>
          <p:cNvPr id="31" name="Text Box 19">
            <a:extLst>
              <a:ext uri="{FF2B5EF4-FFF2-40B4-BE49-F238E27FC236}">
                <a16:creationId xmlns:a16="http://schemas.microsoft.com/office/drawing/2014/main" id="{027E6FCF-09EF-4F21-A6E0-50898010B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38" y="4736136"/>
            <a:ext cx="9286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</a:rPr>
              <a:t>모형 </a:t>
            </a: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</a:rPr>
              <a:t>3]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028384" y="6165304"/>
            <a:ext cx="776653" cy="365125"/>
          </a:xfrm>
        </p:spPr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1638"/>
            <a:ext cx="4752528" cy="723106"/>
          </a:xfrm>
        </p:spPr>
        <p:txBody>
          <a:bodyPr/>
          <a:lstStyle/>
          <a:p>
            <a:pPr eaLnBrk="1" hangingPunct="1"/>
            <a:r>
              <a:rPr lang="ko-KR" alt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가족통제 및 지배구조</a:t>
            </a:r>
            <a:endParaRPr lang="ko-KR" alt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18936" y="1479699"/>
            <a:ext cx="8306127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r>
              <a:rPr lang="ko-KR" altLang="en-US" sz="2000" dirty="0">
                <a:latin typeface="휴먼모음T" pitchFamily="18" charset="-127"/>
                <a:ea typeface="휴먼모음T" pitchFamily="18" charset="-127"/>
              </a:rPr>
              <a:t>가족통제기업의 정의 </a:t>
            </a:r>
            <a:r>
              <a:rPr lang="en-US" altLang="ko-KR" sz="1800" dirty="0">
                <a:latin typeface="휴먼모음T" pitchFamily="18" charset="-127"/>
                <a:ea typeface="휴먼모음T" pitchFamily="18" charset="-127"/>
              </a:rPr>
              <a:t>Chua et al.(1999); </a:t>
            </a:r>
            <a:r>
              <a:rPr lang="en-US" altLang="ko-KR" sz="1800" dirty="0" err="1">
                <a:latin typeface="휴먼모음T" pitchFamily="18" charset="-127"/>
                <a:ea typeface="휴먼모음T" pitchFamily="18" charset="-127"/>
              </a:rPr>
              <a:t>Villalonga</a:t>
            </a:r>
            <a:r>
              <a:rPr lang="en-US" altLang="ko-KR" sz="1800" dirty="0">
                <a:latin typeface="휴먼모음T" pitchFamily="18" charset="-127"/>
                <a:ea typeface="휴먼모음T" pitchFamily="18" charset="-127"/>
              </a:rPr>
              <a:t> and Amit(2006)</a:t>
            </a:r>
            <a:r>
              <a:rPr lang="ko-KR" altLang="en-US" sz="1800" dirty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1800" dirty="0"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1. </a:t>
            </a:r>
            <a:r>
              <a:rPr lang="ko-KR" altLang="en-US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단일 지배가족</a:t>
            </a: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(founding family)</a:t>
            </a:r>
            <a:r>
              <a:rPr lang="ko-KR" altLang="en-US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이 해당기업의 의결권을 </a:t>
            </a: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50% </a:t>
            </a:r>
            <a:r>
              <a:rPr lang="ko-KR" altLang="en-US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이상 보유하고 있는 경우</a:t>
            </a: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2.. </a:t>
            </a:r>
            <a:r>
              <a:rPr lang="ko-KR" altLang="en-US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지배가족 구성원이 기업경영에 참여하는 경우</a:t>
            </a: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  <a:endParaRPr lang="en-US" altLang="ko-KR" sz="1600" spc="-150" dirty="0"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3. </a:t>
            </a:r>
            <a:r>
              <a:rPr lang="ko-KR" altLang="en-US" sz="16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총수가 있는 대규모 기업집단의 계열사인 경우</a:t>
            </a:r>
            <a:endParaRPr lang="en-US" altLang="ko-KR" sz="1600" spc="-15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ko-KR" sz="1600" dirty="0">
              <a:latin typeface="휴먼모음T" pitchFamily="18" charset="-127"/>
              <a:ea typeface="휴먼모음T" pitchFamily="18" charset="-127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r>
              <a:rPr lang="ko-KR" altLang="en-US" sz="2000" dirty="0">
                <a:latin typeface="휴먼모음T" pitchFamily="18" charset="-127"/>
                <a:ea typeface="휴먼모음T" pitchFamily="18" charset="-127"/>
              </a:rPr>
              <a:t>지배구조</a:t>
            </a:r>
            <a:endParaRPr lang="en-US" altLang="ko-KR" sz="2400" dirty="0">
              <a:latin typeface="휴먼모음T" pitchFamily="18" charset="-127"/>
              <a:ea typeface="휴먼모음T" pitchFamily="18" charset="-127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ko-KR" sz="18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8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1. </a:t>
            </a:r>
            <a:r>
              <a:rPr lang="ko-KR" altLang="en-US" sz="18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기업의 지배구조수준은 한국기업지배구조원에서 발표하는 지배구조 등급을 사용</a:t>
            </a:r>
            <a:endParaRPr lang="en-US" altLang="ko-KR" sz="1800" dirty="0">
              <a:solidFill>
                <a:schemeClr val="accent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80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2. 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2004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년∼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2010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년은 지배구조 등급이 </a:t>
            </a:r>
            <a:r>
              <a:rPr lang="ko-KR" altLang="en-US" sz="1800" spc="-150" dirty="0" err="1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최우량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우량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+, 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우량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양호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+, 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양호 등급 양호한 지배구조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3.  2011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년∼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2022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년은 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A+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와 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A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등급에 속한 기업을 양호한 지배구조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4.  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지배구조수준변수는 양호한 지배구조 기업에 더미변수 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의 값을 부여</a:t>
            </a:r>
            <a:r>
              <a:rPr lang="en-US" altLang="ko-KR" sz="1800" spc="-150" dirty="0">
                <a:solidFill>
                  <a:schemeClr val="accent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l"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6648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A7F3-7BFC-4FC1-B7BE-383B29DEEA64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3970784" cy="723106"/>
          </a:xfrm>
        </p:spPr>
        <p:txBody>
          <a:bodyPr/>
          <a:lstStyle/>
          <a:p>
            <a:pPr eaLnBrk="1" hangingPunct="1"/>
            <a:r>
              <a:rPr lang="ko-KR" alt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분석대상변수</a:t>
            </a:r>
            <a:endParaRPr lang="ko-KR" alt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4609F67-679B-4D94-981D-3B55648AC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73" y="2348880"/>
            <a:ext cx="7381453" cy="30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5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흐름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흐름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7585</TotalTime>
  <Words>720</Words>
  <Application>Microsoft Office PowerPoint</Application>
  <PresentationFormat>화면 슬라이드 쇼(4:3)</PresentationFormat>
  <Paragraphs>133</Paragraphs>
  <Slides>16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8" baseType="lpstr">
      <vt:lpstr>HY그래픽</vt:lpstr>
      <vt:lpstr>HY울릉도M</vt:lpstr>
      <vt:lpstr>굴림</vt:lpstr>
      <vt:lpstr>맑은 고딕</vt:lpstr>
      <vt:lpstr>바탕체</vt:lpstr>
      <vt:lpstr>휴먼모음T</vt:lpstr>
      <vt:lpstr>Arial</vt:lpstr>
      <vt:lpstr>Calibri</vt:lpstr>
      <vt:lpstr>Constantia</vt:lpstr>
      <vt:lpstr>Wingdings</vt:lpstr>
      <vt:lpstr>Wingdings 2</vt:lpstr>
      <vt:lpstr>흐름</vt:lpstr>
      <vt:lpstr>지배가족의 기업통제와 재무제약 :  기업지배구조의 조절효과</vt:lpstr>
      <vt:lpstr>연구의 목적</vt:lpstr>
      <vt:lpstr>  이론적배경(재무제약)</vt:lpstr>
      <vt:lpstr>  이론적배경</vt:lpstr>
      <vt:lpstr>  가설설정</vt:lpstr>
      <vt:lpstr>  이론적배경(완전시장가정)</vt:lpstr>
      <vt:lpstr>  실증분석 모형  </vt:lpstr>
      <vt:lpstr> 가족통제 및 지배구조</vt:lpstr>
      <vt:lpstr> 분석대상변수</vt:lpstr>
      <vt:lpstr>  표본기업</vt:lpstr>
      <vt:lpstr>기술통계량</vt:lpstr>
      <vt:lpstr>가족통제가 재무제약에 미치는 영향</vt:lpstr>
      <vt:lpstr>가족통제와 재무제약에서 지배구조의 조절효과</vt:lpstr>
      <vt:lpstr>분석결과</vt:lpstr>
      <vt:lpstr>  결론</vt:lpstr>
      <vt:lpstr>PowerPoint 프레젠테이션</vt:lpstr>
    </vt:vector>
  </TitlesOfParts>
  <Company>85MSL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중소기업의 자본구조 결정요인에 관한 연구</dc:title>
  <dc:creator>Chamsae</dc:creator>
  <cp:lastModifiedBy>문성주</cp:lastModifiedBy>
  <cp:revision>599</cp:revision>
  <cp:lastPrinted>2019-07-17T13:48:40Z</cp:lastPrinted>
  <dcterms:created xsi:type="dcterms:W3CDTF">2007-11-12T11:50:48Z</dcterms:created>
  <dcterms:modified xsi:type="dcterms:W3CDTF">2024-11-22T00:07:02Z</dcterms:modified>
</cp:coreProperties>
</file>