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74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69" r:id="rId19"/>
    <p:sldId id="273" r:id="rId2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57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F9B0-D65B-4DEC-8A32-CDA9CDD083A8}" type="datetimeFigureOut">
              <a:rPr lang="ko-KR" altLang="en-US" smtClean="0"/>
              <a:t>2024-11-22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58E5-172E-4FAD-B8CA-50DD740F41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388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F9B0-D65B-4DEC-8A32-CDA9CDD083A8}" type="datetimeFigureOut">
              <a:rPr lang="ko-KR" altLang="en-US" smtClean="0"/>
              <a:t>2024-11-22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58E5-172E-4FAD-B8CA-50DD740F41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75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F9B0-D65B-4DEC-8A32-CDA9CDD083A8}" type="datetimeFigureOut">
              <a:rPr lang="ko-KR" altLang="en-US" smtClean="0"/>
              <a:t>2024-11-22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58E5-172E-4FAD-B8CA-50DD740F41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59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F9B0-D65B-4DEC-8A32-CDA9CDD083A8}" type="datetimeFigureOut">
              <a:rPr lang="ko-KR" altLang="en-US" smtClean="0"/>
              <a:t>2024-11-22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58E5-172E-4FAD-B8CA-50DD740F41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51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F9B0-D65B-4DEC-8A32-CDA9CDD083A8}" type="datetimeFigureOut">
              <a:rPr lang="ko-KR" altLang="en-US" smtClean="0"/>
              <a:t>2024-11-22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58E5-172E-4FAD-B8CA-50DD740F41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647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F9B0-D65B-4DEC-8A32-CDA9CDD083A8}" type="datetimeFigureOut">
              <a:rPr lang="ko-KR" altLang="en-US" smtClean="0"/>
              <a:t>2024-11-22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58E5-172E-4FAD-B8CA-50DD740F41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057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F9B0-D65B-4DEC-8A32-CDA9CDD083A8}" type="datetimeFigureOut">
              <a:rPr lang="ko-KR" altLang="en-US" smtClean="0"/>
              <a:t>2024-11-22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58E5-172E-4FAD-B8CA-50DD740F41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385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F9B0-D65B-4DEC-8A32-CDA9CDD083A8}" type="datetimeFigureOut">
              <a:rPr lang="ko-KR" altLang="en-US" smtClean="0"/>
              <a:t>2024-11-22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58E5-172E-4FAD-B8CA-50DD740F41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194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F9B0-D65B-4DEC-8A32-CDA9CDD083A8}" type="datetimeFigureOut">
              <a:rPr lang="ko-KR" altLang="en-US" smtClean="0"/>
              <a:t>2024-11-22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58E5-172E-4FAD-B8CA-50DD740F41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74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F9B0-D65B-4DEC-8A32-CDA9CDD083A8}" type="datetimeFigureOut">
              <a:rPr lang="ko-KR" altLang="en-US" smtClean="0"/>
              <a:t>2024-11-22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58E5-172E-4FAD-B8CA-50DD740F41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951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F9B0-D65B-4DEC-8A32-CDA9CDD083A8}" type="datetimeFigureOut">
              <a:rPr lang="ko-KR" altLang="en-US" smtClean="0"/>
              <a:t>2024-11-22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58E5-172E-4FAD-B8CA-50DD740F41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048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9F9B0-D65B-4DEC-8A32-CDA9CDD083A8}" type="datetimeFigureOut">
              <a:rPr lang="ko-KR" altLang="en-US" smtClean="0"/>
              <a:t>2024-11-22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D58E5-172E-4FAD-B8CA-50DD740F41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46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/>
              <a:t>정책모기지</a:t>
            </a:r>
            <a:r>
              <a:rPr lang="ko-KR" altLang="en-US" dirty="0"/>
              <a:t> </a:t>
            </a:r>
            <a:r>
              <a:rPr lang="ko-KR" altLang="en-US" dirty="0" err="1"/>
              <a:t>조기상환률</a:t>
            </a:r>
            <a:br>
              <a:rPr lang="en-US" altLang="ko-KR" dirty="0"/>
            </a:br>
            <a:r>
              <a:rPr lang="ko-KR" altLang="en-US" dirty="0"/>
              <a:t>예측에 </a:t>
            </a:r>
            <a:r>
              <a:rPr lang="en-US" altLang="ko-KR" dirty="0"/>
              <a:t>LSTM </a:t>
            </a:r>
            <a:r>
              <a:rPr lang="ko-KR" altLang="en-US" dirty="0"/>
              <a:t>적용 검토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한국금융공학회 추계학술대회</a:t>
            </a:r>
            <a:endParaRPr lang="en-US" altLang="ko-KR" dirty="0"/>
          </a:p>
          <a:p>
            <a:r>
              <a:rPr lang="ko-KR" altLang="en-US" dirty="0"/>
              <a:t>주택금융연구원 연구위원 민병철</a:t>
            </a:r>
            <a:endParaRPr lang="en-US" altLang="ko-KR" dirty="0"/>
          </a:p>
          <a:p>
            <a:r>
              <a:rPr lang="ko-KR" altLang="en-US" dirty="0"/>
              <a:t>울산과학기술원 이용재 교수</a:t>
            </a:r>
            <a:r>
              <a:rPr lang="en-US" altLang="ko-KR" dirty="0"/>
              <a:t>, </a:t>
            </a:r>
            <a:r>
              <a:rPr lang="ko-KR" altLang="en-US" dirty="0" err="1"/>
              <a:t>공형우</a:t>
            </a:r>
            <a:r>
              <a:rPr lang="ko-KR" altLang="en-US" dirty="0"/>
              <a:t> 박사 후 연구원</a:t>
            </a:r>
            <a:endParaRPr lang="en-US" altLang="ko-KR" dirty="0"/>
          </a:p>
          <a:p>
            <a:r>
              <a:rPr lang="en-US" altLang="ko-KR" dirty="0"/>
              <a:t>2024-11-29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92649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중장기 </a:t>
            </a:r>
            <a:r>
              <a:rPr lang="ko-KR" altLang="en-US" dirty="0" err="1"/>
              <a:t>시계열</a:t>
            </a:r>
            <a:r>
              <a:rPr lang="ko-KR" altLang="en-US" dirty="0"/>
              <a:t> </a:t>
            </a:r>
            <a:r>
              <a:rPr lang="en-US" altLang="ko-KR" dirty="0"/>
              <a:t>– </a:t>
            </a:r>
            <a:r>
              <a:rPr lang="en-US" altLang="ko-KR" dirty="0" err="1"/>
              <a:t>Autogluon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743520"/>
              </p:ext>
            </p:extLst>
          </p:nvPr>
        </p:nvGraphicFramePr>
        <p:xfrm>
          <a:off x="6759221" y="5131594"/>
          <a:ext cx="2135851" cy="1396746"/>
        </p:xfrm>
        <a:graphic>
          <a:graphicData uri="http://schemas.openxmlformats.org/drawingml/2006/table">
            <a:tbl>
              <a:tblPr/>
              <a:tblGrid>
                <a:gridCol w="1069057">
                  <a:extLst>
                    <a:ext uri="{9D8B030D-6E8A-4147-A177-3AD203B41FA5}">
                      <a16:colId xmlns:a16="http://schemas.microsoft.com/office/drawing/2014/main" val="3534728657"/>
                    </a:ext>
                  </a:extLst>
                </a:gridCol>
                <a:gridCol w="1066794">
                  <a:extLst>
                    <a:ext uri="{9D8B030D-6E8A-4147-A177-3AD203B41FA5}">
                      <a16:colId xmlns:a16="http://schemas.microsoft.com/office/drawing/2014/main" val="1728678100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구분 기준</a:t>
                      </a:r>
                      <a:endParaRPr lang="ko-KR" altLang="en-US" sz="1100" kern="0" spc="-50" dirty="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MAPE(</a:t>
                      </a:r>
                      <a:r>
                        <a:rPr lang="ko-KR" altLang="en-US" sz="1100" kern="0" spc="-50" dirty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성능</a:t>
                      </a:r>
                      <a:r>
                        <a:rPr lang="en-US" altLang="ko-KR" sz="1100" kern="0" spc="-50" dirty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192564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전체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13.40</a:t>
                      </a:r>
                      <a:endParaRPr lang="en-US" sz="11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4613894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연령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9.72</a:t>
                      </a:r>
                      <a:endParaRPr lang="en-US" sz="11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0151184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DTI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8.46</a:t>
                      </a:r>
                      <a:endParaRPr lang="en-US" sz="11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924705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LTV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9.60</a:t>
                      </a:r>
                      <a:endParaRPr lang="en-US" sz="11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0031863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연봉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9.47</a:t>
                      </a:r>
                      <a:endParaRPr lang="en-US" sz="11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8133099"/>
                  </a:ext>
                </a:extLst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48575" y="328900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0" name="_x391600752" descr="EMB00003308012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178300"/>
            <a:ext cx="4621212" cy="226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522008"/>
              </p:ext>
            </p:extLst>
          </p:nvPr>
        </p:nvGraphicFramePr>
        <p:xfrm>
          <a:off x="9487978" y="5131594"/>
          <a:ext cx="2135851" cy="1396746"/>
        </p:xfrm>
        <a:graphic>
          <a:graphicData uri="http://schemas.openxmlformats.org/drawingml/2006/table">
            <a:tbl>
              <a:tblPr/>
              <a:tblGrid>
                <a:gridCol w="1106165">
                  <a:extLst>
                    <a:ext uri="{9D8B030D-6E8A-4147-A177-3AD203B41FA5}">
                      <a16:colId xmlns:a16="http://schemas.microsoft.com/office/drawing/2014/main" val="265361448"/>
                    </a:ext>
                  </a:extLst>
                </a:gridCol>
                <a:gridCol w="1029686">
                  <a:extLst>
                    <a:ext uri="{9D8B030D-6E8A-4147-A177-3AD203B41FA5}">
                      <a16:colId xmlns:a16="http://schemas.microsoft.com/office/drawing/2014/main" val="2987877934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구분 기준</a:t>
                      </a:r>
                      <a:endParaRPr lang="ko-KR" altLang="en-US" sz="1100" kern="0" spc="-5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MAPE(</a:t>
                      </a:r>
                      <a:r>
                        <a:rPr lang="ko-KR" alt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성능</a:t>
                      </a:r>
                      <a:r>
                        <a:rPr lang="en-US" altLang="ko-KR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endParaRPr lang="ko-KR" altLang="en-US" sz="1100" kern="0" spc="-5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37631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전체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10.40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896473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연령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7.41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395764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DTI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6.08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876422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LTV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8.64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75406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연봉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7.10</a:t>
                      </a:r>
                      <a:endParaRPr lang="en-US" sz="11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088365"/>
                  </a:ext>
                </a:extLst>
              </a:tr>
            </a:tbl>
          </a:graphicData>
        </a:graphic>
      </p:graphicFrame>
      <p:sp>
        <p:nvSpPr>
          <p:cNvPr id="8" name="내용 개체 틀 7"/>
          <p:cNvSpPr txBox="1">
            <a:spLocks/>
          </p:cNvSpPr>
          <p:nvPr/>
        </p:nvSpPr>
        <p:spPr>
          <a:xfrm>
            <a:off x="8382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ko-KR" altLang="en-US" dirty="0" err="1"/>
              <a:t>서안심</a:t>
            </a:r>
            <a:r>
              <a:rPr lang="ko-KR" altLang="en-US" dirty="0"/>
              <a:t> 시기 전후의 </a:t>
            </a:r>
            <a:r>
              <a:rPr lang="ko-KR" altLang="en-US" dirty="0" err="1"/>
              <a:t>예측성능을</a:t>
            </a:r>
            <a:r>
              <a:rPr lang="ko-KR" altLang="en-US" dirty="0"/>
              <a:t> 확인하기 위해 중장기 시계열에서의 예측 성능을 검증함</a:t>
            </a:r>
            <a:endParaRPr lang="en-US" altLang="ko-KR" dirty="0"/>
          </a:p>
          <a:p>
            <a:pPr lvl="1">
              <a:lnSpc>
                <a:spcPct val="170000"/>
              </a:lnSpc>
            </a:pPr>
            <a:r>
              <a:rPr lang="ko-KR" altLang="en-US" dirty="0"/>
              <a:t>일반적인 관행을 따라 </a:t>
            </a:r>
            <a:r>
              <a:rPr lang="ko-KR" altLang="en-US" dirty="0" err="1"/>
              <a:t>훈련군과</a:t>
            </a:r>
            <a:r>
              <a:rPr lang="ko-KR" altLang="en-US" dirty="0"/>
              <a:t> </a:t>
            </a:r>
            <a:r>
              <a:rPr lang="ko-KR" altLang="en-US" dirty="0" err="1"/>
              <a:t>시험군을</a:t>
            </a:r>
            <a:r>
              <a:rPr lang="ko-KR" altLang="en-US" dirty="0"/>
              <a:t> </a:t>
            </a:r>
            <a:r>
              <a:rPr lang="en-US" altLang="ko-KR" dirty="0"/>
              <a:t>7:3</a:t>
            </a:r>
            <a:r>
              <a:rPr lang="ko-KR" altLang="en-US" dirty="0"/>
              <a:t>으로 나누면 </a:t>
            </a:r>
            <a:r>
              <a:rPr lang="ko-KR" altLang="en-US" dirty="0" err="1"/>
              <a:t>서안심</a:t>
            </a:r>
            <a:r>
              <a:rPr lang="ko-KR" altLang="en-US" dirty="0"/>
              <a:t> 시기가 </a:t>
            </a:r>
            <a:r>
              <a:rPr lang="ko-KR" altLang="en-US" dirty="0" err="1"/>
              <a:t>훈련군에</a:t>
            </a:r>
            <a:r>
              <a:rPr lang="ko-KR" altLang="en-US" dirty="0"/>
              <a:t> 미포함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en-US" altLang="ko-KR" dirty="0" err="1"/>
              <a:t>Autogluon</a:t>
            </a:r>
            <a:r>
              <a:rPr lang="ko-KR" altLang="en-US" dirty="0"/>
              <a:t>을 이용하여 앙상블 모형을 훈련</a:t>
            </a:r>
            <a:endParaRPr lang="en-US" altLang="ko-KR" dirty="0"/>
          </a:p>
          <a:p>
            <a:pPr lvl="1">
              <a:lnSpc>
                <a:spcPct val="170000"/>
              </a:lnSpc>
            </a:pPr>
            <a:r>
              <a:rPr lang="ko-KR" altLang="en-US" dirty="0" err="1"/>
              <a:t>시계열적</a:t>
            </a:r>
            <a:r>
              <a:rPr lang="ko-KR" altLang="en-US" dirty="0"/>
              <a:t> 특성을 고려한 모형이 아니더라도 앙상블 모형을 만들면 충분히 좋은 예측력을 도출할 가능성이 있음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조기상환액을 예측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 err="1"/>
              <a:t>서안심</a:t>
            </a:r>
            <a:r>
              <a:rPr lang="ko-KR" altLang="en-US" dirty="0"/>
              <a:t> 공급 전후로 오차율이 급증하나 대체로 잘 맞추는 편임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76294" y="4725600"/>
            <a:ext cx="1301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전체 기간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833290" y="4725600"/>
            <a:ext cx="1520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2019</a:t>
            </a:r>
            <a:r>
              <a:rPr lang="ko-KR" altLang="en-US" dirty="0"/>
              <a:t>년 제외</a:t>
            </a:r>
          </a:p>
        </p:txBody>
      </p:sp>
    </p:spTree>
    <p:extLst>
      <p:ext uri="{BB962C8B-B14F-4D97-AF65-F5344CB8AC3E}">
        <p14:creationId xmlns:p14="http://schemas.microsoft.com/office/powerpoint/2010/main" val="2362768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_x179550088" descr="EMB00001604116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7" y="292100"/>
            <a:ext cx="4894263" cy="232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054049" cy="1325563"/>
          </a:xfrm>
        </p:spPr>
        <p:txBody>
          <a:bodyPr/>
          <a:lstStyle/>
          <a:p>
            <a:r>
              <a:rPr lang="ko-KR" altLang="en-US" dirty="0" err="1"/>
              <a:t>서안심</a:t>
            </a:r>
            <a:r>
              <a:rPr lang="ko-KR" altLang="en-US" dirty="0"/>
              <a:t> 전후로 오차율 급증</a:t>
            </a:r>
          </a:p>
        </p:txBody>
      </p:sp>
      <p:pic>
        <p:nvPicPr>
          <p:cNvPr id="3077" name="_x391542632" descr="EMB00003308013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338" y="4535488"/>
            <a:ext cx="446023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395663" y="26860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838200" y="1825624"/>
            <a:ext cx="6183312" cy="437098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ko-KR" altLang="en-US" dirty="0" err="1"/>
              <a:t>서안심</a:t>
            </a:r>
            <a:r>
              <a:rPr lang="ko-KR" altLang="en-US" dirty="0"/>
              <a:t> 시기의 조기상환 급등을 예측하지 못해 </a:t>
            </a:r>
            <a:r>
              <a:rPr lang="en-US" altLang="ko-KR" dirty="0"/>
              <a:t>1</a:t>
            </a:r>
            <a:r>
              <a:rPr lang="ko-KR" altLang="en-US" dirty="0"/>
              <a:t>차적으로 오차율 급증</a:t>
            </a:r>
            <a:endParaRPr lang="en-US" altLang="ko-KR" dirty="0"/>
          </a:p>
          <a:p>
            <a:pPr lvl="1">
              <a:lnSpc>
                <a:spcPct val="150000"/>
              </a:lnSpc>
            </a:pPr>
            <a:r>
              <a:rPr lang="ko-KR" altLang="en-US" dirty="0"/>
              <a:t>이는 예상하기 어려운 외생적 요인임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이후 조기상환 급등을 반영하여 지속적인 조기상환 상승을 예측하는데</a:t>
            </a:r>
            <a:r>
              <a:rPr lang="en-US" altLang="ko-KR" dirty="0"/>
              <a:t>, </a:t>
            </a:r>
            <a:r>
              <a:rPr lang="ko-KR" altLang="en-US" dirty="0"/>
              <a:t>여기서 </a:t>
            </a:r>
            <a:r>
              <a:rPr lang="en-US" altLang="ko-KR" dirty="0"/>
              <a:t>2</a:t>
            </a:r>
            <a:r>
              <a:rPr lang="ko-KR" altLang="en-US" dirty="0"/>
              <a:t>차적으로 오차율 급증</a:t>
            </a:r>
            <a:endParaRPr lang="en-US" altLang="ko-KR" dirty="0"/>
          </a:p>
          <a:p>
            <a:pPr lvl="1">
              <a:lnSpc>
                <a:spcPct val="150000"/>
              </a:lnSpc>
            </a:pPr>
            <a:r>
              <a:rPr lang="ko-KR" altLang="en-US" dirty="0"/>
              <a:t>조기상환이 크게 증가하지 않았던 집단까지 조기상환이 급등하는 것으로 예측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986726" y="106838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742237" y="314768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_x417024336" descr="EMB00001604116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986" y="2393950"/>
            <a:ext cx="4449763" cy="214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97592" y="2300126"/>
            <a:ext cx="119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LTV: 0-10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697592" y="4252950"/>
            <a:ext cx="1393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LTV: 30-40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575955" y="6488668"/>
            <a:ext cx="1393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LTV: 40-50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8871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조기상환율</a:t>
            </a:r>
            <a:r>
              <a:rPr lang="ko-KR" altLang="en-US" dirty="0"/>
              <a:t> 예측 시 </a:t>
            </a:r>
            <a:r>
              <a:rPr lang="en-US" altLang="ko-KR" dirty="0"/>
              <a:t>-</a:t>
            </a:r>
            <a:r>
              <a:rPr lang="en-US" altLang="ko-KR" dirty="0" err="1"/>
              <a:t>Autogluon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05994"/>
              </p:ext>
            </p:extLst>
          </p:nvPr>
        </p:nvGraphicFramePr>
        <p:xfrm>
          <a:off x="6995604" y="4900180"/>
          <a:ext cx="2144202" cy="1396746"/>
        </p:xfrm>
        <a:graphic>
          <a:graphicData uri="http://schemas.openxmlformats.org/drawingml/2006/table">
            <a:tbl>
              <a:tblPr/>
              <a:tblGrid>
                <a:gridCol w="1073437">
                  <a:extLst>
                    <a:ext uri="{9D8B030D-6E8A-4147-A177-3AD203B41FA5}">
                      <a16:colId xmlns:a16="http://schemas.microsoft.com/office/drawing/2014/main" val="1381072667"/>
                    </a:ext>
                  </a:extLst>
                </a:gridCol>
                <a:gridCol w="1070765">
                  <a:extLst>
                    <a:ext uri="{9D8B030D-6E8A-4147-A177-3AD203B41FA5}">
                      <a16:colId xmlns:a16="http://schemas.microsoft.com/office/drawing/2014/main" val="2611513377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구분 기준</a:t>
                      </a:r>
                      <a:endParaRPr lang="ko-KR" altLang="en-US" sz="1100" kern="0" spc="-5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MAPE(</a:t>
                      </a:r>
                      <a:r>
                        <a:rPr lang="ko-KR" alt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성능</a:t>
                      </a:r>
                      <a:r>
                        <a:rPr lang="en-US" altLang="ko-KR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endParaRPr lang="ko-KR" altLang="en-US" sz="1100" kern="0" spc="-5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953789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전체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17.94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6397072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연령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12.06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353632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DTI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11.69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895469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LTV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14.64</a:t>
                      </a:r>
                      <a:endParaRPr lang="en-US" sz="11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837967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연봉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12.96</a:t>
                      </a:r>
                      <a:endParaRPr lang="en-US" sz="11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677923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53561" y="12334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17191208" descr="EMB0000160411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588" y="2107190"/>
            <a:ext cx="5049838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564553"/>
              </p:ext>
            </p:extLst>
          </p:nvPr>
        </p:nvGraphicFramePr>
        <p:xfrm>
          <a:off x="9559644" y="4900180"/>
          <a:ext cx="2114492" cy="1396746"/>
        </p:xfrm>
        <a:graphic>
          <a:graphicData uri="http://schemas.openxmlformats.org/drawingml/2006/table">
            <a:tbl>
              <a:tblPr/>
              <a:tblGrid>
                <a:gridCol w="996047">
                  <a:extLst>
                    <a:ext uri="{9D8B030D-6E8A-4147-A177-3AD203B41FA5}">
                      <a16:colId xmlns:a16="http://schemas.microsoft.com/office/drawing/2014/main" val="3871394598"/>
                    </a:ext>
                  </a:extLst>
                </a:gridCol>
                <a:gridCol w="1118445">
                  <a:extLst>
                    <a:ext uri="{9D8B030D-6E8A-4147-A177-3AD203B41FA5}">
                      <a16:colId xmlns:a16="http://schemas.microsoft.com/office/drawing/2014/main" val="2010605280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구분 기준</a:t>
                      </a:r>
                      <a:endParaRPr lang="ko-KR" altLang="en-US" sz="1100" kern="0" spc="-5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MAPE(</a:t>
                      </a:r>
                      <a:r>
                        <a:rPr lang="ko-KR" alt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성능</a:t>
                      </a:r>
                      <a:r>
                        <a:rPr lang="en-US" altLang="ko-KR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endParaRPr lang="ko-KR" altLang="en-US" sz="1100" kern="0" spc="-5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170803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전체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15.78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783062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연령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11.80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306481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DTI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11.02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800648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LTV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13.12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741655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연봉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12.73</a:t>
                      </a:r>
                      <a:endParaRPr lang="en-US" sz="11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26071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398236" y="4530848"/>
            <a:ext cx="1301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전체 기간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55232" y="4530848"/>
            <a:ext cx="1520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2019</a:t>
            </a:r>
            <a:r>
              <a:rPr lang="ko-KR" altLang="en-US" dirty="0"/>
              <a:t>년 제외</a:t>
            </a:r>
          </a:p>
        </p:txBody>
      </p:sp>
      <p:sp>
        <p:nvSpPr>
          <p:cNvPr id="12" name="내용 개체 틀 7"/>
          <p:cNvSpPr txBox="1">
            <a:spLocks/>
          </p:cNvSpPr>
          <p:nvPr/>
        </p:nvSpPr>
        <p:spPr>
          <a:xfrm>
            <a:off x="8382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ko-KR" altLang="en-US" dirty="0"/>
              <a:t>조기상환액이 아닌 조기상환율을 예측하도록 설계 시 오차율이 높아지는 것으로 확인됨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마찬가지로 </a:t>
            </a:r>
            <a:r>
              <a:rPr lang="ko-KR" altLang="en-US" dirty="0" err="1"/>
              <a:t>서안심</a:t>
            </a:r>
            <a:r>
              <a:rPr lang="ko-KR" altLang="en-US" dirty="0"/>
              <a:t> 공급 전후로 오차율 급증</a:t>
            </a:r>
          </a:p>
        </p:txBody>
      </p:sp>
    </p:spTree>
    <p:extLst>
      <p:ext uri="{BB962C8B-B14F-4D97-AF65-F5344CB8AC3E}">
        <p14:creationId xmlns:p14="http://schemas.microsoft.com/office/powerpoint/2010/main" val="1068003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940038"/>
              </p:ext>
            </p:extLst>
          </p:nvPr>
        </p:nvGraphicFramePr>
        <p:xfrm>
          <a:off x="6248400" y="4957700"/>
          <a:ext cx="2641188" cy="1396746"/>
        </p:xfrm>
        <a:graphic>
          <a:graphicData uri="http://schemas.openxmlformats.org/drawingml/2006/table">
            <a:tbl>
              <a:tblPr/>
              <a:tblGrid>
                <a:gridCol w="864208">
                  <a:extLst>
                    <a:ext uri="{9D8B030D-6E8A-4147-A177-3AD203B41FA5}">
                      <a16:colId xmlns:a16="http://schemas.microsoft.com/office/drawing/2014/main" val="3381074881"/>
                    </a:ext>
                  </a:extLst>
                </a:gridCol>
                <a:gridCol w="864208">
                  <a:extLst>
                    <a:ext uri="{9D8B030D-6E8A-4147-A177-3AD203B41FA5}">
                      <a16:colId xmlns:a16="http://schemas.microsoft.com/office/drawing/2014/main" val="3985179982"/>
                    </a:ext>
                  </a:extLst>
                </a:gridCol>
                <a:gridCol w="912772">
                  <a:extLst>
                    <a:ext uri="{9D8B030D-6E8A-4147-A177-3AD203B41FA5}">
                      <a16:colId xmlns:a16="http://schemas.microsoft.com/office/drawing/2014/main" val="906584441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구분 기준</a:t>
                      </a:r>
                      <a:endParaRPr lang="ko-KR" altLang="en-US" sz="1100" kern="0" spc="-5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재학습 주기</a:t>
                      </a:r>
                      <a:endParaRPr lang="ko-KR" altLang="en-US" sz="1100" kern="0" spc="-5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MAPE(</a:t>
                      </a:r>
                      <a:r>
                        <a:rPr lang="ko-KR" alt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성능</a:t>
                      </a:r>
                      <a:r>
                        <a:rPr lang="en-US" altLang="ko-KR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endParaRPr lang="ko-KR" altLang="en-US" sz="1100" kern="0" spc="-5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271179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전체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15.94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871476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연령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13.05</a:t>
                      </a:r>
                      <a:endParaRPr lang="en-US" sz="11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30265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DTI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14.26</a:t>
                      </a:r>
                      <a:endParaRPr lang="en-US" sz="11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284092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LTV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en-US" sz="1100" b="1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13.43</a:t>
                      </a:r>
                      <a:endParaRPr lang="en-US" sz="11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217196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연봉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en-US" sz="1100" b="1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14.72</a:t>
                      </a:r>
                      <a:endParaRPr lang="en-US" sz="11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401486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24338" y="32400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8" name="_x391707336" descr="EMB0000330801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748" y="1735106"/>
            <a:ext cx="5841556" cy="248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70103"/>
              </p:ext>
            </p:extLst>
          </p:nvPr>
        </p:nvGraphicFramePr>
        <p:xfrm>
          <a:off x="9215020" y="4957700"/>
          <a:ext cx="2869284" cy="1396746"/>
        </p:xfrm>
        <a:graphic>
          <a:graphicData uri="http://schemas.openxmlformats.org/drawingml/2006/table">
            <a:tbl>
              <a:tblPr/>
              <a:tblGrid>
                <a:gridCol w="996229">
                  <a:extLst>
                    <a:ext uri="{9D8B030D-6E8A-4147-A177-3AD203B41FA5}">
                      <a16:colId xmlns:a16="http://schemas.microsoft.com/office/drawing/2014/main" val="1749444913"/>
                    </a:ext>
                  </a:extLst>
                </a:gridCol>
                <a:gridCol w="996229">
                  <a:extLst>
                    <a:ext uri="{9D8B030D-6E8A-4147-A177-3AD203B41FA5}">
                      <a16:colId xmlns:a16="http://schemas.microsoft.com/office/drawing/2014/main" val="524728243"/>
                    </a:ext>
                  </a:extLst>
                </a:gridCol>
                <a:gridCol w="876826">
                  <a:extLst>
                    <a:ext uri="{9D8B030D-6E8A-4147-A177-3AD203B41FA5}">
                      <a16:colId xmlns:a16="http://schemas.microsoft.com/office/drawing/2014/main" val="3462277739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구분 기준</a:t>
                      </a:r>
                      <a:endParaRPr lang="ko-KR" altLang="en-US" sz="1100" kern="0" spc="-5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재학습 주기</a:t>
                      </a:r>
                      <a:endParaRPr lang="ko-KR" altLang="en-US" sz="1100" kern="0" spc="-5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MAPE(</a:t>
                      </a:r>
                      <a:r>
                        <a:rPr lang="ko-KR" alt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성능</a:t>
                      </a:r>
                      <a:r>
                        <a:rPr lang="en-US" altLang="ko-KR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endParaRPr lang="ko-KR" altLang="en-US" sz="1100" kern="0" spc="-5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790930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전체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9.29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085817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연령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en-US" sz="1100" b="1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7.00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375631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DTI</a:t>
                      </a:r>
                      <a:endParaRPr lang="en-US" sz="1100" b="1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8.28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063446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LTV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8.32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779374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연봉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en-US" sz="1100" b="1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9.95</a:t>
                      </a:r>
                      <a:endParaRPr lang="en-US" sz="11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912146"/>
                  </a:ext>
                </a:extLst>
              </a:tr>
            </a:tbl>
          </a:graphicData>
        </a:graphic>
      </p:graphicFrame>
      <p:sp>
        <p:nvSpPr>
          <p:cNvPr id="8" name="제목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/>
              <a:t>중장기 </a:t>
            </a:r>
            <a:r>
              <a:rPr lang="ko-KR" altLang="en-US" dirty="0" err="1"/>
              <a:t>시계열</a:t>
            </a:r>
            <a:r>
              <a:rPr lang="ko-KR" altLang="en-US" dirty="0"/>
              <a:t> </a:t>
            </a:r>
            <a:r>
              <a:rPr lang="en-US" altLang="ko-KR" dirty="0"/>
              <a:t>– LSTM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76294" y="4484094"/>
            <a:ext cx="1301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전체 기간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580272" y="4519280"/>
            <a:ext cx="2138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2017, 2019</a:t>
            </a:r>
            <a:r>
              <a:rPr lang="ko-KR" altLang="en-US" dirty="0"/>
              <a:t>년 제외</a:t>
            </a:r>
          </a:p>
        </p:txBody>
      </p:sp>
      <p:sp>
        <p:nvSpPr>
          <p:cNvPr id="11" name="내용 개체 틀 7"/>
          <p:cNvSpPr txBox="1">
            <a:spLocks/>
          </p:cNvSpPr>
          <p:nvPr/>
        </p:nvSpPr>
        <p:spPr>
          <a:xfrm>
            <a:off x="8382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ko-KR" altLang="en-US" dirty="0"/>
              <a:t>자료의 </a:t>
            </a:r>
            <a:r>
              <a:rPr lang="ko-KR" altLang="en-US" dirty="0" err="1"/>
              <a:t>시계열적</a:t>
            </a:r>
            <a:r>
              <a:rPr lang="ko-KR" altLang="en-US" dirty="0"/>
              <a:t> 특성을 반영하는 </a:t>
            </a:r>
            <a:r>
              <a:rPr lang="en-US" altLang="ko-KR" dirty="0"/>
              <a:t>LSTM </a:t>
            </a:r>
            <a:r>
              <a:rPr lang="ko-KR" altLang="en-US" dirty="0"/>
              <a:t>모형을 훈련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조기상환액을 예측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en-US" altLang="ko-KR" dirty="0"/>
              <a:t>2017</a:t>
            </a:r>
            <a:r>
              <a:rPr lang="ko-KR" altLang="en-US" dirty="0"/>
              <a:t>년</a:t>
            </a:r>
            <a:r>
              <a:rPr lang="en-US" altLang="ko-KR" dirty="0"/>
              <a:t>, 2019</a:t>
            </a:r>
            <a:r>
              <a:rPr lang="ko-KR" altLang="en-US" dirty="0"/>
              <a:t>년에서 오차율이 급등</a:t>
            </a:r>
            <a:endParaRPr lang="en-US" altLang="ko-KR" dirty="0"/>
          </a:p>
          <a:p>
            <a:pPr lvl="1">
              <a:lnSpc>
                <a:spcPct val="170000"/>
              </a:lnSpc>
            </a:pPr>
            <a:r>
              <a:rPr lang="ko-KR" altLang="en-US" dirty="0"/>
              <a:t>해당 기간을 제외하더라도 </a:t>
            </a:r>
            <a:r>
              <a:rPr lang="en-US" altLang="ko-KR" dirty="0" err="1"/>
              <a:t>Autogluon</a:t>
            </a:r>
            <a:r>
              <a:rPr lang="ko-KR" altLang="en-US" dirty="0"/>
              <a:t>의 예측능력이 더 좋음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44022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317789"/>
              </p:ext>
            </p:extLst>
          </p:nvPr>
        </p:nvGraphicFramePr>
        <p:xfrm>
          <a:off x="6208522" y="1946212"/>
          <a:ext cx="5145278" cy="1396746"/>
        </p:xfrm>
        <a:graphic>
          <a:graphicData uri="http://schemas.openxmlformats.org/drawingml/2006/table">
            <a:tbl>
              <a:tblPr/>
              <a:tblGrid>
                <a:gridCol w="1224915">
                  <a:extLst>
                    <a:ext uri="{9D8B030D-6E8A-4147-A177-3AD203B41FA5}">
                      <a16:colId xmlns:a16="http://schemas.microsoft.com/office/drawing/2014/main" val="1521150309"/>
                    </a:ext>
                  </a:extLst>
                </a:gridCol>
                <a:gridCol w="1224915">
                  <a:extLst>
                    <a:ext uri="{9D8B030D-6E8A-4147-A177-3AD203B41FA5}">
                      <a16:colId xmlns:a16="http://schemas.microsoft.com/office/drawing/2014/main" val="1270960449"/>
                    </a:ext>
                  </a:extLst>
                </a:gridCol>
                <a:gridCol w="2695448">
                  <a:extLst>
                    <a:ext uri="{9D8B030D-6E8A-4147-A177-3AD203B41FA5}">
                      <a16:colId xmlns:a16="http://schemas.microsoft.com/office/drawing/2014/main" val="3538863465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구분 기준</a:t>
                      </a:r>
                      <a:endParaRPr lang="ko-KR" altLang="en-US" sz="1100" kern="0" spc="-5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재학습 주기</a:t>
                      </a:r>
                      <a:endParaRPr lang="ko-KR" altLang="en-US" sz="1100" kern="0" spc="-5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MAPE(</a:t>
                      </a:r>
                      <a:r>
                        <a:rPr lang="ko-KR" alt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성능</a:t>
                      </a:r>
                      <a:r>
                        <a:rPr lang="en-US" altLang="ko-KR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endParaRPr lang="ko-KR" altLang="en-US" sz="1100" kern="0" spc="-5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503819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전체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23.75</a:t>
                      </a:r>
                      <a:endParaRPr lang="en-US" sz="11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651300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연령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19.32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565216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DTI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19.33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5910870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LTV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16.95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7757389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연봉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17.73</a:t>
                      </a:r>
                      <a:endParaRPr lang="en-US" sz="11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507481"/>
                  </a:ext>
                </a:extLst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131550"/>
              </p:ext>
            </p:extLst>
          </p:nvPr>
        </p:nvGraphicFramePr>
        <p:xfrm>
          <a:off x="6208522" y="4129644"/>
          <a:ext cx="5145278" cy="1396746"/>
        </p:xfrm>
        <a:graphic>
          <a:graphicData uri="http://schemas.openxmlformats.org/drawingml/2006/table">
            <a:tbl>
              <a:tblPr/>
              <a:tblGrid>
                <a:gridCol w="1224915">
                  <a:extLst>
                    <a:ext uri="{9D8B030D-6E8A-4147-A177-3AD203B41FA5}">
                      <a16:colId xmlns:a16="http://schemas.microsoft.com/office/drawing/2014/main" val="3446211447"/>
                    </a:ext>
                  </a:extLst>
                </a:gridCol>
                <a:gridCol w="1224915">
                  <a:extLst>
                    <a:ext uri="{9D8B030D-6E8A-4147-A177-3AD203B41FA5}">
                      <a16:colId xmlns:a16="http://schemas.microsoft.com/office/drawing/2014/main" val="2691409214"/>
                    </a:ext>
                  </a:extLst>
                </a:gridCol>
                <a:gridCol w="2695448">
                  <a:extLst>
                    <a:ext uri="{9D8B030D-6E8A-4147-A177-3AD203B41FA5}">
                      <a16:colId xmlns:a16="http://schemas.microsoft.com/office/drawing/2014/main" val="3400852528"/>
                    </a:ext>
                  </a:extLst>
                </a:gridCol>
              </a:tblGrid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구분 기준</a:t>
                      </a:r>
                      <a:endParaRPr lang="ko-KR" altLang="en-US" sz="1100" kern="0" spc="-5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재학습 주기</a:t>
                      </a:r>
                      <a:endParaRPr lang="ko-KR" altLang="en-US" sz="1100" kern="0" spc="-5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MAPE(</a:t>
                      </a:r>
                      <a:r>
                        <a:rPr lang="ko-KR" altLang="en-US" sz="1100" kern="0" spc="-50" dirty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성능</a:t>
                      </a:r>
                      <a:r>
                        <a:rPr lang="en-US" altLang="ko-KR" sz="1100" kern="0" spc="-50" dirty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19334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전체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14.94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413286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연령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11.55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1776613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DTI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11.92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432149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LTV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11.47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280712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연봉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en-US" sz="1100" b="1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12.18</a:t>
                      </a:r>
                      <a:endParaRPr lang="en-US" sz="11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63582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22663" y="32400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제목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/>
              <a:t>중장기 </a:t>
            </a:r>
            <a:r>
              <a:rPr lang="ko-KR" altLang="en-US" dirty="0" err="1"/>
              <a:t>시계열</a:t>
            </a:r>
            <a:r>
              <a:rPr lang="ko-KR" altLang="en-US" dirty="0"/>
              <a:t> </a:t>
            </a:r>
            <a:r>
              <a:rPr lang="en-US" altLang="ko-KR" dirty="0"/>
              <a:t>– LSTM</a:t>
            </a:r>
            <a:endParaRPr lang="ko-KR" altLang="en-US" dirty="0"/>
          </a:p>
        </p:txBody>
      </p:sp>
      <p:sp>
        <p:nvSpPr>
          <p:cNvPr id="8" name="내용 개체 틀 7"/>
          <p:cNvSpPr txBox="1">
            <a:spLocks/>
          </p:cNvSpPr>
          <p:nvPr/>
        </p:nvSpPr>
        <p:spPr>
          <a:xfrm>
            <a:off x="8382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en-US" altLang="ko-KR" dirty="0"/>
              <a:t>LSTM</a:t>
            </a:r>
            <a:r>
              <a:rPr lang="ko-KR" altLang="en-US" dirty="0"/>
              <a:t>으로 조기상환율을 예측하도록 훈련 시</a:t>
            </a:r>
            <a:r>
              <a:rPr lang="en-US" altLang="ko-KR" dirty="0"/>
              <a:t>, </a:t>
            </a:r>
            <a:r>
              <a:rPr lang="ko-KR" altLang="en-US" dirty="0"/>
              <a:t>오차율이 상당히 높은 것으로 나타남</a:t>
            </a:r>
            <a:endParaRPr lang="en-US" altLang="ko-KR" dirty="0"/>
          </a:p>
        </p:txBody>
      </p:sp>
      <p:sp>
        <p:nvSpPr>
          <p:cNvPr id="9" name="TextBox 8"/>
          <p:cNvSpPr txBox="1"/>
          <p:nvPr/>
        </p:nvSpPr>
        <p:spPr>
          <a:xfrm>
            <a:off x="8165726" y="1513856"/>
            <a:ext cx="1301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전체 기간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98153" y="3737451"/>
            <a:ext cx="1520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2019</a:t>
            </a:r>
            <a:r>
              <a:rPr lang="ko-KR" altLang="en-US" dirty="0"/>
              <a:t>년 제외</a:t>
            </a:r>
          </a:p>
        </p:txBody>
      </p:sp>
    </p:spTree>
    <p:extLst>
      <p:ext uri="{BB962C8B-B14F-4D97-AF65-F5344CB8AC3E}">
        <p14:creationId xmlns:p14="http://schemas.microsoft.com/office/powerpoint/2010/main" val="645283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결과의 해석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5527089" cy="492549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약 </a:t>
            </a:r>
            <a:r>
              <a:rPr lang="en-US" altLang="ko-KR" dirty="0"/>
              <a:t>18</a:t>
            </a:r>
            <a:r>
              <a:rPr lang="ko-KR" altLang="en-US" dirty="0"/>
              <a:t>개월의 시험군에서는 </a:t>
            </a:r>
            <a:r>
              <a:rPr lang="en-US" altLang="ko-KR" dirty="0"/>
              <a:t>LSTM</a:t>
            </a:r>
            <a:r>
              <a:rPr lang="ko-KR" altLang="en-US" dirty="0"/>
              <a:t>의 성능이 뛰어남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하지만 </a:t>
            </a:r>
            <a:r>
              <a:rPr lang="ko-KR" altLang="en-US" dirty="0" err="1"/>
              <a:t>시험군에</a:t>
            </a:r>
            <a:r>
              <a:rPr lang="ko-KR" altLang="en-US" dirty="0"/>
              <a:t> 안심전환대출과 같은 한시적 외부요인이 포함될 경우</a:t>
            </a:r>
            <a:r>
              <a:rPr lang="en-US" altLang="ko-KR" dirty="0"/>
              <a:t>, LSTM</a:t>
            </a:r>
            <a:r>
              <a:rPr lang="ko-KR" altLang="en-US" dirty="0"/>
              <a:t>의 성능이 상당히 떨어짐</a:t>
            </a:r>
            <a:endParaRPr lang="en-US" altLang="ko-KR" dirty="0"/>
          </a:p>
          <a:p>
            <a:pPr lvl="1">
              <a:lnSpc>
                <a:spcPct val="150000"/>
              </a:lnSpc>
            </a:pPr>
            <a:r>
              <a:rPr lang="ko-KR" altLang="en-US" dirty="0" err="1"/>
              <a:t>시계열</a:t>
            </a:r>
            <a:r>
              <a:rPr lang="ko-KR" altLang="en-US" dirty="0"/>
              <a:t> 정보를 보존하는 모형의 특성상 일시적인 요인이 지속적으로 영향을 미치는 것으로 해석됨</a:t>
            </a:r>
            <a:endParaRPr lang="en-US" altLang="ko-KR" dirty="0"/>
          </a:p>
          <a:p>
            <a:pPr lvl="2">
              <a:lnSpc>
                <a:spcPct val="150000"/>
              </a:lnSpc>
            </a:pPr>
            <a:r>
              <a:rPr lang="en-US" altLang="ko-KR" dirty="0"/>
              <a:t>Tabular </a:t>
            </a:r>
            <a:r>
              <a:rPr lang="ko-KR" altLang="en-US" dirty="0"/>
              <a:t>모형의 경우에도 과거 조기상환률이 </a:t>
            </a:r>
            <a:r>
              <a:rPr lang="ko-KR" altLang="en-US" dirty="0" err="1"/>
              <a:t>설명변수로</a:t>
            </a:r>
            <a:r>
              <a:rPr lang="ko-KR" altLang="en-US" dirty="0"/>
              <a:t> 포함되어 이러한 요인이 영향을 미치긴 하지만</a:t>
            </a:r>
            <a:r>
              <a:rPr lang="en-US" altLang="ko-KR" dirty="0"/>
              <a:t>, </a:t>
            </a:r>
            <a:r>
              <a:rPr lang="ko-KR" altLang="en-US" dirty="0" err="1"/>
              <a:t>시계열</a:t>
            </a:r>
            <a:r>
              <a:rPr lang="ko-KR" altLang="en-US" dirty="0"/>
              <a:t> 모형에서 해당 효과가 두드러지는 것으로 해석됨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33425" y="206849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145" name="_x391771136" descr="EMB00003308014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245" y="2297098"/>
            <a:ext cx="4822767" cy="2923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445189" y="36853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551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Autogluon</a:t>
            </a:r>
            <a:r>
              <a:rPr lang="ko-KR" altLang="en-US" dirty="0"/>
              <a:t>으로 </a:t>
            </a:r>
            <a:r>
              <a:rPr lang="ko-KR" altLang="en-US" dirty="0" err="1"/>
              <a:t>시계열</a:t>
            </a:r>
            <a:r>
              <a:rPr lang="ko-KR" altLang="en-US" dirty="0"/>
              <a:t> 모형 훈련 시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5651377" cy="490174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altLang="ko-KR" dirty="0" err="1"/>
              <a:t>Autogluon</a:t>
            </a:r>
            <a:r>
              <a:rPr lang="ko-KR" altLang="en-US" dirty="0"/>
              <a:t>으로 </a:t>
            </a:r>
            <a:r>
              <a:rPr lang="ko-KR" altLang="en-US" dirty="0" err="1"/>
              <a:t>시계열</a:t>
            </a:r>
            <a:r>
              <a:rPr lang="ko-KR" altLang="en-US" dirty="0"/>
              <a:t> 모형 훈련 시</a:t>
            </a:r>
            <a:r>
              <a:rPr lang="en-US" altLang="ko-KR" dirty="0"/>
              <a:t>, </a:t>
            </a:r>
            <a:r>
              <a:rPr lang="ko-KR" altLang="en-US" dirty="0" err="1"/>
              <a:t>서안심</a:t>
            </a:r>
            <a:r>
              <a:rPr lang="ko-KR" altLang="en-US" dirty="0"/>
              <a:t> 전후에 발생하는 급격한 오차는 감소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하지만 비정기적으로 극단적으로 틀리는 경우가 발생하여 활용하기 어려움</a:t>
            </a:r>
            <a:endParaRPr lang="en-US" altLang="ko-KR" dirty="0"/>
          </a:p>
          <a:p>
            <a:pPr lvl="1">
              <a:lnSpc>
                <a:spcPct val="150000"/>
              </a:lnSpc>
            </a:pPr>
            <a:r>
              <a:rPr lang="ko-KR" altLang="en-US" dirty="0"/>
              <a:t>블랙박스 모형</a:t>
            </a:r>
            <a:r>
              <a:rPr lang="en-US" altLang="ko-KR" dirty="0"/>
              <a:t>, </a:t>
            </a:r>
            <a:r>
              <a:rPr lang="ko-KR" altLang="en-US" dirty="0"/>
              <a:t>그리고 앙상블 모형의 특성상 이러한 원인은 찾기 어려움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667130" y="176133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17236816" descr="EMB0000160411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130" y="2218531"/>
            <a:ext cx="5270500" cy="242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881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서안심</a:t>
            </a:r>
            <a:r>
              <a:rPr lang="ko-KR" altLang="en-US" dirty="0"/>
              <a:t> 더미 변수 포함 시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5482701" cy="503237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안심전환대출 접수기간</a:t>
            </a:r>
            <a:r>
              <a:rPr lang="en-US" altLang="ko-KR" dirty="0"/>
              <a:t>, </a:t>
            </a:r>
            <a:r>
              <a:rPr lang="ko-KR" altLang="en-US" dirty="0" err="1"/>
              <a:t>홍보기간</a:t>
            </a:r>
            <a:r>
              <a:rPr lang="en-US" altLang="ko-KR" dirty="0"/>
              <a:t>+</a:t>
            </a:r>
            <a:r>
              <a:rPr lang="ko-KR" altLang="en-US" dirty="0"/>
              <a:t>대출실행기간 더미를 포함</a:t>
            </a:r>
            <a:endParaRPr lang="en-US" altLang="ko-KR" dirty="0"/>
          </a:p>
          <a:p>
            <a:pPr lvl="1">
              <a:lnSpc>
                <a:spcPct val="150000"/>
              </a:lnSpc>
            </a:pPr>
            <a:r>
              <a:rPr lang="en-US" altLang="ko-KR" dirty="0"/>
              <a:t>1</a:t>
            </a:r>
            <a:r>
              <a:rPr lang="ko-KR" altLang="en-US" dirty="0"/>
              <a:t>차</a:t>
            </a:r>
            <a:r>
              <a:rPr lang="en-US" altLang="ko-KR" dirty="0"/>
              <a:t>: 2015</a:t>
            </a:r>
            <a:r>
              <a:rPr lang="ko-KR" altLang="en-US" dirty="0"/>
              <a:t>년 </a:t>
            </a:r>
            <a:r>
              <a:rPr lang="en-US" altLang="ko-KR" dirty="0"/>
              <a:t>1-4</a:t>
            </a:r>
            <a:r>
              <a:rPr lang="ko-KR" altLang="en-US" dirty="0"/>
              <a:t>월</a:t>
            </a:r>
            <a:endParaRPr lang="en-US" altLang="ko-KR" dirty="0"/>
          </a:p>
          <a:p>
            <a:pPr lvl="2">
              <a:lnSpc>
                <a:spcPct val="150000"/>
              </a:lnSpc>
            </a:pPr>
            <a:r>
              <a:rPr lang="en-US" altLang="ko-KR" dirty="0"/>
              <a:t>2014</a:t>
            </a:r>
            <a:r>
              <a:rPr lang="ko-KR" altLang="en-US" dirty="0"/>
              <a:t>년 </a:t>
            </a:r>
            <a:r>
              <a:rPr lang="en-US" altLang="ko-KR" dirty="0"/>
              <a:t>11</a:t>
            </a:r>
            <a:r>
              <a:rPr lang="ko-KR" altLang="en-US" dirty="0"/>
              <a:t>월</a:t>
            </a:r>
            <a:r>
              <a:rPr lang="en-US" altLang="ko-KR" dirty="0"/>
              <a:t>-2015</a:t>
            </a:r>
            <a:r>
              <a:rPr lang="ko-KR" altLang="en-US" dirty="0"/>
              <a:t>년 </a:t>
            </a:r>
            <a:r>
              <a:rPr lang="en-US" altLang="ko-KR" dirty="0"/>
              <a:t>4</a:t>
            </a:r>
            <a:r>
              <a:rPr lang="ko-KR" altLang="en-US" dirty="0"/>
              <a:t>월</a:t>
            </a:r>
            <a:endParaRPr lang="en-US" altLang="ko-KR" dirty="0"/>
          </a:p>
          <a:p>
            <a:pPr lvl="1">
              <a:lnSpc>
                <a:spcPct val="150000"/>
              </a:lnSpc>
            </a:pPr>
            <a:r>
              <a:rPr lang="en-US" altLang="ko-KR" dirty="0"/>
              <a:t>2</a:t>
            </a:r>
            <a:r>
              <a:rPr lang="ko-KR" altLang="en-US" dirty="0"/>
              <a:t>차</a:t>
            </a:r>
            <a:r>
              <a:rPr lang="en-US" altLang="ko-KR" dirty="0"/>
              <a:t>: 2019</a:t>
            </a:r>
            <a:r>
              <a:rPr lang="ko-KR" altLang="en-US" dirty="0"/>
              <a:t>년 </a:t>
            </a:r>
            <a:r>
              <a:rPr lang="en-US" altLang="ko-KR" dirty="0"/>
              <a:t>7-10</a:t>
            </a:r>
            <a:r>
              <a:rPr lang="ko-KR" altLang="en-US" dirty="0"/>
              <a:t>월</a:t>
            </a:r>
            <a:endParaRPr lang="en-US" altLang="ko-KR" dirty="0"/>
          </a:p>
          <a:p>
            <a:pPr lvl="2">
              <a:lnSpc>
                <a:spcPct val="150000"/>
              </a:lnSpc>
            </a:pPr>
            <a:r>
              <a:rPr lang="en-US" altLang="ko-KR" dirty="0"/>
              <a:t>2019</a:t>
            </a:r>
            <a:r>
              <a:rPr lang="ko-KR" altLang="en-US" dirty="0"/>
              <a:t>년 </a:t>
            </a:r>
            <a:r>
              <a:rPr lang="en-US" altLang="ko-KR" dirty="0"/>
              <a:t>5</a:t>
            </a:r>
            <a:r>
              <a:rPr lang="ko-KR" altLang="en-US" dirty="0"/>
              <a:t>월</a:t>
            </a:r>
            <a:r>
              <a:rPr lang="en-US" altLang="ko-KR" dirty="0"/>
              <a:t>-2020</a:t>
            </a:r>
            <a:r>
              <a:rPr lang="ko-KR" altLang="en-US" dirty="0"/>
              <a:t>년 </a:t>
            </a:r>
            <a:r>
              <a:rPr lang="en-US" altLang="ko-KR" dirty="0"/>
              <a:t>3</a:t>
            </a:r>
            <a:r>
              <a:rPr lang="ko-KR" altLang="en-US" dirty="0"/>
              <a:t>월</a:t>
            </a:r>
            <a:endParaRPr lang="en-US" altLang="ko-KR" dirty="0"/>
          </a:p>
          <a:p>
            <a:pPr lvl="1">
              <a:lnSpc>
                <a:spcPct val="150000"/>
              </a:lnSpc>
            </a:pPr>
            <a:r>
              <a:rPr lang="ko-KR" altLang="en-US" dirty="0" err="1"/>
              <a:t>홍보기간은</a:t>
            </a:r>
            <a:r>
              <a:rPr lang="ko-KR" altLang="en-US" dirty="0"/>
              <a:t> </a:t>
            </a:r>
            <a:r>
              <a:rPr lang="ko-KR" altLang="en-US" dirty="0" err="1"/>
              <a:t>대출접수</a:t>
            </a:r>
            <a:r>
              <a:rPr lang="ko-KR" altLang="en-US" dirty="0"/>
              <a:t> </a:t>
            </a:r>
            <a:r>
              <a:rPr lang="en-US" altLang="ko-KR" dirty="0"/>
              <a:t>2</a:t>
            </a:r>
            <a:r>
              <a:rPr lang="ko-KR" altLang="en-US" dirty="0" err="1"/>
              <a:t>개월전</a:t>
            </a:r>
            <a:r>
              <a:rPr lang="en-US" altLang="ko-KR" dirty="0"/>
              <a:t>, 4</a:t>
            </a:r>
            <a:r>
              <a:rPr lang="ko-KR" altLang="en-US" dirty="0"/>
              <a:t>개월 전부터 시작되는 두 가지 더미를 실험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 err="1"/>
              <a:t>서안심</a:t>
            </a:r>
            <a:r>
              <a:rPr lang="ko-KR" altLang="en-US" dirty="0"/>
              <a:t> 관련 </a:t>
            </a:r>
            <a:r>
              <a:rPr lang="ko-KR" altLang="en-US" dirty="0" err="1"/>
              <a:t>더미변수를</a:t>
            </a:r>
            <a:r>
              <a:rPr lang="ko-KR" altLang="en-US" dirty="0"/>
              <a:t> 포함시키더라도 모형의 성능은 크게 개선되지 않음</a:t>
            </a:r>
            <a:endParaRPr lang="en-US" altLang="ko-KR" dirty="0"/>
          </a:p>
          <a:p>
            <a:pPr lvl="1">
              <a:lnSpc>
                <a:spcPct val="150000"/>
              </a:lnSpc>
            </a:pPr>
            <a:r>
              <a:rPr lang="ko-KR" altLang="en-US" dirty="0" err="1"/>
              <a:t>더미변수는</a:t>
            </a:r>
            <a:r>
              <a:rPr lang="ko-KR" altLang="en-US" dirty="0"/>
              <a:t> 정책의 효과를 평균적인 수준으로 반영하는데</a:t>
            </a:r>
            <a:r>
              <a:rPr lang="en-US" altLang="ko-KR" dirty="0"/>
              <a:t>, </a:t>
            </a:r>
            <a:r>
              <a:rPr lang="ko-KR" altLang="en-US" dirty="0"/>
              <a:t>조기상환은 정책기간동안 상승 후 하락하는 모습을 보여 전 기간에서 오차가 그대로 발생</a:t>
            </a:r>
            <a:endParaRPr lang="en-US" altLang="ko-KR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173400"/>
              </p:ext>
            </p:extLst>
          </p:nvPr>
        </p:nvGraphicFramePr>
        <p:xfrm>
          <a:off x="6480699" y="2060194"/>
          <a:ext cx="547752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666">
                  <a:extLst>
                    <a:ext uri="{9D8B030D-6E8A-4147-A177-3AD203B41FA5}">
                      <a16:colId xmlns:a16="http://schemas.microsoft.com/office/drawing/2014/main" val="2121847887"/>
                    </a:ext>
                  </a:extLst>
                </a:gridCol>
                <a:gridCol w="1225118">
                  <a:extLst>
                    <a:ext uri="{9D8B030D-6E8A-4147-A177-3AD203B41FA5}">
                      <a16:colId xmlns:a16="http://schemas.microsoft.com/office/drawing/2014/main" val="3524317821"/>
                    </a:ext>
                  </a:extLst>
                </a:gridCol>
                <a:gridCol w="1686758">
                  <a:extLst>
                    <a:ext uri="{9D8B030D-6E8A-4147-A177-3AD203B41FA5}">
                      <a16:colId xmlns:a16="http://schemas.microsoft.com/office/drawing/2014/main" val="3947283371"/>
                    </a:ext>
                  </a:extLst>
                </a:gridCol>
                <a:gridCol w="1597978">
                  <a:extLst>
                    <a:ext uri="{9D8B030D-6E8A-4147-A177-3AD203B41FA5}">
                      <a16:colId xmlns:a16="http://schemas.microsoft.com/office/drawing/2014/main" val="3765371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기본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r>
                        <a:rPr lang="ko-KR" altLang="en-US" dirty="0" err="1"/>
                        <a:t>개월전부터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r>
                        <a:rPr lang="ko-KR" altLang="en-US" dirty="0" err="1"/>
                        <a:t>개월전부터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446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Age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9.72</a:t>
                      </a:r>
                      <a:endParaRPr lang="en-US" sz="14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8.93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9.32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242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/>
                        <a:t>DTI</a:t>
                      </a:r>
                      <a:endParaRPr lang="ko-KR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8.46</a:t>
                      </a:r>
                      <a:endParaRPr lang="en-US" sz="1400" b="1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/>
                        <a:t>9.41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8.99</a:t>
                      </a:r>
                      <a:endParaRPr lang="ko-KR" alt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956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 dirty="0"/>
                        <a:t>LTV</a:t>
                      </a:r>
                      <a:endParaRPr lang="ko-KR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9.60</a:t>
                      </a:r>
                      <a:endParaRPr lang="en-US" sz="14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8.73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9.01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880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Salary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9.47</a:t>
                      </a:r>
                      <a:endParaRPr lang="en-US" sz="14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8.91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9.20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028888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679158"/>
              </p:ext>
            </p:extLst>
          </p:nvPr>
        </p:nvGraphicFramePr>
        <p:xfrm>
          <a:off x="6480699" y="4511911"/>
          <a:ext cx="547752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666">
                  <a:extLst>
                    <a:ext uri="{9D8B030D-6E8A-4147-A177-3AD203B41FA5}">
                      <a16:colId xmlns:a16="http://schemas.microsoft.com/office/drawing/2014/main" val="2121847887"/>
                    </a:ext>
                  </a:extLst>
                </a:gridCol>
                <a:gridCol w="1225118">
                  <a:extLst>
                    <a:ext uri="{9D8B030D-6E8A-4147-A177-3AD203B41FA5}">
                      <a16:colId xmlns:a16="http://schemas.microsoft.com/office/drawing/2014/main" val="3524317821"/>
                    </a:ext>
                  </a:extLst>
                </a:gridCol>
                <a:gridCol w="1686758">
                  <a:extLst>
                    <a:ext uri="{9D8B030D-6E8A-4147-A177-3AD203B41FA5}">
                      <a16:colId xmlns:a16="http://schemas.microsoft.com/office/drawing/2014/main" val="3947283371"/>
                    </a:ext>
                  </a:extLst>
                </a:gridCol>
                <a:gridCol w="1597978">
                  <a:extLst>
                    <a:ext uri="{9D8B030D-6E8A-4147-A177-3AD203B41FA5}">
                      <a16:colId xmlns:a16="http://schemas.microsoft.com/office/drawing/2014/main" val="3765371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기본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r>
                        <a:rPr lang="ko-KR" altLang="en-US" dirty="0" err="1"/>
                        <a:t>개월전부터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r>
                        <a:rPr lang="ko-KR" altLang="en-US" dirty="0" err="1"/>
                        <a:t>개월전부터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446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 dirty="0"/>
                        <a:t>Age</a:t>
                      </a:r>
                      <a:endParaRPr lang="ko-KR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13.05</a:t>
                      </a:r>
                      <a:endParaRPr lang="en-US" sz="1400" b="1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13.09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12.69</a:t>
                      </a:r>
                      <a:endParaRPr lang="ko-KR" alt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242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/>
                        <a:t>DTI</a:t>
                      </a:r>
                      <a:endParaRPr lang="ko-KR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14.26</a:t>
                      </a:r>
                      <a:endParaRPr lang="en-US" sz="14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/>
                        <a:t>14.03</a:t>
                      </a:r>
                      <a:endParaRPr lang="ko-KR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/>
                        <a:t>14.04</a:t>
                      </a:r>
                      <a:endParaRPr lang="ko-KR" alt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956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/>
                        <a:t>LTV</a:t>
                      </a:r>
                      <a:endParaRPr lang="ko-KR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13.43</a:t>
                      </a:r>
                      <a:endParaRPr lang="en-US" sz="14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13.19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13.56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880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/>
                        <a:t>Salary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14.72</a:t>
                      </a:r>
                      <a:endParaRPr lang="en-US" sz="14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14.72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14.47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02888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89903" y="1640959"/>
            <a:ext cx="2698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err="1"/>
              <a:t>Autogluon</a:t>
            </a:r>
            <a:r>
              <a:rPr lang="en-US" altLang="ko-KR" dirty="0"/>
              <a:t> </a:t>
            </a:r>
            <a:r>
              <a:rPr lang="ko-KR" altLang="en-US" dirty="0"/>
              <a:t>앙상블 모형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34046" y="4142579"/>
            <a:ext cx="1615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LSTM </a:t>
            </a:r>
            <a:r>
              <a:rPr lang="ko-KR" altLang="en-US" dirty="0"/>
              <a:t>모형</a:t>
            </a:r>
          </a:p>
        </p:txBody>
      </p:sp>
    </p:spTree>
    <p:extLst>
      <p:ext uri="{BB962C8B-B14F-4D97-AF65-F5344CB8AC3E}">
        <p14:creationId xmlns:p14="http://schemas.microsoft.com/office/powerpoint/2010/main" val="2895546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요약 및 결론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541586"/>
            <a:ext cx="10515600" cy="524095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특별한 이벤트가 없는 시기에는 자료의 </a:t>
            </a:r>
            <a:r>
              <a:rPr lang="ko-KR" altLang="en-US" dirty="0" err="1"/>
              <a:t>시계열적</a:t>
            </a:r>
            <a:r>
              <a:rPr lang="ko-KR" altLang="en-US" dirty="0"/>
              <a:t> 특성을 반영하는 모형의 </a:t>
            </a:r>
            <a:r>
              <a:rPr lang="ko-KR" altLang="en-US" dirty="0" err="1"/>
              <a:t>예측성능이</a:t>
            </a:r>
            <a:r>
              <a:rPr lang="ko-KR" altLang="en-US" dirty="0"/>
              <a:t> 뛰어남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하지만 일회성 정책 이벤트 전후로 조기상환이 급등락을 보이는 경우</a:t>
            </a:r>
            <a:r>
              <a:rPr lang="en-US" altLang="ko-KR" dirty="0"/>
              <a:t>, </a:t>
            </a:r>
            <a:r>
              <a:rPr lang="ko-KR" altLang="en-US" dirty="0"/>
              <a:t>이를 과도하게 예측에 반영하여 오히려 오차가 높아짐</a:t>
            </a:r>
            <a:endParaRPr lang="en-US" altLang="ko-KR" dirty="0"/>
          </a:p>
          <a:p>
            <a:pPr lvl="0" fontAlgn="base">
              <a:lnSpc>
                <a:spcPct val="150000"/>
              </a:lnSpc>
            </a:pPr>
            <a:r>
              <a:rPr lang="ko-KR" altLang="en-US" dirty="0"/>
              <a:t>따라서 다양한 정책적 이벤트에 노출된 정책금융상품의 경우 오히려 </a:t>
            </a:r>
            <a:r>
              <a:rPr lang="ko-KR" altLang="en-US" dirty="0" err="1"/>
              <a:t>시계열적</a:t>
            </a:r>
            <a:r>
              <a:rPr lang="ko-KR" altLang="en-US" dirty="0"/>
              <a:t> 맥락에서 정보를 학습하는 것이 이벤트 해소 이후의 </a:t>
            </a:r>
            <a:r>
              <a:rPr lang="ko-KR" altLang="en-US" dirty="0" err="1"/>
              <a:t>예측성능에</a:t>
            </a:r>
            <a:r>
              <a:rPr lang="ko-KR" altLang="en-US" dirty="0"/>
              <a:t> 악영향을 주는 것으로 판단됨</a:t>
            </a:r>
          </a:p>
          <a:p>
            <a:pPr lvl="0" fontAlgn="base">
              <a:lnSpc>
                <a:spcPct val="150000"/>
              </a:lnSpc>
            </a:pPr>
            <a:r>
              <a:rPr lang="ko-KR" altLang="en-US" dirty="0"/>
              <a:t>또한</a:t>
            </a:r>
            <a:r>
              <a:rPr lang="en-US" altLang="ko-KR" dirty="0"/>
              <a:t>, </a:t>
            </a:r>
            <a:r>
              <a:rPr lang="ko-KR" altLang="en-US" dirty="0" err="1"/>
              <a:t>시계열</a:t>
            </a:r>
            <a:r>
              <a:rPr lang="ko-KR" altLang="en-US" dirty="0"/>
              <a:t> 모형은 </a:t>
            </a:r>
            <a:r>
              <a:rPr lang="ko-KR" altLang="en-US" dirty="0" err="1"/>
              <a:t>재학습</a:t>
            </a:r>
            <a:r>
              <a:rPr lang="ko-KR" altLang="en-US" dirty="0"/>
              <a:t> 시 시간이 많이 소요되므로 </a:t>
            </a:r>
            <a:r>
              <a:rPr lang="ko-KR" altLang="en-US" dirty="0" err="1"/>
              <a:t>재학습을</a:t>
            </a:r>
            <a:r>
              <a:rPr lang="ko-KR" altLang="en-US" dirty="0"/>
              <a:t> 고려한다면 </a:t>
            </a:r>
            <a:r>
              <a:rPr lang="ko-KR" altLang="en-US" dirty="0" err="1"/>
              <a:t>시계열</a:t>
            </a:r>
            <a:r>
              <a:rPr lang="ko-KR" altLang="en-US" dirty="0"/>
              <a:t> 모형을 사용할 실익이 다소 떨어지는 것으로 판단됨</a:t>
            </a:r>
          </a:p>
        </p:txBody>
      </p:sp>
    </p:spTree>
    <p:extLst>
      <p:ext uri="{BB962C8B-B14F-4D97-AF65-F5344CB8AC3E}">
        <p14:creationId xmlns:p14="http://schemas.microsoft.com/office/powerpoint/2010/main" val="4179417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참고문헌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35369"/>
            <a:ext cx="10515600" cy="5035062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en-US" altLang="ko-KR" dirty="0"/>
              <a:t>Agarwal, S., G. </a:t>
            </a:r>
            <a:r>
              <a:rPr lang="en-US" altLang="ko-KR" dirty="0" err="1"/>
              <a:t>Amromin</a:t>
            </a:r>
            <a:r>
              <a:rPr lang="en-US" altLang="ko-KR" dirty="0"/>
              <a:t>, I. Ben-David, S. </a:t>
            </a:r>
            <a:r>
              <a:rPr lang="en-US" altLang="ko-KR" dirty="0" err="1"/>
              <a:t>Chomsisengphet</a:t>
            </a:r>
            <a:r>
              <a:rPr lang="en-US" altLang="ko-KR" dirty="0"/>
              <a:t>, and D. </a:t>
            </a:r>
            <a:r>
              <a:rPr lang="en-US" altLang="ko-KR" dirty="0" err="1"/>
              <a:t>Evanoff</a:t>
            </a:r>
            <a:r>
              <a:rPr lang="en-US" altLang="ko-KR" dirty="0"/>
              <a:t>. 2011. The Role of Securitization in Mortgage Renegotiation. Journal of Financial Economics 102(3): 559–578.</a:t>
            </a:r>
          </a:p>
          <a:p>
            <a:pPr fontAlgn="base"/>
            <a:r>
              <a:rPr lang="en-US" altLang="ko-KR" dirty="0"/>
              <a:t>Amar, S. 2020. Modeling of Mortgage Loan Prepayment Risk with Machine Learning, Thesis in postgraduate studies of Informatics, Department of Informatics, Technical University of Munich</a:t>
            </a:r>
          </a:p>
          <a:p>
            <a:pPr fontAlgn="base"/>
            <a:r>
              <a:rPr lang="en-US" altLang="ko-KR" dirty="0"/>
              <a:t>Campbell, T., and J. Dietrich.1983. The Determinants of Default on Insured Conventional Residential Mortgage Loans. The Journal of Finance 38(5): 1569–1581.</a:t>
            </a:r>
          </a:p>
          <a:p>
            <a:pPr fontAlgn="base"/>
            <a:r>
              <a:rPr lang="en-US" altLang="ko-KR" dirty="0"/>
              <a:t>Cunningham, D., and P. </a:t>
            </a:r>
            <a:r>
              <a:rPr lang="en-US" altLang="ko-KR" dirty="0" err="1"/>
              <a:t>Hendershott</a:t>
            </a:r>
            <a:r>
              <a:rPr lang="en-US" altLang="ko-KR" dirty="0"/>
              <a:t>. 1986. Pricing </a:t>
            </a:r>
            <a:r>
              <a:rPr lang="en-US" altLang="ko-KR" dirty="0" err="1"/>
              <a:t>Fha</a:t>
            </a:r>
            <a:r>
              <a:rPr lang="en-US" altLang="ko-KR" dirty="0"/>
              <a:t> Mortgage Default Insurance. Housing Finance Review 13: 373–392.</a:t>
            </a:r>
          </a:p>
          <a:p>
            <a:pPr fontAlgn="base"/>
            <a:r>
              <a:rPr lang="en-US" altLang="ko-KR" dirty="0"/>
              <a:t>Deng, Y., J. Quigley, and R. Van Order. 2000. Mortgage Terminations, Heterogeneity, and the Exercise of Mortgage Options. </a:t>
            </a:r>
            <a:r>
              <a:rPr lang="en-US" altLang="ko-KR" dirty="0" err="1"/>
              <a:t>Econometrica</a:t>
            </a:r>
            <a:r>
              <a:rPr lang="en-US" altLang="ko-KR" dirty="0"/>
              <a:t> 68(2): 275–307.</a:t>
            </a:r>
          </a:p>
          <a:p>
            <a:pPr fontAlgn="base"/>
            <a:r>
              <a:rPr lang="en-US" altLang="ko-KR" dirty="0"/>
              <a:t>Deng, Y.1997. Mortgage Termination: An Empirical Hazard Model with a Stochastic Term Structure. The Journal of Real Estate Finance and Economics 14(3): 309–331.</a:t>
            </a:r>
          </a:p>
          <a:p>
            <a:pPr fontAlgn="base"/>
            <a:r>
              <a:rPr lang="en-US" altLang="ko-KR" dirty="0"/>
              <a:t>Elul, R., N. </a:t>
            </a:r>
            <a:r>
              <a:rPr lang="en-US" altLang="ko-KR" dirty="0" err="1"/>
              <a:t>Souleles</a:t>
            </a:r>
            <a:r>
              <a:rPr lang="en-US" altLang="ko-KR" dirty="0"/>
              <a:t>, S. </a:t>
            </a:r>
            <a:r>
              <a:rPr lang="en-US" altLang="ko-KR" dirty="0" err="1"/>
              <a:t>Chomsisengphet</a:t>
            </a:r>
            <a:r>
              <a:rPr lang="en-US" altLang="ko-KR" dirty="0"/>
              <a:t>, D. </a:t>
            </a:r>
            <a:r>
              <a:rPr lang="en-US" altLang="ko-KR" dirty="0" err="1"/>
              <a:t>Glennon</a:t>
            </a:r>
            <a:r>
              <a:rPr lang="en-US" altLang="ko-KR" dirty="0"/>
              <a:t>, and R. Hunt. 2010. What Triggers Mortgage Default. The American Economic Review 100(2): 490–494.</a:t>
            </a:r>
          </a:p>
          <a:p>
            <a:pPr fontAlgn="base"/>
            <a:r>
              <a:rPr lang="en-US" altLang="ko-KR" dirty="0"/>
              <a:t>Green, J., and J. </a:t>
            </a:r>
            <a:r>
              <a:rPr lang="en-US" altLang="ko-KR" dirty="0" err="1"/>
              <a:t>Shoven</a:t>
            </a:r>
            <a:r>
              <a:rPr lang="en-US" altLang="ko-KR" dirty="0"/>
              <a:t>. 1986. The Effects of Interest Rates on Mortgage Prepayments. Journal of Money, Credit and Banking 18(1): 41–59.</a:t>
            </a:r>
          </a:p>
          <a:p>
            <a:pPr fontAlgn="base"/>
            <a:r>
              <a:rPr lang="en-US" altLang="ko-KR" dirty="0" err="1"/>
              <a:t>Sadhwani</a:t>
            </a:r>
            <a:r>
              <a:rPr lang="en-US" altLang="ko-KR" dirty="0"/>
              <a:t>, A., K. </a:t>
            </a:r>
            <a:r>
              <a:rPr lang="en-US" altLang="ko-KR" dirty="0" err="1"/>
              <a:t>Giesecke</a:t>
            </a:r>
            <a:r>
              <a:rPr lang="en-US" altLang="ko-KR" dirty="0"/>
              <a:t>, and J. </a:t>
            </a:r>
            <a:r>
              <a:rPr lang="en-US" altLang="ko-KR" dirty="0" err="1"/>
              <a:t>Sirignano</a:t>
            </a:r>
            <a:r>
              <a:rPr lang="en-US" altLang="ko-KR" dirty="0"/>
              <a:t>. 2020. Deep Learning for Mortgage Risk, Journal of Financial Econometrics, 19(2): 313-368.</a:t>
            </a:r>
          </a:p>
          <a:p>
            <a:pPr fontAlgn="base"/>
            <a:r>
              <a:rPr lang="en-US" altLang="ko-KR" dirty="0"/>
              <a:t>Schultz, G. M., &amp; </a:t>
            </a:r>
            <a:r>
              <a:rPr lang="en-US" altLang="ko-KR" dirty="0" err="1"/>
              <a:t>Fabozzi</a:t>
            </a:r>
            <a:r>
              <a:rPr lang="en-US" altLang="ko-KR" dirty="0"/>
              <a:t>, F. J. (2021). Rise of the Machines: Application of Machine Learning to Mortgage Prepayment Modeling. The Journal of Fixed Income.</a:t>
            </a:r>
          </a:p>
          <a:p>
            <a:pPr fontAlgn="base"/>
            <a:r>
              <a:rPr lang="en-US" altLang="ko-KR" dirty="0"/>
              <a:t>Stanton, R., and N. Wallace. 2011. The Bear’s Lair: Index Credit Default Swaps and the Subprime Mortgage Crisis. Review of Financial Studies 24(10): 3250–3280.</a:t>
            </a:r>
          </a:p>
        </p:txBody>
      </p:sp>
    </p:spTree>
    <p:extLst>
      <p:ext uri="{BB962C8B-B14F-4D97-AF65-F5344CB8AC3E}">
        <p14:creationId xmlns:p14="http://schemas.microsoft.com/office/powerpoint/2010/main" val="1206561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연구의 목적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152291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 err="1"/>
              <a:t>시계열적</a:t>
            </a:r>
            <a:r>
              <a:rPr lang="ko-KR" altLang="en-US" dirty="0"/>
              <a:t> 특성을 고려하는 </a:t>
            </a:r>
            <a:r>
              <a:rPr lang="ko-KR" altLang="en-US" dirty="0" err="1"/>
              <a:t>머신러닝</a:t>
            </a:r>
            <a:r>
              <a:rPr lang="ko-KR" altLang="en-US" dirty="0"/>
              <a:t> 기법을 이용하면 공사 정책모기지의 조기상환을 예측하는데 도움이 되는지 검증</a:t>
            </a:r>
            <a:endParaRPr lang="en-US" altLang="ko-KR" dirty="0"/>
          </a:p>
          <a:p>
            <a:pPr lvl="1">
              <a:lnSpc>
                <a:spcPct val="170000"/>
              </a:lnSpc>
            </a:pPr>
            <a:r>
              <a:rPr lang="ko-KR" altLang="en-US" dirty="0"/>
              <a:t>조기상환을 포함한 예측 문제에서 </a:t>
            </a:r>
            <a:r>
              <a:rPr lang="ko-KR" altLang="en-US" dirty="0" err="1"/>
              <a:t>머신러닝</a:t>
            </a:r>
            <a:r>
              <a:rPr lang="ko-KR" altLang="en-US" dirty="0"/>
              <a:t> 기법은 전통적인 방식에 비해 높은 성능을 나타냄</a:t>
            </a:r>
            <a:endParaRPr lang="en-US" altLang="ko-KR" dirty="0"/>
          </a:p>
          <a:p>
            <a:pPr lvl="2" fontAlgn="base">
              <a:lnSpc>
                <a:spcPct val="170000"/>
              </a:lnSpc>
            </a:pPr>
            <a:r>
              <a:rPr lang="ko-KR" altLang="en-US" dirty="0"/>
              <a:t>기존에는 주로 </a:t>
            </a:r>
            <a:r>
              <a:rPr lang="ko-KR" altLang="en-US" dirty="0" err="1"/>
              <a:t>로지스틱</a:t>
            </a:r>
            <a:r>
              <a:rPr lang="ko-KR" altLang="en-US" dirty="0"/>
              <a:t> 회귀분석</a:t>
            </a:r>
            <a:r>
              <a:rPr lang="en-US" altLang="ko-KR" dirty="0"/>
              <a:t>(Campbell and Dietrich, 1983; Cunningham and </a:t>
            </a:r>
            <a:r>
              <a:rPr lang="en-US" altLang="ko-KR" dirty="0" err="1"/>
              <a:t>Hendershott</a:t>
            </a:r>
            <a:r>
              <a:rPr lang="en-US" altLang="ko-KR" dirty="0"/>
              <a:t>, 1986; Elul et al., 2010; Agarwal et al., 2011)</a:t>
            </a:r>
            <a:r>
              <a:rPr lang="ko-KR" altLang="en-US" dirty="0"/>
              <a:t>이나 </a:t>
            </a:r>
            <a:r>
              <a:rPr lang="ko-KR" altLang="en-US" dirty="0" err="1"/>
              <a:t>콕스</a:t>
            </a:r>
            <a:r>
              <a:rPr lang="ko-KR" altLang="en-US" dirty="0"/>
              <a:t> </a:t>
            </a:r>
            <a:r>
              <a:rPr lang="ko-KR" altLang="en-US" dirty="0" err="1"/>
              <a:t>비례모형</a:t>
            </a:r>
            <a:r>
              <a:rPr lang="en-US" altLang="ko-KR" dirty="0"/>
              <a:t>(Green and </a:t>
            </a:r>
            <a:r>
              <a:rPr lang="en-US" altLang="ko-KR" dirty="0" err="1"/>
              <a:t>Shoven</a:t>
            </a:r>
            <a:r>
              <a:rPr lang="en-US" altLang="ko-KR" dirty="0"/>
              <a:t>, 1986; Deng, Quigley, and Van Order, 2000; Stanton and Wallace, 2011 </a:t>
            </a:r>
            <a:r>
              <a:rPr lang="ko-KR" altLang="en-US" dirty="0"/>
              <a:t>등</a:t>
            </a:r>
            <a:r>
              <a:rPr lang="en-US" altLang="ko-KR" dirty="0"/>
              <a:t>)</a:t>
            </a:r>
            <a:r>
              <a:rPr lang="ko-KR" altLang="en-US" dirty="0"/>
              <a:t>이 많이 쓰였음</a:t>
            </a:r>
          </a:p>
          <a:p>
            <a:pPr lvl="2" fontAlgn="base">
              <a:lnSpc>
                <a:spcPct val="170000"/>
              </a:lnSpc>
            </a:pPr>
            <a:r>
              <a:rPr lang="ko-KR" altLang="en-US" dirty="0"/>
              <a:t>수많은 데이터에 담긴 정보를 최대한 효율적으로 활용하기 위해 여러 수준의 미시 데이터를 활용한 </a:t>
            </a:r>
            <a:r>
              <a:rPr lang="ko-KR" altLang="en-US" dirty="0" err="1"/>
              <a:t>머신러닝</a:t>
            </a:r>
            <a:r>
              <a:rPr lang="ko-KR" altLang="en-US" dirty="0"/>
              <a:t> 기법이 사용되는데</a:t>
            </a:r>
            <a:r>
              <a:rPr lang="en-US" altLang="ko-KR" dirty="0"/>
              <a:t>, </a:t>
            </a:r>
            <a:r>
              <a:rPr lang="ko-KR" altLang="en-US" dirty="0"/>
              <a:t>차주 단위의 데이터</a:t>
            </a:r>
            <a:r>
              <a:rPr lang="en-US" altLang="ko-KR" dirty="0"/>
              <a:t>(</a:t>
            </a:r>
            <a:r>
              <a:rPr lang="en-US" altLang="ko-KR" dirty="0" err="1"/>
              <a:t>Sadhwani</a:t>
            </a:r>
            <a:r>
              <a:rPr lang="en-US" altLang="ko-KR" dirty="0"/>
              <a:t> et. al., 2020)</a:t>
            </a:r>
            <a:r>
              <a:rPr lang="ko-KR" altLang="en-US" dirty="0"/>
              <a:t>이 사용되기도 하며 차주 단위의 데이터를 일정 단위의 포트폴리오로 통합하여 사용되기도 함</a:t>
            </a:r>
            <a:r>
              <a:rPr lang="en-US" altLang="ko-KR" dirty="0"/>
              <a:t>(Amar, 2020)</a:t>
            </a:r>
            <a:endParaRPr lang="ko-KR" altLang="en-US" dirty="0"/>
          </a:p>
          <a:p>
            <a:pPr lvl="2" fontAlgn="base">
              <a:lnSpc>
                <a:spcPct val="170000"/>
              </a:lnSpc>
            </a:pPr>
            <a:r>
              <a:rPr lang="ko-KR" altLang="en-US" dirty="0"/>
              <a:t>관련한 보다 자세한 선행연구 정리는 </a:t>
            </a:r>
            <a:r>
              <a:rPr lang="en-US" altLang="ko-KR" dirty="0"/>
              <a:t>Schultz, G. M., &amp; </a:t>
            </a:r>
            <a:r>
              <a:rPr lang="en-US" altLang="ko-KR" dirty="0" err="1"/>
              <a:t>Fabozzi</a:t>
            </a:r>
            <a:r>
              <a:rPr lang="en-US" altLang="ko-KR" dirty="0"/>
              <a:t>, F. J. (2021) </a:t>
            </a:r>
            <a:r>
              <a:rPr lang="ko-KR" altLang="en-US" dirty="0"/>
              <a:t>참조</a:t>
            </a:r>
          </a:p>
          <a:p>
            <a:pPr lvl="1">
              <a:lnSpc>
                <a:spcPct val="170000"/>
              </a:lnSpc>
            </a:pPr>
            <a:r>
              <a:rPr lang="ko-KR" altLang="en-US" dirty="0"/>
              <a:t>또한</a:t>
            </a:r>
            <a:r>
              <a:rPr lang="en-US" altLang="ko-KR" dirty="0"/>
              <a:t>, </a:t>
            </a:r>
            <a:r>
              <a:rPr lang="ko-KR" altLang="en-US" dirty="0"/>
              <a:t>지난 과제에서 </a:t>
            </a:r>
            <a:r>
              <a:rPr lang="ko-KR" altLang="en-US" dirty="0" err="1"/>
              <a:t>머신러닝</a:t>
            </a:r>
            <a:r>
              <a:rPr lang="ko-KR" altLang="en-US" dirty="0"/>
              <a:t> 기법을 이용하면 일정 수준의 성능을 낼 수 있다는 것을 확인하였음</a:t>
            </a:r>
            <a:endParaRPr lang="en-US" altLang="ko-KR" dirty="0"/>
          </a:p>
          <a:p>
            <a:pPr lvl="2">
              <a:lnSpc>
                <a:spcPct val="170000"/>
              </a:lnSpc>
            </a:pPr>
            <a:r>
              <a:rPr lang="ko-KR" altLang="en-US" dirty="0"/>
              <a:t>지난 과제에서 사용한 모형은 자료의 </a:t>
            </a:r>
            <a:r>
              <a:rPr lang="ko-KR" altLang="en-US" dirty="0" err="1"/>
              <a:t>시계열적</a:t>
            </a:r>
            <a:r>
              <a:rPr lang="ko-KR" altLang="en-US" dirty="0"/>
              <a:t> 특성을 반영하지 않은 </a:t>
            </a:r>
            <a:r>
              <a:rPr lang="ko-KR" altLang="en-US" dirty="0" err="1"/>
              <a:t>모형임</a:t>
            </a:r>
            <a:endParaRPr lang="en-US" altLang="ko-KR" dirty="0"/>
          </a:p>
          <a:p>
            <a:pPr lvl="1">
              <a:lnSpc>
                <a:spcPct val="170000"/>
              </a:lnSpc>
            </a:pPr>
            <a:r>
              <a:rPr lang="ko-KR" altLang="en-US" dirty="0"/>
              <a:t>하지만 개념적으로 더 좋은 모형일지라도 자료의 특성에 따라서 성능이 떨어질 수 있음</a:t>
            </a:r>
            <a:endParaRPr lang="en-US" altLang="ko-KR" dirty="0"/>
          </a:p>
          <a:p>
            <a:pPr lvl="1">
              <a:lnSpc>
                <a:spcPct val="170000"/>
              </a:lnSpc>
            </a:pPr>
            <a:r>
              <a:rPr lang="ko-KR" altLang="en-US" dirty="0"/>
              <a:t>실제 운용과정에서는 </a:t>
            </a:r>
            <a:r>
              <a:rPr lang="ko-KR" altLang="en-US" dirty="0" err="1"/>
              <a:t>재학습을</a:t>
            </a:r>
            <a:r>
              <a:rPr lang="ko-KR" altLang="en-US" dirty="0"/>
              <a:t> 수행하므로</a:t>
            </a:r>
            <a:r>
              <a:rPr lang="en-US" altLang="ko-KR" dirty="0"/>
              <a:t>, </a:t>
            </a:r>
            <a:r>
              <a:rPr lang="ko-KR" altLang="en-US" dirty="0"/>
              <a:t>이를 고려한 성능 검증 필요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677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데이터의 특성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8231" y="1825624"/>
            <a:ext cx="5926015" cy="503237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일반적으로 </a:t>
            </a:r>
            <a:r>
              <a:rPr lang="en-US" altLang="ko-KR" dirty="0"/>
              <a:t>MBS</a:t>
            </a:r>
            <a:r>
              <a:rPr lang="ko-KR" altLang="en-US" dirty="0"/>
              <a:t>풀 단위의 조기상환은 대출 실행 이후 상승하다 일정 시점 이후로 감소하는 모습을 보임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정책모기지의 경우 안심전환대출과 같은 일회성 정책적 이벤트 발생 시 조기상환률이 다시 치솟는 패턴 발생</a:t>
            </a:r>
            <a:endParaRPr lang="en-US" altLang="ko-KR" dirty="0"/>
          </a:p>
          <a:p>
            <a:pPr lvl="1">
              <a:lnSpc>
                <a:spcPct val="150000"/>
              </a:lnSpc>
            </a:pPr>
            <a:r>
              <a:rPr lang="ko-KR" altLang="en-US" dirty="0" err="1"/>
              <a:t>정책모기지</a:t>
            </a:r>
            <a:r>
              <a:rPr lang="ko-KR" altLang="en-US" dirty="0"/>
              <a:t> 고객이 </a:t>
            </a:r>
            <a:r>
              <a:rPr lang="ko-KR" altLang="en-US" dirty="0" err="1"/>
              <a:t>서안심으로</a:t>
            </a:r>
            <a:r>
              <a:rPr lang="ko-KR" altLang="en-US" dirty="0"/>
              <a:t> 직접 대환은 하지 못하지만</a:t>
            </a:r>
            <a:r>
              <a:rPr lang="en-US" altLang="ko-KR" dirty="0"/>
              <a:t>, </a:t>
            </a:r>
            <a:r>
              <a:rPr lang="ko-KR" altLang="en-US" dirty="0"/>
              <a:t>대환이 사회적 이슈가 되면서 유사한 수준의 금리인 정책모기지로 대환</a:t>
            </a:r>
            <a:endParaRPr lang="en-US" altLang="ko-KR" dirty="0"/>
          </a:p>
        </p:txBody>
      </p:sp>
      <p:pic>
        <p:nvPicPr>
          <p:cNvPr id="4" name="_x391771136" descr="EMB00003308014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578" y="2261928"/>
            <a:ext cx="5328157" cy="3230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965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분석방법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6579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목적 변수</a:t>
            </a:r>
            <a:r>
              <a:rPr lang="en-US" altLang="ko-KR" dirty="0"/>
              <a:t>: </a:t>
            </a:r>
            <a:r>
              <a:rPr lang="ko-KR" altLang="en-US" dirty="0" err="1"/>
              <a:t>기준시점</a:t>
            </a:r>
            <a:r>
              <a:rPr lang="ko-KR" altLang="en-US" dirty="0"/>
              <a:t> 향후 </a:t>
            </a:r>
            <a:r>
              <a:rPr lang="en-US" altLang="ko-KR" dirty="0"/>
              <a:t>3</a:t>
            </a:r>
            <a:r>
              <a:rPr lang="ko-KR" altLang="en-US" dirty="0"/>
              <a:t>개월 </a:t>
            </a:r>
            <a:r>
              <a:rPr lang="ko-KR" altLang="en-US" dirty="0" err="1"/>
              <a:t>조기상환액</a:t>
            </a:r>
            <a:r>
              <a:rPr lang="en-US" altLang="ko-KR" dirty="0"/>
              <a:t>, </a:t>
            </a:r>
            <a:r>
              <a:rPr lang="ko-KR" altLang="en-US" dirty="0" err="1"/>
              <a:t>조기상환율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자료 범위</a:t>
            </a:r>
            <a:r>
              <a:rPr lang="en-US" altLang="ko-KR" dirty="0"/>
              <a:t>: 2009</a:t>
            </a:r>
            <a:r>
              <a:rPr lang="ko-KR" altLang="en-US" dirty="0"/>
              <a:t>년 </a:t>
            </a:r>
            <a:r>
              <a:rPr lang="en-US" altLang="ko-KR" dirty="0"/>
              <a:t>1</a:t>
            </a:r>
            <a:r>
              <a:rPr lang="ko-KR" altLang="en-US" dirty="0"/>
              <a:t>월부터 </a:t>
            </a:r>
            <a:r>
              <a:rPr lang="en-US" altLang="ko-KR" dirty="0"/>
              <a:t>2022</a:t>
            </a:r>
            <a:r>
              <a:rPr lang="ko-KR" altLang="en-US" dirty="0"/>
              <a:t>년 </a:t>
            </a:r>
            <a:r>
              <a:rPr lang="en-US" altLang="ko-KR" dirty="0"/>
              <a:t>3</a:t>
            </a:r>
            <a:r>
              <a:rPr lang="ko-KR" altLang="en-US" dirty="0"/>
              <a:t>월까지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사용 모형</a:t>
            </a:r>
            <a:r>
              <a:rPr lang="en-US" altLang="ko-KR" dirty="0"/>
              <a:t>: LSTM, </a:t>
            </a:r>
            <a:r>
              <a:rPr lang="en-US" altLang="ko-KR" dirty="0" err="1"/>
              <a:t>Autogluon</a:t>
            </a:r>
            <a:r>
              <a:rPr lang="ko-KR" altLang="en-US" dirty="0"/>
              <a:t>의 앙상블 모형</a:t>
            </a:r>
            <a:r>
              <a:rPr lang="en-US" altLang="ko-KR" dirty="0"/>
              <a:t>, </a:t>
            </a:r>
            <a:r>
              <a:rPr lang="en-US" altLang="ko-KR" dirty="0" err="1"/>
              <a:t>XGBoost</a:t>
            </a:r>
            <a:endParaRPr lang="en-US" altLang="ko-KR" dirty="0"/>
          </a:p>
          <a:p>
            <a:pPr lvl="1">
              <a:lnSpc>
                <a:spcPct val="150000"/>
              </a:lnSpc>
            </a:pPr>
            <a:r>
              <a:rPr lang="en-US" altLang="ko-KR" dirty="0"/>
              <a:t>LSTM(Long short time memory): </a:t>
            </a:r>
            <a:r>
              <a:rPr lang="ko-KR" altLang="en-US" dirty="0" err="1"/>
              <a:t>시계열</a:t>
            </a:r>
            <a:r>
              <a:rPr lang="ko-KR" altLang="en-US" dirty="0"/>
              <a:t> 자료에 일반적으로 많이 쓰이는 </a:t>
            </a:r>
            <a:r>
              <a:rPr lang="ko-KR" altLang="en-US" dirty="0" err="1"/>
              <a:t>머신러닝</a:t>
            </a:r>
            <a:r>
              <a:rPr lang="ko-KR" altLang="en-US" dirty="0"/>
              <a:t> 기법</a:t>
            </a:r>
            <a:endParaRPr lang="en-US" altLang="ko-KR" dirty="0"/>
          </a:p>
          <a:p>
            <a:pPr lvl="2">
              <a:lnSpc>
                <a:spcPct val="150000"/>
              </a:lnSpc>
            </a:pPr>
            <a:r>
              <a:rPr lang="ko-KR" altLang="en-US" dirty="0"/>
              <a:t>순환 신경망</a:t>
            </a:r>
            <a:r>
              <a:rPr lang="en-US" altLang="ko-KR" dirty="0"/>
              <a:t>(Recurrent Neural Network, RNN)</a:t>
            </a:r>
            <a:r>
              <a:rPr lang="ko-KR" altLang="en-US" dirty="0"/>
              <a:t>의 한 종류로</a:t>
            </a:r>
            <a:r>
              <a:rPr lang="en-US" altLang="ko-KR" dirty="0"/>
              <a:t>, </a:t>
            </a:r>
            <a:r>
              <a:rPr lang="ko-KR" altLang="en-US" dirty="0" err="1"/>
              <a:t>시계열</a:t>
            </a:r>
            <a:r>
              <a:rPr lang="ko-KR" altLang="en-US" dirty="0"/>
              <a:t> 데이터를 다룰 때 과거 데이터를 기억하기 어려운 장기 의존성 문제</a:t>
            </a:r>
            <a:r>
              <a:rPr lang="en-US" altLang="ko-KR" dirty="0"/>
              <a:t>(vanishing gradient problem)</a:t>
            </a:r>
            <a:r>
              <a:rPr lang="ko-KR" altLang="en-US" dirty="0"/>
              <a:t>을 해결하기 위해 고안된 </a:t>
            </a:r>
            <a:r>
              <a:rPr lang="ko-KR" altLang="en-US" dirty="0" err="1"/>
              <a:t>모형임</a:t>
            </a:r>
            <a:endParaRPr lang="ko-KR" altLang="en-US" dirty="0"/>
          </a:p>
          <a:p>
            <a:pPr lvl="1">
              <a:lnSpc>
                <a:spcPct val="150000"/>
              </a:lnSpc>
            </a:pPr>
            <a:r>
              <a:rPr lang="en-US" altLang="ko-KR" dirty="0" err="1"/>
              <a:t>AutoML</a:t>
            </a:r>
            <a:r>
              <a:rPr lang="en-US" altLang="ko-KR" dirty="0"/>
              <a:t> </a:t>
            </a:r>
            <a:r>
              <a:rPr lang="ko-KR" altLang="en-US" dirty="0"/>
              <a:t>툴 중 하나인 </a:t>
            </a:r>
            <a:r>
              <a:rPr lang="en-US" altLang="ko-KR" dirty="0" err="1"/>
              <a:t>Autogluon</a:t>
            </a:r>
            <a:r>
              <a:rPr lang="ko-KR" altLang="en-US" dirty="0"/>
              <a:t>은 성능이 우수한 앙상블 모형을 쉽게 훈련시킬 수 있게 해줌</a:t>
            </a:r>
            <a:endParaRPr lang="en-US" altLang="ko-KR" dirty="0"/>
          </a:p>
          <a:p>
            <a:pPr lvl="1">
              <a:lnSpc>
                <a:spcPct val="150000"/>
              </a:lnSpc>
            </a:pPr>
            <a:r>
              <a:rPr lang="en-US" altLang="ko-KR" dirty="0" err="1"/>
              <a:t>XGBoost</a:t>
            </a:r>
            <a:r>
              <a:rPr lang="en-US" altLang="ko-KR" dirty="0"/>
              <a:t>: </a:t>
            </a:r>
            <a:r>
              <a:rPr lang="ko-KR" altLang="en-US" dirty="0" err="1"/>
              <a:t>시계열적</a:t>
            </a:r>
            <a:r>
              <a:rPr lang="ko-KR" altLang="en-US" dirty="0"/>
              <a:t> 특성을 고려하지 않는 트리 기반 모형</a:t>
            </a:r>
            <a:endParaRPr lang="en-US" altLang="ko-KR" dirty="0"/>
          </a:p>
          <a:p>
            <a:pPr lvl="2">
              <a:lnSpc>
                <a:spcPct val="150000"/>
              </a:lnSpc>
            </a:pPr>
            <a:r>
              <a:rPr lang="en-US" altLang="ko-KR" dirty="0"/>
              <a:t>Tabular data(</a:t>
            </a:r>
            <a:r>
              <a:rPr lang="ko-KR" altLang="en-US" dirty="0"/>
              <a:t>표 모양 데이터</a:t>
            </a:r>
            <a:r>
              <a:rPr lang="en-US" altLang="ko-KR" dirty="0"/>
              <a:t>)</a:t>
            </a:r>
            <a:r>
              <a:rPr lang="ko-KR" altLang="en-US" dirty="0"/>
              <a:t>에는 신경망 기반 모형보다 트리 기반 모형이 더 좋은 성능을 나타내는 것으로 알려져 있음</a:t>
            </a:r>
            <a:endParaRPr lang="en-US" altLang="ko-KR" dirty="0"/>
          </a:p>
          <a:p>
            <a:pPr lvl="1">
              <a:lnSpc>
                <a:spcPct val="150000"/>
              </a:lnSpc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42405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분석자료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597980"/>
            <a:ext cx="10515600" cy="5260020"/>
          </a:xfrm>
        </p:spPr>
        <p:txBody>
          <a:bodyPr>
            <a:normAutofit fontScale="55000" lnSpcReduction="20000"/>
          </a:bodyPr>
          <a:lstStyle/>
          <a:p>
            <a:pPr lvl="0" fontAlgn="base">
              <a:lnSpc>
                <a:spcPct val="170000"/>
              </a:lnSpc>
            </a:pPr>
            <a:r>
              <a:rPr lang="en-US" altLang="ko-KR" dirty="0"/>
              <a:t>(</a:t>
            </a:r>
            <a:r>
              <a:rPr lang="ko-KR" altLang="en-US" dirty="0" err="1"/>
              <a:t>대출정보</a:t>
            </a:r>
            <a:r>
              <a:rPr lang="en-US" altLang="ko-KR" dirty="0"/>
              <a:t>) 2009</a:t>
            </a:r>
            <a:r>
              <a:rPr lang="ko-KR" altLang="en-US" dirty="0"/>
              <a:t>년 </a:t>
            </a:r>
            <a:r>
              <a:rPr lang="en-US" altLang="ko-KR" dirty="0"/>
              <a:t>1</a:t>
            </a:r>
            <a:r>
              <a:rPr lang="ko-KR" altLang="en-US" dirty="0"/>
              <a:t>월부터 </a:t>
            </a:r>
            <a:r>
              <a:rPr lang="en-US" altLang="ko-KR" dirty="0"/>
              <a:t>2022</a:t>
            </a:r>
            <a:r>
              <a:rPr lang="ko-KR" altLang="en-US" dirty="0"/>
              <a:t>년 </a:t>
            </a:r>
            <a:r>
              <a:rPr lang="en-US" altLang="ko-KR" dirty="0"/>
              <a:t>12</a:t>
            </a:r>
            <a:r>
              <a:rPr lang="ko-KR" altLang="en-US" dirty="0"/>
              <a:t>월까지 대출 실행된 건에 대하여 자료를 정제하여 사용</a:t>
            </a:r>
          </a:p>
          <a:p>
            <a:pPr lvl="1" fontAlgn="base">
              <a:lnSpc>
                <a:spcPct val="170000"/>
              </a:lnSpc>
            </a:pPr>
            <a:r>
              <a:rPr lang="ko-KR" altLang="en-US" dirty="0" err="1"/>
              <a:t>대출실행일</a:t>
            </a:r>
            <a:r>
              <a:rPr lang="en-US" altLang="ko-KR" dirty="0"/>
              <a:t>, </a:t>
            </a:r>
            <a:r>
              <a:rPr lang="ko-KR" altLang="en-US" dirty="0" err="1"/>
              <a:t>대출실행액</a:t>
            </a:r>
            <a:r>
              <a:rPr lang="en-US" altLang="ko-KR" dirty="0"/>
              <a:t>, </a:t>
            </a:r>
            <a:r>
              <a:rPr lang="ko-KR" altLang="en-US" dirty="0" err="1"/>
              <a:t>대출종류</a:t>
            </a:r>
            <a:r>
              <a:rPr lang="en-US" altLang="ko-KR" dirty="0"/>
              <a:t>, </a:t>
            </a:r>
            <a:r>
              <a:rPr lang="ko-KR" altLang="en-US" dirty="0" err="1"/>
              <a:t>대출목적</a:t>
            </a:r>
            <a:r>
              <a:rPr lang="en-US" altLang="ko-KR" dirty="0"/>
              <a:t>, LTV, DTI, </a:t>
            </a:r>
            <a:r>
              <a:rPr lang="ko-KR" altLang="en-US" dirty="0"/>
              <a:t>거치기간</a:t>
            </a:r>
            <a:r>
              <a:rPr lang="en-US" altLang="ko-KR" dirty="0"/>
              <a:t>, </a:t>
            </a:r>
            <a:r>
              <a:rPr lang="ko-KR" altLang="en-US" dirty="0"/>
              <a:t>상환방식</a:t>
            </a:r>
            <a:r>
              <a:rPr lang="en-US" altLang="ko-KR" dirty="0"/>
              <a:t>, </a:t>
            </a:r>
            <a:r>
              <a:rPr lang="ko-KR" altLang="en-US" dirty="0"/>
              <a:t>소득</a:t>
            </a:r>
            <a:r>
              <a:rPr lang="en-US" altLang="ko-KR" dirty="0"/>
              <a:t>, </a:t>
            </a:r>
            <a:r>
              <a:rPr lang="ko-KR" altLang="en-US" dirty="0" err="1"/>
              <a:t>주택종류</a:t>
            </a:r>
            <a:r>
              <a:rPr lang="en-US" altLang="ko-KR" dirty="0"/>
              <a:t>, </a:t>
            </a:r>
            <a:r>
              <a:rPr lang="ko-KR" altLang="en-US" dirty="0"/>
              <a:t>생년월일 주소</a:t>
            </a:r>
          </a:p>
          <a:p>
            <a:pPr lvl="0" fontAlgn="base">
              <a:lnSpc>
                <a:spcPct val="170000"/>
              </a:lnSpc>
            </a:pPr>
            <a:r>
              <a:rPr lang="en-US" altLang="ko-KR" dirty="0"/>
              <a:t>(</a:t>
            </a:r>
            <a:r>
              <a:rPr lang="ko-KR" altLang="en-US" dirty="0"/>
              <a:t>월별 정보</a:t>
            </a:r>
            <a:r>
              <a:rPr lang="en-US" altLang="ko-KR" dirty="0"/>
              <a:t>) 2009</a:t>
            </a:r>
            <a:r>
              <a:rPr lang="ko-KR" altLang="en-US" dirty="0"/>
              <a:t>년 </a:t>
            </a:r>
            <a:r>
              <a:rPr lang="en-US" altLang="ko-KR" dirty="0"/>
              <a:t>1</a:t>
            </a:r>
            <a:r>
              <a:rPr lang="ko-KR" altLang="en-US" dirty="0"/>
              <a:t>월부터 </a:t>
            </a:r>
            <a:r>
              <a:rPr lang="en-US" altLang="ko-KR" dirty="0"/>
              <a:t>2022</a:t>
            </a:r>
            <a:r>
              <a:rPr lang="ko-KR" altLang="en-US" dirty="0"/>
              <a:t>년 </a:t>
            </a:r>
            <a:r>
              <a:rPr lang="en-US" altLang="ko-KR" dirty="0"/>
              <a:t>12</a:t>
            </a:r>
            <a:r>
              <a:rPr lang="ko-KR" altLang="en-US" dirty="0"/>
              <a:t>월까지의 </a:t>
            </a:r>
            <a:r>
              <a:rPr lang="ko-KR" altLang="en-US" dirty="0" err="1"/>
              <a:t>상환회차</a:t>
            </a:r>
            <a:r>
              <a:rPr lang="en-US" altLang="ko-KR" dirty="0"/>
              <a:t>, </a:t>
            </a:r>
            <a:r>
              <a:rPr lang="ko-KR" altLang="en-US" dirty="0"/>
              <a:t>대출잔액</a:t>
            </a:r>
            <a:r>
              <a:rPr lang="en-US" altLang="ko-KR" dirty="0"/>
              <a:t>, </a:t>
            </a:r>
            <a:r>
              <a:rPr lang="ko-KR" altLang="en-US" dirty="0"/>
              <a:t>연체정보</a:t>
            </a:r>
            <a:r>
              <a:rPr lang="en-US" altLang="ko-KR" dirty="0"/>
              <a:t>, </a:t>
            </a:r>
            <a:r>
              <a:rPr lang="ko-KR" altLang="en-US" dirty="0" err="1"/>
              <a:t>조기상환액</a:t>
            </a:r>
            <a:r>
              <a:rPr lang="en-US" altLang="ko-KR" dirty="0"/>
              <a:t>, BSS</a:t>
            </a:r>
            <a:r>
              <a:rPr lang="ko-KR" altLang="en-US" dirty="0"/>
              <a:t>등급 정보를 활용하였으며</a:t>
            </a:r>
            <a:r>
              <a:rPr lang="en-US" altLang="ko-KR" dirty="0"/>
              <a:t>, </a:t>
            </a:r>
            <a:r>
              <a:rPr lang="ko-KR" altLang="en-US" dirty="0"/>
              <a:t>해당 고객의 총 보유 </a:t>
            </a:r>
            <a:r>
              <a:rPr lang="ko-KR" altLang="en-US" dirty="0" err="1"/>
              <a:t>대출건수</a:t>
            </a:r>
            <a:r>
              <a:rPr lang="ko-KR" altLang="en-US" dirty="0"/>
              <a:t> 및 기존 조기상환 횟수 정보를 별도로 계산함</a:t>
            </a:r>
          </a:p>
          <a:p>
            <a:pPr lvl="1" fontAlgn="base">
              <a:lnSpc>
                <a:spcPct val="170000"/>
              </a:lnSpc>
            </a:pPr>
            <a:r>
              <a:rPr lang="ko-KR" altLang="en-US" dirty="0" err="1"/>
              <a:t>연체정보는</a:t>
            </a:r>
            <a:r>
              <a:rPr lang="ko-KR" altLang="en-US" dirty="0"/>
              <a:t> </a:t>
            </a:r>
            <a:r>
              <a:rPr lang="ko-KR" altLang="en-US" dirty="0" err="1"/>
              <a:t>연체일수</a:t>
            </a:r>
            <a:r>
              <a:rPr lang="ko-KR" altLang="en-US" dirty="0"/>
              <a:t> 및 연체중인 금액을 사용함</a:t>
            </a:r>
          </a:p>
          <a:p>
            <a:pPr lvl="1" fontAlgn="base">
              <a:lnSpc>
                <a:spcPct val="170000"/>
              </a:lnSpc>
            </a:pPr>
            <a:r>
              <a:rPr lang="ko-KR" altLang="en-US" dirty="0"/>
              <a:t>정책모기지는 </a:t>
            </a:r>
            <a:r>
              <a:rPr lang="ko-KR" altLang="en-US" dirty="0" err="1"/>
              <a:t>실거주</a:t>
            </a:r>
            <a:r>
              <a:rPr lang="ko-KR" altLang="en-US" dirty="0"/>
              <a:t> 목적으로 사용되는 것이 원칙이나 적격대출 차주 중 일부는 여러 건의 대출을 받은 경우가 존재함</a:t>
            </a:r>
          </a:p>
          <a:p>
            <a:pPr lvl="0" fontAlgn="base">
              <a:lnSpc>
                <a:spcPct val="170000"/>
              </a:lnSpc>
            </a:pPr>
            <a:r>
              <a:rPr lang="en-US" altLang="ko-KR" dirty="0"/>
              <a:t>(</a:t>
            </a:r>
            <a:r>
              <a:rPr lang="ko-KR" altLang="en-US" dirty="0"/>
              <a:t>거시 정보</a:t>
            </a:r>
            <a:r>
              <a:rPr lang="en-US" altLang="ko-KR" dirty="0"/>
              <a:t>) </a:t>
            </a:r>
            <a:r>
              <a:rPr lang="ko-KR" altLang="en-US" dirty="0"/>
              <a:t>경제심리지수</a:t>
            </a:r>
            <a:r>
              <a:rPr lang="en-US" altLang="ko-KR" dirty="0"/>
              <a:t>, </a:t>
            </a:r>
            <a:r>
              <a:rPr lang="ko-KR" altLang="en-US" dirty="0"/>
              <a:t>소비자물가지수</a:t>
            </a:r>
            <a:r>
              <a:rPr lang="en-US" altLang="ko-KR" dirty="0"/>
              <a:t>, </a:t>
            </a:r>
            <a:r>
              <a:rPr lang="ko-KR" altLang="en-US" dirty="0"/>
              <a:t>주택가격지수</a:t>
            </a:r>
            <a:r>
              <a:rPr lang="en-US" altLang="ko-KR" dirty="0"/>
              <a:t>(</a:t>
            </a:r>
            <a:r>
              <a:rPr lang="ko-KR" altLang="en-US" dirty="0"/>
              <a:t>지역별</a:t>
            </a:r>
            <a:r>
              <a:rPr lang="en-US" altLang="ko-KR" dirty="0"/>
              <a:t>, </a:t>
            </a:r>
            <a:r>
              <a:rPr lang="ko-KR" altLang="en-US" dirty="0"/>
              <a:t>종합</a:t>
            </a:r>
            <a:r>
              <a:rPr lang="en-US" altLang="ko-KR" dirty="0"/>
              <a:t>/</a:t>
            </a:r>
            <a:r>
              <a:rPr lang="ko-KR" altLang="en-US" dirty="0"/>
              <a:t>아파트</a:t>
            </a:r>
            <a:r>
              <a:rPr lang="en-US" altLang="ko-KR" dirty="0"/>
              <a:t>), </a:t>
            </a:r>
            <a:r>
              <a:rPr lang="ko-KR" altLang="en-US" dirty="0"/>
              <a:t>보금자리론 금리</a:t>
            </a:r>
            <a:r>
              <a:rPr lang="en-US" altLang="ko-KR" dirty="0"/>
              <a:t>, </a:t>
            </a:r>
            <a:r>
              <a:rPr lang="ko-KR" altLang="en-US" dirty="0"/>
              <a:t>일반 주택담보대출 금리</a:t>
            </a:r>
            <a:r>
              <a:rPr lang="en-US" altLang="ko-KR" dirty="0"/>
              <a:t>, </a:t>
            </a:r>
            <a:r>
              <a:rPr lang="ko-KR" altLang="en-US" dirty="0" err="1"/>
              <a:t>국고채</a:t>
            </a:r>
            <a:r>
              <a:rPr lang="ko-KR" altLang="en-US" dirty="0"/>
              <a:t> </a:t>
            </a:r>
            <a:r>
              <a:rPr lang="en-US" altLang="ko-KR" dirty="0"/>
              <a:t>(1, 3, 5, 10)</a:t>
            </a:r>
            <a:r>
              <a:rPr lang="ko-KR" altLang="en-US" dirty="0"/>
              <a:t>년 금리를 사용하였으며</a:t>
            </a:r>
            <a:r>
              <a:rPr lang="en-US" altLang="ko-KR" dirty="0"/>
              <a:t>, </a:t>
            </a:r>
            <a:r>
              <a:rPr lang="ko-KR" altLang="en-US" dirty="0"/>
              <a:t>추가로 </a:t>
            </a:r>
            <a:r>
              <a:rPr lang="ko-KR" altLang="en-US" dirty="0" err="1"/>
              <a:t>금리갭</a:t>
            </a:r>
            <a:r>
              <a:rPr lang="en-US" altLang="ko-KR" dirty="0"/>
              <a:t>(</a:t>
            </a:r>
            <a:r>
              <a:rPr lang="ko-KR" altLang="en-US" dirty="0"/>
              <a:t>대출 이자율</a:t>
            </a:r>
            <a:r>
              <a:rPr lang="en-US" altLang="ko-KR" dirty="0"/>
              <a:t>-</a:t>
            </a:r>
            <a:r>
              <a:rPr lang="ko-KR" altLang="en-US" dirty="0"/>
              <a:t>현재 보금자리론 금리</a:t>
            </a:r>
            <a:r>
              <a:rPr lang="en-US" altLang="ko-KR" dirty="0"/>
              <a:t>) </a:t>
            </a:r>
            <a:r>
              <a:rPr lang="ko-KR" altLang="en-US" dirty="0"/>
              <a:t>변수를 계산하여 사용함</a:t>
            </a:r>
          </a:p>
          <a:p>
            <a:pPr lvl="1" fontAlgn="base">
              <a:lnSpc>
                <a:spcPct val="170000"/>
              </a:lnSpc>
            </a:pPr>
            <a:r>
              <a:rPr lang="ko-KR" altLang="en-US" dirty="0"/>
              <a:t>기준 월의 값 및 </a:t>
            </a:r>
            <a:r>
              <a:rPr lang="en-US" altLang="ko-KR" dirty="0"/>
              <a:t>3, 6, 12</a:t>
            </a:r>
            <a:r>
              <a:rPr lang="ko-KR" altLang="en-US" dirty="0"/>
              <a:t>개월 변화율 값을 사용함</a:t>
            </a:r>
          </a:p>
          <a:p>
            <a:pPr lvl="1" fontAlgn="base">
              <a:lnSpc>
                <a:spcPct val="170000"/>
              </a:lnSpc>
            </a:pPr>
            <a:r>
              <a:rPr lang="ko-KR" altLang="en-US" dirty="0"/>
              <a:t>금리는 </a:t>
            </a:r>
            <a:r>
              <a:rPr lang="ko-KR" altLang="en-US" dirty="0" err="1"/>
              <a:t>변화량을</a:t>
            </a:r>
            <a:r>
              <a:rPr lang="ko-KR" altLang="en-US" dirty="0"/>
              <a:t> 계산함</a:t>
            </a:r>
          </a:p>
          <a:p>
            <a:pPr lvl="1" fontAlgn="base">
              <a:lnSpc>
                <a:spcPct val="170000"/>
              </a:lnSpc>
            </a:pPr>
            <a:r>
              <a:rPr lang="ko-KR" altLang="en-US" dirty="0" err="1"/>
              <a:t>자료출처</a:t>
            </a:r>
            <a:r>
              <a:rPr lang="en-US" altLang="ko-KR" dirty="0"/>
              <a:t>: </a:t>
            </a:r>
            <a:r>
              <a:rPr lang="ko-KR" altLang="en-US" dirty="0"/>
              <a:t>보금자리론 금리</a:t>
            </a:r>
            <a:r>
              <a:rPr lang="en-US" altLang="ko-KR" dirty="0"/>
              <a:t>:</a:t>
            </a:r>
            <a:r>
              <a:rPr lang="ko-KR" altLang="en-US" dirty="0"/>
              <a:t>공사 내부자료</a:t>
            </a:r>
            <a:r>
              <a:rPr lang="en-US" altLang="ko-KR" dirty="0"/>
              <a:t>, </a:t>
            </a:r>
            <a:r>
              <a:rPr lang="ko-KR" altLang="en-US" dirty="0"/>
              <a:t>주택가격지수</a:t>
            </a:r>
            <a:r>
              <a:rPr lang="en-US" altLang="ko-KR" dirty="0"/>
              <a:t>: </a:t>
            </a:r>
            <a:r>
              <a:rPr lang="ko-KR" altLang="en-US" dirty="0"/>
              <a:t>한국부동산원</a:t>
            </a:r>
            <a:r>
              <a:rPr lang="en-US" altLang="ko-KR" dirty="0"/>
              <a:t>, </a:t>
            </a:r>
            <a:r>
              <a:rPr lang="ko-KR" altLang="en-US" dirty="0"/>
              <a:t>기타 </a:t>
            </a:r>
            <a:r>
              <a:rPr lang="ko-KR" altLang="en-US" dirty="0" err="1"/>
              <a:t>거시변수</a:t>
            </a:r>
            <a:r>
              <a:rPr lang="en-US" altLang="ko-KR" dirty="0"/>
              <a:t>: </a:t>
            </a:r>
            <a:r>
              <a:rPr lang="ko-KR" altLang="en-US" dirty="0"/>
              <a:t>한국은행 </a:t>
            </a:r>
            <a:r>
              <a:rPr lang="en-US" altLang="ko-KR" dirty="0"/>
              <a:t>ECOS</a:t>
            </a:r>
          </a:p>
          <a:p>
            <a:pPr fontAlgn="base">
              <a:lnSpc>
                <a:spcPct val="170000"/>
              </a:lnSpc>
            </a:pPr>
            <a:r>
              <a:rPr lang="ko-KR" altLang="en-US" dirty="0"/>
              <a:t>공사 고객 데이터는 공개되지 않으므로</a:t>
            </a:r>
            <a:r>
              <a:rPr lang="en-US" altLang="ko-KR" dirty="0"/>
              <a:t>, </a:t>
            </a:r>
            <a:r>
              <a:rPr lang="ko-KR" altLang="en-US" dirty="0"/>
              <a:t>자료의 </a:t>
            </a:r>
            <a:r>
              <a:rPr lang="ko-KR" altLang="en-US" dirty="0" err="1"/>
              <a:t>기초통계량</a:t>
            </a:r>
            <a:r>
              <a:rPr lang="ko-KR" altLang="en-US" dirty="0"/>
              <a:t> 정리는 생략함</a:t>
            </a:r>
          </a:p>
        </p:txBody>
      </p:sp>
    </p:spTree>
    <p:extLst>
      <p:ext uri="{BB962C8B-B14F-4D97-AF65-F5344CB8AC3E}">
        <p14:creationId xmlns:p14="http://schemas.microsoft.com/office/powerpoint/2010/main" val="1803924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자료 구성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529862"/>
            <a:ext cx="10515600" cy="464710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ko-KR" altLang="en-US" dirty="0" err="1"/>
              <a:t>미시자료를</a:t>
            </a:r>
            <a:r>
              <a:rPr lang="ko-KR" altLang="en-US" dirty="0"/>
              <a:t> 그대로 이용하지 않고 </a:t>
            </a:r>
            <a:r>
              <a:rPr lang="ko-KR" altLang="en-US" dirty="0" err="1"/>
              <a:t>특성별로</a:t>
            </a:r>
            <a:r>
              <a:rPr lang="ko-KR" altLang="en-US" dirty="0"/>
              <a:t> 포트폴리오를 묶어서 자료를 구성함</a:t>
            </a:r>
            <a:endParaRPr lang="en-US" altLang="ko-KR" dirty="0"/>
          </a:p>
          <a:p>
            <a:pPr lvl="1">
              <a:lnSpc>
                <a:spcPct val="150000"/>
              </a:lnSpc>
            </a:pPr>
            <a:r>
              <a:rPr lang="ko-KR" altLang="en-US" dirty="0"/>
              <a:t>조기상환은 </a:t>
            </a:r>
            <a:r>
              <a:rPr lang="ko-KR" altLang="en-US" dirty="0" err="1"/>
              <a:t>관측기간</a:t>
            </a:r>
            <a:r>
              <a:rPr lang="ko-KR" altLang="en-US" dirty="0"/>
              <a:t> 대부분에서 발생하지 않는 드문 사건이므로</a:t>
            </a:r>
            <a:r>
              <a:rPr lang="en-US" altLang="ko-KR" dirty="0"/>
              <a:t>, </a:t>
            </a:r>
            <a:r>
              <a:rPr lang="ko-KR" altLang="en-US" dirty="0" err="1"/>
              <a:t>미시자료를</a:t>
            </a:r>
            <a:r>
              <a:rPr lang="ko-KR" altLang="en-US" dirty="0"/>
              <a:t> 그대로 이용 시 조기상환 </a:t>
            </a:r>
            <a:r>
              <a:rPr lang="ko-KR" altLang="en-US" dirty="0" err="1"/>
              <a:t>발생확률</a:t>
            </a:r>
            <a:r>
              <a:rPr lang="ko-KR" altLang="en-US" dirty="0"/>
              <a:t> 모형과 발생 시 조기상환 규모 예측 모형을 별도로 훈련시켜야 함</a:t>
            </a:r>
            <a:endParaRPr lang="en-US" altLang="ko-KR" dirty="0"/>
          </a:p>
          <a:p>
            <a:pPr lvl="1">
              <a:lnSpc>
                <a:spcPct val="150000"/>
              </a:lnSpc>
            </a:pPr>
            <a:r>
              <a:rPr lang="ko-KR" altLang="en-US" dirty="0"/>
              <a:t>또한</a:t>
            </a:r>
            <a:r>
              <a:rPr lang="en-US" altLang="ko-KR" dirty="0"/>
              <a:t>, </a:t>
            </a:r>
            <a:r>
              <a:rPr lang="ko-KR" altLang="en-US" dirty="0"/>
              <a:t>대출 종료를 위한 조기상환과 조금씩 상환하는 형태가 혼재하므로 예측 정확도가 떨어짐</a:t>
            </a:r>
            <a:endParaRPr lang="en-US" altLang="ko-KR" dirty="0"/>
          </a:p>
          <a:p>
            <a:pPr lvl="1">
              <a:lnSpc>
                <a:spcPct val="150000"/>
              </a:lnSpc>
            </a:pPr>
            <a:r>
              <a:rPr lang="ko-KR" altLang="en-US" dirty="0"/>
              <a:t>공사 입장에서 결국 중요한 것은 전체</a:t>
            </a:r>
            <a:r>
              <a:rPr lang="en-US" altLang="ko-KR" dirty="0"/>
              <a:t>(</a:t>
            </a:r>
            <a:r>
              <a:rPr lang="ko-KR" altLang="en-US" dirty="0"/>
              <a:t>혹은 </a:t>
            </a:r>
            <a:r>
              <a:rPr lang="en-US" altLang="ko-KR" dirty="0"/>
              <a:t>MBS</a:t>
            </a:r>
            <a:r>
              <a:rPr lang="ko-KR" altLang="en-US" dirty="0"/>
              <a:t>풀 단위의</a:t>
            </a:r>
            <a:r>
              <a:rPr lang="en-US" altLang="ko-KR" dirty="0"/>
              <a:t>) </a:t>
            </a:r>
            <a:r>
              <a:rPr lang="ko-KR" altLang="en-US" dirty="0"/>
              <a:t>조기상환이므로 </a:t>
            </a:r>
            <a:r>
              <a:rPr lang="ko-KR" altLang="en-US" dirty="0" err="1"/>
              <a:t>미시자료</a:t>
            </a:r>
            <a:r>
              <a:rPr lang="ko-KR" altLang="en-US" dirty="0"/>
              <a:t> 단위를 그대로 이용할 실익이 떨어짐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설명변수들은 포트폴리오 단위의 평균값을 계산하여 사용함</a:t>
            </a:r>
          </a:p>
        </p:txBody>
      </p:sp>
    </p:spTree>
    <p:extLst>
      <p:ext uri="{BB962C8B-B14F-4D97-AF65-F5344CB8AC3E}">
        <p14:creationId xmlns:p14="http://schemas.microsoft.com/office/powerpoint/2010/main" val="2074328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포트폴리오 구성 기준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58462"/>
            <a:ext cx="10673472" cy="20515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전체 조기상환을 한번에 예측하기보다 차주 </a:t>
            </a:r>
            <a:r>
              <a:rPr lang="ko-KR" altLang="en-US" dirty="0" err="1"/>
              <a:t>특성별로</a:t>
            </a:r>
            <a:r>
              <a:rPr lang="ko-KR" altLang="en-US" dirty="0"/>
              <a:t> 데이터를 나눈 후 훈련시키는 것이 도움이 될 수 있음</a:t>
            </a:r>
            <a:endParaRPr lang="en-US" altLang="ko-KR" dirty="0"/>
          </a:p>
          <a:p>
            <a:pPr lvl="1"/>
            <a:r>
              <a:rPr lang="ko-KR" altLang="en-US" dirty="0"/>
              <a:t>상이한 특성을 지닌 고객들의 다양한 패턴을 반영하는 셈</a:t>
            </a: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D65CF4DF-2E8C-0456-ADC3-69E33B146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856663"/>
              </p:ext>
            </p:extLst>
          </p:nvPr>
        </p:nvGraphicFramePr>
        <p:xfrm>
          <a:off x="3126936" y="3904443"/>
          <a:ext cx="6096000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199">
                  <a:extLst>
                    <a:ext uri="{9D8B030D-6E8A-4147-A177-3AD203B41FA5}">
                      <a16:colId xmlns:a16="http://schemas.microsoft.com/office/drawing/2014/main" val="1652502940"/>
                    </a:ext>
                  </a:extLst>
                </a:gridCol>
                <a:gridCol w="970156">
                  <a:extLst>
                    <a:ext uri="{9D8B030D-6E8A-4147-A177-3AD203B41FA5}">
                      <a16:colId xmlns:a16="http://schemas.microsoft.com/office/drawing/2014/main" val="2294738339"/>
                    </a:ext>
                  </a:extLst>
                </a:gridCol>
                <a:gridCol w="4185645">
                  <a:extLst>
                    <a:ext uri="{9D8B030D-6E8A-4147-A177-3AD203B41FA5}">
                      <a16:colId xmlns:a16="http://schemas.microsoft.com/office/drawing/2014/main" val="830756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데이터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라벨 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등급 나누는 기준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532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나이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30</a:t>
                      </a:r>
                      <a:r>
                        <a:rPr lang="ko-KR" altLang="en-US" dirty="0"/>
                        <a:t>세 이하</a:t>
                      </a:r>
                      <a:r>
                        <a:rPr lang="en-US" altLang="ko-KR" dirty="0"/>
                        <a:t>, 30~40, 40~50,50~60, 60</a:t>
                      </a:r>
                      <a:r>
                        <a:rPr lang="ko-KR" altLang="en-US" dirty="0"/>
                        <a:t>대 이상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20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LTV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0~30,30~40,40~50,60~70, 70 </a:t>
                      </a:r>
                      <a:r>
                        <a:rPr lang="ko-KR" altLang="en-US" dirty="0"/>
                        <a:t>이상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1097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DTI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0~10,10~20,20~30,30~40,</a:t>
                      </a:r>
                      <a:r>
                        <a:rPr lang="ko-KR" altLang="en-US" dirty="0"/>
                        <a:t> </a:t>
                      </a:r>
                      <a:r>
                        <a:rPr lang="en-US" altLang="ko-KR" dirty="0"/>
                        <a:t>40</a:t>
                      </a:r>
                      <a:r>
                        <a:rPr lang="ko-KR" altLang="en-US" dirty="0"/>
                        <a:t>이상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18223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연봉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천만원 단위로 </a:t>
                      </a:r>
                      <a:r>
                        <a:rPr lang="en-US" altLang="ko-KR" dirty="0"/>
                        <a:t>4000</a:t>
                      </a:r>
                      <a:r>
                        <a:rPr lang="ko-KR" altLang="en-US" dirty="0"/>
                        <a:t>만원 까지</a:t>
                      </a:r>
                      <a:r>
                        <a:rPr lang="en-US" altLang="ko-KR" dirty="0"/>
                        <a:t> </a:t>
                      </a:r>
                    </a:p>
                    <a:p>
                      <a:pPr latinLnBrk="1"/>
                      <a:r>
                        <a:rPr lang="en-US" altLang="ko-KR" dirty="0"/>
                        <a:t>4000</a:t>
                      </a:r>
                      <a:r>
                        <a:rPr lang="ko-KR" altLang="en-US" dirty="0"/>
                        <a:t>만원</a:t>
                      </a:r>
                      <a:r>
                        <a:rPr lang="en-US" altLang="ko-KR" dirty="0"/>
                        <a:t>~8000</a:t>
                      </a:r>
                      <a:r>
                        <a:rPr lang="ko-KR" altLang="en-US" dirty="0"/>
                        <a:t>만원</a:t>
                      </a:r>
                      <a:r>
                        <a:rPr lang="en-US" altLang="ko-KR" dirty="0"/>
                        <a:t>, 8000</a:t>
                      </a:r>
                      <a:r>
                        <a:rPr lang="ko-KR" altLang="en-US" dirty="0"/>
                        <a:t>만원 이상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929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212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재학습을</a:t>
            </a:r>
            <a:r>
              <a:rPr lang="ko-KR" altLang="en-US" dirty="0"/>
              <a:t> 고려한 </a:t>
            </a:r>
            <a:r>
              <a:rPr lang="ko-KR" altLang="en-US" dirty="0" err="1"/>
              <a:t>시험군</a:t>
            </a:r>
            <a:r>
              <a:rPr lang="ko-KR" altLang="en-US" dirty="0"/>
              <a:t> 운용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529449"/>
            <a:ext cx="10515600" cy="152243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60000"/>
              </a:lnSpc>
            </a:pPr>
            <a:r>
              <a:rPr lang="ko-KR" altLang="en-US" dirty="0"/>
              <a:t>실제 </a:t>
            </a:r>
            <a:r>
              <a:rPr lang="ko-KR" altLang="en-US" dirty="0" err="1"/>
              <a:t>운용시에는</a:t>
            </a:r>
            <a:r>
              <a:rPr lang="ko-KR" altLang="en-US" dirty="0"/>
              <a:t> 주기적으로 최신 데이터를 이용한 </a:t>
            </a:r>
            <a:r>
              <a:rPr lang="ko-KR" altLang="en-US" dirty="0" err="1"/>
              <a:t>재학습</a:t>
            </a:r>
            <a:r>
              <a:rPr lang="en-US" altLang="ko-KR" dirty="0"/>
              <a:t>(</a:t>
            </a:r>
            <a:r>
              <a:rPr lang="ko-KR" altLang="en-US" dirty="0"/>
              <a:t>업데이트</a:t>
            </a:r>
            <a:r>
              <a:rPr lang="en-US" altLang="ko-KR" dirty="0"/>
              <a:t>)</a:t>
            </a:r>
            <a:r>
              <a:rPr lang="ko-KR" altLang="en-US" dirty="0"/>
              <a:t>를 하므로</a:t>
            </a:r>
            <a:r>
              <a:rPr lang="en-US" altLang="ko-KR" dirty="0"/>
              <a:t>, </a:t>
            </a:r>
            <a:r>
              <a:rPr lang="ko-KR" altLang="en-US" dirty="0"/>
              <a:t>성능 </a:t>
            </a:r>
            <a:r>
              <a:rPr lang="ko-KR" altLang="en-US" dirty="0" err="1"/>
              <a:t>검증시에도</a:t>
            </a:r>
            <a:r>
              <a:rPr lang="ko-KR" altLang="en-US" dirty="0"/>
              <a:t> 이를 반영해야 함</a:t>
            </a:r>
            <a:endParaRPr lang="en-US" altLang="ko-KR" dirty="0"/>
          </a:p>
          <a:p>
            <a:pPr lvl="1">
              <a:lnSpc>
                <a:spcPct val="160000"/>
              </a:lnSpc>
            </a:pPr>
            <a:r>
              <a:rPr lang="ko-KR" altLang="en-US" dirty="0"/>
              <a:t>또한</a:t>
            </a:r>
            <a:r>
              <a:rPr lang="en-US" altLang="ko-KR" dirty="0"/>
              <a:t>, </a:t>
            </a:r>
            <a:r>
              <a:rPr lang="ko-KR" altLang="en-US" dirty="0" err="1"/>
              <a:t>훈련군과</a:t>
            </a:r>
            <a:r>
              <a:rPr lang="ko-KR" altLang="en-US" dirty="0"/>
              <a:t> </a:t>
            </a:r>
            <a:r>
              <a:rPr lang="ko-KR" altLang="en-US" dirty="0" err="1"/>
              <a:t>시험군</a:t>
            </a:r>
            <a:r>
              <a:rPr lang="ko-KR" altLang="en-US" dirty="0"/>
              <a:t> 간에는 간격을 띄워야 함</a:t>
            </a:r>
            <a:endParaRPr lang="en-US" altLang="ko-KR" dirty="0"/>
          </a:p>
          <a:p>
            <a:pPr lvl="1">
              <a:lnSpc>
                <a:spcPct val="160000"/>
              </a:lnSpc>
            </a:pPr>
            <a:r>
              <a:rPr lang="ko-KR" altLang="en-US" dirty="0"/>
              <a:t>지난 연구에서는 이를 반영하지 않음</a:t>
            </a:r>
            <a:endParaRPr lang="en-US" altLang="ko-KR" dirty="0"/>
          </a:p>
        </p:txBody>
      </p:sp>
      <p:cxnSp>
        <p:nvCxnSpPr>
          <p:cNvPr id="5" name="직선 화살표 연결선 4"/>
          <p:cNvCxnSpPr/>
          <p:nvPr/>
        </p:nvCxnSpPr>
        <p:spPr>
          <a:xfrm>
            <a:off x="1056443" y="4183679"/>
            <a:ext cx="86646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>
            <a:off x="1056443" y="3908471"/>
            <a:ext cx="221941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3950564" y="3908471"/>
            <a:ext cx="216319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1056443" y="4886494"/>
            <a:ext cx="86646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1056443" y="4611286"/>
            <a:ext cx="362209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화살표 연결선 64"/>
          <p:cNvCxnSpPr/>
          <p:nvPr/>
        </p:nvCxnSpPr>
        <p:spPr>
          <a:xfrm>
            <a:off x="5407981" y="4618112"/>
            <a:ext cx="216319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직선 화살표 연결선 204"/>
          <p:cNvCxnSpPr/>
          <p:nvPr/>
        </p:nvCxnSpPr>
        <p:spPr>
          <a:xfrm>
            <a:off x="1056443" y="5884323"/>
            <a:ext cx="86646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직선 화살표 연결선 205"/>
          <p:cNvCxnSpPr/>
          <p:nvPr/>
        </p:nvCxnSpPr>
        <p:spPr>
          <a:xfrm>
            <a:off x="1056443" y="5609115"/>
            <a:ext cx="5039557" cy="68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직선 화살표 연결선 207"/>
          <p:cNvCxnSpPr/>
          <p:nvPr/>
        </p:nvCxnSpPr>
        <p:spPr>
          <a:xfrm>
            <a:off x="6846164" y="5615941"/>
            <a:ext cx="216319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직선 화살표 연결선 215"/>
          <p:cNvCxnSpPr/>
          <p:nvPr/>
        </p:nvCxnSpPr>
        <p:spPr>
          <a:xfrm>
            <a:off x="1056443" y="3297457"/>
            <a:ext cx="86646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직선 화살표 연결선 216"/>
          <p:cNvCxnSpPr/>
          <p:nvPr/>
        </p:nvCxnSpPr>
        <p:spPr>
          <a:xfrm>
            <a:off x="1056443" y="3022249"/>
            <a:ext cx="4351538" cy="197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직선 화살표 연결선 218"/>
          <p:cNvCxnSpPr/>
          <p:nvPr/>
        </p:nvCxnSpPr>
        <p:spPr>
          <a:xfrm>
            <a:off x="6046612" y="3041949"/>
            <a:ext cx="3674437" cy="312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226126" y="2981547"/>
            <a:ext cx="830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기존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226125" y="4453541"/>
            <a:ext cx="830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현재</a:t>
            </a:r>
          </a:p>
        </p:txBody>
      </p:sp>
      <p:cxnSp>
        <p:nvCxnSpPr>
          <p:cNvPr id="250" name="직선 연결선 249"/>
          <p:cNvCxnSpPr/>
          <p:nvPr/>
        </p:nvCxnSpPr>
        <p:spPr>
          <a:xfrm>
            <a:off x="5407981" y="3166213"/>
            <a:ext cx="0" cy="317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직선 연결선 251"/>
          <p:cNvCxnSpPr/>
          <p:nvPr/>
        </p:nvCxnSpPr>
        <p:spPr>
          <a:xfrm>
            <a:off x="6046612" y="3166213"/>
            <a:ext cx="0" cy="317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직선 연결선 252"/>
          <p:cNvCxnSpPr/>
          <p:nvPr/>
        </p:nvCxnSpPr>
        <p:spPr>
          <a:xfrm>
            <a:off x="3311933" y="4068249"/>
            <a:ext cx="0" cy="317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직선 연결선 253"/>
          <p:cNvCxnSpPr/>
          <p:nvPr/>
        </p:nvCxnSpPr>
        <p:spPr>
          <a:xfrm>
            <a:off x="3950564" y="4068249"/>
            <a:ext cx="0" cy="317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직선 연결선 254"/>
          <p:cNvCxnSpPr/>
          <p:nvPr/>
        </p:nvCxnSpPr>
        <p:spPr>
          <a:xfrm>
            <a:off x="4690370" y="4727938"/>
            <a:ext cx="0" cy="317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직선 연결선 255"/>
          <p:cNvCxnSpPr/>
          <p:nvPr/>
        </p:nvCxnSpPr>
        <p:spPr>
          <a:xfrm>
            <a:off x="5329001" y="4727938"/>
            <a:ext cx="0" cy="317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직선 연결선 256"/>
          <p:cNvCxnSpPr/>
          <p:nvPr/>
        </p:nvCxnSpPr>
        <p:spPr>
          <a:xfrm>
            <a:off x="6192176" y="5743405"/>
            <a:ext cx="0" cy="317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직선 연결선 257"/>
          <p:cNvCxnSpPr/>
          <p:nvPr/>
        </p:nvCxnSpPr>
        <p:spPr>
          <a:xfrm>
            <a:off x="6830807" y="5743405"/>
            <a:ext cx="0" cy="317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6113756" y="4025123"/>
            <a:ext cx="0" cy="317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7527705" y="4751849"/>
            <a:ext cx="0" cy="317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8931857" y="5690929"/>
            <a:ext cx="0" cy="317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37661" y="3402452"/>
                <a:ext cx="902170" cy="3030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𝑡𝑟𝑎𝑖</m:t>
                          </m:r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𝑒𝑛𝑑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661" y="3402452"/>
                <a:ext cx="902170" cy="303096"/>
              </a:xfrm>
              <a:prstGeom prst="rect">
                <a:avLst/>
              </a:prstGeom>
              <a:blipFill>
                <a:blip r:embed="rId2"/>
                <a:stretch>
                  <a:fillRect l="-4054" b="-18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839831" y="3420218"/>
                <a:ext cx="882228" cy="3021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𝑒𝑠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𝑠𝑡𝑎𝑟𝑡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9831" y="3420218"/>
                <a:ext cx="882228" cy="302199"/>
              </a:xfrm>
              <a:prstGeom prst="rect">
                <a:avLst/>
              </a:prstGeom>
              <a:blipFill>
                <a:blip r:embed="rId3"/>
                <a:stretch>
                  <a:fillRect l="-4138" b="-16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9180908" y="3391018"/>
                <a:ext cx="782843" cy="3030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𝑒𝑠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𝑒𝑛𝑑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0908" y="3391018"/>
                <a:ext cx="782843" cy="303096"/>
              </a:xfrm>
              <a:prstGeom prst="rect">
                <a:avLst/>
              </a:prstGeom>
              <a:blipFill>
                <a:blip r:embed="rId4"/>
                <a:stretch>
                  <a:fillRect l="-3906" b="-18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576267" y="4248152"/>
                <a:ext cx="999954" cy="3030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𝑡𝑟𝑎𝑖</m:t>
                          </m:r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𝑒𝑛𝑑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267" y="4248152"/>
                <a:ext cx="999954" cy="303096"/>
              </a:xfrm>
              <a:prstGeom prst="rect">
                <a:avLst/>
              </a:prstGeom>
              <a:blipFill>
                <a:blip r:embed="rId5"/>
                <a:stretch>
                  <a:fillRect l="-3659" b="-16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708819" y="4272276"/>
                <a:ext cx="980012" cy="3021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𝑒𝑠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𝑠𝑡𝑎𝑟𝑡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819" y="4272276"/>
                <a:ext cx="980012" cy="302199"/>
              </a:xfrm>
              <a:prstGeom prst="rect">
                <a:avLst/>
              </a:prstGeom>
              <a:blipFill>
                <a:blip r:embed="rId6"/>
                <a:stretch>
                  <a:fillRect l="-3106" b="-183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673443" y="4234984"/>
                <a:ext cx="880626" cy="3030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𝑒𝑠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𝑒𝑛𝑑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443" y="4234984"/>
                <a:ext cx="880626" cy="303096"/>
              </a:xfrm>
              <a:prstGeom prst="rect">
                <a:avLst/>
              </a:prstGeom>
              <a:blipFill>
                <a:blip r:embed="rId7"/>
                <a:stretch>
                  <a:fillRect l="-4167" b="-183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83436" y="5044318"/>
                <a:ext cx="999954" cy="3030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𝑡𝑟𝑎𝑖</m:t>
                          </m:r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𝑒𝑛𝑑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436" y="5044318"/>
                <a:ext cx="999954" cy="303096"/>
              </a:xfrm>
              <a:prstGeom prst="rect">
                <a:avLst/>
              </a:prstGeom>
              <a:blipFill>
                <a:blip r:embed="rId8"/>
                <a:stretch>
                  <a:fillRect l="-3049" b="-18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115988" y="5068442"/>
                <a:ext cx="980012" cy="3021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𝑒𝑠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𝑠𝑡𝑎𝑟𝑡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988" y="5068442"/>
                <a:ext cx="980012" cy="302199"/>
              </a:xfrm>
              <a:prstGeom prst="rect">
                <a:avLst/>
              </a:prstGeom>
              <a:blipFill>
                <a:blip r:embed="rId9"/>
                <a:stretch>
                  <a:fillRect l="-3106" b="-16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080612" y="5031150"/>
                <a:ext cx="880626" cy="3030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𝑒𝑠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𝑒𝑛𝑑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0612" y="5031150"/>
                <a:ext cx="880626" cy="303096"/>
              </a:xfrm>
              <a:prstGeom prst="rect">
                <a:avLst/>
              </a:prstGeom>
              <a:blipFill>
                <a:blip r:embed="rId10"/>
                <a:stretch>
                  <a:fillRect l="-4167" b="-18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471867" y="5887552"/>
                <a:ext cx="999954" cy="3030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𝑡𝑟𝑎𝑖</m:t>
                          </m:r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𝑒𝑛𝑑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1867" y="5887552"/>
                <a:ext cx="999954" cy="303096"/>
              </a:xfrm>
              <a:prstGeom prst="rect">
                <a:avLst/>
              </a:prstGeom>
              <a:blipFill>
                <a:blip r:embed="rId11"/>
                <a:stretch>
                  <a:fillRect l="-3659" b="-16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604419" y="5911676"/>
                <a:ext cx="980012" cy="3021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𝑒𝑠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𝑠𝑡𝑎𝑟𝑡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419" y="5911676"/>
                <a:ext cx="980012" cy="302199"/>
              </a:xfrm>
              <a:prstGeom prst="rect">
                <a:avLst/>
              </a:prstGeom>
              <a:blipFill>
                <a:blip r:embed="rId12"/>
                <a:stretch>
                  <a:fillRect l="-3106" b="-183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8569043" y="5874384"/>
                <a:ext cx="880626" cy="3030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𝑒𝑠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𝑒𝑛𝑑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9043" y="5874384"/>
                <a:ext cx="880626" cy="303096"/>
              </a:xfrm>
              <a:prstGeom prst="rect">
                <a:avLst/>
              </a:prstGeom>
              <a:blipFill>
                <a:blip r:embed="rId13"/>
                <a:stretch>
                  <a:fillRect l="-4167" b="-183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5309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분석결과 </a:t>
            </a:r>
            <a:r>
              <a:rPr lang="en-US" altLang="ko-KR" dirty="0"/>
              <a:t>– </a:t>
            </a:r>
            <a:r>
              <a:rPr lang="ko-KR" altLang="en-US" dirty="0" err="1"/>
              <a:t>중단기</a:t>
            </a:r>
            <a:r>
              <a:rPr lang="ko-KR" altLang="en-US" dirty="0"/>
              <a:t> 시계열에서의 성능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107053"/>
              </p:ext>
            </p:extLst>
          </p:nvPr>
        </p:nvGraphicFramePr>
        <p:xfrm>
          <a:off x="6729274" y="4537201"/>
          <a:ext cx="4522159" cy="1671444"/>
        </p:xfrm>
        <a:graphic>
          <a:graphicData uri="http://schemas.openxmlformats.org/drawingml/2006/table">
            <a:tbl>
              <a:tblPr/>
              <a:tblGrid>
                <a:gridCol w="1452954">
                  <a:extLst>
                    <a:ext uri="{9D8B030D-6E8A-4147-A177-3AD203B41FA5}">
                      <a16:colId xmlns:a16="http://schemas.microsoft.com/office/drawing/2014/main" val="64433201"/>
                    </a:ext>
                  </a:extLst>
                </a:gridCol>
                <a:gridCol w="1278810">
                  <a:extLst>
                    <a:ext uri="{9D8B030D-6E8A-4147-A177-3AD203B41FA5}">
                      <a16:colId xmlns:a16="http://schemas.microsoft.com/office/drawing/2014/main" val="145907859"/>
                    </a:ext>
                  </a:extLst>
                </a:gridCol>
                <a:gridCol w="1790395">
                  <a:extLst>
                    <a:ext uri="{9D8B030D-6E8A-4147-A177-3AD203B41FA5}">
                      <a16:colId xmlns:a16="http://schemas.microsoft.com/office/drawing/2014/main" val="3980133408"/>
                    </a:ext>
                  </a:extLst>
                </a:gridCol>
              </a:tblGrid>
              <a:tr h="4178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모형</a:t>
                      </a:r>
                      <a:endParaRPr lang="ko-KR" altLang="en-US" sz="1100" kern="0" spc="-5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</a:t>
                      </a:r>
                      <a:r>
                        <a:rPr lang="en-US" sz="1100" kern="0" spc="-50" baseline="30000" dirty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en-US" sz="1100" kern="0" spc="-50" dirty="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MAPE</a:t>
                      </a:r>
                      <a:endParaRPr lang="en-US" sz="1100" kern="0" spc="-5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064127"/>
                  </a:ext>
                </a:extLst>
              </a:tr>
              <a:tr h="4178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Baseline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0.581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175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8.31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74947"/>
                  </a:ext>
                </a:extLst>
              </a:tr>
              <a:tr h="4178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XGBoost</a:t>
                      </a:r>
                      <a:endParaRPr lang="en-US" sz="1100" b="1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0.678</a:t>
                      </a:r>
                      <a:endParaRPr lang="en-US" sz="11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175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11.2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2291986"/>
                  </a:ext>
                </a:extLst>
              </a:tr>
              <a:tr h="4178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LSTM</a:t>
                      </a:r>
                      <a:endParaRPr lang="en-US" sz="1100" b="1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0.909</a:t>
                      </a:r>
                      <a:endParaRPr lang="en-US" sz="1100" kern="0" spc="-5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175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4.92</a:t>
                      </a:r>
                      <a:endParaRPr lang="en-US" sz="1100" kern="0" spc="-5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54A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397804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189413" y="34940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390709744" descr="EMB0000330801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852" y="1919351"/>
            <a:ext cx="5076825" cy="238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189413" y="39512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내용 개체 틀 7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257800" cy="4351338"/>
              </a:xfrm>
            </p:spPr>
            <p:txBody>
              <a:bodyPr>
                <a:normAutofit fontScale="62500" lnSpcReduction="20000"/>
              </a:bodyPr>
              <a:lstStyle/>
              <a:p>
                <a:pPr>
                  <a:lnSpc>
                    <a:spcPct val="170000"/>
                  </a:lnSpc>
                </a:pPr>
                <a:r>
                  <a:rPr lang="ko-KR" altLang="en-US" dirty="0"/>
                  <a:t>성능 지표로 </a:t>
                </a:r>
                <a:r>
                  <a:rPr lang="ko-KR" altLang="en-US" dirty="0" err="1"/>
                  <a:t>결정계수와</a:t>
                </a:r>
                <a:r>
                  <a:rPr lang="ko-KR" altLang="en-US" dirty="0"/>
                  <a:t> </a:t>
                </a:r>
                <a:r>
                  <a:rPr lang="en-US" altLang="ko-KR" dirty="0"/>
                  <a:t>MAPE</a:t>
                </a:r>
                <a:r>
                  <a:rPr lang="ko-KR" altLang="en-US" dirty="0"/>
                  <a:t>사용</a:t>
                </a:r>
                <a:endParaRPr lang="en-US" altLang="ko-KR" dirty="0"/>
              </a:p>
              <a:p>
                <a:pPr lvl="1">
                  <a:lnSpc>
                    <a:spcPct val="170000"/>
                  </a:lnSpc>
                </a:pPr>
                <a:r>
                  <a:rPr lang="ko-KR" altLang="en-US" dirty="0" err="1"/>
                  <a:t>결정계수</a:t>
                </a:r>
                <a:r>
                  <a:rPr lang="en-US" altLang="ko-KR" dirty="0"/>
                  <a:t>(</a:t>
                </a:r>
                <a:r>
                  <a:rPr lang="en-US" altLang="ko-KR" kern="0" spc="-50" dirty="0"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R</a:t>
                </a:r>
                <a:r>
                  <a:rPr lang="en-US" altLang="ko-KR" kern="0" spc="-50" baseline="30000" dirty="0"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r>
                  <a:rPr lang="en-US" altLang="ko-KR" dirty="0"/>
                  <a:t>): </a:t>
                </a:r>
                <a:r>
                  <a:rPr lang="ko-KR" altLang="en-US" dirty="0"/>
                  <a:t>개별 관측치가 평균에서 벗어난 정도를 얼마나 잘 설명하는지를 측정</a:t>
                </a:r>
                <a:endParaRPr lang="en-US" altLang="ko-KR" dirty="0"/>
              </a:p>
              <a:p>
                <a:pPr lvl="2">
                  <a:lnSpc>
                    <a:spcPct val="170000"/>
                  </a:lnSpc>
                </a:pPr>
                <a:r>
                  <a:rPr lang="ko-KR" altLang="en-US" dirty="0"/>
                  <a:t>높을수록 좋음</a:t>
                </a:r>
                <a:endParaRPr lang="en-US" altLang="ko-KR" dirty="0"/>
              </a:p>
              <a:p>
                <a:pPr lvl="1">
                  <a:lnSpc>
                    <a:spcPct val="170000"/>
                  </a:lnSpc>
                </a:pPr>
                <a:r>
                  <a:rPr lang="en-US" altLang="ko-KR" dirty="0"/>
                  <a:t>MAPE: mean absolute percentage error, </a:t>
                </a:r>
                <a:r>
                  <a:rPr lang="ko-KR" altLang="en-US" dirty="0"/>
                  <a:t>개별 </a:t>
                </a:r>
                <a:r>
                  <a:rPr lang="ko-KR" altLang="en-US" dirty="0" err="1"/>
                  <a:t>예측치가</a:t>
                </a:r>
                <a:r>
                  <a:rPr lang="ko-KR" altLang="en-US" dirty="0"/>
                  <a:t> 실제 값에서 벗어난 정도를 측정</a:t>
                </a:r>
                <a:endParaRPr lang="en-US" altLang="ko-KR" dirty="0"/>
              </a:p>
              <a:p>
                <a:pPr lvl="2">
                  <a:lnSpc>
                    <a:spcPct val="170000"/>
                  </a:lnSpc>
                </a:pPr>
                <a:r>
                  <a:rPr lang="ko-KR" altLang="en-US" dirty="0"/>
                  <a:t>낮을수록 좋음</a:t>
                </a:r>
                <a:endParaRPr lang="en-US" altLang="ko-KR" dirty="0"/>
              </a:p>
              <a:p>
                <a:pPr lvl="2">
                  <a:lnSpc>
                    <a:spcPct val="17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num>
                              <m:den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endParaRPr lang="en-US" altLang="ko-KR" dirty="0"/>
              </a:p>
              <a:p>
                <a:pPr>
                  <a:lnSpc>
                    <a:spcPct val="170000"/>
                  </a:lnSpc>
                </a:pPr>
                <a:r>
                  <a:rPr lang="ko-KR" altLang="en-US" dirty="0" err="1"/>
                  <a:t>시계열</a:t>
                </a:r>
                <a:r>
                  <a:rPr lang="ko-KR" altLang="en-US" dirty="0"/>
                  <a:t> 모형의 성능이 확실히 뛰어난 것으로 나타남</a:t>
                </a:r>
              </a:p>
            </p:txBody>
          </p:sp>
        </mc:Choice>
        <mc:Fallback xmlns="">
          <p:sp>
            <p:nvSpPr>
              <p:cNvPr id="8" name="내용 개체 틀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257800" cy="4351338"/>
              </a:xfrm>
              <a:blipFill>
                <a:blip r:embed="rId3"/>
                <a:stretch>
                  <a:fillRect l="-812" r="-81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5558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1850</Words>
  <Application>Microsoft Office PowerPoint</Application>
  <PresentationFormat>와이드스크린</PresentationFormat>
  <Paragraphs>330</Paragraphs>
  <Slides>19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4" baseType="lpstr">
      <vt:lpstr>나눔고딕</vt:lpstr>
      <vt:lpstr>맑은 고딕</vt:lpstr>
      <vt:lpstr>Arial</vt:lpstr>
      <vt:lpstr>Cambria Math</vt:lpstr>
      <vt:lpstr>Office 테마</vt:lpstr>
      <vt:lpstr>정책모기지 조기상환률 예측에 LSTM 적용 검토</vt:lpstr>
      <vt:lpstr>연구의 목적</vt:lpstr>
      <vt:lpstr>데이터의 특성</vt:lpstr>
      <vt:lpstr>분석방법</vt:lpstr>
      <vt:lpstr>분석자료</vt:lpstr>
      <vt:lpstr>자료 구성</vt:lpstr>
      <vt:lpstr>포트폴리오 구성 기준 </vt:lpstr>
      <vt:lpstr>재학습을 고려한 시험군 운용</vt:lpstr>
      <vt:lpstr>분석결과 – 중단기 시계열에서의 성능</vt:lpstr>
      <vt:lpstr>중장기 시계열 – Autogluon</vt:lpstr>
      <vt:lpstr>서안심 전후로 오차율 급증</vt:lpstr>
      <vt:lpstr>조기상환율 예측 시 -Autogluon</vt:lpstr>
      <vt:lpstr>PowerPoint 프레젠테이션</vt:lpstr>
      <vt:lpstr>중장기 시계열 – LSTM</vt:lpstr>
      <vt:lpstr>결과의 해석</vt:lpstr>
      <vt:lpstr>Autogluon으로 시계열 모형 훈련 시</vt:lpstr>
      <vt:lpstr>서안심 더미 변수 포함 시</vt:lpstr>
      <vt:lpstr>요약 및 결론</vt:lpstr>
      <vt:lpstr>참고문헌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머신러닝 기법을 통해  시계열적 특성을 고려한  조기상환 규모 예측모형 개발</dc:title>
  <dc:creator>user</dc:creator>
  <cp:lastModifiedBy>문성주</cp:lastModifiedBy>
  <cp:revision>52</cp:revision>
  <dcterms:created xsi:type="dcterms:W3CDTF">2024-10-07T23:09:11Z</dcterms:created>
  <dcterms:modified xsi:type="dcterms:W3CDTF">2024-11-22T04:53:53Z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asoo_Trace_ID">
    <vt:lpwstr>eyJub2RlMSI6eyJkc2QiOiIwMTAwMDAwMDAwMDAzMzQxIiwibG9nVGltZSI6IjIwMjQtMTEtMjBUMDA6MjI6MjRaIiwicElEIjoxLCJwcm9jZXNzSWQiOjk0ODgsInByb2Nlc3NOYW1lIjoiUE9XRVJQTlQuRVhFIiwidHJhY2VJZCI6IjdFRjcyRDUxMzNGMzRCQTM4RDk1MjE2QzdDQ0Y2QTgzIiwidXNlckNvZGUiOiI3ODk0In0sIm5vZGUyIjp7ImRzZCI6IjAxMDAwMDAwMDAwMDMzNDEiLCJsb2dUaW1lIjoiMjAyNC0xMS0yMFQwMDoyMjoyNFoiLCJwSUQiOjEsInByb2Nlc3NJZCI6OTQ4OCwicHJvY2Vzc05hbWUiOiJQT1dFUlBOVC5FWEUiLCJ0cmFjZUlkIjoiN0VGNzJENTEzM0YzNEJBMzhEOTUyMTZDN0NDRjZBODMiLCJ1c2VyQ29kZSI6Ijc4OTQifSwibm9kZTMiOnsiZHNkIjoiMDEwMDAwMDAwMDAwMzM0MSIsImxvZ1RpbWUiOiIyMDI0LTExLTIxVDAwOjU1OjA1WiIsInBJRCI6MSwicHJvY2Vzc0lkIjo5NDg4LCJwcm9jZXNzTmFtZSI6IlBPV0VSUE5ULkVYRSIsInRyYWNlSWQiOiJCMUQzOEU5Q0RFOTE0RUNBQjA5QTdCMTMzQzM0ODk1RCIsInVzZXJDb2RlIjoiNzg5NCJ9LCJub2RlNCI6eyJkc2QiOiIwMTAwMDAwMDAwMDAzMzQxIiwibG9nVGltZSI6IjIwMjQtMTEtMjJUMDQ6MjQ6NTRaIiwicElEIjoxLCJwcm9jZXNzSWQiOjk0ODgsInByb2Nlc3NOYW1lIjoiUE9XRVJQTlQuRVhFIiwidHJhY2VJZCI6Ijk4MUFDOTczRDVERDQzQzdBQzA2REE0NTRFQTAzNzA2IiwidXNlckNvZGUiOiI3ODk0In0sIm5vZGU1Ijp7ImRzZCI6IjAwMDAwMDAwMDAwMDAwMDAiLCJsb2dUaW1lIjoiMjAyNC0xMS0yMlQwNDozMzoxMFoiLCJwSUQiOjIwNDgsInByb2Nlc3NJZCI6MTIyNzYsInByb2Nlc3NOYW1lIjoiUE9XRVJQTlQuRVhFIiwidHJhY2VJZCI6IjZDNjg5NzQ3OERFOTRBRkI4ODE3QjBCQTZBNzUzNTZCIiwidXNlckNvZGUiOiI3ODk0In0sIm5vZGVDb3VudCI6NCwicm9vdFRyYWNlSWQiOiI3RUY3MkQ1MTMzRjM0QkEzOEQ5NTIxNkM3Q0NGNkE4MyJ9</vt:lpwstr>
  </property>
  <property fmtid="{D5CDD505-2E9C-101B-9397-08002B2CF9AE}" pid="3" name="FDRClass">
    <vt:lpwstr>0</vt:lpwstr>
  </property>
  <property fmtid="{D5CDD505-2E9C-101B-9397-08002B2CF9AE}" pid="4" name="FDRSet">
    <vt:lpwstr>manual</vt:lpwstr>
  </property>
</Properties>
</file>