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4"/>
  </p:sldMasterIdLst>
  <p:notesMasterIdLst>
    <p:notesMasterId r:id="rId50"/>
  </p:notesMasterIdLst>
  <p:sldIdLst>
    <p:sldId id="256" r:id="rId5"/>
    <p:sldId id="2254" r:id="rId6"/>
    <p:sldId id="2411" r:id="rId7"/>
    <p:sldId id="2258" r:id="rId8"/>
    <p:sldId id="2406" r:id="rId9"/>
    <p:sldId id="258" r:id="rId10"/>
    <p:sldId id="259" r:id="rId11"/>
    <p:sldId id="2269" r:id="rId12"/>
    <p:sldId id="2370" r:id="rId13"/>
    <p:sldId id="2371" r:id="rId14"/>
    <p:sldId id="2289" r:id="rId15"/>
    <p:sldId id="262" r:id="rId16"/>
    <p:sldId id="265" r:id="rId17"/>
    <p:sldId id="2244" r:id="rId18"/>
    <p:sldId id="2195" r:id="rId19"/>
    <p:sldId id="2382" r:id="rId20"/>
    <p:sldId id="2380" r:id="rId21"/>
    <p:sldId id="2196" r:id="rId22"/>
    <p:sldId id="2270" r:id="rId23"/>
    <p:sldId id="2243" r:id="rId24"/>
    <p:sldId id="2229" r:id="rId25"/>
    <p:sldId id="2399" r:id="rId26"/>
    <p:sldId id="2409" r:id="rId27"/>
    <p:sldId id="2239" r:id="rId28"/>
    <p:sldId id="2401" r:id="rId29"/>
    <p:sldId id="2402" r:id="rId30"/>
    <p:sldId id="2403" r:id="rId31"/>
    <p:sldId id="2404" r:id="rId32"/>
    <p:sldId id="2405" r:id="rId33"/>
    <p:sldId id="2247" r:id="rId34"/>
    <p:sldId id="2226" r:id="rId35"/>
    <p:sldId id="2364" r:id="rId36"/>
    <p:sldId id="2365" r:id="rId37"/>
    <p:sldId id="2389" r:id="rId38"/>
    <p:sldId id="2225" r:id="rId39"/>
    <p:sldId id="2174" r:id="rId40"/>
    <p:sldId id="2383" r:id="rId41"/>
    <p:sldId id="267" r:id="rId42"/>
    <p:sldId id="2190" r:id="rId43"/>
    <p:sldId id="2228" r:id="rId44"/>
    <p:sldId id="2334" r:id="rId45"/>
    <p:sldId id="2388" r:id="rId46"/>
    <p:sldId id="2395" r:id="rId47"/>
    <p:sldId id="2398" r:id="rId48"/>
    <p:sldId id="2410" r:id="rId4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0DBF0"/>
    <a:srgbClr val="FFD1D1"/>
    <a:srgbClr val="EEA8E4"/>
    <a:srgbClr val="FF8989"/>
    <a:srgbClr val="FFC9C9"/>
    <a:srgbClr val="FFAFAF"/>
    <a:srgbClr val="B0DD7F"/>
    <a:srgbClr val="9F9FFF"/>
    <a:srgbClr val="E78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등록리츠수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D-42BB-89DC-D67B34EFA0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D-42BB-89DC-D67B34EFA0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D-42BB-89DC-D67B34EFA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’13년</c:v>
                </c:pt>
                <c:pt idx="1">
                  <c:v>’14년</c:v>
                </c:pt>
                <c:pt idx="2">
                  <c:v>’15년</c:v>
                </c:pt>
                <c:pt idx="3">
                  <c:v>’16년</c:v>
                </c:pt>
                <c:pt idx="4">
                  <c:v>’17년</c:v>
                </c:pt>
                <c:pt idx="5">
                  <c:v>’18년</c:v>
                </c:pt>
                <c:pt idx="6">
                  <c:v>’19년</c:v>
                </c:pt>
                <c:pt idx="7">
                  <c:v>’20년</c:v>
                </c:pt>
                <c:pt idx="8">
                  <c:v>’21년</c:v>
                </c:pt>
                <c:pt idx="9">
                  <c:v>’22년</c:v>
                </c:pt>
                <c:pt idx="10">
                  <c:v>23년</c:v>
                </c:pt>
                <c:pt idx="11">
                  <c:v>’24.7월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18</c:v>
                </c:pt>
                <c:pt idx="5">
                  <c:v>22</c:v>
                </c:pt>
                <c:pt idx="6">
                  <c:v>34</c:v>
                </c:pt>
                <c:pt idx="7">
                  <c:v>45</c:v>
                </c:pt>
                <c:pt idx="8">
                  <c:v>50</c:v>
                </c:pt>
                <c:pt idx="9">
                  <c:v>66</c:v>
                </c:pt>
                <c:pt idx="10">
                  <c:v>74</c:v>
                </c:pt>
                <c:pt idx="1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8D-42BB-89DC-D67B34EFA0B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인가리츠수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2813326588646146E-17"/>
                  <c:y val="5.4570962661859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8D-42BB-89DC-D67B34EFA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’13년</c:v>
                </c:pt>
                <c:pt idx="1">
                  <c:v>’14년</c:v>
                </c:pt>
                <c:pt idx="2">
                  <c:v>’15년</c:v>
                </c:pt>
                <c:pt idx="3">
                  <c:v>’16년</c:v>
                </c:pt>
                <c:pt idx="4">
                  <c:v>’17년</c:v>
                </c:pt>
                <c:pt idx="5">
                  <c:v>’18년</c:v>
                </c:pt>
                <c:pt idx="6">
                  <c:v>’19년</c:v>
                </c:pt>
                <c:pt idx="7">
                  <c:v>’20년</c:v>
                </c:pt>
                <c:pt idx="8">
                  <c:v>’21년</c:v>
                </c:pt>
                <c:pt idx="9">
                  <c:v>’22년</c:v>
                </c:pt>
                <c:pt idx="10">
                  <c:v>23년</c:v>
                </c:pt>
                <c:pt idx="11">
                  <c:v>’24.7월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</c:v>
                </c:pt>
                <c:pt idx="1">
                  <c:v>98</c:v>
                </c:pt>
                <c:pt idx="2">
                  <c:v>125</c:v>
                </c:pt>
                <c:pt idx="3">
                  <c:v>157</c:v>
                </c:pt>
                <c:pt idx="4">
                  <c:v>175</c:v>
                </c:pt>
                <c:pt idx="5">
                  <c:v>195</c:v>
                </c:pt>
                <c:pt idx="6">
                  <c:v>214</c:v>
                </c:pt>
                <c:pt idx="7">
                  <c:v>237</c:v>
                </c:pt>
                <c:pt idx="8">
                  <c:v>265</c:v>
                </c:pt>
                <c:pt idx="9">
                  <c:v>284</c:v>
                </c:pt>
                <c:pt idx="10">
                  <c:v>295</c:v>
                </c:pt>
                <c:pt idx="11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D-42BB-89DC-D67B34EFA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52123135"/>
        <c:axId val="2052122719"/>
      </c:bar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자산규모(조원)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’13년</c:v>
                </c:pt>
                <c:pt idx="1">
                  <c:v>’14년</c:v>
                </c:pt>
                <c:pt idx="2">
                  <c:v>’15년</c:v>
                </c:pt>
                <c:pt idx="3">
                  <c:v>’16년</c:v>
                </c:pt>
                <c:pt idx="4">
                  <c:v>’17년</c:v>
                </c:pt>
                <c:pt idx="5">
                  <c:v>’18년</c:v>
                </c:pt>
                <c:pt idx="6">
                  <c:v>’19년</c:v>
                </c:pt>
                <c:pt idx="7">
                  <c:v>’20년</c:v>
                </c:pt>
                <c:pt idx="8">
                  <c:v>’21년</c:v>
                </c:pt>
                <c:pt idx="9">
                  <c:v>’22년</c:v>
                </c:pt>
                <c:pt idx="10">
                  <c:v>23년</c:v>
                </c:pt>
                <c:pt idx="11">
                  <c:v>’24.7월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11.8</c:v>
                </c:pt>
                <c:pt idx="1">
                  <c:v>14.9</c:v>
                </c:pt>
                <c:pt idx="2">
                  <c:v>18</c:v>
                </c:pt>
                <c:pt idx="3">
                  <c:v>25</c:v>
                </c:pt>
                <c:pt idx="4">
                  <c:v>34.799999999999997</c:v>
                </c:pt>
                <c:pt idx="5">
                  <c:v>43.9</c:v>
                </c:pt>
                <c:pt idx="6">
                  <c:v>51.8</c:v>
                </c:pt>
                <c:pt idx="7">
                  <c:v>65.3</c:v>
                </c:pt>
                <c:pt idx="8">
                  <c:v>78.2</c:v>
                </c:pt>
                <c:pt idx="9">
                  <c:v>87.7</c:v>
                </c:pt>
                <c:pt idx="10">
                  <c:v>93.7</c:v>
                </c:pt>
                <c:pt idx="11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8D-42BB-89DC-D67B34EFA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053503"/>
        <c:axId val="1965052255"/>
      </c:lineChart>
      <c:catAx>
        <c:axId val="205212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ko-KR"/>
          </a:p>
        </c:txPr>
        <c:crossAx val="2052122719"/>
        <c:crosses val="autoZero"/>
        <c:auto val="1"/>
        <c:lblAlgn val="ctr"/>
        <c:lblOffset val="100"/>
        <c:noMultiLvlLbl val="0"/>
      </c:catAx>
      <c:valAx>
        <c:axId val="2052122719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ko-KR"/>
          </a:p>
        </c:txPr>
        <c:crossAx val="2052123135"/>
        <c:crosses val="autoZero"/>
        <c:crossBetween val="between"/>
        <c:majorUnit val="100"/>
      </c:valAx>
      <c:valAx>
        <c:axId val="196505225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ko-KR"/>
          </a:p>
        </c:txPr>
        <c:crossAx val="1965053503"/>
        <c:crosses val="max"/>
        <c:crossBetween val="between"/>
      </c:valAx>
      <c:catAx>
        <c:axId val="19650535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50522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+mj-ea"/>
          <a:ea typeface="+mj-ea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전체(정책리츠 제외)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’19년</c:v>
                </c:pt>
                <c:pt idx="1">
                  <c:v>’20년</c:v>
                </c:pt>
                <c:pt idx="2">
                  <c:v>‘21년</c:v>
                </c:pt>
                <c:pt idx="3">
                  <c:v>‘22년</c:v>
                </c:pt>
                <c:pt idx="4">
                  <c:v>‘23년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9.5000000000000001E-2</c:v>
                </c:pt>
                <c:pt idx="1">
                  <c:v>0.12</c:v>
                </c:pt>
                <c:pt idx="2">
                  <c:v>0.126</c:v>
                </c:pt>
                <c:pt idx="3">
                  <c:v>9.9000000000000005E-2</c:v>
                </c:pt>
                <c:pt idx="4">
                  <c:v>7.1999999999999995E-2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8D-4BDB-8F58-BB94BAC361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상장리츠(주가 기준)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’19년</c:v>
                </c:pt>
                <c:pt idx="1">
                  <c:v>’20년</c:v>
                </c:pt>
                <c:pt idx="2">
                  <c:v>‘21년</c:v>
                </c:pt>
                <c:pt idx="3">
                  <c:v>‘22년</c:v>
                </c:pt>
                <c:pt idx="4">
                  <c:v>‘23년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4.1000000000000002E-2</c:v>
                </c:pt>
                <c:pt idx="1">
                  <c:v>5.2999999999999999E-2</c:v>
                </c:pt>
                <c:pt idx="2">
                  <c:v>5.1999999999999998E-2</c:v>
                </c:pt>
                <c:pt idx="3">
                  <c:v>6.4000000000000001E-2</c:v>
                </c:pt>
                <c:pt idx="4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8D-4BDB-8F58-BB94BAC36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066815"/>
        <c:axId val="1965068895"/>
      </c:lineChart>
      <c:catAx>
        <c:axId val="196506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5068895"/>
        <c:crosses val="autoZero"/>
        <c:auto val="1"/>
        <c:lblAlgn val="ctr"/>
        <c:lblOffset val="100"/>
        <c:noMultiLvlLbl val="0"/>
      </c:catAx>
      <c:valAx>
        <c:axId val="196506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506681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전체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7D-4F58-81D2-B41E272395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7D-4F58-81D2-B41E2723958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7D-4F58-81D2-B41E2723958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3개월</c:v>
                </c:pt>
                <c:pt idx="1">
                  <c:v>6개월</c:v>
                </c:pt>
                <c:pt idx="2">
                  <c:v>12개월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201</c:v>
                </c:pt>
                <c:pt idx="2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7D-4F58-81D2-B41E2723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상장리츠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4-4A87-853F-66C2157AC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4-4A87-853F-66C2157AC439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E4-4A87-853F-66C2157AC439}"/>
              </c:ext>
            </c:extLst>
          </c:dPt>
          <c:dLbls>
            <c:dLbl>
              <c:idx val="0"/>
              <c:layout>
                <c:manualLayout>
                  <c:x val="4.0968373612941582E-2"/>
                  <c:y val="1.5302506795339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E4-4A87-853F-66C2157AC4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3개월</c:v>
                </c:pt>
                <c:pt idx="1">
                  <c:v>6개월</c:v>
                </c:pt>
                <c:pt idx="2">
                  <c:v>12개월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E4-4A87-853F-66C2157AC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263876035705595"/>
          <c:y val="0.18990858512607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2986834477827744"/>
          <c:y val="0.34093672440905698"/>
          <c:w val="0.52657455708661416"/>
          <c:h val="0.789861787040982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2024년7월 섹터별 비중(자산기준)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D53-4E03-8BD4-E628AB204B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25-4E4B-A027-8819D7B53B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25-4E4B-A027-8819D7B53B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D53-4E03-8BD4-E628AB204B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53-4E03-8BD4-E628AB204B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D53-4E03-8BD4-E628AB204B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3-4E03-8BD4-E628AB204B9D}"/>
              </c:ext>
            </c:extLst>
          </c:dPt>
          <c:dLbls>
            <c:dLbl>
              <c:idx val="2"/>
              <c:layout>
                <c:manualLayout>
                  <c:x val="0.12629182870295722"/>
                  <c:y val="6.2427577435954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25-4E4B-A027-8819D7B53B37}"/>
                </c:ext>
              </c:extLst>
            </c:dLbl>
            <c:dLbl>
              <c:idx val="3"/>
              <c:layout>
                <c:manualLayout>
                  <c:x val="9.387453380139231E-2"/>
                  <c:y val="0.105417950330554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53-4E03-8BD4-E628AB204B9D}"/>
                </c:ext>
              </c:extLst>
            </c:dLbl>
            <c:dLbl>
              <c:idx val="4"/>
              <c:layout>
                <c:manualLayout>
                  <c:x val="4.4582065297470032E-2"/>
                  <c:y val="4.7786084701384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53-4E03-8BD4-E628AB204B9D}"/>
                </c:ext>
              </c:extLst>
            </c:dLbl>
            <c:dLbl>
              <c:idx val="5"/>
              <c:layout>
                <c:manualLayout>
                  <c:x val="3.2366160711374575E-2"/>
                  <c:y val="5.09448198119629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53-4E03-8BD4-E628AB204B9D}"/>
                </c:ext>
              </c:extLst>
            </c:dLbl>
            <c:dLbl>
              <c:idx val="6"/>
              <c:layout>
                <c:manualLayout>
                  <c:x val="5.8406469775684734E-2"/>
                  <c:y val="4.54938787796031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3-4E03-8BD4-E628AB204B9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주택</c:v>
                </c:pt>
                <c:pt idx="1">
                  <c:v>오피스</c:v>
                </c:pt>
                <c:pt idx="2">
                  <c:v>리테일</c:v>
                </c:pt>
                <c:pt idx="3">
                  <c:v>물류</c:v>
                </c:pt>
                <c:pt idx="4">
                  <c:v>복합형</c:v>
                </c:pt>
                <c:pt idx="5">
                  <c:v>기타</c:v>
                </c:pt>
                <c:pt idx="6">
                  <c:v>호텔</c:v>
                </c:pt>
              </c:strCache>
            </c:strRef>
          </c:cat>
          <c:val>
            <c:numRef>
              <c:f>Sheet1!$B$2:$B$8</c:f>
              <c:numCache>
                <c:formatCode>_(* #,##0_);_(* \(#,##0\);_(* "-"_);_(@_)</c:formatCode>
                <c:ptCount val="7"/>
                <c:pt idx="0">
                  <c:v>46.9</c:v>
                </c:pt>
                <c:pt idx="1">
                  <c:v>28.4</c:v>
                </c:pt>
                <c:pt idx="2">
                  <c:v>7.5</c:v>
                </c:pt>
                <c:pt idx="3">
                  <c:v>7.3</c:v>
                </c:pt>
                <c:pt idx="4">
                  <c:v>4.0999999999999996</c:v>
                </c:pt>
                <c:pt idx="5">
                  <c:v>3.6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3-4E03-8BD4-E628AB204B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시가총액(십억원)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‘17년</c:v>
                </c:pt>
                <c:pt idx="1">
                  <c:v>‘18년</c:v>
                </c:pt>
                <c:pt idx="2">
                  <c:v>‘19년</c:v>
                </c:pt>
                <c:pt idx="3">
                  <c:v>‘20년</c:v>
                </c:pt>
                <c:pt idx="4">
                  <c:v>‘21년</c:v>
                </c:pt>
                <c:pt idx="5">
                  <c:v>‘22년</c:v>
                </c:pt>
                <c:pt idx="6">
                  <c:v>‘23년</c:v>
                </c:pt>
                <c:pt idx="7">
                  <c:v>‘24년 7월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120.9</c:v>
                </c:pt>
                <c:pt idx="1">
                  <c:v>645.6</c:v>
                </c:pt>
                <c:pt idx="2" formatCode="#,##0.00">
                  <c:v>2057.9</c:v>
                </c:pt>
                <c:pt idx="3" formatCode="#,##0.00">
                  <c:v>4044.2</c:v>
                </c:pt>
                <c:pt idx="4" formatCode="#,##0.00">
                  <c:v>7404.5</c:v>
                </c:pt>
                <c:pt idx="5" formatCode="#,##0.00">
                  <c:v>6941.4</c:v>
                </c:pt>
                <c:pt idx="6" formatCode="#,##0.00">
                  <c:v>7448.2</c:v>
                </c:pt>
                <c:pt idx="7" formatCode="#,##0.00">
                  <c:v>8023.9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F-4166-8E5C-3475E4529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965057247"/>
        <c:axId val="1965039359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상장리츠 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‘17년</c:v>
                </c:pt>
                <c:pt idx="1">
                  <c:v>‘18년</c:v>
                </c:pt>
                <c:pt idx="2">
                  <c:v>‘19년</c:v>
                </c:pt>
                <c:pt idx="3">
                  <c:v>‘20년</c:v>
                </c:pt>
                <c:pt idx="4">
                  <c:v>‘21년</c:v>
                </c:pt>
                <c:pt idx="5">
                  <c:v>‘22년</c:v>
                </c:pt>
                <c:pt idx="6">
                  <c:v>‘23년</c:v>
                </c:pt>
                <c:pt idx="7">
                  <c:v>‘24년 7월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21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F-4166-8E5C-3475E4529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593951"/>
        <c:axId val="1967596447"/>
      </c:lineChart>
      <c:catAx>
        <c:axId val="19675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7596447"/>
        <c:crosses val="autoZero"/>
        <c:auto val="1"/>
        <c:lblAlgn val="ctr"/>
        <c:lblOffset val="100"/>
        <c:noMultiLvlLbl val="0"/>
      </c:catAx>
      <c:valAx>
        <c:axId val="196759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7593951"/>
        <c:crosses val="autoZero"/>
        <c:crossBetween val="between"/>
      </c:valAx>
      <c:valAx>
        <c:axId val="1965039359"/>
        <c:scaling>
          <c:orientation val="minMax"/>
          <c:max val="1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5057247"/>
        <c:crosses val="max"/>
        <c:crossBetween val="between"/>
        <c:majorUnit val="2000"/>
      </c:valAx>
      <c:catAx>
        <c:axId val="19650572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5039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자산관리회사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‘17년</c:v>
                </c:pt>
                <c:pt idx="1">
                  <c:v>‘18년</c:v>
                </c:pt>
                <c:pt idx="2">
                  <c:v>‘19년</c:v>
                </c:pt>
                <c:pt idx="3">
                  <c:v>‘20년</c:v>
                </c:pt>
                <c:pt idx="4">
                  <c:v>‘21년</c:v>
                </c:pt>
                <c:pt idx="5">
                  <c:v>‘22년</c:v>
                </c:pt>
                <c:pt idx="6">
                  <c:v>‘23년</c:v>
                </c:pt>
                <c:pt idx="7">
                  <c:v>24년 7월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</c:v>
                </c:pt>
                <c:pt idx="1">
                  <c:v>29</c:v>
                </c:pt>
                <c:pt idx="2">
                  <c:v>31</c:v>
                </c:pt>
                <c:pt idx="3">
                  <c:v>36</c:v>
                </c:pt>
                <c:pt idx="4">
                  <c:v>51</c:v>
                </c:pt>
                <c:pt idx="5">
                  <c:v>56</c:v>
                </c:pt>
                <c:pt idx="6">
                  <c:v>58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9-4E8A-A544-85AF398E73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자기관리리츠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‘17년</c:v>
                </c:pt>
                <c:pt idx="1">
                  <c:v>‘18년</c:v>
                </c:pt>
                <c:pt idx="2">
                  <c:v>‘19년</c:v>
                </c:pt>
                <c:pt idx="3">
                  <c:v>‘20년</c:v>
                </c:pt>
                <c:pt idx="4">
                  <c:v>‘21년</c:v>
                </c:pt>
                <c:pt idx="5">
                  <c:v>‘22년</c:v>
                </c:pt>
                <c:pt idx="6">
                  <c:v>‘23년</c:v>
                </c:pt>
                <c:pt idx="7">
                  <c:v>24년 7월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 formatCode="#,##0.00">
                  <c:v>4</c:v>
                </c:pt>
                <c:pt idx="7" formatCode="#,##0.0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9-4E8A-A544-85AF398E7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67593951"/>
        <c:axId val="1967596447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계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‘17년</c:v>
                </c:pt>
                <c:pt idx="1">
                  <c:v>‘18년</c:v>
                </c:pt>
                <c:pt idx="2">
                  <c:v>‘19년</c:v>
                </c:pt>
                <c:pt idx="3">
                  <c:v>‘20년</c:v>
                </c:pt>
                <c:pt idx="4">
                  <c:v>‘21년</c:v>
                </c:pt>
                <c:pt idx="5">
                  <c:v>‘22년</c:v>
                </c:pt>
                <c:pt idx="6">
                  <c:v>‘23년</c:v>
                </c:pt>
                <c:pt idx="7">
                  <c:v>24년 7월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32</c:v>
                </c:pt>
                <c:pt idx="1">
                  <c:v>33</c:v>
                </c:pt>
                <c:pt idx="2">
                  <c:v>35</c:v>
                </c:pt>
                <c:pt idx="3">
                  <c:v>40</c:v>
                </c:pt>
                <c:pt idx="4">
                  <c:v>55</c:v>
                </c:pt>
                <c:pt idx="5">
                  <c:v>60</c:v>
                </c:pt>
                <c:pt idx="6">
                  <c:v>62</c:v>
                </c:pt>
                <c:pt idx="7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59-4E8A-A544-85AF398E7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593951"/>
        <c:axId val="1967596447"/>
      </c:lineChart>
      <c:catAx>
        <c:axId val="19675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7596447"/>
        <c:crosses val="autoZero"/>
        <c:auto val="1"/>
        <c:lblAlgn val="ctr"/>
        <c:lblOffset val="100"/>
        <c:noMultiLvlLbl val="0"/>
      </c:catAx>
      <c:valAx>
        <c:axId val="196759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7593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8FCA1-A6DA-4B5E-A6C2-C832654664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C30F509-0E37-4693-A2C6-DB2C446705EC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sz="2000" b="1" dirty="0">
              <a:solidFill>
                <a:schemeClr val="tx1"/>
              </a:solidFill>
              <a:latin typeface="+mj-ea"/>
              <a:ea typeface="+mj-ea"/>
            </a:rPr>
            <a:t>투명한 거래</a:t>
          </a:r>
          <a:endParaRPr lang="en-US" altLang="ko-KR" sz="2000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885FC4D3-203D-48CA-865D-DD8918909763}" type="parTrans" cxnId="{29F6690A-48F9-448E-BDE8-51D1E570C8A8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3FCB1E98-12ED-40A6-AFC0-F80439F2F310}" type="sibTrans" cxnId="{29F6690A-48F9-448E-BDE8-51D1E570C8A8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A33C05B3-ED3C-48F0-AE4A-69DF6EFC536B}">
      <dgm:prSet phldrT="[텍스트]" custT="1"/>
      <dgm:spPr/>
      <dgm:t>
        <a:bodyPr/>
        <a:lstStyle/>
        <a:p>
          <a:pPr latinLnBrk="1"/>
          <a:r>
            <a:rPr lang="ko-KR" altLang="en-US" sz="1400" dirty="0">
              <a:solidFill>
                <a:schemeClr val="tx1"/>
              </a:solidFill>
            </a:rPr>
            <a:t>회사의 가치에 영향을 미치는 주요한 사항은 공시하게 함</a:t>
          </a:r>
        </a:p>
      </dgm:t>
    </dgm:pt>
    <dgm:pt modelId="{50750C1C-74CE-42AA-BAFF-3912AF68CDC5}" type="parTrans" cxnId="{9FB3BA9D-2455-42B9-863F-03909C7A255F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0C63CBF7-CC36-4197-85AD-4C3A9D395649}" type="sibTrans" cxnId="{9FB3BA9D-2455-42B9-863F-03909C7A255F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A19CF490-0A1A-4517-B09D-5F477F5E6AF1}">
      <dgm:prSet phldrT="[텍스트]" custT="1"/>
      <dgm:spPr/>
      <dgm:t>
        <a:bodyPr/>
        <a:lstStyle/>
        <a:p>
          <a:pPr latinLnBrk="1"/>
          <a:r>
            <a:rPr lang="ko-KR" altLang="en-US" sz="1400" dirty="0">
              <a:solidFill>
                <a:schemeClr val="tx1"/>
              </a:solidFill>
            </a:rPr>
            <a:t>공모 예외인 경우에도 공시를 지켜야 함</a:t>
          </a:r>
        </a:p>
      </dgm:t>
    </dgm:pt>
    <dgm:pt modelId="{0AFDE676-683E-4DF7-9B15-98E975FD3D42}" type="parTrans" cxnId="{122B0973-96FF-47A0-90FA-2065C48CB2BA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34B7E399-B7D6-48E8-A8CF-50370292A085}" type="sibTrans" cxnId="{122B0973-96FF-47A0-90FA-2065C48CB2BA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A752C247-5591-467A-924F-B5B0B2BDD55B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sz="2000" b="1" dirty="0">
              <a:solidFill>
                <a:schemeClr val="tx1"/>
              </a:solidFill>
              <a:latin typeface="+mj-ea"/>
              <a:ea typeface="+mj-ea"/>
            </a:rPr>
            <a:t>가격의 변동성이 낮음</a:t>
          </a:r>
        </a:p>
      </dgm:t>
    </dgm:pt>
    <dgm:pt modelId="{327FF84B-AE2A-41ED-9566-C93E88AFA892}" type="parTrans" cxnId="{E8897143-BD21-46A4-88C1-7893B36BD6B9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4BC3F933-70FA-46F7-B610-8ABA396BD99F}" type="sibTrans" cxnId="{E8897143-BD21-46A4-88C1-7893B36BD6B9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0940733A-9AEF-4C15-9691-702C282F497B}">
      <dgm:prSet phldrT="[텍스트]" custT="1"/>
      <dgm:spPr/>
      <dgm:t>
        <a:bodyPr/>
        <a:lstStyle/>
        <a:p>
          <a:pPr latinLnBrk="1"/>
          <a:r>
            <a:rPr lang="ko-KR" altLang="en-US" sz="1400" dirty="0">
              <a:solidFill>
                <a:schemeClr val="tx1"/>
              </a:solidFill>
            </a:rPr>
            <a:t>상장된 리츠 주식인 경우</a:t>
          </a:r>
          <a:r>
            <a:rPr lang="en-US" altLang="ko-KR" sz="1400" dirty="0">
              <a:solidFill>
                <a:schemeClr val="tx1"/>
              </a:solidFill>
            </a:rPr>
            <a:t>, </a:t>
          </a:r>
          <a:r>
            <a:rPr lang="ko-KR" altLang="en-US" sz="1400" dirty="0">
              <a:solidFill>
                <a:schemeClr val="tx1"/>
              </a:solidFill>
            </a:rPr>
            <a:t>시황변동에 따른 가격 변동폭이 낮음</a:t>
          </a:r>
        </a:p>
      </dgm:t>
    </dgm:pt>
    <dgm:pt modelId="{D90C3900-4284-4987-B7CD-23B5DFC2B31C}" type="parTrans" cxnId="{167156E5-C6B7-4D37-B916-CD5F0FA26124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AD48FF4F-7FAB-49A8-A0DA-C09668484D7C}" type="sibTrans" cxnId="{167156E5-C6B7-4D37-B916-CD5F0FA26124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20688940-3628-4FC4-B4A8-CB3311D8C06E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sz="2000" b="1" dirty="0">
              <a:solidFill>
                <a:schemeClr val="tx1"/>
              </a:solidFill>
              <a:latin typeface="+mj-ea"/>
              <a:ea typeface="+mj-ea"/>
            </a:rPr>
            <a:t>Fixed-income</a:t>
          </a:r>
          <a:r>
            <a:rPr lang="ko-KR" altLang="en-US" sz="2000" b="1" dirty="0">
              <a:solidFill>
                <a:schemeClr val="tx1"/>
              </a:solidFill>
              <a:latin typeface="+mj-ea"/>
              <a:ea typeface="+mj-ea"/>
            </a:rPr>
            <a:t>형 투자 상품</a:t>
          </a:r>
        </a:p>
      </dgm:t>
    </dgm:pt>
    <dgm:pt modelId="{4D890326-971C-46DD-98CD-4149E1FDB252}" type="parTrans" cxnId="{B01362A3-B920-46F8-BA2C-4F8B21DE321A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AD81B3E7-CA69-425A-94A5-CABBF0F62212}" type="sibTrans" cxnId="{B01362A3-B920-46F8-BA2C-4F8B21DE321A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81B5D2C9-44EF-4804-B323-77FB45E00AFD}">
      <dgm:prSet phldrT="[텍스트]" custT="1"/>
      <dgm:spPr/>
      <dgm:t>
        <a:bodyPr/>
        <a:lstStyle/>
        <a:p>
          <a:pPr latinLnBrk="1"/>
          <a:r>
            <a:rPr lang="ko-KR" altLang="en-US" sz="1400" dirty="0">
              <a:solidFill>
                <a:schemeClr val="tx1"/>
              </a:solidFill>
            </a:rPr>
            <a:t>은행이자와 같은 안정적인 배당이 있는 상품</a:t>
          </a:r>
        </a:p>
      </dgm:t>
    </dgm:pt>
    <dgm:pt modelId="{A4808E24-6DF0-4642-83F1-AF42ECA832EA}" type="parTrans" cxnId="{45E601FA-3038-439D-850C-4A693F2CA758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FF22973A-48FD-4314-A0A3-8DBF4379811E}" type="sibTrans" cxnId="{45E601FA-3038-439D-850C-4A693F2CA758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96CDE93B-C647-46C4-8A8E-B3FD04CE718F}">
      <dgm:prSet phldrT="[텍스트]" custT="1"/>
      <dgm:spPr/>
      <dgm:t>
        <a:bodyPr/>
        <a:lstStyle/>
        <a:p>
          <a:pPr latinLnBrk="1"/>
          <a:r>
            <a:rPr lang="ko-KR" altLang="en-US" sz="1400" dirty="0">
              <a:solidFill>
                <a:schemeClr val="tx1"/>
              </a:solidFill>
            </a:rPr>
            <a:t>통상 주식 수익률과 채권 수익률의 중간 수익률 상품</a:t>
          </a:r>
        </a:p>
      </dgm:t>
    </dgm:pt>
    <dgm:pt modelId="{D017A435-5267-424E-9792-27C2D1587E92}" type="parTrans" cxnId="{98C0BFD4-A13A-4998-9765-6C7AD67BBF44}">
      <dgm:prSet/>
      <dgm:spPr/>
      <dgm:t>
        <a:bodyPr/>
        <a:lstStyle/>
        <a:p>
          <a:pPr latinLnBrk="1"/>
          <a:endParaRPr lang="ko-KR" altLang="en-US"/>
        </a:p>
      </dgm:t>
    </dgm:pt>
    <dgm:pt modelId="{EE66213D-8CCC-485C-AC12-F06358F3D4D6}" type="sibTrans" cxnId="{98C0BFD4-A13A-4998-9765-6C7AD67BBF44}">
      <dgm:prSet/>
      <dgm:spPr/>
      <dgm:t>
        <a:bodyPr/>
        <a:lstStyle/>
        <a:p>
          <a:pPr latinLnBrk="1"/>
          <a:endParaRPr lang="ko-KR" altLang="en-US"/>
        </a:p>
      </dgm:t>
    </dgm:pt>
    <dgm:pt modelId="{95A66819-AD95-4E80-B36A-B08FF8EA2735}" type="pres">
      <dgm:prSet presAssocID="{B038FCA1-A6DA-4B5E-A6C2-C83265466490}" presName="linear" presStyleCnt="0">
        <dgm:presLayoutVars>
          <dgm:animLvl val="lvl"/>
          <dgm:resizeHandles val="exact"/>
        </dgm:presLayoutVars>
      </dgm:prSet>
      <dgm:spPr/>
    </dgm:pt>
    <dgm:pt modelId="{01F2F877-5CC8-498F-8BCA-58BFD306D7F2}" type="pres">
      <dgm:prSet presAssocID="{FC30F509-0E37-4693-A2C6-DB2C446705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832936-A5DD-4CA9-A7C1-F7C32643CC37}" type="pres">
      <dgm:prSet presAssocID="{FC30F509-0E37-4693-A2C6-DB2C446705EC}" presName="childText" presStyleLbl="revTx" presStyleIdx="0" presStyleCnt="3">
        <dgm:presLayoutVars>
          <dgm:bulletEnabled val="1"/>
        </dgm:presLayoutVars>
      </dgm:prSet>
      <dgm:spPr/>
    </dgm:pt>
    <dgm:pt modelId="{DB967D3D-D31E-4DD8-B8DF-88D79B1B754F}" type="pres">
      <dgm:prSet presAssocID="{A752C247-5591-467A-924F-B5B0B2BDD5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ABDCB8-4077-46B9-B633-9823185F1465}" type="pres">
      <dgm:prSet presAssocID="{A752C247-5591-467A-924F-B5B0B2BDD55B}" presName="childText" presStyleLbl="revTx" presStyleIdx="1" presStyleCnt="3">
        <dgm:presLayoutVars>
          <dgm:bulletEnabled val="1"/>
        </dgm:presLayoutVars>
      </dgm:prSet>
      <dgm:spPr/>
    </dgm:pt>
    <dgm:pt modelId="{67DFDA38-86F1-4D1F-A257-5479199E7738}" type="pres">
      <dgm:prSet presAssocID="{20688940-3628-4FC4-B4A8-CB3311D8C0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315587-2C82-4E40-B61A-A467C4DFAEB5}" type="pres">
      <dgm:prSet presAssocID="{20688940-3628-4FC4-B4A8-CB3311D8C0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9F6690A-48F9-448E-BDE8-51D1E570C8A8}" srcId="{B038FCA1-A6DA-4B5E-A6C2-C83265466490}" destId="{FC30F509-0E37-4693-A2C6-DB2C446705EC}" srcOrd="0" destOrd="0" parTransId="{885FC4D3-203D-48CA-865D-DD8918909763}" sibTransId="{3FCB1E98-12ED-40A6-AFC0-F80439F2F310}"/>
    <dgm:cxn modelId="{3E544713-483B-4B92-8756-E561A9DC9C70}" type="presOf" srcId="{81B5D2C9-44EF-4804-B323-77FB45E00AFD}" destId="{22315587-2C82-4E40-B61A-A467C4DFAEB5}" srcOrd="0" destOrd="0" presId="urn:microsoft.com/office/officeart/2005/8/layout/vList2"/>
    <dgm:cxn modelId="{7C417F1E-2355-4E71-AC77-C51A96C28181}" type="presOf" srcId="{A33C05B3-ED3C-48F0-AE4A-69DF6EFC536B}" destId="{2C832936-A5DD-4CA9-A7C1-F7C32643CC37}" srcOrd="0" destOrd="0" presId="urn:microsoft.com/office/officeart/2005/8/layout/vList2"/>
    <dgm:cxn modelId="{DC82F834-327F-43B8-B411-5BCCDCA2DCD5}" type="presOf" srcId="{96CDE93B-C647-46C4-8A8E-B3FD04CE718F}" destId="{22315587-2C82-4E40-B61A-A467C4DFAEB5}" srcOrd="0" destOrd="1" presId="urn:microsoft.com/office/officeart/2005/8/layout/vList2"/>
    <dgm:cxn modelId="{E8897143-BD21-46A4-88C1-7893B36BD6B9}" srcId="{B038FCA1-A6DA-4B5E-A6C2-C83265466490}" destId="{A752C247-5591-467A-924F-B5B0B2BDD55B}" srcOrd="1" destOrd="0" parTransId="{327FF84B-AE2A-41ED-9566-C93E88AFA892}" sibTransId="{4BC3F933-70FA-46F7-B610-8ABA396BD99F}"/>
    <dgm:cxn modelId="{122B0973-96FF-47A0-90FA-2065C48CB2BA}" srcId="{FC30F509-0E37-4693-A2C6-DB2C446705EC}" destId="{A19CF490-0A1A-4517-B09D-5F477F5E6AF1}" srcOrd="1" destOrd="0" parTransId="{0AFDE676-683E-4DF7-9B15-98E975FD3D42}" sibTransId="{34B7E399-B7D6-48E8-A8CF-50370292A085}"/>
    <dgm:cxn modelId="{FF88EA7F-2511-4310-B6CA-EFB05BDBAC2D}" type="presOf" srcId="{FC30F509-0E37-4693-A2C6-DB2C446705EC}" destId="{01F2F877-5CC8-498F-8BCA-58BFD306D7F2}" srcOrd="0" destOrd="0" presId="urn:microsoft.com/office/officeart/2005/8/layout/vList2"/>
    <dgm:cxn modelId="{9FB3BA9D-2455-42B9-863F-03909C7A255F}" srcId="{FC30F509-0E37-4693-A2C6-DB2C446705EC}" destId="{A33C05B3-ED3C-48F0-AE4A-69DF6EFC536B}" srcOrd="0" destOrd="0" parTransId="{50750C1C-74CE-42AA-BAFF-3912AF68CDC5}" sibTransId="{0C63CBF7-CC36-4197-85AD-4C3A9D395649}"/>
    <dgm:cxn modelId="{B01362A3-B920-46F8-BA2C-4F8B21DE321A}" srcId="{B038FCA1-A6DA-4B5E-A6C2-C83265466490}" destId="{20688940-3628-4FC4-B4A8-CB3311D8C06E}" srcOrd="2" destOrd="0" parTransId="{4D890326-971C-46DD-98CD-4149E1FDB252}" sibTransId="{AD81B3E7-CA69-425A-94A5-CABBF0F62212}"/>
    <dgm:cxn modelId="{98C0BFD4-A13A-4998-9765-6C7AD67BBF44}" srcId="{20688940-3628-4FC4-B4A8-CB3311D8C06E}" destId="{96CDE93B-C647-46C4-8A8E-B3FD04CE718F}" srcOrd="1" destOrd="0" parTransId="{D017A435-5267-424E-9792-27C2D1587E92}" sibTransId="{EE66213D-8CCC-485C-AC12-F06358F3D4D6}"/>
    <dgm:cxn modelId="{BD9B6BDA-7FB5-45F0-859B-C8EB4D4B4915}" type="presOf" srcId="{0940733A-9AEF-4C15-9691-702C282F497B}" destId="{77ABDCB8-4077-46B9-B633-9823185F1465}" srcOrd="0" destOrd="0" presId="urn:microsoft.com/office/officeart/2005/8/layout/vList2"/>
    <dgm:cxn modelId="{30D23FDC-B2AB-4804-B853-C35A46257153}" type="presOf" srcId="{A19CF490-0A1A-4517-B09D-5F477F5E6AF1}" destId="{2C832936-A5DD-4CA9-A7C1-F7C32643CC37}" srcOrd="0" destOrd="1" presId="urn:microsoft.com/office/officeart/2005/8/layout/vList2"/>
    <dgm:cxn modelId="{BA2CE9E4-3A43-4492-948F-DD256A4DA5CD}" type="presOf" srcId="{A752C247-5591-467A-924F-B5B0B2BDD55B}" destId="{DB967D3D-D31E-4DD8-B8DF-88D79B1B754F}" srcOrd="0" destOrd="0" presId="urn:microsoft.com/office/officeart/2005/8/layout/vList2"/>
    <dgm:cxn modelId="{167156E5-C6B7-4D37-B916-CD5F0FA26124}" srcId="{A752C247-5591-467A-924F-B5B0B2BDD55B}" destId="{0940733A-9AEF-4C15-9691-702C282F497B}" srcOrd="0" destOrd="0" parTransId="{D90C3900-4284-4987-B7CD-23B5DFC2B31C}" sibTransId="{AD48FF4F-7FAB-49A8-A0DA-C09668484D7C}"/>
    <dgm:cxn modelId="{2A8D0AF6-3D05-45CE-944F-05D6C9783F18}" type="presOf" srcId="{20688940-3628-4FC4-B4A8-CB3311D8C06E}" destId="{67DFDA38-86F1-4D1F-A257-5479199E7738}" srcOrd="0" destOrd="0" presId="urn:microsoft.com/office/officeart/2005/8/layout/vList2"/>
    <dgm:cxn modelId="{45E601FA-3038-439D-850C-4A693F2CA758}" srcId="{20688940-3628-4FC4-B4A8-CB3311D8C06E}" destId="{81B5D2C9-44EF-4804-B323-77FB45E00AFD}" srcOrd="0" destOrd="0" parTransId="{A4808E24-6DF0-4642-83F1-AF42ECA832EA}" sibTransId="{FF22973A-48FD-4314-A0A3-8DBF4379811E}"/>
    <dgm:cxn modelId="{AB6EC0FA-A187-48EE-B46F-D8E5A91C8F25}" type="presOf" srcId="{B038FCA1-A6DA-4B5E-A6C2-C83265466490}" destId="{95A66819-AD95-4E80-B36A-B08FF8EA2735}" srcOrd="0" destOrd="0" presId="urn:microsoft.com/office/officeart/2005/8/layout/vList2"/>
    <dgm:cxn modelId="{7C4ED99D-14EC-4FFA-A804-B708964515D0}" type="presParOf" srcId="{95A66819-AD95-4E80-B36A-B08FF8EA2735}" destId="{01F2F877-5CC8-498F-8BCA-58BFD306D7F2}" srcOrd="0" destOrd="0" presId="urn:microsoft.com/office/officeart/2005/8/layout/vList2"/>
    <dgm:cxn modelId="{FD65C477-FA2B-41E5-9FCF-6130CD79FD94}" type="presParOf" srcId="{95A66819-AD95-4E80-B36A-B08FF8EA2735}" destId="{2C832936-A5DD-4CA9-A7C1-F7C32643CC37}" srcOrd="1" destOrd="0" presId="urn:microsoft.com/office/officeart/2005/8/layout/vList2"/>
    <dgm:cxn modelId="{985EC154-CC14-4582-AE1F-F4B8816056EF}" type="presParOf" srcId="{95A66819-AD95-4E80-B36A-B08FF8EA2735}" destId="{DB967D3D-D31E-4DD8-B8DF-88D79B1B754F}" srcOrd="2" destOrd="0" presId="urn:microsoft.com/office/officeart/2005/8/layout/vList2"/>
    <dgm:cxn modelId="{C8269218-4A34-4E09-BCC6-50DAA10D5292}" type="presParOf" srcId="{95A66819-AD95-4E80-B36A-B08FF8EA2735}" destId="{77ABDCB8-4077-46B9-B633-9823185F1465}" srcOrd="3" destOrd="0" presId="urn:microsoft.com/office/officeart/2005/8/layout/vList2"/>
    <dgm:cxn modelId="{18022930-8F03-41B9-A37D-ABFC677EF14E}" type="presParOf" srcId="{95A66819-AD95-4E80-B36A-B08FF8EA2735}" destId="{67DFDA38-86F1-4D1F-A257-5479199E7738}" srcOrd="4" destOrd="0" presId="urn:microsoft.com/office/officeart/2005/8/layout/vList2"/>
    <dgm:cxn modelId="{E6091C64-20A4-4366-8A8D-D4308A8C032B}" type="presParOf" srcId="{95A66819-AD95-4E80-B36A-B08FF8EA2735}" destId="{22315587-2C82-4E40-B61A-A467C4DFAEB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0B803-3723-4CFE-8AEB-3A97191F63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553C20D-1D12-43EA-A323-3E4ADD9E1054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rgbClr val="0066FF"/>
              </a:solidFill>
            </a:rPr>
            <a:t>법인세 감면</a:t>
          </a:r>
        </a:p>
      </dgm:t>
    </dgm:pt>
    <dgm:pt modelId="{ADCE900F-51A8-459D-A081-7EEAB5EB8F0A}" type="parTrans" cxnId="{6D23402B-0C57-44E0-9814-E3145F1C6843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D8C6F083-100D-4A2D-9C1C-6DC3DF86EFFC}" type="sibTrans" cxnId="{6D23402B-0C57-44E0-9814-E3145F1C6843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8426B4B7-A4CB-45DF-ADF2-03940D5B7752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배당가능이익의 </a:t>
          </a:r>
          <a:r>
            <a:rPr lang="en-US" altLang="ko-KR" dirty="0">
              <a:solidFill>
                <a:schemeClr val="tx1"/>
              </a:solidFill>
            </a:rPr>
            <a:t>90% </a:t>
          </a:r>
          <a:r>
            <a:rPr lang="ko-KR" altLang="en-US" dirty="0">
              <a:solidFill>
                <a:schemeClr val="tx1"/>
              </a:solidFill>
            </a:rPr>
            <a:t>이상을 배당하는 경우</a:t>
          </a:r>
        </a:p>
      </dgm:t>
    </dgm:pt>
    <dgm:pt modelId="{3E0AC7AD-F056-4AF1-B5FB-255B5AB3010C}" type="parTrans" cxnId="{ADC184DA-63C0-4B11-8647-8896783B614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FAB33004-F148-4E9C-8731-78F15D81066B}" type="sibTrans" cxnId="{ADC184DA-63C0-4B11-8647-8896783B614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59FC7EEB-E8BB-452F-98F9-E2784FFBD8B7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감가상각비를 배당재원으로 전환 가능</a:t>
          </a:r>
        </a:p>
      </dgm:t>
    </dgm:pt>
    <dgm:pt modelId="{28BA8C69-66F6-450B-AA2D-4AFB408EF66E}" type="parTrans" cxnId="{D70F4BDC-E8D1-4E24-A092-B1F9103D229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5F95C462-924E-4A36-9CD0-A594EE1E1404}" type="sibTrans" cxnId="{D70F4BDC-E8D1-4E24-A092-B1F9103D229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74DEB6DE-742B-4E32-8594-096416A6C0B6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해당년도의 감가상각비 이하의 금액을 배당으로 전환하는 것을 허용</a:t>
          </a:r>
        </a:p>
      </dgm:t>
    </dgm:pt>
    <dgm:pt modelId="{E90666D9-40BE-4B19-BB7F-C7B3400870E5}" type="parTrans" cxnId="{EC6C730D-21C2-466F-A6FD-D45BDFCE657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C9A115A5-D5AF-43BB-973B-6F15F7A7AA89}" type="sibTrans" cxnId="{EC6C730D-21C2-466F-A6FD-D45BDFCE657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7D177279-E687-4AAE-A676-EE2034F2FE93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리츠 설립관련 등록면허세 </a:t>
          </a:r>
          <a:r>
            <a:rPr lang="en-US" altLang="ko-KR" dirty="0">
              <a:solidFill>
                <a:schemeClr val="tx1"/>
              </a:solidFill>
            </a:rPr>
            <a:t>3</a:t>
          </a:r>
          <a:r>
            <a:rPr lang="ko-KR" altLang="en-US" dirty="0">
              <a:solidFill>
                <a:schemeClr val="tx1"/>
              </a:solidFill>
            </a:rPr>
            <a:t>배 중과 배제</a:t>
          </a:r>
        </a:p>
      </dgm:t>
    </dgm:pt>
    <dgm:pt modelId="{6B629EB6-FEEE-4235-96B8-058F0DFC24DF}" type="parTrans" cxnId="{932BC253-CFD6-47A6-B7A7-68A820FEF831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2DD8EBAE-0FED-4403-90F9-CA9E95F97C1D}" type="sibTrans" cxnId="{932BC253-CFD6-47A6-B7A7-68A820FEF831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CCF6402E-EF0D-4E21-8910-1A2C5CFFA691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리츠 증자 시 등록면허세 </a:t>
          </a:r>
          <a:r>
            <a:rPr lang="en-US" altLang="ko-KR" dirty="0">
              <a:solidFill>
                <a:schemeClr val="tx1"/>
              </a:solidFill>
            </a:rPr>
            <a:t>3</a:t>
          </a:r>
          <a:r>
            <a:rPr lang="ko-KR" altLang="en-US" dirty="0">
              <a:solidFill>
                <a:schemeClr val="tx1"/>
              </a:solidFill>
            </a:rPr>
            <a:t>배 중과 배제</a:t>
          </a:r>
        </a:p>
      </dgm:t>
    </dgm:pt>
    <dgm:pt modelId="{2D39A5B2-7C32-4D33-ACB8-869AA5B9E220}" type="parTrans" cxnId="{A07AA893-D3A1-4B86-BF20-081989A71DF4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72B65730-B4AE-40E0-9AF2-4D7C75570797}" type="sibTrans" cxnId="{A07AA893-D3A1-4B86-BF20-081989A71DF4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9BCB23BD-9246-48F8-8BFA-28D7F3324E73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부동산 취득세 </a:t>
          </a:r>
          <a:r>
            <a:rPr lang="en-US" altLang="ko-KR" dirty="0">
              <a:solidFill>
                <a:schemeClr val="tx1"/>
              </a:solidFill>
            </a:rPr>
            <a:t>3</a:t>
          </a:r>
          <a:r>
            <a:rPr lang="ko-KR" altLang="en-US" dirty="0">
              <a:solidFill>
                <a:schemeClr val="tx1"/>
              </a:solidFill>
            </a:rPr>
            <a:t>배 중과 배제</a:t>
          </a:r>
        </a:p>
      </dgm:t>
    </dgm:pt>
    <dgm:pt modelId="{AAB18F05-65F6-4417-B2A9-9D7430998EC5}" type="parTrans" cxnId="{79D5B040-DEBF-4E25-808D-01D27A5F71A7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1D260D8C-6FC8-4E03-9A37-2AB6B5E051EB}" type="sibTrans" cxnId="{79D5B040-DEBF-4E25-808D-01D27A5F71A7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2324C96A-CE7A-4D07-B170-1CB45AF9C58D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토지 보유분 재산세 분리과세</a:t>
          </a:r>
          <a:r>
            <a:rPr lang="en-US" altLang="ko-KR" dirty="0">
              <a:solidFill>
                <a:schemeClr val="tx1"/>
              </a:solidFill>
            </a:rPr>
            <a:t>(</a:t>
          </a:r>
          <a:r>
            <a:rPr lang="ko-KR" altLang="en-US" dirty="0">
              <a:solidFill>
                <a:schemeClr val="tx1"/>
              </a:solidFill>
            </a:rPr>
            <a:t>공모리츠</a:t>
          </a:r>
          <a:r>
            <a:rPr lang="en-US" altLang="ko-KR" dirty="0">
              <a:solidFill>
                <a:schemeClr val="tx1"/>
              </a:solidFill>
            </a:rPr>
            <a:t>, </a:t>
          </a:r>
          <a:r>
            <a:rPr lang="ko-KR" altLang="en-US" dirty="0">
              <a:solidFill>
                <a:schemeClr val="tx1"/>
              </a:solidFill>
            </a:rPr>
            <a:t>공모리츠의 </a:t>
          </a:r>
          <a:r>
            <a:rPr lang="en-US" altLang="ko-KR" dirty="0">
              <a:solidFill>
                <a:schemeClr val="tx1"/>
              </a:solidFill>
            </a:rPr>
            <a:t>100% </a:t>
          </a:r>
          <a:r>
            <a:rPr lang="ko-KR" altLang="en-US" dirty="0">
              <a:solidFill>
                <a:schemeClr val="tx1"/>
              </a:solidFill>
            </a:rPr>
            <a:t>자리츠</a:t>
          </a:r>
          <a:r>
            <a:rPr lang="en-US" altLang="ko-KR" dirty="0">
              <a:solidFill>
                <a:schemeClr val="tx1"/>
              </a:solidFill>
            </a:rPr>
            <a:t>)</a:t>
          </a:r>
          <a:endParaRPr lang="ko-KR" altLang="en-US" dirty="0">
            <a:solidFill>
              <a:schemeClr val="tx1"/>
            </a:solidFill>
          </a:endParaRPr>
        </a:p>
      </dgm:t>
    </dgm:pt>
    <dgm:pt modelId="{8F99D160-F674-4512-AACB-85D14E200E27}" type="parTrans" cxnId="{EA8F210C-96FA-4E84-A697-41F5986D0497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B1B5399C-381A-4970-B0AD-32EAE7D59CC4}" type="sibTrans" cxnId="{EA8F210C-96FA-4E84-A697-41F5986D0497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D3BBD2FE-C7DB-40D7-849A-2D1B119D1645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목적사업에 이용하는 조건 달성 시</a:t>
          </a:r>
        </a:p>
      </dgm:t>
    </dgm:pt>
    <dgm:pt modelId="{66A4080D-B702-4EB8-A75B-EC6ED9964B8F}" type="parTrans" cxnId="{94CCC532-2AEF-4810-BC42-AD89B4C56896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0FC3EFE5-6F8D-40A1-A85A-F55D8F706C05}" type="sibTrans" cxnId="{94CCC532-2AEF-4810-BC42-AD89B4C56896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71F5539F-9779-4DFC-890B-30548ACAD1B8}">
      <dgm:prSet phldrT="[텍스트]"/>
      <dgm:spPr/>
      <dgm:t>
        <a:bodyPr/>
        <a:lstStyle/>
        <a:p>
          <a:pPr latinLnBrk="1"/>
          <a:r>
            <a:rPr lang="en-US" altLang="ko-KR" dirty="0">
              <a:solidFill>
                <a:schemeClr val="tx1"/>
              </a:solidFill>
            </a:rPr>
            <a:t>2020</a:t>
          </a:r>
          <a:r>
            <a:rPr lang="ko-KR" altLang="en-US" dirty="0">
              <a:solidFill>
                <a:schemeClr val="tx1"/>
              </a:solidFill>
            </a:rPr>
            <a:t>년 </a:t>
          </a:r>
          <a:r>
            <a:rPr lang="en-US" altLang="ko-KR" dirty="0">
              <a:solidFill>
                <a:schemeClr val="tx1"/>
              </a:solidFill>
            </a:rPr>
            <a:t>6</a:t>
          </a:r>
          <a:r>
            <a:rPr lang="ko-KR" altLang="en-US" dirty="0">
              <a:solidFill>
                <a:schemeClr val="tx1"/>
              </a:solidFill>
            </a:rPr>
            <a:t>월 </a:t>
          </a:r>
          <a:r>
            <a:rPr lang="en-US" altLang="ko-KR" dirty="0">
              <a:solidFill>
                <a:schemeClr val="tx1"/>
              </a:solidFill>
            </a:rPr>
            <a:t>2</a:t>
          </a:r>
          <a:r>
            <a:rPr lang="ko-KR" altLang="en-US" dirty="0">
              <a:solidFill>
                <a:schemeClr val="tx1"/>
              </a:solidFill>
            </a:rPr>
            <a:t>일 이전 설립 리츠 </a:t>
          </a:r>
          <a:r>
            <a:rPr lang="en-US" altLang="ko-KR" dirty="0">
              <a:solidFill>
                <a:schemeClr val="tx1"/>
              </a:solidFill>
            </a:rPr>
            <a:t>; 22</a:t>
          </a:r>
          <a:r>
            <a:rPr lang="ko-KR" altLang="en-US" dirty="0">
              <a:solidFill>
                <a:schemeClr val="tx1"/>
              </a:solidFill>
            </a:rPr>
            <a:t>년부터 매년 분리과세 면적이 </a:t>
          </a:r>
          <a:r>
            <a:rPr lang="en-US" altLang="ko-KR" dirty="0">
              <a:solidFill>
                <a:schemeClr val="tx1"/>
              </a:solidFill>
            </a:rPr>
            <a:t>20%</a:t>
          </a:r>
          <a:r>
            <a:rPr lang="ko-KR" altLang="en-US" dirty="0">
              <a:solidFill>
                <a:schemeClr val="tx1"/>
              </a:solidFill>
            </a:rPr>
            <a:t>씩 축소됨</a:t>
          </a:r>
        </a:p>
      </dgm:t>
    </dgm:pt>
    <dgm:pt modelId="{22D8B471-0DDE-46AB-8A65-0005746DBF7E}" type="parTrans" cxnId="{4EA759E8-E628-4E81-892B-6CDA1358349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AE43D9E0-B2E0-41A6-B398-A8A7010D0956}" type="sibTrans" cxnId="{4EA759E8-E628-4E81-892B-6CDA1358349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06B3B500-BFF7-415B-A393-FF288E5018C7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공모리츠로부터 받은 배당금 소득은  </a:t>
          </a:r>
          <a:r>
            <a:rPr lang="en-US" altLang="ko-KR" dirty="0">
              <a:solidFill>
                <a:schemeClr val="tx1"/>
              </a:solidFill>
            </a:rPr>
            <a:t>9% </a:t>
          </a:r>
          <a:r>
            <a:rPr lang="ko-KR" altLang="en-US" dirty="0">
              <a:solidFill>
                <a:schemeClr val="tx1"/>
              </a:solidFill>
            </a:rPr>
            <a:t>분리과세 적용</a:t>
          </a:r>
          <a:r>
            <a:rPr lang="en-US" altLang="ko-KR" dirty="0">
              <a:solidFill>
                <a:schemeClr val="tx1"/>
              </a:solidFill>
            </a:rPr>
            <a:t>(</a:t>
          </a:r>
          <a:r>
            <a:rPr lang="ko-KR" altLang="en-US" dirty="0">
              <a:solidFill>
                <a:schemeClr val="tx1"/>
              </a:solidFill>
            </a:rPr>
            <a:t>투자금액 </a:t>
          </a:r>
          <a:r>
            <a:rPr lang="en-US" altLang="ko-KR" dirty="0">
              <a:solidFill>
                <a:schemeClr val="tx1"/>
              </a:solidFill>
            </a:rPr>
            <a:t>5</a:t>
          </a:r>
          <a:r>
            <a:rPr lang="ko-KR" altLang="en-US" dirty="0">
              <a:solidFill>
                <a:schemeClr val="tx1"/>
              </a:solidFill>
            </a:rPr>
            <a:t>천만원 이하</a:t>
          </a:r>
          <a:r>
            <a:rPr lang="en-US" altLang="ko-KR" dirty="0">
              <a:solidFill>
                <a:schemeClr val="tx1"/>
              </a:solidFill>
            </a:rPr>
            <a:t>, 3</a:t>
          </a:r>
          <a:r>
            <a:rPr lang="ko-KR" altLang="en-US" dirty="0" err="1">
              <a:solidFill>
                <a:schemeClr val="tx1"/>
              </a:solidFill>
            </a:rPr>
            <a:t>년기한</a:t>
          </a:r>
          <a:r>
            <a:rPr lang="en-US" altLang="ko-KR" dirty="0">
              <a:solidFill>
                <a:schemeClr val="tx1"/>
              </a:solidFill>
            </a:rPr>
            <a:t>, </a:t>
          </a:r>
          <a:r>
            <a:rPr lang="ko-KR" altLang="en-US" dirty="0">
              <a:solidFill>
                <a:schemeClr val="tx1"/>
              </a:solidFill>
            </a:rPr>
            <a:t>신청조건</a:t>
          </a:r>
          <a:r>
            <a:rPr lang="en-US" altLang="ko-KR" dirty="0">
              <a:solidFill>
                <a:schemeClr val="tx1"/>
              </a:solidFill>
            </a:rPr>
            <a:t>)</a:t>
          </a:r>
          <a:endParaRPr lang="ko-KR" altLang="en-US" dirty="0">
            <a:solidFill>
              <a:schemeClr val="tx1"/>
            </a:solidFill>
          </a:endParaRPr>
        </a:p>
      </dgm:t>
    </dgm:pt>
    <dgm:pt modelId="{5E0FCCAF-9364-4513-9AC9-7920AEB0D99F}" type="parTrans" cxnId="{FF94115F-5829-4231-89E6-CA4565E5E59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A0A0EE14-17EF-4D94-AA05-3A6195915EDD}" type="sibTrans" cxnId="{FF94115F-5829-4231-89E6-CA4565E5E590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215952BA-AFF4-4A71-A79C-2697CC278C5E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dirty="0">
              <a:solidFill>
                <a:srgbClr val="0066FF"/>
              </a:solidFill>
            </a:rPr>
            <a:t>IRP(</a:t>
          </a:r>
          <a:r>
            <a:rPr lang="ko-KR" altLang="en-US" dirty="0">
              <a:solidFill>
                <a:srgbClr val="0066FF"/>
              </a:solidFill>
            </a:rPr>
            <a:t>퇴직연금</a:t>
          </a:r>
          <a:r>
            <a:rPr lang="en-US" altLang="ko-KR" dirty="0">
              <a:solidFill>
                <a:srgbClr val="0066FF"/>
              </a:solidFill>
            </a:rPr>
            <a:t>), ISA, </a:t>
          </a:r>
          <a:r>
            <a:rPr lang="ko-KR" altLang="en-US" dirty="0">
              <a:solidFill>
                <a:schemeClr val="tx1"/>
              </a:solidFill>
            </a:rPr>
            <a:t>개인연금 계좌에서 상장리츠 매매 가능</a:t>
          </a:r>
        </a:p>
      </dgm:t>
    </dgm:pt>
    <dgm:pt modelId="{26B731ED-DE27-481C-8807-18882291C7B8}" type="parTrans" cxnId="{286D1578-7ABA-4598-8C75-21D23253418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634BA274-71DD-45C2-9DA1-2349D4CAE4FB}" type="sibTrans" cxnId="{286D1578-7ABA-4598-8C75-21D23253418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C3E76798-A385-4858-8F4F-A3CB6BA8867A}" type="pres">
      <dgm:prSet presAssocID="{7140B803-3723-4CFE-8AEB-3A97191F6354}" presName="linear" presStyleCnt="0">
        <dgm:presLayoutVars>
          <dgm:animLvl val="lvl"/>
          <dgm:resizeHandles val="exact"/>
        </dgm:presLayoutVars>
      </dgm:prSet>
      <dgm:spPr/>
    </dgm:pt>
    <dgm:pt modelId="{B7DCEF62-90C3-4234-809A-F84E8DEB7FC0}" type="pres">
      <dgm:prSet presAssocID="{2553C20D-1D12-43EA-A323-3E4ADD9E105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1733AB1-C3C6-40AF-87C2-A2873D67463E}" type="pres">
      <dgm:prSet presAssocID="{2553C20D-1D12-43EA-A323-3E4ADD9E1054}" presName="childText" presStyleLbl="revTx" presStyleIdx="0" presStyleCnt="3">
        <dgm:presLayoutVars>
          <dgm:bulletEnabled val="1"/>
        </dgm:presLayoutVars>
      </dgm:prSet>
      <dgm:spPr/>
    </dgm:pt>
    <dgm:pt modelId="{226540CC-12E0-4136-848A-6EC8B39865DC}" type="pres">
      <dgm:prSet presAssocID="{59FC7EEB-E8BB-452F-98F9-E2784FFBD8B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0195080-F70A-4176-9FC5-BA0B9902FCEA}" type="pres">
      <dgm:prSet presAssocID="{59FC7EEB-E8BB-452F-98F9-E2784FFBD8B7}" presName="childText" presStyleLbl="revTx" presStyleIdx="1" presStyleCnt="3">
        <dgm:presLayoutVars>
          <dgm:bulletEnabled val="1"/>
        </dgm:presLayoutVars>
      </dgm:prSet>
      <dgm:spPr/>
    </dgm:pt>
    <dgm:pt modelId="{FB573B63-7256-4B39-A36D-E8EEE13A042D}" type="pres">
      <dgm:prSet presAssocID="{7D177279-E687-4AAE-A676-EE2034F2FE9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C22FA40-0D31-4AFF-BE08-67E646AB8B80}" type="pres">
      <dgm:prSet presAssocID="{2DD8EBAE-0FED-4403-90F9-CA9E95F97C1D}" presName="spacer" presStyleCnt="0"/>
      <dgm:spPr/>
    </dgm:pt>
    <dgm:pt modelId="{E97A3501-81A0-4C55-8310-20CCEC37EC11}" type="pres">
      <dgm:prSet presAssocID="{CCF6402E-EF0D-4E21-8910-1A2C5CFFA69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391912B-F9CE-4502-A97B-895168CC44DE}" type="pres">
      <dgm:prSet presAssocID="{72B65730-B4AE-40E0-9AF2-4D7C75570797}" presName="spacer" presStyleCnt="0"/>
      <dgm:spPr/>
    </dgm:pt>
    <dgm:pt modelId="{866B8F4F-C68D-4C52-AD03-01A660821C4C}" type="pres">
      <dgm:prSet presAssocID="{9BCB23BD-9246-48F8-8BFA-28D7F3324E7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66C9A52-E77E-4684-85D6-EBC2F565D23D}" type="pres">
      <dgm:prSet presAssocID="{1D260D8C-6FC8-4E03-9A37-2AB6B5E051EB}" presName="spacer" presStyleCnt="0"/>
      <dgm:spPr/>
    </dgm:pt>
    <dgm:pt modelId="{BFBF03D8-B2DD-481A-A162-F7FA7F2B1038}" type="pres">
      <dgm:prSet presAssocID="{2324C96A-CE7A-4D07-B170-1CB45AF9C58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AE57D73-82F7-48F2-9758-8AB49E199810}" type="pres">
      <dgm:prSet presAssocID="{2324C96A-CE7A-4D07-B170-1CB45AF9C58D}" presName="childText" presStyleLbl="revTx" presStyleIdx="2" presStyleCnt="3">
        <dgm:presLayoutVars>
          <dgm:bulletEnabled val="1"/>
        </dgm:presLayoutVars>
      </dgm:prSet>
      <dgm:spPr/>
    </dgm:pt>
    <dgm:pt modelId="{8BC25ADC-1FFD-41D6-BEFC-BED55458259B}" type="pres">
      <dgm:prSet presAssocID="{06B3B500-BFF7-415B-A393-FF288E5018C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0B2220F-D787-43C9-BE6F-6005C7897601}" type="pres">
      <dgm:prSet presAssocID="{A0A0EE14-17EF-4D94-AA05-3A6195915EDD}" presName="spacer" presStyleCnt="0"/>
      <dgm:spPr/>
    </dgm:pt>
    <dgm:pt modelId="{ACB01E1D-9422-459A-A43C-A2F487EA159D}" type="pres">
      <dgm:prSet presAssocID="{215952BA-AFF4-4A71-A79C-2697CC278C5E}" presName="parentText" presStyleLbl="node1" presStyleIdx="7" presStyleCnt="8" custLinFactNeighborY="45674">
        <dgm:presLayoutVars>
          <dgm:chMax val="0"/>
          <dgm:bulletEnabled val="1"/>
        </dgm:presLayoutVars>
      </dgm:prSet>
      <dgm:spPr/>
    </dgm:pt>
  </dgm:ptLst>
  <dgm:cxnLst>
    <dgm:cxn modelId="{602CBA02-C021-47C0-AB5A-3CD7EDA7CBC0}" type="presOf" srcId="{2553C20D-1D12-43EA-A323-3E4ADD9E1054}" destId="{B7DCEF62-90C3-4234-809A-F84E8DEB7FC0}" srcOrd="0" destOrd="0" presId="urn:microsoft.com/office/officeart/2005/8/layout/vList2"/>
    <dgm:cxn modelId="{EA8F210C-96FA-4E84-A697-41F5986D0497}" srcId="{7140B803-3723-4CFE-8AEB-3A97191F6354}" destId="{2324C96A-CE7A-4D07-B170-1CB45AF9C58D}" srcOrd="5" destOrd="0" parTransId="{8F99D160-F674-4512-AACB-85D14E200E27}" sibTransId="{B1B5399C-381A-4970-B0AD-32EAE7D59CC4}"/>
    <dgm:cxn modelId="{EC6C730D-21C2-466F-A6FD-D45BDFCE6570}" srcId="{59FC7EEB-E8BB-452F-98F9-E2784FFBD8B7}" destId="{74DEB6DE-742B-4E32-8594-096416A6C0B6}" srcOrd="0" destOrd="0" parTransId="{E90666D9-40BE-4B19-BB7F-C7B3400870E5}" sibTransId="{C9A115A5-D5AF-43BB-973B-6F15F7A7AA89}"/>
    <dgm:cxn modelId="{307C631D-9CB2-4213-AECB-F7C57E0A907B}" type="presOf" srcId="{7140B803-3723-4CFE-8AEB-3A97191F6354}" destId="{C3E76798-A385-4858-8F4F-A3CB6BA8867A}" srcOrd="0" destOrd="0" presId="urn:microsoft.com/office/officeart/2005/8/layout/vList2"/>
    <dgm:cxn modelId="{87D01220-DE4E-4026-988A-33CADEC3A8E7}" type="presOf" srcId="{74DEB6DE-742B-4E32-8594-096416A6C0B6}" destId="{10195080-F70A-4176-9FC5-BA0B9902FCEA}" srcOrd="0" destOrd="0" presId="urn:microsoft.com/office/officeart/2005/8/layout/vList2"/>
    <dgm:cxn modelId="{6D23402B-0C57-44E0-9814-E3145F1C6843}" srcId="{7140B803-3723-4CFE-8AEB-3A97191F6354}" destId="{2553C20D-1D12-43EA-A323-3E4ADD9E1054}" srcOrd="0" destOrd="0" parTransId="{ADCE900F-51A8-459D-A081-7EEAB5EB8F0A}" sibTransId="{D8C6F083-100D-4A2D-9C1C-6DC3DF86EFFC}"/>
    <dgm:cxn modelId="{94CCC532-2AEF-4810-BC42-AD89B4C56896}" srcId="{2324C96A-CE7A-4D07-B170-1CB45AF9C58D}" destId="{D3BBD2FE-C7DB-40D7-849A-2D1B119D1645}" srcOrd="0" destOrd="0" parTransId="{66A4080D-B702-4EB8-A75B-EC6ED9964B8F}" sibTransId="{0FC3EFE5-6F8D-40A1-A85A-F55D8F706C05}"/>
    <dgm:cxn modelId="{79D5B040-DEBF-4E25-808D-01D27A5F71A7}" srcId="{7140B803-3723-4CFE-8AEB-3A97191F6354}" destId="{9BCB23BD-9246-48F8-8BFA-28D7F3324E73}" srcOrd="4" destOrd="0" parTransId="{AAB18F05-65F6-4417-B2A9-9D7430998EC5}" sibTransId="{1D260D8C-6FC8-4E03-9A37-2AB6B5E051EB}"/>
    <dgm:cxn modelId="{FF94115F-5829-4231-89E6-CA4565E5E590}" srcId="{7140B803-3723-4CFE-8AEB-3A97191F6354}" destId="{06B3B500-BFF7-415B-A393-FF288E5018C7}" srcOrd="6" destOrd="0" parTransId="{5E0FCCAF-9364-4513-9AC9-7920AEB0D99F}" sibTransId="{A0A0EE14-17EF-4D94-AA05-3A6195915EDD}"/>
    <dgm:cxn modelId="{9B2DFC43-E4E7-4AFC-B164-A715ED1B47C6}" type="presOf" srcId="{59FC7EEB-E8BB-452F-98F9-E2784FFBD8B7}" destId="{226540CC-12E0-4136-848A-6EC8B39865DC}" srcOrd="0" destOrd="0" presId="urn:microsoft.com/office/officeart/2005/8/layout/vList2"/>
    <dgm:cxn modelId="{9100996F-A001-4A68-856B-D224DC06A7C3}" type="presOf" srcId="{7D177279-E687-4AAE-A676-EE2034F2FE93}" destId="{FB573B63-7256-4B39-A36D-E8EEE13A042D}" srcOrd="0" destOrd="0" presId="urn:microsoft.com/office/officeart/2005/8/layout/vList2"/>
    <dgm:cxn modelId="{04802771-0361-4A18-81C3-DA8772E2CCE9}" type="presOf" srcId="{CCF6402E-EF0D-4E21-8910-1A2C5CFFA691}" destId="{E97A3501-81A0-4C55-8310-20CCEC37EC11}" srcOrd="0" destOrd="0" presId="urn:microsoft.com/office/officeart/2005/8/layout/vList2"/>
    <dgm:cxn modelId="{932BC253-CFD6-47A6-B7A7-68A820FEF831}" srcId="{7140B803-3723-4CFE-8AEB-3A97191F6354}" destId="{7D177279-E687-4AAE-A676-EE2034F2FE93}" srcOrd="2" destOrd="0" parTransId="{6B629EB6-FEEE-4235-96B8-058F0DFC24DF}" sibTransId="{2DD8EBAE-0FED-4403-90F9-CA9E95F97C1D}"/>
    <dgm:cxn modelId="{286D1578-7ABA-4598-8C75-21D23253418D}" srcId="{7140B803-3723-4CFE-8AEB-3A97191F6354}" destId="{215952BA-AFF4-4A71-A79C-2697CC278C5E}" srcOrd="7" destOrd="0" parTransId="{26B731ED-DE27-481C-8807-18882291C7B8}" sibTransId="{634BA274-71DD-45C2-9DA1-2349D4CAE4FB}"/>
    <dgm:cxn modelId="{A07AA893-D3A1-4B86-BF20-081989A71DF4}" srcId="{7140B803-3723-4CFE-8AEB-3A97191F6354}" destId="{CCF6402E-EF0D-4E21-8910-1A2C5CFFA691}" srcOrd="3" destOrd="0" parTransId="{2D39A5B2-7C32-4D33-ACB8-869AA5B9E220}" sibTransId="{72B65730-B4AE-40E0-9AF2-4D7C75570797}"/>
    <dgm:cxn modelId="{1741F596-7D41-4753-AC63-3CA23AF43E7B}" type="presOf" srcId="{9BCB23BD-9246-48F8-8BFA-28D7F3324E73}" destId="{866B8F4F-C68D-4C52-AD03-01A660821C4C}" srcOrd="0" destOrd="0" presId="urn:microsoft.com/office/officeart/2005/8/layout/vList2"/>
    <dgm:cxn modelId="{A1FD8EA2-E122-4B5A-BD71-9CAB88E2FB6E}" type="presOf" srcId="{71F5539F-9779-4DFC-890B-30548ACAD1B8}" destId="{7AE57D73-82F7-48F2-9758-8AB49E199810}" srcOrd="0" destOrd="1" presId="urn:microsoft.com/office/officeart/2005/8/layout/vList2"/>
    <dgm:cxn modelId="{014DEDAA-70C2-4071-83B4-43074AC83E58}" type="presOf" srcId="{06B3B500-BFF7-415B-A393-FF288E5018C7}" destId="{8BC25ADC-1FFD-41D6-BEFC-BED55458259B}" srcOrd="0" destOrd="0" presId="urn:microsoft.com/office/officeart/2005/8/layout/vList2"/>
    <dgm:cxn modelId="{4D893AB1-0826-4DA9-88C5-63C1ABECD047}" type="presOf" srcId="{2324C96A-CE7A-4D07-B170-1CB45AF9C58D}" destId="{BFBF03D8-B2DD-481A-A162-F7FA7F2B1038}" srcOrd="0" destOrd="0" presId="urn:microsoft.com/office/officeart/2005/8/layout/vList2"/>
    <dgm:cxn modelId="{E318C6B9-9DB1-436E-8099-DDB40B633210}" type="presOf" srcId="{D3BBD2FE-C7DB-40D7-849A-2D1B119D1645}" destId="{7AE57D73-82F7-48F2-9758-8AB49E199810}" srcOrd="0" destOrd="0" presId="urn:microsoft.com/office/officeart/2005/8/layout/vList2"/>
    <dgm:cxn modelId="{F6EA62CA-11E5-44FB-B21A-9303DD5A8C48}" type="presOf" srcId="{8426B4B7-A4CB-45DF-ADF2-03940D5B7752}" destId="{A1733AB1-C3C6-40AF-87C2-A2873D67463E}" srcOrd="0" destOrd="0" presId="urn:microsoft.com/office/officeart/2005/8/layout/vList2"/>
    <dgm:cxn modelId="{ADC184DA-63C0-4B11-8647-8896783B6148}" srcId="{2553C20D-1D12-43EA-A323-3E4ADD9E1054}" destId="{8426B4B7-A4CB-45DF-ADF2-03940D5B7752}" srcOrd="0" destOrd="0" parTransId="{3E0AC7AD-F056-4AF1-B5FB-255B5AB3010C}" sibTransId="{FAB33004-F148-4E9C-8731-78F15D81066B}"/>
    <dgm:cxn modelId="{D70F4BDC-E8D1-4E24-A092-B1F9103D2298}" srcId="{7140B803-3723-4CFE-8AEB-3A97191F6354}" destId="{59FC7EEB-E8BB-452F-98F9-E2784FFBD8B7}" srcOrd="1" destOrd="0" parTransId="{28BA8C69-66F6-450B-AA2D-4AFB408EF66E}" sibTransId="{5F95C462-924E-4A36-9CD0-A594EE1E1404}"/>
    <dgm:cxn modelId="{4EA759E8-E628-4E81-892B-6CDA13583490}" srcId="{2324C96A-CE7A-4D07-B170-1CB45AF9C58D}" destId="{71F5539F-9779-4DFC-890B-30548ACAD1B8}" srcOrd="1" destOrd="0" parTransId="{22D8B471-0DDE-46AB-8A65-0005746DBF7E}" sibTransId="{AE43D9E0-B2E0-41A6-B398-A8A7010D0956}"/>
    <dgm:cxn modelId="{08543DEC-99D4-4BB5-8F18-11827BB7F422}" type="presOf" srcId="{215952BA-AFF4-4A71-A79C-2697CC278C5E}" destId="{ACB01E1D-9422-459A-A43C-A2F487EA159D}" srcOrd="0" destOrd="0" presId="urn:microsoft.com/office/officeart/2005/8/layout/vList2"/>
    <dgm:cxn modelId="{31B96636-B9EA-4EB0-A5DC-BD1B545B4F2D}" type="presParOf" srcId="{C3E76798-A385-4858-8F4F-A3CB6BA8867A}" destId="{B7DCEF62-90C3-4234-809A-F84E8DEB7FC0}" srcOrd="0" destOrd="0" presId="urn:microsoft.com/office/officeart/2005/8/layout/vList2"/>
    <dgm:cxn modelId="{181BE8BC-AB63-44A5-936C-EEDC708CEA42}" type="presParOf" srcId="{C3E76798-A385-4858-8F4F-A3CB6BA8867A}" destId="{A1733AB1-C3C6-40AF-87C2-A2873D67463E}" srcOrd="1" destOrd="0" presId="urn:microsoft.com/office/officeart/2005/8/layout/vList2"/>
    <dgm:cxn modelId="{A4657B1D-A0DA-4C40-9565-70AB00F36CBB}" type="presParOf" srcId="{C3E76798-A385-4858-8F4F-A3CB6BA8867A}" destId="{226540CC-12E0-4136-848A-6EC8B39865DC}" srcOrd="2" destOrd="0" presId="urn:microsoft.com/office/officeart/2005/8/layout/vList2"/>
    <dgm:cxn modelId="{F73BBF69-EF26-4F96-AD14-1B891B9390D7}" type="presParOf" srcId="{C3E76798-A385-4858-8F4F-A3CB6BA8867A}" destId="{10195080-F70A-4176-9FC5-BA0B9902FCEA}" srcOrd="3" destOrd="0" presId="urn:microsoft.com/office/officeart/2005/8/layout/vList2"/>
    <dgm:cxn modelId="{5AB84B65-F540-4DCA-B050-7F2776FABC65}" type="presParOf" srcId="{C3E76798-A385-4858-8F4F-A3CB6BA8867A}" destId="{FB573B63-7256-4B39-A36D-E8EEE13A042D}" srcOrd="4" destOrd="0" presId="urn:microsoft.com/office/officeart/2005/8/layout/vList2"/>
    <dgm:cxn modelId="{D201D8BD-87E3-4A08-A2A6-86B4C6B2DB08}" type="presParOf" srcId="{C3E76798-A385-4858-8F4F-A3CB6BA8867A}" destId="{4C22FA40-0D31-4AFF-BE08-67E646AB8B80}" srcOrd="5" destOrd="0" presId="urn:microsoft.com/office/officeart/2005/8/layout/vList2"/>
    <dgm:cxn modelId="{4751C70D-A837-4F4B-9557-AB3130E88F71}" type="presParOf" srcId="{C3E76798-A385-4858-8F4F-A3CB6BA8867A}" destId="{E97A3501-81A0-4C55-8310-20CCEC37EC11}" srcOrd="6" destOrd="0" presId="urn:microsoft.com/office/officeart/2005/8/layout/vList2"/>
    <dgm:cxn modelId="{CF9BE194-8856-47B3-AC3A-8EDFF1CDB972}" type="presParOf" srcId="{C3E76798-A385-4858-8F4F-A3CB6BA8867A}" destId="{4391912B-F9CE-4502-A97B-895168CC44DE}" srcOrd="7" destOrd="0" presId="urn:microsoft.com/office/officeart/2005/8/layout/vList2"/>
    <dgm:cxn modelId="{EBA5DB63-1A19-4D76-90A7-A1527E8A23EE}" type="presParOf" srcId="{C3E76798-A385-4858-8F4F-A3CB6BA8867A}" destId="{866B8F4F-C68D-4C52-AD03-01A660821C4C}" srcOrd="8" destOrd="0" presId="urn:microsoft.com/office/officeart/2005/8/layout/vList2"/>
    <dgm:cxn modelId="{1DACD393-ED3B-48E1-8B93-26376DA1E4C1}" type="presParOf" srcId="{C3E76798-A385-4858-8F4F-A3CB6BA8867A}" destId="{966C9A52-E77E-4684-85D6-EBC2F565D23D}" srcOrd="9" destOrd="0" presId="urn:microsoft.com/office/officeart/2005/8/layout/vList2"/>
    <dgm:cxn modelId="{24DC854F-1A73-4068-8694-93982338555A}" type="presParOf" srcId="{C3E76798-A385-4858-8F4F-A3CB6BA8867A}" destId="{BFBF03D8-B2DD-481A-A162-F7FA7F2B1038}" srcOrd="10" destOrd="0" presId="urn:microsoft.com/office/officeart/2005/8/layout/vList2"/>
    <dgm:cxn modelId="{C797CE4A-C836-4FD9-A991-1E0BCEF7EC4A}" type="presParOf" srcId="{C3E76798-A385-4858-8F4F-A3CB6BA8867A}" destId="{7AE57D73-82F7-48F2-9758-8AB49E199810}" srcOrd="11" destOrd="0" presId="urn:microsoft.com/office/officeart/2005/8/layout/vList2"/>
    <dgm:cxn modelId="{75C87E14-52ED-41A1-8BC1-F2166E804D64}" type="presParOf" srcId="{C3E76798-A385-4858-8F4F-A3CB6BA8867A}" destId="{8BC25ADC-1FFD-41D6-BEFC-BED55458259B}" srcOrd="12" destOrd="0" presId="urn:microsoft.com/office/officeart/2005/8/layout/vList2"/>
    <dgm:cxn modelId="{4FF7974E-7BAA-455C-B8F3-EACAAA8CED6F}" type="presParOf" srcId="{C3E76798-A385-4858-8F4F-A3CB6BA8867A}" destId="{E0B2220F-D787-43C9-BE6F-6005C7897601}" srcOrd="13" destOrd="0" presId="urn:microsoft.com/office/officeart/2005/8/layout/vList2"/>
    <dgm:cxn modelId="{2EF8AC1A-30BE-42A6-ACC3-13DA4AEA5F51}" type="presParOf" srcId="{C3E76798-A385-4858-8F4F-A3CB6BA8867A}" destId="{ACB01E1D-9422-459A-A43C-A2F487EA15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7A64FD-8C38-45AF-AB6F-8CBAFD038F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9CD1F1-5630-4EAB-A397-4BF78750D201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•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열거된 투자대상 외 투자 시 투자 가능 여부에 대한 해석 등이 필요하여 </a:t>
          </a:r>
          <a:r>
            <a:rPr lang="ko-KR" altLang="en-US" sz="1700" b="1" dirty="0">
              <a:solidFill>
                <a:srgbClr val="0066FF"/>
              </a:solidFill>
              <a:effectLst/>
              <a:latin typeface="+mn-ea"/>
              <a:ea typeface="+mn-ea"/>
            </a:rPr>
            <a:t>투자 불투명성 상존</a:t>
          </a:r>
          <a:endParaRPr lang="en-US" altLang="ko-KR" sz="1700" b="1" dirty="0">
            <a:solidFill>
              <a:srgbClr val="0066FF"/>
            </a:solidFill>
            <a:effectLst/>
            <a:latin typeface="+mn-ea"/>
            <a:ea typeface="+mn-ea"/>
          </a:endParaRPr>
        </a:p>
      </dgm:t>
    </dgm:pt>
    <dgm:pt modelId="{EF4E9AD9-3970-4C5B-86E9-5F45810D84DF}" type="parTrans" cxnId="{F4E2B3A5-CA15-452C-95F7-005AF7BDEDA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5B076A9B-7689-41E2-82D7-6AAE27A9EEF1}" type="sibTrans" cxnId="{F4E2B3A5-CA15-452C-95F7-005AF7BDEDA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449114B3-4F4A-461C-B506-E8B6AA9497DE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•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리츠 발행 주식을 의무적으로 청약에 제공해야 하므로 사모를 </a:t>
          </a:r>
          <a:r>
            <a:rPr lang="ko-KR" altLang="en-US" sz="1700" b="1" dirty="0">
              <a:solidFill>
                <a:srgbClr val="0066FF"/>
              </a:solidFill>
              <a:effectLst/>
              <a:latin typeface="+mn-ea"/>
              <a:ea typeface="+mn-ea"/>
            </a:rPr>
            <a:t>원하는 투자자의 필요 충족에 미흡</a:t>
          </a:r>
          <a:endParaRPr lang="en-US" altLang="ko-KR" sz="1700" b="1" dirty="0">
            <a:solidFill>
              <a:srgbClr val="0066FF"/>
            </a:solidFill>
            <a:effectLst/>
            <a:latin typeface="+mn-ea"/>
            <a:ea typeface="+mn-ea"/>
          </a:endParaRPr>
        </a:p>
      </dgm:t>
    </dgm:pt>
    <dgm:pt modelId="{3C2D670F-8606-44CA-A39A-849B2FC49932}" type="parTrans" cxnId="{8A18AFB7-2508-40F4-8B04-F28B58B650AB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EEBE56F4-BEFC-4ABD-8B40-510A4136CCB9}" type="sibTrans" cxnId="{8A18AFB7-2508-40F4-8B04-F28B58B650AB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28E89A7F-89CB-40E0-B6C4-11F1880DECE3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• 1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인 지분한도를 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50%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로 제한함으로써 우량 출자자의 책임 운영으로 리츠를 성장시킬 기회 제한</a:t>
          </a:r>
        </a:p>
      </dgm:t>
    </dgm:pt>
    <dgm:pt modelId="{0C6270A4-EB7E-4DE5-B4C7-039E4AD35C82}" type="parTrans" cxnId="{D188FBA5-5245-409A-92FA-92722AF222E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4C9D8BA1-FA40-4CE3-BB82-C4BC70109D22}" type="sibTrans" cxnId="{D188FBA5-5245-409A-92FA-92722AF222E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1C5D998F-B7D9-4801-9BEE-A387671DCCFE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79388" indent="-179388" latinLnBrk="1"/>
          <a:endParaRPr lang="en-US" altLang="ko-KR" sz="1700" b="1" dirty="0">
            <a:solidFill>
              <a:schemeClr val="tx1"/>
            </a:solidFill>
            <a:effectLst/>
            <a:latin typeface="+mn-ea"/>
            <a:ea typeface="+mn-ea"/>
          </a:endParaRPr>
        </a:p>
        <a:p>
          <a:pPr marL="179388" indent="-179388"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•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영업인가 원칙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예외로 영업등록에 따라 인가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(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등록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)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에 일정기간 소요</a:t>
          </a:r>
          <a:endParaRPr lang="en-US" altLang="ko-KR" sz="1700" b="1" dirty="0">
            <a:solidFill>
              <a:schemeClr val="tx1"/>
            </a:solidFill>
            <a:effectLst/>
            <a:latin typeface="+mn-ea"/>
            <a:ea typeface="+mn-ea"/>
          </a:endParaRPr>
        </a:p>
        <a:p>
          <a:pPr marL="0" latinLnBrk="1"/>
          <a:r>
            <a:rPr lang="en-US" altLang="ko-KR" sz="1700" b="0" dirty="0">
              <a:solidFill>
                <a:schemeClr val="tx1"/>
              </a:solidFill>
              <a:effectLst/>
              <a:latin typeface="+mn-ea"/>
              <a:ea typeface="+mn-ea"/>
            </a:rPr>
            <a:t>* </a:t>
          </a:r>
          <a:r>
            <a:rPr lang="ko-KR" altLang="en-US" sz="1700" b="0" dirty="0">
              <a:solidFill>
                <a:schemeClr val="tx1"/>
              </a:solidFill>
              <a:effectLst/>
              <a:latin typeface="+mn-ea"/>
              <a:ea typeface="+mn-ea"/>
            </a:rPr>
            <a:t>경쟁상품인 펀드</a:t>
          </a:r>
          <a:r>
            <a:rPr lang="en-US" altLang="ko-KR" sz="1700" b="0" dirty="0">
              <a:solidFill>
                <a:schemeClr val="tx1"/>
              </a:solidFill>
              <a:effectLst/>
              <a:latin typeface="+mn-ea"/>
              <a:ea typeface="+mn-ea"/>
            </a:rPr>
            <a:t>, PFV</a:t>
          </a:r>
          <a:r>
            <a:rPr lang="ko-KR" altLang="en-US" sz="1700" b="0" dirty="0">
              <a:solidFill>
                <a:schemeClr val="tx1"/>
              </a:solidFill>
              <a:effectLst/>
              <a:latin typeface="+mn-ea"/>
              <a:ea typeface="+mn-ea"/>
            </a:rPr>
            <a:t>에 비해 </a:t>
          </a:r>
          <a:r>
            <a:rPr lang="ko-KR" altLang="en-US" sz="1700" b="0" dirty="0" err="1">
              <a:solidFill>
                <a:schemeClr val="tx1"/>
              </a:solidFill>
              <a:effectLst/>
              <a:latin typeface="+mn-ea"/>
              <a:ea typeface="+mn-ea"/>
            </a:rPr>
            <a:t>사모리츠</a:t>
          </a:r>
          <a:r>
            <a:rPr lang="ko-KR" altLang="en-US" sz="1700" b="0" dirty="0">
              <a:solidFill>
                <a:schemeClr val="tx1"/>
              </a:solidFill>
              <a:effectLst/>
              <a:latin typeface="+mn-ea"/>
              <a:ea typeface="+mn-ea"/>
            </a:rPr>
            <a:t> 추진</a:t>
          </a:r>
          <a:r>
            <a:rPr lang="en-US" altLang="ko-KR" sz="1700" b="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0" dirty="0">
              <a:solidFill>
                <a:schemeClr val="tx1"/>
              </a:solidFill>
              <a:effectLst/>
              <a:latin typeface="+mn-ea"/>
              <a:ea typeface="+mn-ea"/>
            </a:rPr>
            <a:t>리츠의 부동산개발사업 추진 시 </a:t>
          </a:r>
          <a:r>
            <a:rPr lang="ko-KR" altLang="en-US" sz="1700" b="0" dirty="0">
              <a:solidFill>
                <a:srgbClr val="0066FF"/>
              </a:solidFill>
              <a:effectLst/>
              <a:latin typeface="+mn-ea"/>
              <a:ea typeface="+mn-ea"/>
            </a:rPr>
            <a:t>경쟁력이 떨어짐</a:t>
          </a:r>
          <a:endParaRPr lang="en-US" altLang="ko-KR" sz="1700" b="0" dirty="0">
            <a:solidFill>
              <a:srgbClr val="0066FF"/>
            </a:solidFill>
            <a:effectLst/>
            <a:latin typeface="+mn-ea"/>
            <a:ea typeface="+mn-ea"/>
          </a:endParaRPr>
        </a:p>
      </dgm:t>
    </dgm:pt>
    <dgm:pt modelId="{E70F40A6-83E6-416B-9699-E8463F7F1FBE}" type="parTrans" cxnId="{742B6C53-7DA4-404E-B54D-E033438C633B}">
      <dgm:prSet/>
      <dgm:spPr/>
      <dgm:t>
        <a:bodyPr/>
        <a:lstStyle/>
        <a:p>
          <a:pPr latinLnBrk="1"/>
          <a:endParaRPr lang="ko-KR" altLang="en-US" sz="1700" b="1">
            <a:effectLst/>
            <a:latin typeface="+mn-ea"/>
            <a:ea typeface="+mn-ea"/>
          </a:endParaRPr>
        </a:p>
      </dgm:t>
    </dgm:pt>
    <dgm:pt modelId="{68150685-3A74-4ECA-BA89-3380504F2452}" type="sibTrans" cxnId="{742B6C53-7DA4-404E-B54D-E033438C633B}">
      <dgm:prSet/>
      <dgm:spPr/>
      <dgm:t>
        <a:bodyPr/>
        <a:lstStyle/>
        <a:p>
          <a:pPr latinLnBrk="1"/>
          <a:endParaRPr lang="ko-KR" altLang="en-US" sz="1700" b="1">
            <a:effectLst/>
            <a:latin typeface="+mn-ea"/>
            <a:ea typeface="+mn-ea"/>
          </a:endParaRPr>
        </a:p>
      </dgm:t>
    </dgm:pt>
    <dgm:pt modelId="{5B7EEFEC-E4AF-4A3A-BB82-1C2B5637F51B}" type="pres">
      <dgm:prSet presAssocID="{737A64FD-8C38-45AF-AB6F-8CBAFD038FFB}" presName="linear" presStyleCnt="0">
        <dgm:presLayoutVars>
          <dgm:animLvl val="lvl"/>
          <dgm:resizeHandles val="exact"/>
        </dgm:presLayoutVars>
      </dgm:prSet>
      <dgm:spPr/>
    </dgm:pt>
    <dgm:pt modelId="{23C96C08-81E8-434B-AB3B-C050E2F3105C}" type="pres">
      <dgm:prSet presAssocID="{239CD1F1-5630-4EAB-A397-4BF78750D201}" presName="parentText" presStyleLbl="node1" presStyleIdx="0" presStyleCnt="4" custScaleY="140160" custLinFactY="-2189753" custLinFactNeighborX="2026" custLinFactNeighborY="-2200000">
        <dgm:presLayoutVars>
          <dgm:chMax val="0"/>
          <dgm:bulletEnabled val="1"/>
        </dgm:presLayoutVars>
      </dgm:prSet>
      <dgm:spPr/>
    </dgm:pt>
    <dgm:pt modelId="{662DD435-49E0-4266-96EE-9B79D3CD507A}" type="pres">
      <dgm:prSet presAssocID="{5B076A9B-7689-41E2-82D7-6AAE27A9EEF1}" presName="spacer" presStyleCnt="0"/>
      <dgm:spPr/>
    </dgm:pt>
    <dgm:pt modelId="{BD6C3DE3-ACCA-444D-B588-430E4C330F90}" type="pres">
      <dgm:prSet presAssocID="{1C5D998F-B7D9-4801-9BEE-A387671DCCFE}" presName="parentText" presStyleLbl="node1" presStyleIdx="1" presStyleCnt="4" custScaleX="100019" custScaleY="2000000" custLinFactY="-9437796" custLinFactNeighborY="-9500000">
        <dgm:presLayoutVars>
          <dgm:chMax val="0"/>
          <dgm:bulletEnabled val="1"/>
        </dgm:presLayoutVars>
      </dgm:prSet>
      <dgm:spPr/>
    </dgm:pt>
    <dgm:pt modelId="{F62A4DD0-E117-451A-8140-B17DAECA00D3}" type="pres">
      <dgm:prSet presAssocID="{68150685-3A74-4ECA-BA89-3380504F2452}" presName="spacer" presStyleCnt="0"/>
      <dgm:spPr/>
    </dgm:pt>
    <dgm:pt modelId="{4075AB2E-7615-4D0B-877F-EAC0D3EBA9E7}" type="pres">
      <dgm:prSet presAssocID="{449114B3-4F4A-461C-B506-E8B6AA9497DE}" presName="parentText" presStyleLbl="node1" presStyleIdx="2" presStyleCnt="4" custScaleY="144286" custLinFactY="394732" custLinFactNeighborY="400000">
        <dgm:presLayoutVars>
          <dgm:chMax val="0"/>
          <dgm:bulletEnabled val="1"/>
        </dgm:presLayoutVars>
      </dgm:prSet>
      <dgm:spPr/>
    </dgm:pt>
    <dgm:pt modelId="{64304225-BDEB-47EA-820B-6B25850B0282}" type="pres">
      <dgm:prSet presAssocID="{EEBE56F4-BEFC-4ABD-8B40-510A4136CCB9}" presName="spacer" presStyleCnt="0"/>
      <dgm:spPr/>
    </dgm:pt>
    <dgm:pt modelId="{6EF1EF25-C4AA-4D89-B469-AFD06FCC5EDE}" type="pres">
      <dgm:prSet presAssocID="{28E89A7F-89CB-40E0-B6C4-11F1880DECE3}" presName="parentText" presStyleLbl="node1" presStyleIdx="3" presStyleCnt="4" custScaleY="135943" custLinFactY="3900000" custLinFactNeighborX="1164" custLinFactNeighborY="3936544">
        <dgm:presLayoutVars>
          <dgm:chMax val="0"/>
          <dgm:bulletEnabled val="1"/>
        </dgm:presLayoutVars>
      </dgm:prSet>
      <dgm:spPr/>
    </dgm:pt>
  </dgm:ptLst>
  <dgm:cxnLst>
    <dgm:cxn modelId="{EA1C7D2F-ABC3-4140-AC4F-C39564E57E31}" type="presOf" srcId="{28E89A7F-89CB-40E0-B6C4-11F1880DECE3}" destId="{6EF1EF25-C4AA-4D89-B469-AFD06FCC5EDE}" srcOrd="0" destOrd="0" presId="urn:microsoft.com/office/officeart/2005/8/layout/vList2"/>
    <dgm:cxn modelId="{D5F0C065-3121-466E-8E8D-57EE38C4D9E0}" type="presOf" srcId="{449114B3-4F4A-461C-B506-E8B6AA9497DE}" destId="{4075AB2E-7615-4D0B-877F-EAC0D3EBA9E7}" srcOrd="0" destOrd="0" presId="urn:microsoft.com/office/officeart/2005/8/layout/vList2"/>
    <dgm:cxn modelId="{742B6C53-7DA4-404E-B54D-E033438C633B}" srcId="{737A64FD-8C38-45AF-AB6F-8CBAFD038FFB}" destId="{1C5D998F-B7D9-4801-9BEE-A387671DCCFE}" srcOrd="1" destOrd="0" parTransId="{E70F40A6-83E6-416B-9699-E8463F7F1FBE}" sibTransId="{68150685-3A74-4ECA-BA89-3380504F2452}"/>
    <dgm:cxn modelId="{9265A074-1C98-4EC7-AD40-D2D75567FFB2}" type="presOf" srcId="{239CD1F1-5630-4EAB-A397-4BF78750D201}" destId="{23C96C08-81E8-434B-AB3B-C050E2F3105C}" srcOrd="0" destOrd="0" presId="urn:microsoft.com/office/officeart/2005/8/layout/vList2"/>
    <dgm:cxn modelId="{009A5291-2DC7-4268-B34F-5871F1C0FFBB}" type="presOf" srcId="{1C5D998F-B7D9-4801-9BEE-A387671DCCFE}" destId="{BD6C3DE3-ACCA-444D-B588-430E4C330F90}" srcOrd="0" destOrd="0" presId="urn:microsoft.com/office/officeart/2005/8/layout/vList2"/>
    <dgm:cxn modelId="{F4E2B3A5-CA15-452C-95F7-005AF7BDEDA3}" srcId="{737A64FD-8C38-45AF-AB6F-8CBAFD038FFB}" destId="{239CD1F1-5630-4EAB-A397-4BF78750D201}" srcOrd="0" destOrd="0" parTransId="{EF4E9AD9-3970-4C5B-86E9-5F45810D84DF}" sibTransId="{5B076A9B-7689-41E2-82D7-6AAE27A9EEF1}"/>
    <dgm:cxn modelId="{D188FBA5-5245-409A-92FA-92722AF222E3}" srcId="{737A64FD-8C38-45AF-AB6F-8CBAFD038FFB}" destId="{28E89A7F-89CB-40E0-B6C4-11F1880DECE3}" srcOrd="3" destOrd="0" parTransId="{0C6270A4-EB7E-4DE5-B4C7-039E4AD35C82}" sibTransId="{4C9D8BA1-FA40-4CE3-BB82-C4BC70109D22}"/>
    <dgm:cxn modelId="{8A18AFB7-2508-40F4-8B04-F28B58B650AB}" srcId="{737A64FD-8C38-45AF-AB6F-8CBAFD038FFB}" destId="{449114B3-4F4A-461C-B506-E8B6AA9497DE}" srcOrd="2" destOrd="0" parTransId="{3C2D670F-8606-44CA-A39A-849B2FC49932}" sibTransId="{EEBE56F4-BEFC-4ABD-8B40-510A4136CCB9}"/>
    <dgm:cxn modelId="{E8D27DF2-63D5-4A57-BF53-B53978989F5C}" type="presOf" srcId="{737A64FD-8C38-45AF-AB6F-8CBAFD038FFB}" destId="{5B7EEFEC-E4AF-4A3A-BB82-1C2B5637F51B}" srcOrd="0" destOrd="0" presId="urn:microsoft.com/office/officeart/2005/8/layout/vList2"/>
    <dgm:cxn modelId="{C2890438-AEF1-4172-ADF2-6D5461893D79}" type="presParOf" srcId="{5B7EEFEC-E4AF-4A3A-BB82-1C2B5637F51B}" destId="{23C96C08-81E8-434B-AB3B-C050E2F3105C}" srcOrd="0" destOrd="0" presId="urn:microsoft.com/office/officeart/2005/8/layout/vList2"/>
    <dgm:cxn modelId="{C50477F8-9823-4497-AC86-068C2FE60F4F}" type="presParOf" srcId="{5B7EEFEC-E4AF-4A3A-BB82-1C2B5637F51B}" destId="{662DD435-49E0-4266-96EE-9B79D3CD507A}" srcOrd="1" destOrd="0" presId="urn:microsoft.com/office/officeart/2005/8/layout/vList2"/>
    <dgm:cxn modelId="{48040F30-5C59-4A67-9C8C-D2F0973B6DA9}" type="presParOf" srcId="{5B7EEFEC-E4AF-4A3A-BB82-1C2B5637F51B}" destId="{BD6C3DE3-ACCA-444D-B588-430E4C330F90}" srcOrd="2" destOrd="0" presId="urn:microsoft.com/office/officeart/2005/8/layout/vList2"/>
    <dgm:cxn modelId="{81C1BED8-54EB-4389-A01E-B76DBAD53060}" type="presParOf" srcId="{5B7EEFEC-E4AF-4A3A-BB82-1C2B5637F51B}" destId="{F62A4DD0-E117-451A-8140-B17DAECA00D3}" srcOrd="3" destOrd="0" presId="urn:microsoft.com/office/officeart/2005/8/layout/vList2"/>
    <dgm:cxn modelId="{BE40FB0B-8F1F-48D2-AC87-15858258D635}" type="presParOf" srcId="{5B7EEFEC-E4AF-4A3A-BB82-1C2B5637F51B}" destId="{4075AB2E-7615-4D0B-877F-EAC0D3EBA9E7}" srcOrd="4" destOrd="0" presId="urn:microsoft.com/office/officeart/2005/8/layout/vList2"/>
    <dgm:cxn modelId="{F96C8255-9F3F-46A0-911F-02C4A0ACA3CD}" type="presParOf" srcId="{5B7EEFEC-E4AF-4A3A-BB82-1C2B5637F51B}" destId="{64304225-BDEB-47EA-820B-6B25850B0282}" srcOrd="5" destOrd="0" presId="urn:microsoft.com/office/officeart/2005/8/layout/vList2"/>
    <dgm:cxn modelId="{3C880125-1E12-482D-BB3A-2C5C2EFE24CE}" type="presParOf" srcId="{5B7EEFEC-E4AF-4A3A-BB82-1C2B5637F51B}" destId="{6EF1EF25-C4AA-4D89-B469-AFD06FCC5E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7A64FD-8C38-45AF-AB6F-8CBAFD038F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9CD1F1-5630-4EAB-A397-4BF78750D201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6365875" indent="-6365875"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 •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부동산펀드 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: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사모 → 단기형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일물 </a:t>
          </a:r>
          <a:r>
            <a:rPr lang="ko-KR" altLang="en-US" sz="1700" b="1" dirty="0" err="1">
              <a:solidFill>
                <a:schemeClr val="tx1"/>
              </a:solidFill>
              <a:effectLst/>
              <a:latin typeface="+mn-ea"/>
              <a:ea typeface="+mn-ea"/>
            </a:rPr>
            <a:t>일펀드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PF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대출 → 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(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신탁형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) AMC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가 출자자와 독립하여 신의성실원칙에 따라 운용 </a:t>
          </a:r>
          <a:endParaRPr lang="en-US" altLang="ko-KR" sz="1700" b="1" dirty="0">
            <a:solidFill>
              <a:srgbClr val="0066FF"/>
            </a:solidFill>
            <a:effectLst/>
            <a:latin typeface="+mn-ea"/>
            <a:ea typeface="+mn-ea"/>
          </a:endParaRPr>
        </a:p>
      </dgm:t>
    </dgm:pt>
    <dgm:pt modelId="{EF4E9AD9-3970-4C5B-86E9-5F45810D84DF}" type="parTrans" cxnId="{F4E2B3A5-CA15-452C-95F7-005AF7BDEDA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5B076A9B-7689-41E2-82D7-6AAE27A9EEF1}" type="sibTrans" cxnId="{F4E2B3A5-CA15-452C-95F7-005AF7BDEDA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449114B3-4F4A-461C-B506-E8B6AA9497DE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 • PFV :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사모 → 부동산 </a:t>
          </a:r>
          <a:r>
            <a:rPr lang="ko-KR" altLang="en-US" sz="1700" b="1" dirty="0" err="1">
              <a:solidFill>
                <a:schemeClr val="tx1"/>
              </a:solidFill>
              <a:effectLst/>
              <a:latin typeface="+mn-ea"/>
              <a:ea typeface="+mn-ea"/>
            </a:rPr>
            <a:t>개발∙분양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 </a:t>
          </a:r>
          <a:r>
            <a:rPr lang="en-US" altLang="ko-KR" sz="1700" b="1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&gt;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 </a:t>
          </a:r>
          <a:r>
            <a:rPr lang="ko-KR" altLang="en-US" sz="1700" b="1" dirty="0" err="1">
              <a:solidFill>
                <a:schemeClr val="tx1"/>
              </a:solidFill>
              <a:effectLst/>
              <a:latin typeface="+mn-ea"/>
              <a:ea typeface="+mn-ea"/>
            </a:rPr>
            <a:t>개발∙운영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 → 출자자가 이사회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주총 통해 관여 </a:t>
          </a:r>
          <a:endParaRPr lang="en-US" altLang="ko-KR" sz="1700" b="1" dirty="0">
            <a:solidFill>
              <a:srgbClr val="0066FF"/>
            </a:solidFill>
            <a:effectLst/>
            <a:latin typeface="+mn-ea"/>
            <a:ea typeface="+mn-ea"/>
          </a:endParaRPr>
        </a:p>
      </dgm:t>
    </dgm:pt>
    <dgm:pt modelId="{3C2D670F-8606-44CA-A39A-849B2FC49932}" type="parTrans" cxnId="{8A18AFB7-2508-40F4-8B04-F28B58B650AB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EEBE56F4-BEFC-4ABD-8B40-510A4136CCB9}" type="sibTrans" cxnId="{8A18AFB7-2508-40F4-8B04-F28B58B650AB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28E89A7F-89CB-40E0-B6C4-11F1880DECE3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  </a:t>
          </a:r>
          <a:r>
            <a:rPr lang="en-US" altLang="ko-KR" sz="2500" b="1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⇒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투자 목적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자금조달 방법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출자자 의사 결정권 등에 따라 결정</a:t>
          </a:r>
        </a:p>
      </dgm:t>
    </dgm:pt>
    <dgm:pt modelId="{0C6270A4-EB7E-4DE5-B4C7-039E4AD35C82}" type="parTrans" cxnId="{D188FBA5-5245-409A-92FA-92722AF222E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4C9D8BA1-FA40-4CE3-BB82-C4BC70109D22}" type="sibTrans" cxnId="{D188FBA5-5245-409A-92FA-92722AF222E3}">
      <dgm:prSet/>
      <dgm:spPr/>
      <dgm:t>
        <a:bodyPr/>
        <a:lstStyle/>
        <a:p>
          <a:pPr latinLnBrk="1"/>
          <a:endParaRPr lang="ko-KR" altLang="en-US" sz="1700" b="1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1C5D998F-B7D9-4801-9BEE-A387671DCCFE}">
      <dgm:prSet phldrT="[텍스트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79388" indent="-179388" algn="l" latinLnBrk="1"/>
          <a:endParaRPr lang="en-US" altLang="ko-KR" sz="1700" b="1" dirty="0">
            <a:solidFill>
              <a:schemeClr val="tx1"/>
            </a:solidFill>
            <a:effectLst/>
            <a:latin typeface="+mn-ea"/>
            <a:ea typeface="+mn-ea"/>
          </a:endParaRPr>
        </a:p>
        <a:p>
          <a:pPr marL="179388" indent="-179388" algn="ctr"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 </a:t>
          </a:r>
          <a:r>
            <a:rPr lang="ko-KR" altLang="en-US" sz="2200" b="1" dirty="0">
              <a:solidFill>
                <a:srgbClr val="0066FF"/>
              </a:solidFill>
              <a:effectLst/>
              <a:latin typeface="+mn-ea"/>
              <a:ea typeface="+mn-ea"/>
            </a:rPr>
            <a:t>리츠</a:t>
          </a:r>
          <a:r>
            <a:rPr lang="en-US" altLang="ko-KR" sz="2200" b="1" dirty="0">
              <a:solidFill>
                <a:srgbClr val="0066FF"/>
              </a:solidFill>
              <a:effectLst/>
              <a:latin typeface="+mn-ea"/>
              <a:ea typeface="+mn-ea"/>
            </a:rPr>
            <a:t>, </a:t>
          </a:r>
          <a:r>
            <a:rPr lang="ko-KR" altLang="en-US" sz="2200" b="1" dirty="0">
              <a:solidFill>
                <a:srgbClr val="0066FF"/>
              </a:solidFill>
              <a:effectLst/>
              <a:latin typeface="+mn-ea"/>
              <a:ea typeface="+mn-ea"/>
            </a:rPr>
            <a:t>부동산펀드</a:t>
          </a:r>
          <a:r>
            <a:rPr lang="en-US" altLang="ko-KR" sz="2200" b="1" dirty="0">
              <a:solidFill>
                <a:srgbClr val="0066FF"/>
              </a:solidFill>
              <a:effectLst/>
              <a:latin typeface="+mn-ea"/>
              <a:ea typeface="+mn-ea"/>
            </a:rPr>
            <a:t>, PFV</a:t>
          </a:r>
          <a:r>
            <a:rPr lang="ko-KR" altLang="en-US" sz="2200" b="1" dirty="0">
              <a:solidFill>
                <a:srgbClr val="0066FF"/>
              </a:solidFill>
              <a:effectLst/>
              <a:latin typeface="+mn-ea"/>
              <a:ea typeface="+mn-ea"/>
            </a:rPr>
            <a:t>의 장점에 따라 시장에서 주로 활용되는 분야</a:t>
          </a:r>
          <a:endParaRPr lang="en-US" altLang="ko-KR" sz="2200" b="1" dirty="0">
            <a:solidFill>
              <a:srgbClr val="0066FF"/>
            </a:solidFill>
            <a:effectLst/>
            <a:latin typeface="+mn-ea"/>
            <a:ea typeface="+mn-ea"/>
          </a:endParaRPr>
        </a:p>
        <a:p>
          <a:pPr marL="179388" indent="-179388" algn="l" latinLnBrk="1"/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 •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리츠 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: </a:t>
          </a:r>
          <a:r>
            <a:rPr lang="ko-KR" altLang="en-US" sz="1700" b="1" dirty="0" err="1">
              <a:solidFill>
                <a:schemeClr val="tx1"/>
              </a:solidFill>
              <a:effectLst/>
              <a:latin typeface="+mn-ea"/>
              <a:ea typeface="+mn-ea"/>
            </a:rPr>
            <a:t>공모∙상장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 → 자본시장과 연결을 통해 영속형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대형화 추구 → 출자자가 이사회</a:t>
          </a:r>
          <a:r>
            <a:rPr lang="en-US" altLang="ko-KR" sz="1700" b="1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dirty="0">
              <a:solidFill>
                <a:schemeClr val="tx1"/>
              </a:solidFill>
              <a:effectLst/>
              <a:latin typeface="+mn-ea"/>
              <a:ea typeface="+mn-ea"/>
            </a:rPr>
            <a:t>주총 통해 관여</a:t>
          </a:r>
          <a:endParaRPr lang="en-US" altLang="ko-KR" sz="1700" b="1" dirty="0">
            <a:solidFill>
              <a:schemeClr val="tx1"/>
            </a:solidFill>
            <a:effectLst/>
            <a:latin typeface="+mn-ea"/>
            <a:ea typeface="+mn-ea"/>
          </a:endParaRPr>
        </a:p>
      </dgm:t>
    </dgm:pt>
    <dgm:pt modelId="{E70F40A6-83E6-416B-9699-E8463F7F1FBE}" type="parTrans" cxnId="{742B6C53-7DA4-404E-B54D-E033438C633B}">
      <dgm:prSet/>
      <dgm:spPr/>
      <dgm:t>
        <a:bodyPr/>
        <a:lstStyle/>
        <a:p>
          <a:pPr latinLnBrk="1"/>
          <a:endParaRPr lang="ko-KR" altLang="en-US" sz="1700" b="1">
            <a:effectLst/>
            <a:latin typeface="+mn-ea"/>
            <a:ea typeface="+mn-ea"/>
          </a:endParaRPr>
        </a:p>
      </dgm:t>
    </dgm:pt>
    <dgm:pt modelId="{68150685-3A74-4ECA-BA89-3380504F2452}" type="sibTrans" cxnId="{742B6C53-7DA4-404E-B54D-E033438C633B}">
      <dgm:prSet/>
      <dgm:spPr/>
      <dgm:t>
        <a:bodyPr/>
        <a:lstStyle/>
        <a:p>
          <a:pPr latinLnBrk="1"/>
          <a:endParaRPr lang="ko-KR" altLang="en-US" sz="1700" b="1">
            <a:effectLst/>
            <a:latin typeface="+mn-ea"/>
            <a:ea typeface="+mn-ea"/>
          </a:endParaRPr>
        </a:p>
      </dgm:t>
    </dgm:pt>
    <dgm:pt modelId="{5B7EEFEC-E4AF-4A3A-BB82-1C2B5637F51B}" type="pres">
      <dgm:prSet presAssocID="{737A64FD-8C38-45AF-AB6F-8CBAFD038FFB}" presName="linear" presStyleCnt="0">
        <dgm:presLayoutVars>
          <dgm:animLvl val="lvl"/>
          <dgm:resizeHandles val="exact"/>
        </dgm:presLayoutVars>
      </dgm:prSet>
      <dgm:spPr/>
    </dgm:pt>
    <dgm:pt modelId="{23C96C08-81E8-434B-AB3B-C050E2F3105C}" type="pres">
      <dgm:prSet presAssocID="{239CD1F1-5630-4EAB-A397-4BF78750D201}" presName="parentText" presStyleLbl="node1" presStyleIdx="0" presStyleCnt="4" custScaleY="140160" custLinFactY="-1380733" custLinFactNeighborY="-1400000">
        <dgm:presLayoutVars>
          <dgm:chMax val="0"/>
          <dgm:bulletEnabled val="1"/>
        </dgm:presLayoutVars>
      </dgm:prSet>
      <dgm:spPr/>
    </dgm:pt>
    <dgm:pt modelId="{662DD435-49E0-4266-96EE-9B79D3CD507A}" type="pres">
      <dgm:prSet presAssocID="{5B076A9B-7689-41E2-82D7-6AAE27A9EEF1}" presName="spacer" presStyleCnt="0"/>
      <dgm:spPr/>
    </dgm:pt>
    <dgm:pt modelId="{BD6C3DE3-ACCA-444D-B588-430E4C330F90}" type="pres">
      <dgm:prSet presAssocID="{1C5D998F-B7D9-4801-9BEE-A387671DCCFE}" presName="parentText" presStyleLbl="node1" presStyleIdx="1" presStyleCnt="4" custScaleX="100019" custScaleY="2000000" custLinFactY="-8200000" custLinFactNeighborX="355" custLinFactNeighborY="-8283823">
        <dgm:presLayoutVars>
          <dgm:chMax val="0"/>
          <dgm:bulletEnabled val="1"/>
        </dgm:presLayoutVars>
      </dgm:prSet>
      <dgm:spPr/>
    </dgm:pt>
    <dgm:pt modelId="{F62A4DD0-E117-451A-8140-B17DAECA00D3}" type="pres">
      <dgm:prSet presAssocID="{68150685-3A74-4ECA-BA89-3380504F2452}" presName="spacer" presStyleCnt="0"/>
      <dgm:spPr/>
    </dgm:pt>
    <dgm:pt modelId="{4075AB2E-7615-4D0B-877F-EAC0D3EBA9E7}" type="pres">
      <dgm:prSet presAssocID="{449114B3-4F4A-461C-B506-E8B6AA9497DE}" presName="parentText" presStyleLbl="node1" presStyleIdx="2" presStyleCnt="4" custScaleY="144286" custLinFactY="-100000" custLinFactNeighborY="-140029">
        <dgm:presLayoutVars>
          <dgm:chMax val="0"/>
          <dgm:bulletEnabled val="1"/>
        </dgm:presLayoutVars>
      </dgm:prSet>
      <dgm:spPr/>
    </dgm:pt>
    <dgm:pt modelId="{64304225-BDEB-47EA-820B-6B25850B0282}" type="pres">
      <dgm:prSet presAssocID="{EEBE56F4-BEFC-4ABD-8B40-510A4136CCB9}" presName="spacer" presStyleCnt="0"/>
      <dgm:spPr/>
    </dgm:pt>
    <dgm:pt modelId="{6EF1EF25-C4AA-4D89-B469-AFD06FCC5EDE}" type="pres">
      <dgm:prSet presAssocID="{28E89A7F-89CB-40E0-B6C4-11F1880DECE3}" presName="parentText" presStyleLbl="node1" presStyleIdx="3" presStyleCnt="4" custScaleY="135943" custLinFactY="3900000" custLinFactNeighborX="1164" custLinFactNeighborY="3936544">
        <dgm:presLayoutVars>
          <dgm:chMax val="0"/>
          <dgm:bulletEnabled val="1"/>
        </dgm:presLayoutVars>
      </dgm:prSet>
      <dgm:spPr/>
    </dgm:pt>
  </dgm:ptLst>
  <dgm:cxnLst>
    <dgm:cxn modelId="{EA1C7D2F-ABC3-4140-AC4F-C39564E57E31}" type="presOf" srcId="{28E89A7F-89CB-40E0-B6C4-11F1880DECE3}" destId="{6EF1EF25-C4AA-4D89-B469-AFD06FCC5EDE}" srcOrd="0" destOrd="0" presId="urn:microsoft.com/office/officeart/2005/8/layout/vList2"/>
    <dgm:cxn modelId="{D5F0C065-3121-466E-8E8D-57EE38C4D9E0}" type="presOf" srcId="{449114B3-4F4A-461C-B506-E8B6AA9497DE}" destId="{4075AB2E-7615-4D0B-877F-EAC0D3EBA9E7}" srcOrd="0" destOrd="0" presId="urn:microsoft.com/office/officeart/2005/8/layout/vList2"/>
    <dgm:cxn modelId="{742B6C53-7DA4-404E-B54D-E033438C633B}" srcId="{737A64FD-8C38-45AF-AB6F-8CBAFD038FFB}" destId="{1C5D998F-B7D9-4801-9BEE-A387671DCCFE}" srcOrd="1" destOrd="0" parTransId="{E70F40A6-83E6-416B-9699-E8463F7F1FBE}" sibTransId="{68150685-3A74-4ECA-BA89-3380504F2452}"/>
    <dgm:cxn modelId="{9265A074-1C98-4EC7-AD40-D2D75567FFB2}" type="presOf" srcId="{239CD1F1-5630-4EAB-A397-4BF78750D201}" destId="{23C96C08-81E8-434B-AB3B-C050E2F3105C}" srcOrd="0" destOrd="0" presId="urn:microsoft.com/office/officeart/2005/8/layout/vList2"/>
    <dgm:cxn modelId="{009A5291-2DC7-4268-B34F-5871F1C0FFBB}" type="presOf" srcId="{1C5D998F-B7D9-4801-9BEE-A387671DCCFE}" destId="{BD6C3DE3-ACCA-444D-B588-430E4C330F90}" srcOrd="0" destOrd="0" presId="urn:microsoft.com/office/officeart/2005/8/layout/vList2"/>
    <dgm:cxn modelId="{F4E2B3A5-CA15-452C-95F7-005AF7BDEDA3}" srcId="{737A64FD-8C38-45AF-AB6F-8CBAFD038FFB}" destId="{239CD1F1-5630-4EAB-A397-4BF78750D201}" srcOrd="0" destOrd="0" parTransId="{EF4E9AD9-3970-4C5B-86E9-5F45810D84DF}" sibTransId="{5B076A9B-7689-41E2-82D7-6AAE27A9EEF1}"/>
    <dgm:cxn modelId="{D188FBA5-5245-409A-92FA-92722AF222E3}" srcId="{737A64FD-8C38-45AF-AB6F-8CBAFD038FFB}" destId="{28E89A7F-89CB-40E0-B6C4-11F1880DECE3}" srcOrd="3" destOrd="0" parTransId="{0C6270A4-EB7E-4DE5-B4C7-039E4AD35C82}" sibTransId="{4C9D8BA1-FA40-4CE3-BB82-C4BC70109D22}"/>
    <dgm:cxn modelId="{8A18AFB7-2508-40F4-8B04-F28B58B650AB}" srcId="{737A64FD-8C38-45AF-AB6F-8CBAFD038FFB}" destId="{449114B3-4F4A-461C-B506-E8B6AA9497DE}" srcOrd="2" destOrd="0" parTransId="{3C2D670F-8606-44CA-A39A-849B2FC49932}" sibTransId="{EEBE56F4-BEFC-4ABD-8B40-510A4136CCB9}"/>
    <dgm:cxn modelId="{E8D27DF2-63D5-4A57-BF53-B53978989F5C}" type="presOf" srcId="{737A64FD-8C38-45AF-AB6F-8CBAFD038FFB}" destId="{5B7EEFEC-E4AF-4A3A-BB82-1C2B5637F51B}" srcOrd="0" destOrd="0" presId="urn:microsoft.com/office/officeart/2005/8/layout/vList2"/>
    <dgm:cxn modelId="{C2890438-AEF1-4172-ADF2-6D5461893D79}" type="presParOf" srcId="{5B7EEFEC-E4AF-4A3A-BB82-1C2B5637F51B}" destId="{23C96C08-81E8-434B-AB3B-C050E2F3105C}" srcOrd="0" destOrd="0" presId="urn:microsoft.com/office/officeart/2005/8/layout/vList2"/>
    <dgm:cxn modelId="{C50477F8-9823-4497-AC86-068C2FE60F4F}" type="presParOf" srcId="{5B7EEFEC-E4AF-4A3A-BB82-1C2B5637F51B}" destId="{662DD435-49E0-4266-96EE-9B79D3CD507A}" srcOrd="1" destOrd="0" presId="urn:microsoft.com/office/officeart/2005/8/layout/vList2"/>
    <dgm:cxn modelId="{48040F30-5C59-4A67-9C8C-D2F0973B6DA9}" type="presParOf" srcId="{5B7EEFEC-E4AF-4A3A-BB82-1C2B5637F51B}" destId="{BD6C3DE3-ACCA-444D-B588-430E4C330F90}" srcOrd="2" destOrd="0" presId="urn:microsoft.com/office/officeart/2005/8/layout/vList2"/>
    <dgm:cxn modelId="{81C1BED8-54EB-4389-A01E-B76DBAD53060}" type="presParOf" srcId="{5B7EEFEC-E4AF-4A3A-BB82-1C2B5637F51B}" destId="{F62A4DD0-E117-451A-8140-B17DAECA00D3}" srcOrd="3" destOrd="0" presId="urn:microsoft.com/office/officeart/2005/8/layout/vList2"/>
    <dgm:cxn modelId="{BE40FB0B-8F1F-48D2-AC87-15858258D635}" type="presParOf" srcId="{5B7EEFEC-E4AF-4A3A-BB82-1C2B5637F51B}" destId="{4075AB2E-7615-4D0B-877F-EAC0D3EBA9E7}" srcOrd="4" destOrd="0" presId="urn:microsoft.com/office/officeart/2005/8/layout/vList2"/>
    <dgm:cxn modelId="{F96C8255-9F3F-46A0-911F-02C4A0ACA3CD}" type="presParOf" srcId="{5B7EEFEC-E4AF-4A3A-BB82-1C2B5637F51B}" destId="{64304225-BDEB-47EA-820B-6B25850B0282}" srcOrd="5" destOrd="0" presId="urn:microsoft.com/office/officeart/2005/8/layout/vList2"/>
    <dgm:cxn modelId="{3C880125-1E12-482D-BB3A-2C5C2EFE24CE}" type="presParOf" srcId="{5B7EEFEC-E4AF-4A3A-BB82-1C2B5637F51B}" destId="{6EF1EF25-C4AA-4D89-B469-AFD06FCC5E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7754C9-7AE1-42EE-85A5-BAF889C9E5E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B9A4549-776A-41BC-9A17-8B540964EDEF}">
      <dgm:prSet phldrT="[텍스트]" custT="1"/>
      <dgm:spPr/>
      <dgm:t>
        <a:bodyPr vert="vert"/>
        <a:lstStyle/>
        <a:p>
          <a:pPr latinLnBrk="1"/>
          <a:r>
            <a:rPr lang="ko-KR" altLang="en-US" sz="1800" dirty="0">
              <a:latin typeface="+mj-ea"/>
              <a:ea typeface="+mj-ea"/>
            </a:rPr>
            <a:t>모</a:t>
          </a:r>
          <a:endParaRPr lang="en-US" altLang="ko-KR" sz="1800" dirty="0">
            <a:latin typeface="+mj-ea"/>
            <a:ea typeface="+mj-ea"/>
          </a:endParaRPr>
        </a:p>
        <a:p>
          <a:pPr latinLnBrk="1"/>
          <a:r>
            <a:rPr lang="ko-KR" altLang="en-US" sz="1800" dirty="0">
              <a:latin typeface="+mj-ea"/>
              <a:ea typeface="+mj-ea"/>
            </a:rPr>
            <a:t>리</a:t>
          </a:r>
          <a:endParaRPr lang="en-US" altLang="ko-KR" sz="1800" dirty="0">
            <a:latin typeface="+mj-ea"/>
            <a:ea typeface="+mj-ea"/>
          </a:endParaRPr>
        </a:p>
        <a:p>
          <a:pPr latinLnBrk="1"/>
          <a:r>
            <a:rPr lang="ko-KR" altLang="en-US" sz="1800" dirty="0">
              <a:latin typeface="+mj-ea"/>
              <a:ea typeface="+mj-ea"/>
            </a:rPr>
            <a:t>츠</a:t>
          </a:r>
          <a:endParaRPr lang="en-US" altLang="ko-KR" sz="1800" dirty="0">
            <a:latin typeface="+mj-ea"/>
            <a:ea typeface="+mj-ea"/>
          </a:endParaRPr>
        </a:p>
        <a:p>
          <a:pPr latinLnBrk="1"/>
          <a:endParaRPr lang="ko-KR" altLang="en-US" sz="1800" dirty="0">
            <a:latin typeface="+mj-ea"/>
            <a:ea typeface="+mj-ea"/>
          </a:endParaRPr>
        </a:p>
      </dgm:t>
    </dgm:pt>
    <dgm:pt modelId="{AFE9CFA6-2C72-4BB4-AF35-D21C2000A400}" type="parTrans" cxnId="{ABBFF0AE-8235-4FE0-AA77-01E3F28BAFEF}">
      <dgm:prSet/>
      <dgm:spPr/>
      <dgm:t>
        <a:bodyPr/>
        <a:lstStyle/>
        <a:p>
          <a:pPr latinLnBrk="1"/>
          <a:endParaRPr lang="ko-KR" altLang="en-US"/>
        </a:p>
      </dgm:t>
    </dgm:pt>
    <dgm:pt modelId="{B8DD7D12-F98D-493B-A1D2-E5AE448B1C11}" type="sibTrans" cxnId="{ABBFF0AE-8235-4FE0-AA77-01E3F28BAFEF}">
      <dgm:prSet/>
      <dgm:spPr/>
      <dgm:t>
        <a:bodyPr/>
        <a:lstStyle/>
        <a:p>
          <a:pPr latinLnBrk="1"/>
          <a:endParaRPr lang="ko-KR" altLang="en-US"/>
        </a:p>
      </dgm:t>
    </dgm:pt>
    <dgm:pt modelId="{31D1965D-0BF7-4574-A8EB-75F67F658F6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+mj-ea"/>
              <a:ea typeface="+mj-ea"/>
            </a:rPr>
            <a:t>자리츠 </a:t>
          </a:r>
          <a:r>
            <a:rPr lang="en-US" altLang="ko-KR" sz="1800" dirty="0">
              <a:latin typeface="+mj-ea"/>
              <a:ea typeface="+mj-ea"/>
            </a:rPr>
            <a:t>1(</a:t>
          </a:r>
          <a:r>
            <a:rPr lang="ko-KR" altLang="en-US" sz="1800" dirty="0">
              <a:latin typeface="+mj-ea"/>
              <a:ea typeface="+mj-ea"/>
            </a:rPr>
            <a:t>주택</a:t>
          </a:r>
          <a:r>
            <a:rPr lang="en-US" altLang="ko-KR" sz="1800" dirty="0">
              <a:latin typeface="+mj-ea"/>
              <a:ea typeface="+mj-ea"/>
            </a:rPr>
            <a:t>)</a:t>
          </a:r>
          <a:endParaRPr lang="ko-KR" altLang="en-US" sz="1800" dirty="0">
            <a:latin typeface="+mj-ea"/>
            <a:ea typeface="+mj-ea"/>
          </a:endParaRPr>
        </a:p>
      </dgm:t>
    </dgm:pt>
    <dgm:pt modelId="{A23C1488-D918-4DFF-A670-EFA38F970199}" type="parTrans" cxnId="{65F5088E-AA37-487C-9A41-9950C10957F6}">
      <dgm:prSet/>
      <dgm:spPr/>
      <dgm:t>
        <a:bodyPr/>
        <a:lstStyle/>
        <a:p>
          <a:pPr latinLnBrk="1"/>
          <a:endParaRPr lang="ko-KR" altLang="en-US" dirty="0"/>
        </a:p>
      </dgm:t>
    </dgm:pt>
    <dgm:pt modelId="{A54CC42B-E56B-4B7A-A819-06B26A1EF11B}" type="sibTrans" cxnId="{65F5088E-AA37-487C-9A41-9950C10957F6}">
      <dgm:prSet/>
      <dgm:spPr/>
      <dgm:t>
        <a:bodyPr/>
        <a:lstStyle/>
        <a:p>
          <a:pPr latinLnBrk="1"/>
          <a:endParaRPr lang="ko-KR" altLang="en-US"/>
        </a:p>
      </dgm:t>
    </dgm:pt>
    <dgm:pt modelId="{6BB0F01E-5D83-4A43-9C3F-74F5C1681804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+mj-ea"/>
              <a:ea typeface="+mj-ea"/>
            </a:rPr>
            <a:t>자리츠 </a:t>
          </a:r>
          <a:r>
            <a:rPr lang="en-US" altLang="ko-KR" sz="1800" dirty="0">
              <a:latin typeface="+mj-ea"/>
              <a:ea typeface="+mj-ea"/>
            </a:rPr>
            <a:t>2(</a:t>
          </a:r>
          <a:r>
            <a:rPr lang="ko-KR" altLang="en-US" sz="1800" dirty="0">
              <a:latin typeface="+mj-ea"/>
              <a:ea typeface="+mj-ea"/>
            </a:rPr>
            <a:t>상가</a:t>
          </a:r>
          <a:r>
            <a:rPr lang="en-US" altLang="ko-KR" sz="1800" dirty="0">
              <a:latin typeface="+mj-ea"/>
              <a:ea typeface="+mj-ea"/>
            </a:rPr>
            <a:t>)</a:t>
          </a:r>
          <a:endParaRPr lang="ko-KR" altLang="en-US" sz="1800" dirty="0">
            <a:latin typeface="+mj-ea"/>
            <a:ea typeface="+mj-ea"/>
          </a:endParaRPr>
        </a:p>
      </dgm:t>
    </dgm:pt>
    <dgm:pt modelId="{0982295A-C3F3-4AE5-808C-373334191682}" type="parTrans" cxnId="{958F27E0-48C9-4597-90C8-449BC02A8CFC}">
      <dgm:prSet/>
      <dgm:spPr/>
      <dgm:t>
        <a:bodyPr/>
        <a:lstStyle/>
        <a:p>
          <a:pPr latinLnBrk="1"/>
          <a:endParaRPr lang="ko-KR" altLang="en-US" dirty="0"/>
        </a:p>
      </dgm:t>
    </dgm:pt>
    <dgm:pt modelId="{DCA4D1A4-0801-4E0C-9999-EA4C6CB1D06C}" type="sibTrans" cxnId="{958F27E0-48C9-4597-90C8-449BC02A8CFC}">
      <dgm:prSet/>
      <dgm:spPr/>
      <dgm:t>
        <a:bodyPr/>
        <a:lstStyle/>
        <a:p>
          <a:pPr latinLnBrk="1"/>
          <a:endParaRPr lang="ko-KR" altLang="en-US"/>
        </a:p>
      </dgm:t>
    </dgm:pt>
    <dgm:pt modelId="{FCC93BDC-48F9-4510-A2A1-3126EC91FEC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+mj-ea"/>
              <a:ea typeface="+mj-ea"/>
            </a:rPr>
            <a:t>자리츠 </a:t>
          </a:r>
          <a:r>
            <a:rPr lang="en-US" altLang="ko-KR" sz="1800" dirty="0">
              <a:latin typeface="+mj-ea"/>
              <a:ea typeface="+mj-ea"/>
            </a:rPr>
            <a:t>3(</a:t>
          </a:r>
          <a:r>
            <a:rPr lang="ko-KR" altLang="en-US" sz="1800" dirty="0">
              <a:latin typeface="+mj-ea"/>
              <a:ea typeface="+mj-ea"/>
            </a:rPr>
            <a:t>오피스</a:t>
          </a:r>
          <a:r>
            <a:rPr lang="en-US" altLang="ko-KR" sz="1800" dirty="0">
              <a:latin typeface="+mj-ea"/>
              <a:ea typeface="+mj-ea"/>
            </a:rPr>
            <a:t>)</a:t>
          </a:r>
          <a:endParaRPr lang="ko-KR" altLang="en-US" sz="1800" dirty="0">
            <a:latin typeface="+mj-ea"/>
            <a:ea typeface="+mj-ea"/>
          </a:endParaRPr>
        </a:p>
      </dgm:t>
    </dgm:pt>
    <dgm:pt modelId="{B682D5F3-1013-4D83-ACA9-3028E4DB4410}" type="parTrans" cxnId="{45EB5095-91C7-4291-AD80-AE6D1BEA2B6F}">
      <dgm:prSet/>
      <dgm:spPr/>
      <dgm:t>
        <a:bodyPr/>
        <a:lstStyle/>
        <a:p>
          <a:pPr latinLnBrk="1"/>
          <a:endParaRPr lang="ko-KR" altLang="en-US" dirty="0"/>
        </a:p>
      </dgm:t>
    </dgm:pt>
    <dgm:pt modelId="{48D0827A-0E5D-443A-A6D0-FC3FBEFC3A62}" type="sibTrans" cxnId="{45EB5095-91C7-4291-AD80-AE6D1BEA2B6F}">
      <dgm:prSet/>
      <dgm:spPr/>
      <dgm:t>
        <a:bodyPr/>
        <a:lstStyle/>
        <a:p>
          <a:pPr latinLnBrk="1"/>
          <a:endParaRPr lang="ko-KR" altLang="en-US"/>
        </a:p>
      </dgm:t>
    </dgm:pt>
    <dgm:pt modelId="{1BA5B688-A130-49A6-9F25-8DB7E054B28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+mj-ea"/>
              <a:ea typeface="+mj-ea"/>
            </a:rPr>
            <a:t>자펀드 </a:t>
          </a:r>
          <a:r>
            <a:rPr lang="en-US" altLang="ko-KR" sz="1800" dirty="0">
              <a:latin typeface="+mj-ea"/>
              <a:ea typeface="+mj-ea"/>
            </a:rPr>
            <a:t>1(</a:t>
          </a:r>
          <a:r>
            <a:rPr lang="ko-KR" altLang="en-US" sz="1800" dirty="0">
              <a:latin typeface="+mj-ea"/>
              <a:ea typeface="+mj-ea"/>
            </a:rPr>
            <a:t>문화시설등</a:t>
          </a:r>
          <a:r>
            <a:rPr lang="en-US" altLang="ko-KR" sz="1800" dirty="0">
              <a:latin typeface="+mj-ea"/>
              <a:ea typeface="+mj-ea"/>
            </a:rPr>
            <a:t>)</a:t>
          </a:r>
          <a:endParaRPr lang="ko-KR" altLang="en-US" sz="1800" dirty="0">
            <a:latin typeface="+mj-ea"/>
            <a:ea typeface="+mj-ea"/>
          </a:endParaRPr>
        </a:p>
      </dgm:t>
    </dgm:pt>
    <dgm:pt modelId="{0FDCFCF3-9A59-4EDA-8719-D0BDD8C6E483}" type="parTrans" cxnId="{1B6B3F96-01BA-406F-ABFE-EABBB172632C}">
      <dgm:prSet/>
      <dgm:spPr/>
      <dgm:t>
        <a:bodyPr/>
        <a:lstStyle/>
        <a:p>
          <a:pPr latinLnBrk="1"/>
          <a:endParaRPr lang="ko-KR" altLang="en-US" dirty="0"/>
        </a:p>
      </dgm:t>
    </dgm:pt>
    <dgm:pt modelId="{D07F04BA-FE1D-4CF5-8E18-1B3D3D3BA533}" type="sibTrans" cxnId="{1B6B3F96-01BA-406F-ABFE-EABBB172632C}">
      <dgm:prSet/>
      <dgm:spPr/>
      <dgm:t>
        <a:bodyPr/>
        <a:lstStyle/>
        <a:p>
          <a:pPr latinLnBrk="1"/>
          <a:endParaRPr lang="ko-KR" altLang="en-US"/>
        </a:p>
      </dgm:t>
    </dgm:pt>
    <dgm:pt modelId="{2C8840D0-1D45-4F04-B627-537720719F3A}" type="pres">
      <dgm:prSet presAssocID="{987754C9-7AE1-42EE-85A5-BAF889C9E5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3689CB-C12C-40E9-A1E7-103E739549D0}" type="pres">
      <dgm:prSet presAssocID="{BB9A4549-776A-41BC-9A17-8B540964EDEF}" presName="root1" presStyleCnt="0"/>
      <dgm:spPr/>
    </dgm:pt>
    <dgm:pt modelId="{1579B4B6-36E1-4309-8190-2FBEFB95F235}" type="pres">
      <dgm:prSet presAssocID="{BB9A4549-776A-41BC-9A17-8B540964EDEF}" presName="LevelOneTextNode" presStyleLbl="node0" presStyleIdx="0" presStyleCnt="1" custLinFactNeighborX="-15717">
        <dgm:presLayoutVars>
          <dgm:chPref val="3"/>
        </dgm:presLayoutVars>
      </dgm:prSet>
      <dgm:spPr/>
    </dgm:pt>
    <dgm:pt modelId="{BD1D7CBE-DABF-41E0-A2C0-C030DEC806C7}" type="pres">
      <dgm:prSet presAssocID="{BB9A4549-776A-41BC-9A17-8B540964EDEF}" presName="level2hierChild" presStyleCnt="0"/>
      <dgm:spPr/>
    </dgm:pt>
    <dgm:pt modelId="{C87F0126-9257-4A0A-A2DF-55E6587049FF}" type="pres">
      <dgm:prSet presAssocID="{A23C1488-D918-4DFF-A670-EFA38F970199}" presName="conn2-1" presStyleLbl="parChTrans1D2" presStyleIdx="0" presStyleCnt="4"/>
      <dgm:spPr/>
    </dgm:pt>
    <dgm:pt modelId="{4D3D50BC-E320-4046-8F4F-95636D335169}" type="pres">
      <dgm:prSet presAssocID="{A23C1488-D918-4DFF-A670-EFA38F970199}" presName="connTx" presStyleLbl="parChTrans1D2" presStyleIdx="0" presStyleCnt="4"/>
      <dgm:spPr/>
    </dgm:pt>
    <dgm:pt modelId="{43D5991A-4D3D-43DD-95B1-A87C8532C67D}" type="pres">
      <dgm:prSet presAssocID="{31D1965D-0BF7-4574-A8EB-75F67F658F6A}" presName="root2" presStyleCnt="0"/>
      <dgm:spPr/>
    </dgm:pt>
    <dgm:pt modelId="{31F09079-BEA5-48D5-ABFC-3E3BEEFA0F9B}" type="pres">
      <dgm:prSet presAssocID="{31D1965D-0BF7-4574-A8EB-75F67F658F6A}" presName="LevelTwoTextNode" presStyleLbl="node2" presStyleIdx="0" presStyleCnt="4">
        <dgm:presLayoutVars>
          <dgm:chPref val="3"/>
        </dgm:presLayoutVars>
      </dgm:prSet>
      <dgm:spPr/>
    </dgm:pt>
    <dgm:pt modelId="{E4BFCB8E-9242-4FC5-BB7E-B4DB6D9A0281}" type="pres">
      <dgm:prSet presAssocID="{31D1965D-0BF7-4574-A8EB-75F67F658F6A}" presName="level3hierChild" presStyleCnt="0"/>
      <dgm:spPr/>
    </dgm:pt>
    <dgm:pt modelId="{C5C9ABA1-B8DF-4767-A1D1-10F3EDBA1E92}" type="pres">
      <dgm:prSet presAssocID="{0982295A-C3F3-4AE5-808C-373334191682}" presName="conn2-1" presStyleLbl="parChTrans1D2" presStyleIdx="1" presStyleCnt="4"/>
      <dgm:spPr/>
    </dgm:pt>
    <dgm:pt modelId="{A02454AE-8486-4E45-AE21-EFA1E6DBBFCC}" type="pres">
      <dgm:prSet presAssocID="{0982295A-C3F3-4AE5-808C-373334191682}" presName="connTx" presStyleLbl="parChTrans1D2" presStyleIdx="1" presStyleCnt="4"/>
      <dgm:spPr/>
    </dgm:pt>
    <dgm:pt modelId="{14A5BF02-68A0-4F8D-A8A1-A41EA9153618}" type="pres">
      <dgm:prSet presAssocID="{6BB0F01E-5D83-4A43-9C3F-74F5C1681804}" presName="root2" presStyleCnt="0"/>
      <dgm:spPr/>
    </dgm:pt>
    <dgm:pt modelId="{1473EBD3-3DCF-45EB-B0DE-8D6C465465FC}" type="pres">
      <dgm:prSet presAssocID="{6BB0F01E-5D83-4A43-9C3F-74F5C1681804}" presName="LevelTwoTextNode" presStyleLbl="node2" presStyleIdx="1" presStyleCnt="4">
        <dgm:presLayoutVars>
          <dgm:chPref val="3"/>
        </dgm:presLayoutVars>
      </dgm:prSet>
      <dgm:spPr/>
    </dgm:pt>
    <dgm:pt modelId="{79A51AAF-742D-4C31-B731-CFEAA0958788}" type="pres">
      <dgm:prSet presAssocID="{6BB0F01E-5D83-4A43-9C3F-74F5C1681804}" presName="level3hierChild" presStyleCnt="0"/>
      <dgm:spPr/>
    </dgm:pt>
    <dgm:pt modelId="{CB833390-5A0F-4492-8878-2430E042A033}" type="pres">
      <dgm:prSet presAssocID="{B682D5F3-1013-4D83-ACA9-3028E4DB4410}" presName="conn2-1" presStyleLbl="parChTrans1D2" presStyleIdx="2" presStyleCnt="4"/>
      <dgm:spPr/>
    </dgm:pt>
    <dgm:pt modelId="{55BF4934-7689-45A7-A5D9-9CC3E802DD34}" type="pres">
      <dgm:prSet presAssocID="{B682D5F3-1013-4D83-ACA9-3028E4DB4410}" presName="connTx" presStyleLbl="parChTrans1D2" presStyleIdx="2" presStyleCnt="4"/>
      <dgm:spPr/>
    </dgm:pt>
    <dgm:pt modelId="{9908D15E-F750-44B4-909E-32AB9381B970}" type="pres">
      <dgm:prSet presAssocID="{FCC93BDC-48F9-4510-A2A1-3126EC91FEC2}" presName="root2" presStyleCnt="0"/>
      <dgm:spPr/>
    </dgm:pt>
    <dgm:pt modelId="{7D28969D-6CCB-42BD-AB01-CB073AF2CF26}" type="pres">
      <dgm:prSet presAssocID="{FCC93BDC-48F9-4510-A2A1-3126EC91FEC2}" presName="LevelTwoTextNode" presStyleLbl="node2" presStyleIdx="2" presStyleCnt="4">
        <dgm:presLayoutVars>
          <dgm:chPref val="3"/>
        </dgm:presLayoutVars>
      </dgm:prSet>
      <dgm:spPr/>
    </dgm:pt>
    <dgm:pt modelId="{0AB133B6-B7FD-4CCD-9EC1-BF6D97270F0C}" type="pres">
      <dgm:prSet presAssocID="{FCC93BDC-48F9-4510-A2A1-3126EC91FEC2}" presName="level3hierChild" presStyleCnt="0"/>
      <dgm:spPr/>
    </dgm:pt>
    <dgm:pt modelId="{ED49370D-1379-4701-85A5-9058C32D36A6}" type="pres">
      <dgm:prSet presAssocID="{0FDCFCF3-9A59-4EDA-8719-D0BDD8C6E483}" presName="conn2-1" presStyleLbl="parChTrans1D2" presStyleIdx="3" presStyleCnt="4"/>
      <dgm:spPr/>
    </dgm:pt>
    <dgm:pt modelId="{92EA3744-4170-4BCD-A830-69CA3A0FF46F}" type="pres">
      <dgm:prSet presAssocID="{0FDCFCF3-9A59-4EDA-8719-D0BDD8C6E483}" presName="connTx" presStyleLbl="parChTrans1D2" presStyleIdx="3" presStyleCnt="4"/>
      <dgm:spPr/>
    </dgm:pt>
    <dgm:pt modelId="{D48C43FC-8469-41D4-A478-517E5BE82673}" type="pres">
      <dgm:prSet presAssocID="{1BA5B688-A130-49A6-9F25-8DB7E054B288}" presName="root2" presStyleCnt="0"/>
      <dgm:spPr/>
    </dgm:pt>
    <dgm:pt modelId="{F9A47902-260C-4DA1-B35E-EA648978016B}" type="pres">
      <dgm:prSet presAssocID="{1BA5B688-A130-49A6-9F25-8DB7E054B288}" presName="LevelTwoTextNode" presStyleLbl="node2" presStyleIdx="3" presStyleCnt="4">
        <dgm:presLayoutVars>
          <dgm:chPref val="3"/>
        </dgm:presLayoutVars>
      </dgm:prSet>
      <dgm:spPr/>
    </dgm:pt>
    <dgm:pt modelId="{59075042-AFBE-4AC2-B2C4-027566805693}" type="pres">
      <dgm:prSet presAssocID="{1BA5B688-A130-49A6-9F25-8DB7E054B288}" presName="level3hierChild" presStyleCnt="0"/>
      <dgm:spPr/>
    </dgm:pt>
  </dgm:ptLst>
  <dgm:cxnLst>
    <dgm:cxn modelId="{642A4621-D530-44A0-A1DC-3731D609A181}" type="presOf" srcId="{A23C1488-D918-4DFF-A670-EFA38F970199}" destId="{C87F0126-9257-4A0A-A2DF-55E6587049FF}" srcOrd="0" destOrd="0" presId="urn:microsoft.com/office/officeart/2008/layout/HorizontalMultiLevelHierarchy"/>
    <dgm:cxn modelId="{7C5E8329-F17F-429F-9325-2BF5B70FC230}" type="presOf" srcId="{A23C1488-D918-4DFF-A670-EFA38F970199}" destId="{4D3D50BC-E320-4046-8F4F-95636D335169}" srcOrd="1" destOrd="0" presId="urn:microsoft.com/office/officeart/2008/layout/HorizontalMultiLevelHierarchy"/>
    <dgm:cxn modelId="{313A6B34-BA9B-44DE-88C7-84BDCCA1C997}" type="presOf" srcId="{987754C9-7AE1-42EE-85A5-BAF889C9E5EC}" destId="{2C8840D0-1D45-4F04-B627-537720719F3A}" srcOrd="0" destOrd="0" presId="urn:microsoft.com/office/officeart/2008/layout/HorizontalMultiLevelHierarchy"/>
    <dgm:cxn modelId="{DD727D39-6F0B-407F-A309-A8FC3EECA148}" type="presOf" srcId="{31D1965D-0BF7-4574-A8EB-75F67F658F6A}" destId="{31F09079-BEA5-48D5-ABFC-3E3BEEFA0F9B}" srcOrd="0" destOrd="0" presId="urn:microsoft.com/office/officeart/2008/layout/HorizontalMultiLevelHierarchy"/>
    <dgm:cxn modelId="{E62D374E-FA62-4390-8CA2-2D2F1E1395AE}" type="presOf" srcId="{0FDCFCF3-9A59-4EDA-8719-D0BDD8C6E483}" destId="{92EA3744-4170-4BCD-A830-69CA3A0FF46F}" srcOrd="1" destOrd="0" presId="urn:microsoft.com/office/officeart/2008/layout/HorizontalMultiLevelHierarchy"/>
    <dgm:cxn modelId="{AE19C654-E65B-46C5-833C-0BA233249EE2}" type="presOf" srcId="{BB9A4549-776A-41BC-9A17-8B540964EDEF}" destId="{1579B4B6-36E1-4309-8190-2FBEFB95F235}" srcOrd="0" destOrd="0" presId="urn:microsoft.com/office/officeart/2008/layout/HorizontalMultiLevelHierarchy"/>
    <dgm:cxn modelId="{7A00A186-8F54-4A69-8E8E-8E678546DFFB}" type="presOf" srcId="{0982295A-C3F3-4AE5-808C-373334191682}" destId="{A02454AE-8486-4E45-AE21-EFA1E6DBBFCC}" srcOrd="1" destOrd="0" presId="urn:microsoft.com/office/officeart/2008/layout/HorizontalMultiLevelHierarchy"/>
    <dgm:cxn modelId="{65F5088E-AA37-487C-9A41-9950C10957F6}" srcId="{BB9A4549-776A-41BC-9A17-8B540964EDEF}" destId="{31D1965D-0BF7-4574-A8EB-75F67F658F6A}" srcOrd="0" destOrd="0" parTransId="{A23C1488-D918-4DFF-A670-EFA38F970199}" sibTransId="{A54CC42B-E56B-4B7A-A819-06B26A1EF11B}"/>
    <dgm:cxn modelId="{18B9D48E-A503-4B70-A08B-4F8D6DCD0CA6}" type="presOf" srcId="{FCC93BDC-48F9-4510-A2A1-3126EC91FEC2}" destId="{7D28969D-6CCB-42BD-AB01-CB073AF2CF26}" srcOrd="0" destOrd="0" presId="urn:microsoft.com/office/officeart/2008/layout/HorizontalMultiLevelHierarchy"/>
    <dgm:cxn modelId="{45EB5095-91C7-4291-AD80-AE6D1BEA2B6F}" srcId="{BB9A4549-776A-41BC-9A17-8B540964EDEF}" destId="{FCC93BDC-48F9-4510-A2A1-3126EC91FEC2}" srcOrd="2" destOrd="0" parTransId="{B682D5F3-1013-4D83-ACA9-3028E4DB4410}" sibTransId="{48D0827A-0E5D-443A-A6D0-FC3FBEFC3A62}"/>
    <dgm:cxn modelId="{1B6B3F96-01BA-406F-ABFE-EABBB172632C}" srcId="{BB9A4549-776A-41BC-9A17-8B540964EDEF}" destId="{1BA5B688-A130-49A6-9F25-8DB7E054B288}" srcOrd="3" destOrd="0" parTransId="{0FDCFCF3-9A59-4EDA-8719-D0BDD8C6E483}" sibTransId="{D07F04BA-FE1D-4CF5-8E18-1B3D3D3BA533}"/>
    <dgm:cxn modelId="{254F789B-A907-4A72-AAAC-AEBC33C9EE47}" type="presOf" srcId="{B682D5F3-1013-4D83-ACA9-3028E4DB4410}" destId="{CB833390-5A0F-4492-8878-2430E042A033}" srcOrd="0" destOrd="0" presId="urn:microsoft.com/office/officeart/2008/layout/HorizontalMultiLevelHierarchy"/>
    <dgm:cxn modelId="{ABBFF0AE-8235-4FE0-AA77-01E3F28BAFEF}" srcId="{987754C9-7AE1-42EE-85A5-BAF889C9E5EC}" destId="{BB9A4549-776A-41BC-9A17-8B540964EDEF}" srcOrd="0" destOrd="0" parTransId="{AFE9CFA6-2C72-4BB4-AF35-D21C2000A400}" sibTransId="{B8DD7D12-F98D-493B-A1D2-E5AE448B1C11}"/>
    <dgm:cxn modelId="{0D9308BD-AB16-4328-914B-149113C93E97}" type="presOf" srcId="{0982295A-C3F3-4AE5-808C-373334191682}" destId="{C5C9ABA1-B8DF-4767-A1D1-10F3EDBA1E92}" srcOrd="0" destOrd="0" presId="urn:microsoft.com/office/officeart/2008/layout/HorizontalMultiLevelHierarchy"/>
    <dgm:cxn modelId="{2AA91DCB-959D-4B42-B6D3-EB14695758F0}" type="presOf" srcId="{6BB0F01E-5D83-4A43-9C3F-74F5C1681804}" destId="{1473EBD3-3DCF-45EB-B0DE-8D6C465465FC}" srcOrd="0" destOrd="0" presId="urn:microsoft.com/office/officeart/2008/layout/HorizontalMultiLevelHierarchy"/>
    <dgm:cxn modelId="{0DE09BD2-A6C1-4B73-9B25-49783EC6C933}" type="presOf" srcId="{1BA5B688-A130-49A6-9F25-8DB7E054B288}" destId="{F9A47902-260C-4DA1-B35E-EA648978016B}" srcOrd="0" destOrd="0" presId="urn:microsoft.com/office/officeart/2008/layout/HorizontalMultiLevelHierarchy"/>
    <dgm:cxn modelId="{C262A3DB-026B-4B89-8C60-D015FA219D99}" type="presOf" srcId="{0FDCFCF3-9A59-4EDA-8719-D0BDD8C6E483}" destId="{ED49370D-1379-4701-85A5-9058C32D36A6}" srcOrd="0" destOrd="0" presId="urn:microsoft.com/office/officeart/2008/layout/HorizontalMultiLevelHierarchy"/>
    <dgm:cxn modelId="{958F27E0-48C9-4597-90C8-449BC02A8CFC}" srcId="{BB9A4549-776A-41BC-9A17-8B540964EDEF}" destId="{6BB0F01E-5D83-4A43-9C3F-74F5C1681804}" srcOrd="1" destOrd="0" parTransId="{0982295A-C3F3-4AE5-808C-373334191682}" sibTransId="{DCA4D1A4-0801-4E0C-9999-EA4C6CB1D06C}"/>
    <dgm:cxn modelId="{F79F6AE9-E2E0-44D6-BE8C-13716E41CCBF}" type="presOf" srcId="{B682D5F3-1013-4D83-ACA9-3028E4DB4410}" destId="{55BF4934-7689-45A7-A5D9-9CC3E802DD34}" srcOrd="1" destOrd="0" presId="urn:microsoft.com/office/officeart/2008/layout/HorizontalMultiLevelHierarchy"/>
    <dgm:cxn modelId="{DC5572EA-8735-47ED-B7EF-255A88BA63D7}" type="presParOf" srcId="{2C8840D0-1D45-4F04-B627-537720719F3A}" destId="{3A3689CB-C12C-40E9-A1E7-103E739549D0}" srcOrd="0" destOrd="0" presId="urn:microsoft.com/office/officeart/2008/layout/HorizontalMultiLevelHierarchy"/>
    <dgm:cxn modelId="{B91E1C45-9B11-4332-9700-CBD0B3AA2BB6}" type="presParOf" srcId="{3A3689CB-C12C-40E9-A1E7-103E739549D0}" destId="{1579B4B6-36E1-4309-8190-2FBEFB95F235}" srcOrd="0" destOrd="0" presId="urn:microsoft.com/office/officeart/2008/layout/HorizontalMultiLevelHierarchy"/>
    <dgm:cxn modelId="{C76FF238-12E1-4CFB-9E88-19150FFD691B}" type="presParOf" srcId="{3A3689CB-C12C-40E9-A1E7-103E739549D0}" destId="{BD1D7CBE-DABF-41E0-A2C0-C030DEC806C7}" srcOrd="1" destOrd="0" presId="urn:microsoft.com/office/officeart/2008/layout/HorizontalMultiLevelHierarchy"/>
    <dgm:cxn modelId="{74606DE8-398D-4B78-AC51-55DC148CAB61}" type="presParOf" srcId="{BD1D7CBE-DABF-41E0-A2C0-C030DEC806C7}" destId="{C87F0126-9257-4A0A-A2DF-55E6587049FF}" srcOrd="0" destOrd="0" presId="urn:microsoft.com/office/officeart/2008/layout/HorizontalMultiLevelHierarchy"/>
    <dgm:cxn modelId="{C727B20A-5998-43FB-A942-5838B6B3D99E}" type="presParOf" srcId="{C87F0126-9257-4A0A-A2DF-55E6587049FF}" destId="{4D3D50BC-E320-4046-8F4F-95636D335169}" srcOrd="0" destOrd="0" presId="urn:microsoft.com/office/officeart/2008/layout/HorizontalMultiLevelHierarchy"/>
    <dgm:cxn modelId="{22191A45-0159-46E1-AF66-AFE7C1C4F29F}" type="presParOf" srcId="{BD1D7CBE-DABF-41E0-A2C0-C030DEC806C7}" destId="{43D5991A-4D3D-43DD-95B1-A87C8532C67D}" srcOrd="1" destOrd="0" presId="urn:microsoft.com/office/officeart/2008/layout/HorizontalMultiLevelHierarchy"/>
    <dgm:cxn modelId="{1676F42D-A998-4147-B71F-9E1D033754E5}" type="presParOf" srcId="{43D5991A-4D3D-43DD-95B1-A87C8532C67D}" destId="{31F09079-BEA5-48D5-ABFC-3E3BEEFA0F9B}" srcOrd="0" destOrd="0" presId="urn:microsoft.com/office/officeart/2008/layout/HorizontalMultiLevelHierarchy"/>
    <dgm:cxn modelId="{BD33B820-5B9C-4CAA-8FF0-F6074A473958}" type="presParOf" srcId="{43D5991A-4D3D-43DD-95B1-A87C8532C67D}" destId="{E4BFCB8E-9242-4FC5-BB7E-B4DB6D9A0281}" srcOrd="1" destOrd="0" presId="urn:microsoft.com/office/officeart/2008/layout/HorizontalMultiLevelHierarchy"/>
    <dgm:cxn modelId="{F2ACE698-936E-48E8-B1EF-EF7ED1E991DE}" type="presParOf" srcId="{BD1D7CBE-DABF-41E0-A2C0-C030DEC806C7}" destId="{C5C9ABA1-B8DF-4767-A1D1-10F3EDBA1E92}" srcOrd="2" destOrd="0" presId="urn:microsoft.com/office/officeart/2008/layout/HorizontalMultiLevelHierarchy"/>
    <dgm:cxn modelId="{11DBE8C9-4830-434A-ADE1-50B5DD2D162B}" type="presParOf" srcId="{C5C9ABA1-B8DF-4767-A1D1-10F3EDBA1E92}" destId="{A02454AE-8486-4E45-AE21-EFA1E6DBBFCC}" srcOrd="0" destOrd="0" presId="urn:microsoft.com/office/officeart/2008/layout/HorizontalMultiLevelHierarchy"/>
    <dgm:cxn modelId="{3142D57D-D04A-43EA-8753-80A509C90CD2}" type="presParOf" srcId="{BD1D7CBE-DABF-41E0-A2C0-C030DEC806C7}" destId="{14A5BF02-68A0-4F8D-A8A1-A41EA9153618}" srcOrd="3" destOrd="0" presId="urn:microsoft.com/office/officeart/2008/layout/HorizontalMultiLevelHierarchy"/>
    <dgm:cxn modelId="{27D9A27E-2835-4BF8-A02B-CBC31307B784}" type="presParOf" srcId="{14A5BF02-68A0-4F8D-A8A1-A41EA9153618}" destId="{1473EBD3-3DCF-45EB-B0DE-8D6C465465FC}" srcOrd="0" destOrd="0" presId="urn:microsoft.com/office/officeart/2008/layout/HorizontalMultiLevelHierarchy"/>
    <dgm:cxn modelId="{55347411-DAE0-49AA-976F-6919202101A6}" type="presParOf" srcId="{14A5BF02-68A0-4F8D-A8A1-A41EA9153618}" destId="{79A51AAF-742D-4C31-B731-CFEAA0958788}" srcOrd="1" destOrd="0" presId="urn:microsoft.com/office/officeart/2008/layout/HorizontalMultiLevelHierarchy"/>
    <dgm:cxn modelId="{BE1FB5E4-B36D-45ED-9656-7D3BD203807F}" type="presParOf" srcId="{BD1D7CBE-DABF-41E0-A2C0-C030DEC806C7}" destId="{CB833390-5A0F-4492-8878-2430E042A033}" srcOrd="4" destOrd="0" presId="urn:microsoft.com/office/officeart/2008/layout/HorizontalMultiLevelHierarchy"/>
    <dgm:cxn modelId="{16E47612-E113-4E03-B7D3-2F0B0BC7CDAA}" type="presParOf" srcId="{CB833390-5A0F-4492-8878-2430E042A033}" destId="{55BF4934-7689-45A7-A5D9-9CC3E802DD34}" srcOrd="0" destOrd="0" presId="urn:microsoft.com/office/officeart/2008/layout/HorizontalMultiLevelHierarchy"/>
    <dgm:cxn modelId="{EAD4A725-A979-4E0F-A50C-1747B885932B}" type="presParOf" srcId="{BD1D7CBE-DABF-41E0-A2C0-C030DEC806C7}" destId="{9908D15E-F750-44B4-909E-32AB9381B970}" srcOrd="5" destOrd="0" presId="urn:microsoft.com/office/officeart/2008/layout/HorizontalMultiLevelHierarchy"/>
    <dgm:cxn modelId="{AE09D9CB-67FD-4BD8-BDBB-B0714B2D285F}" type="presParOf" srcId="{9908D15E-F750-44B4-909E-32AB9381B970}" destId="{7D28969D-6CCB-42BD-AB01-CB073AF2CF26}" srcOrd="0" destOrd="0" presId="urn:microsoft.com/office/officeart/2008/layout/HorizontalMultiLevelHierarchy"/>
    <dgm:cxn modelId="{17668D88-601D-477E-A3A8-2297708683BD}" type="presParOf" srcId="{9908D15E-F750-44B4-909E-32AB9381B970}" destId="{0AB133B6-B7FD-4CCD-9EC1-BF6D97270F0C}" srcOrd="1" destOrd="0" presId="urn:microsoft.com/office/officeart/2008/layout/HorizontalMultiLevelHierarchy"/>
    <dgm:cxn modelId="{E954166A-2853-4868-82C0-58137ECD7A61}" type="presParOf" srcId="{BD1D7CBE-DABF-41E0-A2C0-C030DEC806C7}" destId="{ED49370D-1379-4701-85A5-9058C32D36A6}" srcOrd="6" destOrd="0" presId="urn:microsoft.com/office/officeart/2008/layout/HorizontalMultiLevelHierarchy"/>
    <dgm:cxn modelId="{A4742CCF-0657-430E-926B-C7547524AEDF}" type="presParOf" srcId="{ED49370D-1379-4701-85A5-9058C32D36A6}" destId="{92EA3744-4170-4BCD-A830-69CA3A0FF46F}" srcOrd="0" destOrd="0" presId="urn:microsoft.com/office/officeart/2008/layout/HorizontalMultiLevelHierarchy"/>
    <dgm:cxn modelId="{2888D669-FC1F-4E2B-AA01-E5CF994E7055}" type="presParOf" srcId="{BD1D7CBE-DABF-41E0-A2C0-C030DEC806C7}" destId="{D48C43FC-8469-41D4-A478-517E5BE82673}" srcOrd="7" destOrd="0" presId="urn:microsoft.com/office/officeart/2008/layout/HorizontalMultiLevelHierarchy"/>
    <dgm:cxn modelId="{9A51B63F-FFCF-4462-85D3-0269E28E54EE}" type="presParOf" srcId="{D48C43FC-8469-41D4-A478-517E5BE82673}" destId="{F9A47902-260C-4DA1-B35E-EA648978016B}" srcOrd="0" destOrd="0" presId="urn:microsoft.com/office/officeart/2008/layout/HorizontalMultiLevelHierarchy"/>
    <dgm:cxn modelId="{294DDA4C-7296-48C7-BC2C-429D09F0796B}" type="presParOf" srcId="{D48C43FC-8469-41D4-A478-517E5BE82673}" destId="{59075042-AFBE-4AC2-B2C4-0275668056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F877-5CC8-498F-8BCA-58BFD306D7F2}">
      <dsp:nvSpPr>
        <dsp:cNvPr id="0" name=""/>
        <dsp:cNvSpPr/>
      </dsp:nvSpPr>
      <dsp:spPr>
        <a:xfrm>
          <a:off x="0" y="42483"/>
          <a:ext cx="9592265" cy="8611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  <a:latin typeface="+mj-ea"/>
              <a:ea typeface="+mj-ea"/>
            </a:rPr>
            <a:t>투명한 거래</a:t>
          </a:r>
          <a:endParaRPr lang="en-US" altLang="ko-KR" sz="2000" b="1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42036" y="84519"/>
        <a:ext cx="9508193" cy="777048"/>
      </dsp:txXfrm>
    </dsp:sp>
    <dsp:sp modelId="{2C832936-A5DD-4CA9-A7C1-F7C32643CC37}">
      <dsp:nvSpPr>
        <dsp:cNvPr id="0" name=""/>
        <dsp:cNvSpPr/>
      </dsp:nvSpPr>
      <dsp:spPr>
        <a:xfrm>
          <a:off x="0" y="903603"/>
          <a:ext cx="959226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554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solidFill>
                <a:schemeClr val="tx1"/>
              </a:solidFill>
            </a:rPr>
            <a:t>회사의 가치에 영향을 미치는 주요한 사항은 공시하게 함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solidFill>
                <a:schemeClr val="tx1"/>
              </a:solidFill>
            </a:rPr>
            <a:t>공모 예외인 경우에도 공시를 지켜야 함</a:t>
          </a:r>
        </a:p>
      </dsp:txBody>
      <dsp:txXfrm>
        <a:off x="0" y="903603"/>
        <a:ext cx="9592265" cy="761760"/>
      </dsp:txXfrm>
    </dsp:sp>
    <dsp:sp modelId="{DB967D3D-D31E-4DD8-B8DF-88D79B1B754F}">
      <dsp:nvSpPr>
        <dsp:cNvPr id="0" name=""/>
        <dsp:cNvSpPr/>
      </dsp:nvSpPr>
      <dsp:spPr>
        <a:xfrm>
          <a:off x="0" y="1665363"/>
          <a:ext cx="9592265" cy="8611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  <a:latin typeface="+mj-ea"/>
              <a:ea typeface="+mj-ea"/>
            </a:rPr>
            <a:t>가격의 변동성이 낮음</a:t>
          </a:r>
        </a:p>
      </dsp:txBody>
      <dsp:txXfrm>
        <a:off x="42036" y="1707399"/>
        <a:ext cx="9508193" cy="777048"/>
      </dsp:txXfrm>
    </dsp:sp>
    <dsp:sp modelId="{77ABDCB8-4077-46B9-B633-9823185F1465}">
      <dsp:nvSpPr>
        <dsp:cNvPr id="0" name=""/>
        <dsp:cNvSpPr/>
      </dsp:nvSpPr>
      <dsp:spPr>
        <a:xfrm>
          <a:off x="0" y="2526483"/>
          <a:ext cx="959226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554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solidFill>
                <a:schemeClr val="tx1"/>
              </a:solidFill>
            </a:rPr>
            <a:t>상장된 리츠 주식인 경우</a:t>
          </a:r>
          <a:r>
            <a:rPr lang="en-US" altLang="ko-KR" sz="1400" kern="1200" dirty="0">
              <a:solidFill>
                <a:schemeClr val="tx1"/>
              </a:solidFill>
            </a:rPr>
            <a:t>, </a:t>
          </a:r>
          <a:r>
            <a:rPr lang="ko-KR" altLang="en-US" sz="1400" kern="1200" dirty="0">
              <a:solidFill>
                <a:schemeClr val="tx1"/>
              </a:solidFill>
            </a:rPr>
            <a:t>시황변동에 따른 가격 변동폭이 낮음</a:t>
          </a:r>
        </a:p>
      </dsp:txBody>
      <dsp:txXfrm>
        <a:off x="0" y="2526483"/>
        <a:ext cx="9592265" cy="761760"/>
      </dsp:txXfrm>
    </dsp:sp>
    <dsp:sp modelId="{67DFDA38-86F1-4D1F-A257-5479199E7738}">
      <dsp:nvSpPr>
        <dsp:cNvPr id="0" name=""/>
        <dsp:cNvSpPr/>
      </dsp:nvSpPr>
      <dsp:spPr>
        <a:xfrm>
          <a:off x="0" y="3288243"/>
          <a:ext cx="9592265" cy="8611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chemeClr val="tx1"/>
              </a:solidFill>
              <a:latin typeface="+mj-ea"/>
              <a:ea typeface="+mj-ea"/>
            </a:rPr>
            <a:t>Fixed-income</a:t>
          </a:r>
          <a:r>
            <a:rPr lang="ko-KR" altLang="en-US" sz="2000" b="1" kern="1200" dirty="0">
              <a:solidFill>
                <a:schemeClr val="tx1"/>
              </a:solidFill>
              <a:latin typeface="+mj-ea"/>
              <a:ea typeface="+mj-ea"/>
            </a:rPr>
            <a:t>형 투자 상품</a:t>
          </a:r>
        </a:p>
      </dsp:txBody>
      <dsp:txXfrm>
        <a:off x="42036" y="3330279"/>
        <a:ext cx="9508193" cy="777048"/>
      </dsp:txXfrm>
    </dsp:sp>
    <dsp:sp modelId="{22315587-2C82-4E40-B61A-A467C4DFAEB5}">
      <dsp:nvSpPr>
        <dsp:cNvPr id="0" name=""/>
        <dsp:cNvSpPr/>
      </dsp:nvSpPr>
      <dsp:spPr>
        <a:xfrm>
          <a:off x="0" y="4149363"/>
          <a:ext cx="959226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554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solidFill>
                <a:schemeClr val="tx1"/>
              </a:solidFill>
            </a:rPr>
            <a:t>은행이자와 같은 안정적인 배당이 있는 상품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solidFill>
                <a:schemeClr val="tx1"/>
              </a:solidFill>
            </a:rPr>
            <a:t>통상 주식 수익률과 채권 수익률의 중간 수익률 상품</a:t>
          </a:r>
        </a:p>
      </dsp:txBody>
      <dsp:txXfrm>
        <a:off x="0" y="4149363"/>
        <a:ext cx="9592265" cy="76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EF62-90C3-4234-809A-F84E8DEB7FC0}">
      <dsp:nvSpPr>
        <dsp:cNvPr id="0" name=""/>
        <dsp:cNvSpPr/>
      </dsp:nvSpPr>
      <dsp:spPr>
        <a:xfrm>
          <a:off x="0" y="4456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rgbClr val="0066FF"/>
              </a:solidFill>
            </a:rPr>
            <a:t>법인세 감면</a:t>
          </a:r>
        </a:p>
      </dsp:txBody>
      <dsp:txXfrm>
        <a:off x="21190" y="65751"/>
        <a:ext cx="10448186" cy="391690"/>
      </dsp:txXfrm>
    </dsp:sp>
    <dsp:sp modelId="{A1733AB1-C3C6-40AF-87C2-A2873D67463E}">
      <dsp:nvSpPr>
        <dsp:cNvPr id="0" name=""/>
        <dsp:cNvSpPr/>
      </dsp:nvSpPr>
      <dsp:spPr>
        <a:xfrm>
          <a:off x="0" y="478631"/>
          <a:ext cx="10490566" cy="26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75" tIns="17780" rIns="99568" bIns="1778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100" kern="1200" dirty="0">
              <a:solidFill>
                <a:schemeClr val="tx1"/>
              </a:solidFill>
            </a:rPr>
            <a:t>배당가능이익의 </a:t>
          </a:r>
          <a:r>
            <a:rPr lang="en-US" altLang="ko-KR" sz="1100" kern="1200" dirty="0">
              <a:solidFill>
                <a:schemeClr val="tx1"/>
              </a:solidFill>
            </a:rPr>
            <a:t>90% </a:t>
          </a:r>
          <a:r>
            <a:rPr lang="ko-KR" altLang="en-US" sz="1100" kern="1200" dirty="0">
              <a:solidFill>
                <a:schemeClr val="tx1"/>
              </a:solidFill>
            </a:rPr>
            <a:t>이상을 배당하는 경우</a:t>
          </a:r>
        </a:p>
      </dsp:txBody>
      <dsp:txXfrm>
        <a:off x="0" y="478631"/>
        <a:ext cx="10490566" cy="260820"/>
      </dsp:txXfrm>
    </dsp:sp>
    <dsp:sp modelId="{226540CC-12E0-4136-848A-6EC8B39865DC}">
      <dsp:nvSpPr>
        <dsp:cNvPr id="0" name=""/>
        <dsp:cNvSpPr/>
      </dsp:nvSpPr>
      <dsp:spPr>
        <a:xfrm>
          <a:off x="0" y="73945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감가상각비를 배당재원으로 전환 가능</a:t>
          </a:r>
        </a:p>
      </dsp:txBody>
      <dsp:txXfrm>
        <a:off x="21190" y="760641"/>
        <a:ext cx="10448186" cy="391690"/>
      </dsp:txXfrm>
    </dsp:sp>
    <dsp:sp modelId="{10195080-F70A-4176-9FC5-BA0B9902FCEA}">
      <dsp:nvSpPr>
        <dsp:cNvPr id="0" name=""/>
        <dsp:cNvSpPr/>
      </dsp:nvSpPr>
      <dsp:spPr>
        <a:xfrm>
          <a:off x="0" y="1173521"/>
          <a:ext cx="10490566" cy="26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75" tIns="17780" rIns="99568" bIns="1778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100" kern="1200" dirty="0">
              <a:solidFill>
                <a:schemeClr val="tx1"/>
              </a:solidFill>
            </a:rPr>
            <a:t>해당년도의 감가상각비 이하의 금액을 배당으로 전환하는 것을 허용</a:t>
          </a:r>
        </a:p>
      </dsp:txBody>
      <dsp:txXfrm>
        <a:off x="0" y="1173521"/>
        <a:ext cx="10490566" cy="260820"/>
      </dsp:txXfrm>
    </dsp:sp>
    <dsp:sp modelId="{FB573B63-7256-4B39-A36D-E8EEE13A042D}">
      <dsp:nvSpPr>
        <dsp:cNvPr id="0" name=""/>
        <dsp:cNvSpPr/>
      </dsp:nvSpPr>
      <dsp:spPr>
        <a:xfrm>
          <a:off x="0" y="143434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리츠 설립관련 등록면허세 </a:t>
          </a:r>
          <a:r>
            <a:rPr lang="en-US" altLang="ko-KR" sz="1400" kern="1200" dirty="0">
              <a:solidFill>
                <a:schemeClr val="tx1"/>
              </a:solidFill>
            </a:rPr>
            <a:t>3</a:t>
          </a:r>
          <a:r>
            <a:rPr lang="ko-KR" altLang="en-US" sz="1400" kern="1200" dirty="0">
              <a:solidFill>
                <a:schemeClr val="tx1"/>
              </a:solidFill>
            </a:rPr>
            <a:t>배 중과 배제</a:t>
          </a:r>
        </a:p>
      </dsp:txBody>
      <dsp:txXfrm>
        <a:off x="21190" y="1455531"/>
        <a:ext cx="10448186" cy="391690"/>
      </dsp:txXfrm>
    </dsp:sp>
    <dsp:sp modelId="{E97A3501-81A0-4C55-8310-20CCEC37EC11}">
      <dsp:nvSpPr>
        <dsp:cNvPr id="0" name=""/>
        <dsp:cNvSpPr/>
      </dsp:nvSpPr>
      <dsp:spPr>
        <a:xfrm>
          <a:off x="0" y="190873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리츠 증자 시 등록면허세 </a:t>
          </a:r>
          <a:r>
            <a:rPr lang="en-US" altLang="ko-KR" sz="1400" kern="1200" dirty="0">
              <a:solidFill>
                <a:schemeClr val="tx1"/>
              </a:solidFill>
            </a:rPr>
            <a:t>3</a:t>
          </a:r>
          <a:r>
            <a:rPr lang="ko-KR" altLang="en-US" sz="1400" kern="1200" dirty="0">
              <a:solidFill>
                <a:schemeClr val="tx1"/>
              </a:solidFill>
            </a:rPr>
            <a:t>배 중과 배제</a:t>
          </a:r>
        </a:p>
      </dsp:txBody>
      <dsp:txXfrm>
        <a:off x="21190" y="1929921"/>
        <a:ext cx="10448186" cy="391690"/>
      </dsp:txXfrm>
    </dsp:sp>
    <dsp:sp modelId="{866B8F4F-C68D-4C52-AD03-01A660821C4C}">
      <dsp:nvSpPr>
        <dsp:cNvPr id="0" name=""/>
        <dsp:cNvSpPr/>
      </dsp:nvSpPr>
      <dsp:spPr>
        <a:xfrm>
          <a:off x="0" y="238312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부동산 취득세 </a:t>
          </a:r>
          <a:r>
            <a:rPr lang="en-US" altLang="ko-KR" sz="1400" kern="1200" dirty="0">
              <a:solidFill>
                <a:schemeClr val="tx1"/>
              </a:solidFill>
            </a:rPr>
            <a:t>3</a:t>
          </a:r>
          <a:r>
            <a:rPr lang="ko-KR" altLang="en-US" sz="1400" kern="1200" dirty="0">
              <a:solidFill>
                <a:schemeClr val="tx1"/>
              </a:solidFill>
            </a:rPr>
            <a:t>배 중과 배제</a:t>
          </a:r>
        </a:p>
      </dsp:txBody>
      <dsp:txXfrm>
        <a:off x="21190" y="2404311"/>
        <a:ext cx="10448186" cy="391690"/>
      </dsp:txXfrm>
    </dsp:sp>
    <dsp:sp modelId="{BFBF03D8-B2DD-481A-A162-F7FA7F2B1038}">
      <dsp:nvSpPr>
        <dsp:cNvPr id="0" name=""/>
        <dsp:cNvSpPr/>
      </dsp:nvSpPr>
      <dsp:spPr>
        <a:xfrm>
          <a:off x="0" y="285751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토지 보유분 재산세 분리과세</a:t>
          </a:r>
          <a:r>
            <a:rPr lang="en-US" altLang="ko-KR" sz="1400" kern="1200" dirty="0">
              <a:solidFill>
                <a:schemeClr val="tx1"/>
              </a:solidFill>
            </a:rPr>
            <a:t>(</a:t>
          </a:r>
          <a:r>
            <a:rPr lang="ko-KR" altLang="en-US" sz="1400" kern="1200" dirty="0">
              <a:solidFill>
                <a:schemeClr val="tx1"/>
              </a:solidFill>
            </a:rPr>
            <a:t>공모리츠</a:t>
          </a:r>
          <a:r>
            <a:rPr lang="en-US" altLang="ko-KR" sz="1400" kern="1200" dirty="0">
              <a:solidFill>
                <a:schemeClr val="tx1"/>
              </a:solidFill>
            </a:rPr>
            <a:t>, </a:t>
          </a:r>
          <a:r>
            <a:rPr lang="ko-KR" altLang="en-US" sz="1400" kern="1200" dirty="0">
              <a:solidFill>
                <a:schemeClr val="tx1"/>
              </a:solidFill>
            </a:rPr>
            <a:t>공모리츠의 </a:t>
          </a:r>
          <a:r>
            <a:rPr lang="en-US" altLang="ko-KR" sz="1400" kern="1200" dirty="0">
              <a:solidFill>
                <a:schemeClr val="tx1"/>
              </a:solidFill>
            </a:rPr>
            <a:t>100% </a:t>
          </a:r>
          <a:r>
            <a:rPr lang="ko-KR" altLang="en-US" sz="1400" kern="1200" dirty="0">
              <a:solidFill>
                <a:schemeClr val="tx1"/>
              </a:solidFill>
            </a:rPr>
            <a:t>자리츠</a:t>
          </a:r>
          <a:r>
            <a:rPr lang="en-US" altLang="ko-KR" sz="1400" kern="1200" dirty="0">
              <a:solidFill>
                <a:schemeClr val="tx1"/>
              </a:solidFill>
            </a:rPr>
            <a:t>)</a:t>
          </a:r>
          <a:endParaRPr lang="ko-KR" altLang="en-US" sz="1400" kern="1200" dirty="0">
            <a:solidFill>
              <a:schemeClr val="tx1"/>
            </a:solidFill>
          </a:endParaRPr>
        </a:p>
      </dsp:txBody>
      <dsp:txXfrm>
        <a:off x="21190" y="2878701"/>
        <a:ext cx="10448186" cy="391690"/>
      </dsp:txXfrm>
    </dsp:sp>
    <dsp:sp modelId="{7AE57D73-82F7-48F2-9758-8AB49E199810}">
      <dsp:nvSpPr>
        <dsp:cNvPr id="0" name=""/>
        <dsp:cNvSpPr/>
      </dsp:nvSpPr>
      <dsp:spPr>
        <a:xfrm>
          <a:off x="0" y="3291581"/>
          <a:ext cx="10490566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75" tIns="17780" rIns="99568" bIns="1778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100" kern="1200" dirty="0">
              <a:solidFill>
                <a:schemeClr val="tx1"/>
              </a:solidFill>
            </a:rPr>
            <a:t>목적사업에 이용하는 조건 달성 시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ko-KR" sz="1100" kern="1200" dirty="0">
              <a:solidFill>
                <a:schemeClr val="tx1"/>
              </a:solidFill>
            </a:rPr>
            <a:t>2020</a:t>
          </a:r>
          <a:r>
            <a:rPr lang="ko-KR" altLang="en-US" sz="1100" kern="1200" dirty="0">
              <a:solidFill>
                <a:schemeClr val="tx1"/>
              </a:solidFill>
            </a:rPr>
            <a:t>년 </a:t>
          </a:r>
          <a:r>
            <a:rPr lang="en-US" altLang="ko-KR" sz="1100" kern="1200" dirty="0">
              <a:solidFill>
                <a:schemeClr val="tx1"/>
              </a:solidFill>
            </a:rPr>
            <a:t>6</a:t>
          </a:r>
          <a:r>
            <a:rPr lang="ko-KR" altLang="en-US" sz="1100" kern="1200" dirty="0">
              <a:solidFill>
                <a:schemeClr val="tx1"/>
              </a:solidFill>
            </a:rPr>
            <a:t>월 </a:t>
          </a:r>
          <a:r>
            <a:rPr lang="en-US" altLang="ko-KR" sz="1100" kern="1200" dirty="0">
              <a:solidFill>
                <a:schemeClr val="tx1"/>
              </a:solidFill>
            </a:rPr>
            <a:t>2</a:t>
          </a:r>
          <a:r>
            <a:rPr lang="ko-KR" altLang="en-US" sz="1100" kern="1200" dirty="0">
              <a:solidFill>
                <a:schemeClr val="tx1"/>
              </a:solidFill>
            </a:rPr>
            <a:t>일 이전 설립 리츠 </a:t>
          </a:r>
          <a:r>
            <a:rPr lang="en-US" altLang="ko-KR" sz="1100" kern="1200" dirty="0">
              <a:solidFill>
                <a:schemeClr val="tx1"/>
              </a:solidFill>
            </a:rPr>
            <a:t>; 22</a:t>
          </a:r>
          <a:r>
            <a:rPr lang="ko-KR" altLang="en-US" sz="1100" kern="1200" dirty="0">
              <a:solidFill>
                <a:schemeClr val="tx1"/>
              </a:solidFill>
            </a:rPr>
            <a:t>년부터 매년 분리과세 면적이 </a:t>
          </a:r>
          <a:r>
            <a:rPr lang="en-US" altLang="ko-KR" sz="1100" kern="1200" dirty="0">
              <a:solidFill>
                <a:schemeClr val="tx1"/>
              </a:solidFill>
            </a:rPr>
            <a:t>20%</a:t>
          </a:r>
          <a:r>
            <a:rPr lang="ko-KR" altLang="en-US" sz="1100" kern="1200" dirty="0">
              <a:solidFill>
                <a:schemeClr val="tx1"/>
              </a:solidFill>
            </a:rPr>
            <a:t>씩 축소됨</a:t>
          </a:r>
        </a:p>
      </dsp:txBody>
      <dsp:txXfrm>
        <a:off x="0" y="3291581"/>
        <a:ext cx="10490566" cy="536130"/>
      </dsp:txXfrm>
    </dsp:sp>
    <dsp:sp modelId="{8BC25ADC-1FFD-41D6-BEFC-BED55458259B}">
      <dsp:nvSpPr>
        <dsp:cNvPr id="0" name=""/>
        <dsp:cNvSpPr/>
      </dsp:nvSpPr>
      <dsp:spPr>
        <a:xfrm>
          <a:off x="0" y="3827711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공모리츠로부터 받은 배당금 소득은  </a:t>
          </a:r>
          <a:r>
            <a:rPr lang="en-US" altLang="ko-KR" sz="1400" kern="1200" dirty="0">
              <a:solidFill>
                <a:schemeClr val="tx1"/>
              </a:solidFill>
            </a:rPr>
            <a:t>9% </a:t>
          </a:r>
          <a:r>
            <a:rPr lang="ko-KR" altLang="en-US" sz="1400" kern="1200" dirty="0">
              <a:solidFill>
                <a:schemeClr val="tx1"/>
              </a:solidFill>
            </a:rPr>
            <a:t>분리과세 적용</a:t>
          </a:r>
          <a:r>
            <a:rPr lang="en-US" altLang="ko-KR" sz="1400" kern="1200" dirty="0">
              <a:solidFill>
                <a:schemeClr val="tx1"/>
              </a:solidFill>
            </a:rPr>
            <a:t>(</a:t>
          </a:r>
          <a:r>
            <a:rPr lang="ko-KR" altLang="en-US" sz="1400" kern="1200" dirty="0">
              <a:solidFill>
                <a:schemeClr val="tx1"/>
              </a:solidFill>
            </a:rPr>
            <a:t>투자금액 </a:t>
          </a:r>
          <a:r>
            <a:rPr lang="en-US" altLang="ko-KR" sz="1400" kern="1200" dirty="0">
              <a:solidFill>
                <a:schemeClr val="tx1"/>
              </a:solidFill>
            </a:rPr>
            <a:t>5</a:t>
          </a:r>
          <a:r>
            <a:rPr lang="ko-KR" altLang="en-US" sz="1400" kern="1200" dirty="0">
              <a:solidFill>
                <a:schemeClr val="tx1"/>
              </a:solidFill>
            </a:rPr>
            <a:t>천만원 이하</a:t>
          </a:r>
          <a:r>
            <a:rPr lang="en-US" altLang="ko-KR" sz="1400" kern="1200" dirty="0">
              <a:solidFill>
                <a:schemeClr val="tx1"/>
              </a:solidFill>
            </a:rPr>
            <a:t>, 3</a:t>
          </a:r>
          <a:r>
            <a:rPr lang="ko-KR" altLang="en-US" sz="1400" kern="1200" dirty="0" err="1">
              <a:solidFill>
                <a:schemeClr val="tx1"/>
              </a:solidFill>
            </a:rPr>
            <a:t>년기한</a:t>
          </a:r>
          <a:r>
            <a:rPr lang="en-US" altLang="ko-KR" sz="1400" kern="1200" dirty="0">
              <a:solidFill>
                <a:schemeClr val="tx1"/>
              </a:solidFill>
            </a:rPr>
            <a:t>, </a:t>
          </a:r>
          <a:r>
            <a:rPr lang="ko-KR" altLang="en-US" sz="1400" kern="1200" dirty="0">
              <a:solidFill>
                <a:schemeClr val="tx1"/>
              </a:solidFill>
            </a:rPr>
            <a:t>신청조건</a:t>
          </a:r>
          <a:r>
            <a:rPr lang="en-US" altLang="ko-KR" sz="1400" kern="1200" dirty="0">
              <a:solidFill>
                <a:schemeClr val="tx1"/>
              </a:solidFill>
            </a:rPr>
            <a:t>)</a:t>
          </a:r>
          <a:endParaRPr lang="ko-KR" altLang="en-US" sz="1400" kern="1200" dirty="0">
            <a:solidFill>
              <a:schemeClr val="tx1"/>
            </a:solidFill>
          </a:endParaRPr>
        </a:p>
      </dsp:txBody>
      <dsp:txXfrm>
        <a:off x="21190" y="3848901"/>
        <a:ext cx="10448186" cy="391690"/>
      </dsp:txXfrm>
    </dsp:sp>
    <dsp:sp modelId="{ACB01E1D-9422-459A-A43C-A2F487EA159D}">
      <dsp:nvSpPr>
        <dsp:cNvPr id="0" name=""/>
        <dsp:cNvSpPr/>
      </dsp:nvSpPr>
      <dsp:spPr>
        <a:xfrm>
          <a:off x="0" y="4320517"/>
          <a:ext cx="10490566" cy="43407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rgbClr val="0066FF"/>
              </a:solidFill>
            </a:rPr>
            <a:t>IRP(</a:t>
          </a:r>
          <a:r>
            <a:rPr lang="ko-KR" altLang="en-US" sz="1400" kern="1200" dirty="0">
              <a:solidFill>
                <a:srgbClr val="0066FF"/>
              </a:solidFill>
            </a:rPr>
            <a:t>퇴직연금</a:t>
          </a:r>
          <a:r>
            <a:rPr lang="en-US" altLang="ko-KR" sz="1400" kern="1200" dirty="0">
              <a:solidFill>
                <a:srgbClr val="0066FF"/>
              </a:solidFill>
            </a:rPr>
            <a:t>), ISA, </a:t>
          </a:r>
          <a:r>
            <a:rPr lang="ko-KR" altLang="en-US" sz="1400" kern="1200" dirty="0">
              <a:solidFill>
                <a:schemeClr val="tx1"/>
              </a:solidFill>
            </a:rPr>
            <a:t>개인연금 계좌에서 상장리츠 매매 가능</a:t>
          </a:r>
        </a:p>
      </dsp:txBody>
      <dsp:txXfrm>
        <a:off x="21190" y="4341707"/>
        <a:ext cx="10448186" cy="391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96C08-81E8-434B-AB3B-C050E2F3105C}">
      <dsp:nvSpPr>
        <dsp:cNvPr id="0" name=""/>
        <dsp:cNvSpPr/>
      </dsp:nvSpPr>
      <dsp:spPr>
        <a:xfrm>
          <a:off x="0" y="1787063"/>
          <a:ext cx="10629111" cy="1344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•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열거된 투자대상 외 투자 시 투자 가능 여부에 대한 해석 등이 필요하여 </a:t>
          </a:r>
          <a:r>
            <a:rPr lang="ko-KR" altLang="en-US" sz="17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투자 불투명성 상존</a:t>
          </a:r>
          <a:endParaRPr lang="en-US" altLang="ko-KR" sz="1700" b="1" kern="1200" dirty="0">
            <a:solidFill>
              <a:srgbClr val="0066FF"/>
            </a:solidFill>
            <a:effectLst/>
            <a:latin typeface="+mn-ea"/>
            <a:ea typeface="+mn-ea"/>
          </a:endParaRPr>
        </a:p>
      </dsp:txBody>
      <dsp:txXfrm>
        <a:off x="656" y="1787719"/>
        <a:ext cx="10627799" cy="12136"/>
      </dsp:txXfrm>
    </dsp:sp>
    <dsp:sp modelId="{BD6C3DE3-ACCA-444D-B588-430E4C330F90}">
      <dsp:nvSpPr>
        <dsp:cNvPr id="0" name=""/>
        <dsp:cNvSpPr/>
      </dsp:nvSpPr>
      <dsp:spPr>
        <a:xfrm>
          <a:off x="0" y="427332"/>
          <a:ext cx="10629111" cy="19190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9388" lvl="0" indent="-179388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700" b="1" kern="1200" dirty="0">
            <a:solidFill>
              <a:schemeClr val="tx1"/>
            </a:solidFill>
            <a:effectLst/>
            <a:latin typeface="+mn-ea"/>
            <a:ea typeface="+mn-ea"/>
          </a:endParaRPr>
        </a:p>
        <a:p>
          <a:pPr marL="179388" lvl="0" indent="-179388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•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영업인가 원칙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예외로 영업등록에 따라 인가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(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등록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)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에 일정기간 소요</a:t>
          </a:r>
          <a:endParaRPr lang="en-US" altLang="ko-KR" sz="1700" b="1" kern="1200" dirty="0">
            <a:solidFill>
              <a:schemeClr val="tx1"/>
            </a:solidFill>
            <a:effectLst/>
            <a:latin typeface="+mn-ea"/>
            <a:ea typeface="+mn-ea"/>
          </a:endParaRPr>
        </a:p>
        <a:p>
          <a:pPr marL="0"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* </a:t>
          </a:r>
          <a:r>
            <a:rPr lang="ko-KR" altLang="en-US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경쟁상품인 펀드</a:t>
          </a:r>
          <a:r>
            <a:rPr lang="en-US" altLang="ko-KR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, PFV</a:t>
          </a:r>
          <a:r>
            <a:rPr lang="ko-KR" altLang="en-US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에 비해 </a:t>
          </a:r>
          <a:r>
            <a:rPr lang="ko-KR" altLang="en-US" sz="1700" b="0" kern="1200" dirty="0" err="1">
              <a:solidFill>
                <a:schemeClr val="tx1"/>
              </a:solidFill>
              <a:effectLst/>
              <a:latin typeface="+mn-ea"/>
              <a:ea typeface="+mn-ea"/>
            </a:rPr>
            <a:t>사모리츠</a:t>
          </a:r>
          <a:r>
            <a:rPr lang="ko-KR" altLang="en-US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 추진</a:t>
          </a:r>
          <a:r>
            <a:rPr lang="en-US" altLang="ko-KR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0" kern="1200" dirty="0">
              <a:solidFill>
                <a:schemeClr val="tx1"/>
              </a:solidFill>
              <a:effectLst/>
              <a:latin typeface="+mn-ea"/>
              <a:ea typeface="+mn-ea"/>
            </a:rPr>
            <a:t>리츠의 부동산개발사업 추진 시 </a:t>
          </a:r>
          <a:r>
            <a:rPr lang="ko-KR" altLang="en-US" sz="1700" b="0" kern="1200" dirty="0">
              <a:solidFill>
                <a:srgbClr val="0066FF"/>
              </a:solidFill>
              <a:effectLst/>
              <a:latin typeface="+mn-ea"/>
              <a:ea typeface="+mn-ea"/>
            </a:rPr>
            <a:t>경쟁력이 떨어짐</a:t>
          </a:r>
          <a:endParaRPr lang="en-US" altLang="ko-KR" sz="1700" b="0" kern="1200" dirty="0">
            <a:solidFill>
              <a:srgbClr val="0066FF"/>
            </a:solidFill>
            <a:effectLst/>
            <a:latin typeface="+mn-ea"/>
            <a:ea typeface="+mn-ea"/>
          </a:endParaRPr>
        </a:p>
      </dsp:txBody>
      <dsp:txXfrm>
        <a:off x="9368" y="436700"/>
        <a:ext cx="10610375" cy="173168"/>
      </dsp:txXfrm>
    </dsp:sp>
    <dsp:sp modelId="{4075AB2E-7615-4D0B-877F-EAC0D3EBA9E7}">
      <dsp:nvSpPr>
        <dsp:cNvPr id="0" name=""/>
        <dsp:cNvSpPr/>
      </dsp:nvSpPr>
      <dsp:spPr>
        <a:xfrm>
          <a:off x="0" y="2503959"/>
          <a:ext cx="10629111" cy="1384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•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리츠 발행 주식을 의무적으로 청약에 제공해야 하므로 사모를 </a:t>
          </a:r>
          <a:r>
            <a:rPr lang="ko-KR" altLang="en-US" sz="17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원하는 투자자의 필요 충족에 미흡</a:t>
          </a:r>
          <a:endParaRPr lang="en-US" altLang="ko-KR" sz="1700" b="1" kern="1200" dirty="0">
            <a:solidFill>
              <a:srgbClr val="0066FF"/>
            </a:solidFill>
            <a:effectLst/>
            <a:latin typeface="+mn-ea"/>
            <a:ea typeface="+mn-ea"/>
          </a:endParaRPr>
        </a:p>
      </dsp:txBody>
      <dsp:txXfrm>
        <a:off x="676" y="2504635"/>
        <a:ext cx="10627759" cy="12492"/>
      </dsp:txXfrm>
    </dsp:sp>
    <dsp:sp modelId="{6EF1EF25-C4AA-4D89-B469-AFD06FCC5EDE}">
      <dsp:nvSpPr>
        <dsp:cNvPr id="0" name=""/>
        <dsp:cNvSpPr/>
      </dsp:nvSpPr>
      <dsp:spPr>
        <a:xfrm>
          <a:off x="0" y="3196439"/>
          <a:ext cx="10629111" cy="1304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• 1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인 지분한도를 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50%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로 제한함으로써 우량 출자자의 책임 운영으로 리츠를 성장시킬 기회 제한</a:t>
          </a:r>
        </a:p>
      </dsp:txBody>
      <dsp:txXfrm>
        <a:off x="637" y="3197076"/>
        <a:ext cx="10627837" cy="11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96C08-81E8-434B-AB3B-C050E2F3105C}">
      <dsp:nvSpPr>
        <dsp:cNvPr id="0" name=""/>
        <dsp:cNvSpPr/>
      </dsp:nvSpPr>
      <dsp:spPr>
        <a:xfrm>
          <a:off x="0" y="1884058"/>
          <a:ext cx="10767921" cy="1778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6365875" lvl="0" indent="-6365875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•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부동산펀드 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: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사모 → 단기형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일물 </a:t>
          </a:r>
          <a:r>
            <a:rPr lang="ko-KR" altLang="en-US" sz="1700" b="1" kern="1200" dirty="0" err="1">
              <a:solidFill>
                <a:schemeClr val="tx1"/>
              </a:solidFill>
              <a:effectLst/>
              <a:latin typeface="+mn-ea"/>
              <a:ea typeface="+mn-ea"/>
            </a:rPr>
            <a:t>일펀드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PF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대출 → 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(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신탁형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) AMC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가 출자자와 독립하여 신의성실원칙에 따라 운용 </a:t>
          </a:r>
          <a:endParaRPr lang="en-US" altLang="ko-KR" sz="1700" b="1" kern="1200" dirty="0">
            <a:solidFill>
              <a:srgbClr val="0066FF"/>
            </a:solidFill>
            <a:effectLst/>
            <a:latin typeface="+mn-ea"/>
            <a:ea typeface="+mn-ea"/>
          </a:endParaRPr>
        </a:p>
      </dsp:txBody>
      <dsp:txXfrm>
        <a:off x="868" y="1884926"/>
        <a:ext cx="10766185" cy="16046"/>
      </dsp:txXfrm>
    </dsp:sp>
    <dsp:sp modelId="{BD6C3DE3-ACCA-444D-B588-430E4C330F90}">
      <dsp:nvSpPr>
        <dsp:cNvPr id="0" name=""/>
        <dsp:cNvSpPr/>
      </dsp:nvSpPr>
      <dsp:spPr>
        <a:xfrm>
          <a:off x="0" y="503933"/>
          <a:ext cx="10767921" cy="25373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9388" lvl="0" indent="-179388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700" b="1" kern="1200" dirty="0">
            <a:solidFill>
              <a:schemeClr val="tx1"/>
            </a:solidFill>
            <a:effectLst/>
            <a:latin typeface="+mn-ea"/>
            <a:ea typeface="+mn-ea"/>
          </a:endParaRPr>
        </a:p>
        <a:p>
          <a:pPr marL="179388" lvl="0" indent="-179388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</a:t>
          </a:r>
          <a:r>
            <a:rPr lang="ko-KR" altLang="en-US" sz="22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리츠</a:t>
          </a:r>
          <a:r>
            <a:rPr lang="en-US" altLang="ko-KR" sz="22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, </a:t>
          </a:r>
          <a:r>
            <a:rPr lang="ko-KR" altLang="en-US" sz="22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부동산펀드</a:t>
          </a:r>
          <a:r>
            <a:rPr lang="en-US" altLang="ko-KR" sz="22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, PFV</a:t>
          </a:r>
          <a:r>
            <a:rPr lang="ko-KR" altLang="en-US" sz="2200" b="1" kern="1200" dirty="0">
              <a:solidFill>
                <a:srgbClr val="0066FF"/>
              </a:solidFill>
              <a:effectLst/>
              <a:latin typeface="+mn-ea"/>
              <a:ea typeface="+mn-ea"/>
            </a:rPr>
            <a:t>의 장점에 따라 시장에서 주로 활용되는 분야</a:t>
          </a:r>
          <a:endParaRPr lang="en-US" altLang="ko-KR" sz="2200" b="1" kern="1200" dirty="0">
            <a:solidFill>
              <a:srgbClr val="0066FF"/>
            </a:solidFill>
            <a:effectLst/>
            <a:latin typeface="+mn-ea"/>
            <a:ea typeface="+mn-ea"/>
          </a:endParaRPr>
        </a:p>
        <a:p>
          <a:pPr marL="179388" lvl="0" indent="-179388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•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리츠 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: </a:t>
          </a:r>
          <a:r>
            <a:rPr lang="ko-KR" altLang="en-US" sz="1700" b="1" kern="1200" dirty="0" err="1">
              <a:solidFill>
                <a:schemeClr val="tx1"/>
              </a:solidFill>
              <a:effectLst/>
              <a:latin typeface="+mn-ea"/>
              <a:ea typeface="+mn-ea"/>
            </a:rPr>
            <a:t>공모∙상장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→ 자본시장과 연결을 통해 영속형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대형화 추구 → 출자자가 이사회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주총 통해 관여</a:t>
          </a:r>
          <a:endParaRPr lang="en-US" altLang="ko-KR" sz="1700" b="1" kern="1200" dirty="0">
            <a:solidFill>
              <a:schemeClr val="tx1"/>
            </a:solidFill>
            <a:effectLst/>
            <a:latin typeface="+mn-ea"/>
            <a:ea typeface="+mn-ea"/>
          </a:endParaRPr>
        </a:p>
      </dsp:txBody>
      <dsp:txXfrm>
        <a:off x="12386" y="516319"/>
        <a:ext cx="10743149" cy="228966"/>
      </dsp:txXfrm>
    </dsp:sp>
    <dsp:sp modelId="{4075AB2E-7615-4D0B-877F-EAC0D3EBA9E7}">
      <dsp:nvSpPr>
        <dsp:cNvPr id="0" name=""/>
        <dsp:cNvSpPr/>
      </dsp:nvSpPr>
      <dsp:spPr>
        <a:xfrm>
          <a:off x="0" y="2432721"/>
          <a:ext cx="10767921" cy="1830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• PFV :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사모 → 부동산 </a:t>
          </a:r>
          <a:r>
            <a:rPr lang="ko-KR" altLang="en-US" sz="1700" b="1" kern="1200" dirty="0" err="1">
              <a:solidFill>
                <a:schemeClr val="tx1"/>
              </a:solidFill>
              <a:effectLst/>
              <a:latin typeface="+mn-ea"/>
              <a:ea typeface="+mn-ea"/>
            </a:rPr>
            <a:t>개발∙분양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&gt;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</a:t>
          </a:r>
          <a:r>
            <a:rPr lang="ko-KR" altLang="en-US" sz="1700" b="1" kern="1200" dirty="0" err="1">
              <a:solidFill>
                <a:schemeClr val="tx1"/>
              </a:solidFill>
              <a:effectLst/>
              <a:latin typeface="+mn-ea"/>
              <a:ea typeface="+mn-ea"/>
            </a:rPr>
            <a:t>개발∙운영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→ 출자자가 이사회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주총 통해 관여 </a:t>
          </a:r>
          <a:endParaRPr lang="en-US" altLang="ko-KR" sz="1700" b="1" kern="1200" dirty="0">
            <a:solidFill>
              <a:srgbClr val="0066FF"/>
            </a:solidFill>
            <a:effectLst/>
            <a:latin typeface="+mn-ea"/>
            <a:ea typeface="+mn-ea"/>
          </a:endParaRPr>
        </a:p>
      </dsp:txBody>
      <dsp:txXfrm>
        <a:off x="894" y="2433615"/>
        <a:ext cx="10766133" cy="16517"/>
      </dsp:txXfrm>
    </dsp:sp>
    <dsp:sp modelId="{6EF1EF25-C4AA-4D89-B469-AFD06FCC5EDE}">
      <dsp:nvSpPr>
        <dsp:cNvPr id="0" name=""/>
        <dsp:cNvSpPr/>
      </dsp:nvSpPr>
      <dsp:spPr>
        <a:xfrm>
          <a:off x="0" y="3286501"/>
          <a:ext cx="10767921" cy="1724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  </a:t>
          </a:r>
          <a:r>
            <a:rPr lang="en-US" altLang="ko-KR" sz="2500" b="1" kern="12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rPr>
            <a:t>⇒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투자 목적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자금조달 방법</a:t>
          </a:r>
          <a:r>
            <a:rPr lang="en-US" altLang="ko-KR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, </a:t>
          </a:r>
          <a:r>
            <a:rPr lang="ko-KR" altLang="en-US" sz="1700" b="1" kern="1200" dirty="0">
              <a:solidFill>
                <a:schemeClr val="tx1"/>
              </a:solidFill>
              <a:effectLst/>
              <a:latin typeface="+mn-ea"/>
              <a:ea typeface="+mn-ea"/>
            </a:rPr>
            <a:t>출자자 의사 결정권 등에 따라 결정</a:t>
          </a:r>
        </a:p>
      </dsp:txBody>
      <dsp:txXfrm>
        <a:off x="842" y="3287343"/>
        <a:ext cx="10766237" cy="1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9370D-1379-4701-85A5-9058C32D36A6}">
      <dsp:nvSpPr>
        <dsp:cNvPr id="0" name=""/>
        <dsp:cNvSpPr/>
      </dsp:nvSpPr>
      <dsp:spPr>
        <a:xfrm>
          <a:off x="945229" y="1877088"/>
          <a:ext cx="580028" cy="1337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014" y="0"/>
              </a:lnTo>
              <a:lnTo>
                <a:pt x="290014" y="1337425"/>
              </a:lnTo>
              <a:lnTo>
                <a:pt x="580028" y="133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 dirty="0"/>
        </a:p>
      </dsp:txBody>
      <dsp:txXfrm>
        <a:off x="1198799" y="2509355"/>
        <a:ext cx="72889" cy="72889"/>
      </dsp:txXfrm>
    </dsp:sp>
    <dsp:sp modelId="{CB833390-5A0F-4492-8878-2430E042A033}">
      <dsp:nvSpPr>
        <dsp:cNvPr id="0" name=""/>
        <dsp:cNvSpPr/>
      </dsp:nvSpPr>
      <dsp:spPr>
        <a:xfrm>
          <a:off x="945229" y="1877088"/>
          <a:ext cx="580028" cy="44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014" y="0"/>
              </a:lnTo>
              <a:lnTo>
                <a:pt x="290014" y="445808"/>
              </a:lnTo>
              <a:lnTo>
                <a:pt x="580028" y="445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 dirty="0"/>
        </a:p>
      </dsp:txBody>
      <dsp:txXfrm>
        <a:off x="1216955" y="2081703"/>
        <a:ext cx="36577" cy="36577"/>
      </dsp:txXfrm>
    </dsp:sp>
    <dsp:sp modelId="{C5C9ABA1-B8DF-4767-A1D1-10F3EDBA1E92}">
      <dsp:nvSpPr>
        <dsp:cNvPr id="0" name=""/>
        <dsp:cNvSpPr/>
      </dsp:nvSpPr>
      <dsp:spPr>
        <a:xfrm>
          <a:off x="945229" y="1431279"/>
          <a:ext cx="580028" cy="445808"/>
        </a:xfrm>
        <a:custGeom>
          <a:avLst/>
          <a:gdLst/>
          <a:ahLst/>
          <a:cxnLst/>
          <a:rect l="0" t="0" r="0" b="0"/>
          <a:pathLst>
            <a:path>
              <a:moveTo>
                <a:pt x="0" y="445808"/>
              </a:moveTo>
              <a:lnTo>
                <a:pt x="290014" y="445808"/>
              </a:lnTo>
              <a:lnTo>
                <a:pt x="290014" y="0"/>
              </a:lnTo>
              <a:lnTo>
                <a:pt x="5800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 dirty="0"/>
        </a:p>
      </dsp:txBody>
      <dsp:txXfrm>
        <a:off x="1216955" y="1635894"/>
        <a:ext cx="36577" cy="36577"/>
      </dsp:txXfrm>
    </dsp:sp>
    <dsp:sp modelId="{C87F0126-9257-4A0A-A2DF-55E6587049FF}">
      <dsp:nvSpPr>
        <dsp:cNvPr id="0" name=""/>
        <dsp:cNvSpPr/>
      </dsp:nvSpPr>
      <dsp:spPr>
        <a:xfrm>
          <a:off x="945229" y="539662"/>
          <a:ext cx="580028" cy="1337425"/>
        </a:xfrm>
        <a:custGeom>
          <a:avLst/>
          <a:gdLst/>
          <a:ahLst/>
          <a:cxnLst/>
          <a:rect l="0" t="0" r="0" b="0"/>
          <a:pathLst>
            <a:path>
              <a:moveTo>
                <a:pt x="0" y="1337425"/>
              </a:moveTo>
              <a:lnTo>
                <a:pt x="290014" y="1337425"/>
              </a:lnTo>
              <a:lnTo>
                <a:pt x="290014" y="0"/>
              </a:lnTo>
              <a:lnTo>
                <a:pt x="5800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 dirty="0"/>
        </a:p>
      </dsp:txBody>
      <dsp:txXfrm>
        <a:off x="1198799" y="1171930"/>
        <a:ext cx="72889" cy="72889"/>
      </dsp:txXfrm>
    </dsp:sp>
    <dsp:sp modelId="{1579B4B6-36E1-4309-8190-2FBEFB95F235}">
      <dsp:nvSpPr>
        <dsp:cNvPr id="0" name=""/>
        <dsp:cNvSpPr/>
      </dsp:nvSpPr>
      <dsp:spPr>
        <a:xfrm rot="16200000">
          <a:off x="-1288504" y="1520441"/>
          <a:ext cx="3754176" cy="71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모</a:t>
          </a:r>
          <a:endParaRPr lang="en-US" altLang="ko-KR" sz="1800" kern="1200" dirty="0">
            <a:latin typeface="+mj-ea"/>
            <a:ea typeface="+mj-ea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리</a:t>
          </a:r>
          <a:endParaRPr lang="en-US" altLang="ko-KR" sz="1800" kern="1200" dirty="0">
            <a:latin typeface="+mj-ea"/>
            <a:ea typeface="+mj-ea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츠</a:t>
          </a:r>
          <a:endParaRPr lang="en-US" altLang="ko-KR" sz="1800" kern="1200" dirty="0">
            <a:latin typeface="+mj-ea"/>
            <a:ea typeface="+mj-ea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 dirty="0">
            <a:latin typeface="+mj-ea"/>
            <a:ea typeface="+mj-ea"/>
          </a:endParaRPr>
        </a:p>
      </dsp:txBody>
      <dsp:txXfrm>
        <a:off x="-1288504" y="1520441"/>
        <a:ext cx="3754176" cy="713293"/>
      </dsp:txXfrm>
    </dsp:sp>
    <dsp:sp modelId="{31F09079-BEA5-48D5-ABFC-3E3BEEFA0F9B}">
      <dsp:nvSpPr>
        <dsp:cNvPr id="0" name=""/>
        <dsp:cNvSpPr/>
      </dsp:nvSpPr>
      <dsp:spPr>
        <a:xfrm>
          <a:off x="1525258" y="183016"/>
          <a:ext cx="2339602" cy="71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자리츠 </a:t>
          </a:r>
          <a:r>
            <a:rPr lang="en-US" altLang="ko-KR" sz="1800" kern="1200" dirty="0">
              <a:latin typeface="+mj-ea"/>
              <a:ea typeface="+mj-ea"/>
            </a:rPr>
            <a:t>1(</a:t>
          </a:r>
          <a:r>
            <a:rPr lang="ko-KR" altLang="en-US" sz="1800" kern="1200" dirty="0">
              <a:latin typeface="+mj-ea"/>
              <a:ea typeface="+mj-ea"/>
            </a:rPr>
            <a:t>주택</a:t>
          </a:r>
          <a:r>
            <a:rPr lang="en-US" altLang="ko-KR" sz="1800" kern="1200" dirty="0">
              <a:latin typeface="+mj-ea"/>
              <a:ea typeface="+mj-ea"/>
            </a:rPr>
            <a:t>)</a:t>
          </a:r>
          <a:endParaRPr lang="ko-KR" altLang="en-US" sz="1800" kern="1200" dirty="0">
            <a:latin typeface="+mj-ea"/>
            <a:ea typeface="+mj-ea"/>
          </a:endParaRPr>
        </a:p>
      </dsp:txBody>
      <dsp:txXfrm>
        <a:off x="1525258" y="183016"/>
        <a:ext cx="2339602" cy="713293"/>
      </dsp:txXfrm>
    </dsp:sp>
    <dsp:sp modelId="{1473EBD3-3DCF-45EB-B0DE-8D6C465465FC}">
      <dsp:nvSpPr>
        <dsp:cNvPr id="0" name=""/>
        <dsp:cNvSpPr/>
      </dsp:nvSpPr>
      <dsp:spPr>
        <a:xfrm>
          <a:off x="1525258" y="1074632"/>
          <a:ext cx="2339602" cy="71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자리츠 </a:t>
          </a:r>
          <a:r>
            <a:rPr lang="en-US" altLang="ko-KR" sz="1800" kern="1200" dirty="0">
              <a:latin typeface="+mj-ea"/>
              <a:ea typeface="+mj-ea"/>
            </a:rPr>
            <a:t>2(</a:t>
          </a:r>
          <a:r>
            <a:rPr lang="ko-KR" altLang="en-US" sz="1800" kern="1200" dirty="0">
              <a:latin typeface="+mj-ea"/>
              <a:ea typeface="+mj-ea"/>
            </a:rPr>
            <a:t>상가</a:t>
          </a:r>
          <a:r>
            <a:rPr lang="en-US" altLang="ko-KR" sz="1800" kern="1200" dirty="0">
              <a:latin typeface="+mj-ea"/>
              <a:ea typeface="+mj-ea"/>
            </a:rPr>
            <a:t>)</a:t>
          </a:r>
          <a:endParaRPr lang="ko-KR" altLang="en-US" sz="1800" kern="1200" dirty="0">
            <a:latin typeface="+mj-ea"/>
            <a:ea typeface="+mj-ea"/>
          </a:endParaRPr>
        </a:p>
      </dsp:txBody>
      <dsp:txXfrm>
        <a:off x="1525258" y="1074632"/>
        <a:ext cx="2339602" cy="713293"/>
      </dsp:txXfrm>
    </dsp:sp>
    <dsp:sp modelId="{7D28969D-6CCB-42BD-AB01-CB073AF2CF26}">
      <dsp:nvSpPr>
        <dsp:cNvPr id="0" name=""/>
        <dsp:cNvSpPr/>
      </dsp:nvSpPr>
      <dsp:spPr>
        <a:xfrm>
          <a:off x="1525258" y="1966249"/>
          <a:ext cx="2339602" cy="71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자리츠 </a:t>
          </a:r>
          <a:r>
            <a:rPr lang="en-US" altLang="ko-KR" sz="1800" kern="1200" dirty="0">
              <a:latin typeface="+mj-ea"/>
              <a:ea typeface="+mj-ea"/>
            </a:rPr>
            <a:t>3(</a:t>
          </a:r>
          <a:r>
            <a:rPr lang="ko-KR" altLang="en-US" sz="1800" kern="1200" dirty="0">
              <a:latin typeface="+mj-ea"/>
              <a:ea typeface="+mj-ea"/>
            </a:rPr>
            <a:t>오피스</a:t>
          </a:r>
          <a:r>
            <a:rPr lang="en-US" altLang="ko-KR" sz="1800" kern="1200" dirty="0">
              <a:latin typeface="+mj-ea"/>
              <a:ea typeface="+mj-ea"/>
            </a:rPr>
            <a:t>)</a:t>
          </a:r>
          <a:endParaRPr lang="ko-KR" altLang="en-US" sz="1800" kern="1200" dirty="0">
            <a:latin typeface="+mj-ea"/>
            <a:ea typeface="+mj-ea"/>
          </a:endParaRPr>
        </a:p>
      </dsp:txBody>
      <dsp:txXfrm>
        <a:off x="1525258" y="1966249"/>
        <a:ext cx="2339602" cy="713293"/>
      </dsp:txXfrm>
    </dsp:sp>
    <dsp:sp modelId="{F9A47902-260C-4DA1-B35E-EA648978016B}">
      <dsp:nvSpPr>
        <dsp:cNvPr id="0" name=""/>
        <dsp:cNvSpPr/>
      </dsp:nvSpPr>
      <dsp:spPr>
        <a:xfrm>
          <a:off x="1525258" y="2857866"/>
          <a:ext cx="2339602" cy="71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+mj-ea"/>
              <a:ea typeface="+mj-ea"/>
            </a:rPr>
            <a:t>자펀드 </a:t>
          </a:r>
          <a:r>
            <a:rPr lang="en-US" altLang="ko-KR" sz="1800" kern="1200" dirty="0">
              <a:latin typeface="+mj-ea"/>
              <a:ea typeface="+mj-ea"/>
            </a:rPr>
            <a:t>1(</a:t>
          </a:r>
          <a:r>
            <a:rPr lang="ko-KR" altLang="en-US" sz="1800" kern="1200" dirty="0">
              <a:latin typeface="+mj-ea"/>
              <a:ea typeface="+mj-ea"/>
            </a:rPr>
            <a:t>문화시설등</a:t>
          </a:r>
          <a:r>
            <a:rPr lang="en-US" altLang="ko-KR" sz="1800" kern="1200" dirty="0">
              <a:latin typeface="+mj-ea"/>
              <a:ea typeface="+mj-ea"/>
            </a:rPr>
            <a:t>)</a:t>
          </a:r>
          <a:endParaRPr lang="ko-KR" altLang="en-US" sz="1800" kern="1200" dirty="0">
            <a:latin typeface="+mj-ea"/>
            <a:ea typeface="+mj-ea"/>
          </a:endParaRPr>
        </a:p>
      </dsp:txBody>
      <dsp:txXfrm>
        <a:off x="1525258" y="2857866"/>
        <a:ext cx="2339602" cy="71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F658D-5541-4A4A-A2A1-7A3CF5DD6F82}" type="datetimeFigureOut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ABEB-5381-4FA5-9083-719BA65CDE0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117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58A-3F40-48E7-89A4-02871B6BDB79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96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160-679D-4FA2-AFBB-04AD2075153F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99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103F-3185-45C3-954F-3EFA9B4AEBF1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52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F59-9E08-4D97-9C56-9E3B70A8207F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11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9333-02E1-40F4-BBB2-BA03553A7E27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95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B27C-D447-4E62-BB1B-4CAF57A9E037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166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787D-4728-4BE4-B9E6-AC04345B4D3C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87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DEF3-F017-4EC6-8239-5A79AD1F596A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1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3B09-D977-41E6-BEC8-595E0BDD4B1F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046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8EB0-AF99-4B84-BD90-04B456DD76A5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044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F692-8AC3-46C3-BD4A-FF8114930602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646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580E-A750-4F32-886A-31DC200702A0}" type="datetime1">
              <a:rPr lang="ko-KR" altLang="en-US" smtClean="0"/>
              <a:t>2024-11-27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D63E-7DD7-4B2D-8D64-7F590779F2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7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8" Type="http://schemas.openxmlformats.org/officeDocument/2006/relationships/image" Target="../media/image69.png"/><Relationship Id="rId3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327422-7762-B450-658A-643A2033C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5" y="985341"/>
            <a:ext cx="9713844" cy="896463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r>
              <a:rPr lang="ko-KR" altLang="en-US" sz="4800" b="1" dirty="0"/>
              <a:t>부동산투자회사 이해와 활용 사례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0D16DB-5823-D52F-61FF-D9CEC4EB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8812" y="5388147"/>
            <a:ext cx="3930768" cy="1215189"/>
          </a:xfrm>
        </p:spPr>
        <p:txBody>
          <a:bodyPr anchor="ctr"/>
          <a:lstStyle/>
          <a:p>
            <a:pPr algn="l"/>
            <a:r>
              <a:rPr lang="ko-KR" altLang="en-US" dirty="0"/>
              <a:t>한국리츠협회 </a:t>
            </a:r>
            <a:endParaRPr lang="en-US" altLang="ko-KR" dirty="0"/>
          </a:p>
          <a:p>
            <a:pPr algn="l"/>
            <a:r>
              <a:rPr lang="ko-KR" altLang="en-US" dirty="0" err="1"/>
              <a:t>리츠연구원장</a:t>
            </a:r>
            <a:r>
              <a:rPr lang="ko-KR" altLang="en-US" dirty="0"/>
              <a:t> 신동수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BFC242-55A4-D295-59D3-95630F476BF2}"/>
              </a:ext>
            </a:extLst>
          </p:cNvPr>
          <p:cNvCxnSpPr/>
          <p:nvPr/>
        </p:nvCxnSpPr>
        <p:spPr>
          <a:xfrm>
            <a:off x="0" y="2579298"/>
            <a:ext cx="12128740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부제목 2">
            <a:extLst>
              <a:ext uri="{FF2B5EF4-FFF2-40B4-BE49-F238E27FC236}">
                <a16:creationId xmlns:a16="http://schemas.microsoft.com/office/drawing/2014/main" id="{27DF53FC-5C2F-2773-83A0-97644A423D71}"/>
              </a:ext>
            </a:extLst>
          </p:cNvPr>
          <p:cNvSpPr txBox="1">
            <a:spLocks/>
          </p:cNvSpPr>
          <p:nvPr/>
        </p:nvSpPr>
        <p:spPr>
          <a:xfrm>
            <a:off x="5015697" y="3429000"/>
            <a:ext cx="2160605" cy="121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/>
              <a:t>2024.11.29</a:t>
            </a:r>
            <a:endParaRPr lang="ko-KR" altLang="en-US" sz="32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91258D-9035-7F0A-231A-43FE2522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928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931056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리츠의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리츠 종류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용어 소개</a:t>
            </a:r>
            <a:r>
              <a:rPr lang="en-US" altLang="ko-KR" sz="2400" b="1" dirty="0"/>
              <a:t>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>
            <a:cxnSpLocks/>
          </p:cNvCxnSpPr>
          <p:nvPr/>
        </p:nvCxnSpPr>
        <p:spPr>
          <a:xfrm>
            <a:off x="657726" y="1241311"/>
            <a:ext cx="1093105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7A7465-B4A0-513C-0874-1901A471E847}"/>
              </a:ext>
            </a:extLst>
          </p:cNvPr>
          <p:cNvSpPr txBox="1"/>
          <p:nvPr/>
        </p:nvSpPr>
        <p:spPr>
          <a:xfrm>
            <a:off x="657724" y="1291595"/>
            <a:ext cx="10931055" cy="657809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대토리츠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공익사업의 시행에 따른 토지소유자 보상금 중 토지로 보상받기로 결정된 권리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대토보상권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를 현물출자 받아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설립되는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리츠로서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 리츠가 개발사업을 시행한 이후 그 개발이익을 주주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대토보상자권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현물출자자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에게 배분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C9F6A-FEA3-6C36-E171-5FFD53D8C7AD}"/>
              </a:ext>
            </a:extLst>
          </p:cNvPr>
          <p:cNvSpPr txBox="1"/>
          <p:nvPr/>
        </p:nvSpPr>
        <p:spPr>
          <a:xfrm>
            <a:off x="657724" y="2004173"/>
            <a:ext cx="10931054" cy="657809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marL="1163638" marR="0" indent="-1163638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허브리츠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母리츠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주택도시기금만 출자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가 각 임대주택사업별 子리츠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주택도시기금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+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시공사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+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재무적 출자자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출자할 때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1163638" marR="0" indent="-1163638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모리츠를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허브리츠라함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BCFA5-F197-FB0A-0E5A-FF2C05C12210}"/>
              </a:ext>
            </a:extLst>
          </p:cNvPr>
          <p:cNvSpPr txBox="1"/>
          <p:nvPr/>
        </p:nvSpPr>
        <p:spPr>
          <a:xfrm>
            <a:off x="657723" y="2716564"/>
            <a:ext cx="10931053" cy="380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공공임대주택리츠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주택도시기금과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LH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가 공동 출자하여 설립 →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LH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공동주택용지 매입 및 공공임대주택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건설･공급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33587-217D-5791-0817-6E584A6A1053}"/>
              </a:ext>
            </a:extLst>
          </p:cNvPr>
          <p:cNvSpPr txBox="1"/>
          <p:nvPr/>
        </p:nvSpPr>
        <p:spPr>
          <a:xfrm>
            <a:off x="689818" y="3146021"/>
            <a:ext cx="10931052" cy="657809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공공지원 민간임대주택 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주택도시기금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+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민간출자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가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LH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또는 민간토지를 매입하여 공공지원 민간임대주택 건설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또는 매입 후 임대 운영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C9FC8-6B4E-FAF5-7FDF-595CB4ECA216}"/>
              </a:ext>
            </a:extLst>
          </p:cNvPr>
          <p:cNvSpPr txBox="1"/>
          <p:nvPr/>
        </p:nvSpPr>
        <p:spPr>
          <a:xfrm>
            <a:off x="689816" y="3846358"/>
            <a:ext cx="10931054" cy="657809"/>
          </a:xfrm>
          <a:prstGeom prst="rect">
            <a:avLst/>
          </a:prstGeom>
          <a:solidFill>
            <a:srgbClr val="FFD1D1">
              <a:alpha val="30000"/>
            </a:srgbClr>
          </a:solidFill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도시재생앵커리츠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도시재생리츠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도시재생사업을 통해 개발되는 자산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공동주택 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을 취득하여 임대운영 후 매각하기 위해 설립된 리츠에 출자하는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모리츠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앵커리츠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와 재생사업별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자리츠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BBF47C-9552-ACB3-D44E-76F09C346A9A}"/>
              </a:ext>
            </a:extLst>
          </p:cNvPr>
          <p:cNvSpPr txBox="1"/>
          <p:nvPr/>
        </p:nvSpPr>
        <p:spPr>
          <a:xfrm>
            <a:off x="689815" y="4555360"/>
            <a:ext cx="10898703" cy="916341"/>
          </a:xfrm>
          <a:prstGeom prst="rect">
            <a:avLst/>
          </a:prstGeom>
          <a:solidFill>
            <a:srgbClr val="EEA8E4">
              <a:alpha val="30000"/>
            </a:srgb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토지지원리츠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토지임대부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분양주택리츠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토지임대부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임대주택리츠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L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H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소유 택지를 매입하여 토지임대부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임대리츠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*에 임대운용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토지지원리츠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).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토지지원리츠나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토지임대인으로부터 토지를 임차하여 임대주택이나 분양주택을 건설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공급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토지임대부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임대리츠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토지임대부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분양리츠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                        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9257E8-B971-CD82-953E-094BA91EB330}"/>
              </a:ext>
            </a:extLst>
          </p:cNvPr>
          <p:cNvSpPr txBox="1"/>
          <p:nvPr/>
        </p:nvSpPr>
        <p:spPr>
          <a:xfrm>
            <a:off x="689818" y="5566405"/>
            <a:ext cx="10931052" cy="380873"/>
          </a:xfrm>
          <a:prstGeom prst="rect">
            <a:avLst/>
          </a:prstGeom>
          <a:solidFill>
            <a:srgbClr val="FF8989">
              <a:alpha val="30000"/>
            </a:srgb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미분양 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(CR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리츠 구조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가 미분양주택을 매입하여 일정기간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임대･운영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후 매각하는 방식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(’09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년 최초 도입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‘24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년 재도입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                                            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176BD-F97A-983F-29AC-3427F30AF134}"/>
              </a:ext>
            </a:extLst>
          </p:cNvPr>
          <p:cNvSpPr txBox="1"/>
          <p:nvPr/>
        </p:nvSpPr>
        <p:spPr>
          <a:xfrm>
            <a:off x="689818" y="6107576"/>
            <a:ext cx="10931052" cy="65780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주택도시기금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앵커리츠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주택도시기금의 여유자금을 출자하여 설립한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앵커리츠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블라인드리츠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사모리츠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로서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공모리츠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상장리츠에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투자함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. Capital Call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방식으로 </a:t>
            </a:r>
            <a:r>
              <a:rPr lang="ko-KR" altLang="en-US" sz="1400" kern="0" dirty="0" err="1">
                <a:solidFill>
                  <a:srgbClr val="000000"/>
                </a:solidFill>
                <a:latin typeface="+mn-ea"/>
              </a:rPr>
              <a:t>유상증자함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45E3D7B-DD00-AFC0-F112-B3FAFE09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5104" cy="365125"/>
          </a:xfrm>
        </p:spPr>
        <p:txBody>
          <a:bodyPr/>
          <a:lstStyle/>
          <a:p>
            <a:fld id="{67BAD63E-7DD7-4B2D-8D64-7F590779F299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015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dirty="0"/>
              <a:t>Ⅱ.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리츠 종류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BDF0223-0E18-67D8-FA1C-1876CC8DB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00334"/>
              </p:ext>
            </p:extLst>
          </p:nvPr>
        </p:nvGraphicFramePr>
        <p:xfrm>
          <a:off x="657725" y="1439878"/>
          <a:ext cx="10844463" cy="5504489"/>
        </p:xfrm>
        <a:graphic>
          <a:graphicData uri="http://schemas.openxmlformats.org/drawingml/2006/table">
            <a:tbl>
              <a:tblPr/>
              <a:tblGrid>
                <a:gridCol w="2157984">
                  <a:extLst>
                    <a:ext uri="{9D8B030D-6E8A-4147-A177-3AD203B41FA5}">
                      <a16:colId xmlns:a16="http://schemas.microsoft.com/office/drawing/2014/main" val="4250795113"/>
                    </a:ext>
                  </a:extLst>
                </a:gridCol>
                <a:gridCol w="3025024">
                  <a:extLst>
                    <a:ext uri="{9D8B030D-6E8A-4147-A177-3AD203B41FA5}">
                      <a16:colId xmlns:a16="http://schemas.microsoft.com/office/drawing/2014/main" val="2913709857"/>
                    </a:ext>
                  </a:extLst>
                </a:gridCol>
                <a:gridCol w="2960072">
                  <a:extLst>
                    <a:ext uri="{9D8B030D-6E8A-4147-A177-3AD203B41FA5}">
                      <a16:colId xmlns:a16="http://schemas.microsoft.com/office/drawing/2014/main" val="2603772142"/>
                    </a:ext>
                  </a:extLst>
                </a:gridCol>
                <a:gridCol w="2701383">
                  <a:extLst>
                    <a:ext uri="{9D8B030D-6E8A-4147-A177-3AD203B41FA5}">
                      <a16:colId xmlns:a16="http://schemas.microsoft.com/office/drawing/2014/main" val="3019827908"/>
                    </a:ext>
                  </a:extLst>
                </a:gridCol>
              </a:tblGrid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종 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자기관리리츠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위탁관리리츠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기업구조조정리츠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93255"/>
                  </a:ext>
                </a:extLst>
              </a:tr>
              <a:tr h="3781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투자대상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임대부동산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개발부동산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임대부동산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개발부동산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기업구조조정용 임대부동산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049632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영업개시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국토교통부 영업인가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등록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공모리츠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, CR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리츠는 금융위 사전협의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9257"/>
                  </a:ext>
                </a:extLst>
              </a:tr>
              <a:tr h="1847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설립주체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발기인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발기설립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750093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감 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국토부ㆍ금융위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58182"/>
                  </a:ext>
                </a:extLst>
              </a:tr>
              <a:tr h="3524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회사형태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실체회사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상근 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·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직원 있음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명목회사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상근 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·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직원 없음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☞ 자산관리회사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(AMC)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에게 회사의 투자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운용을 위탁함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19800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설립자본금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5</a:t>
                      </a:r>
                      <a:r>
                        <a:rPr lang="ko-KR" altLang="en-US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억원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억원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억원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5196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최저자본금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70</a:t>
                      </a:r>
                      <a:r>
                        <a:rPr lang="ko-KR" altLang="en-US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억원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50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억원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50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억원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409271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인당 투자한도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주식분산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인당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50%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이내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인당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50%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이내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제한 없음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91602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주식공모의무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자본금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30%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자본금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30%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의무사항 아님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32055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상장 의무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요건충족 즉시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요건충족 즉시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의무사항 아님 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53521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현물 출자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최저 자본금 확보 이후 제한 없이 가능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459958"/>
                  </a:ext>
                </a:extLst>
              </a:tr>
              <a:tr h="2968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자산 구성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매분기말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부동산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:70%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부동산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:70%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기업구조조정부동산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: 70%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884044"/>
                  </a:ext>
                </a:extLst>
              </a:tr>
              <a:tr h="4958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자산운용 전문인력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최소인력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최저자본금 확보 전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(3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명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최저자본금 확보 후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(5</a:t>
                      </a:r>
                      <a:r>
                        <a:rPr lang="ko-KR" altLang="en-US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명</a:t>
                      </a:r>
                      <a:r>
                        <a:rPr lang="en-US" altLang="ko-KR" sz="12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3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자산관리회사</a:t>
                      </a:r>
                      <a:r>
                        <a:rPr lang="en-US" altLang="ko-KR" sz="1200" b="1" kern="0" spc="-3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(5</a:t>
                      </a:r>
                      <a:r>
                        <a:rPr lang="ko-KR" altLang="en-US" sz="1200" b="1" kern="0" spc="-3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명</a:t>
                      </a:r>
                      <a:r>
                        <a:rPr lang="en-US" altLang="ko-KR" sz="1200" b="1" kern="0" spc="-3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r>
                        <a:rPr lang="ko-KR" altLang="en-US" sz="1200" b="1" kern="0" spc="-3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에 위탁운용</a:t>
                      </a:r>
                      <a:endParaRPr lang="ko-KR" altLang="en-US" sz="1200" b="1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23661"/>
                  </a:ext>
                </a:extLst>
              </a:tr>
              <a:tr h="4112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배당 의무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50% </a:t>
                      </a:r>
                      <a:r>
                        <a:rPr lang="ko-KR" altLang="en-US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 의무배당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초과배당 불가능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90%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 의무배당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초과배당가능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90%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이상 의무배당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초과배당 가능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218988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개발 사업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주주총회 특별결의로 개발사업 투자비율 결정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03057"/>
                  </a:ext>
                </a:extLst>
              </a:tr>
              <a:tr h="19491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처분 제한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년 이내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처분 금지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년 이내 처분 금지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제한없음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954729"/>
                  </a:ext>
                </a:extLst>
              </a:tr>
              <a:tr h="1949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개발사업 후 분양하는 경우에는 처분 제한기간 없음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60783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자금 차입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자기자본의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배 이내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주총 특별결의 시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배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) 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98017"/>
                  </a:ext>
                </a:extLst>
              </a:tr>
              <a:tr h="194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회사 존속기간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정관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9004" marR="9004" marT="9004" marB="900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영속 추구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비상장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통상 최소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3~5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년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Hadassah Friedlaender" panose="020F0502020204030204" pitchFamily="18" charset="-79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상장 시 영속 추구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Hadassah Friedlaender" panose="020F0502020204030204" pitchFamily="18" charset="-79"/>
                        </a:rPr>
                        <a:t>한시적</a:t>
                      </a:r>
                    </a:p>
                  </a:txBody>
                  <a:tcPr marL="9004" marR="9004" marT="9004" marB="90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746697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499727-1F99-80D7-7BEF-6D4C0497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47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운영 구조</a:t>
            </a:r>
            <a:r>
              <a:rPr lang="en-US" altLang="ko-KR" sz="2400" b="1" dirty="0"/>
              <a:t>(1)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4FC2E21A-EF0A-35F9-0923-BCCF48560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038" y="1450350"/>
            <a:ext cx="2160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ko-KR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자기관리 리츠</a:t>
            </a:r>
            <a:r>
              <a:rPr lang="en-US" altLang="ko-KR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]</a:t>
            </a:r>
            <a:endParaRPr lang="ko-KR" altLang="en-US" sz="1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6F2CDE2-1446-7A8B-CBC5-3E1552EA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221" y="1478764"/>
            <a:ext cx="316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ko-KR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위탁관리 리츠</a:t>
            </a:r>
            <a:r>
              <a:rPr lang="en-US" altLang="ko-KR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기업구조조정 리츠</a:t>
            </a:r>
            <a:r>
              <a:rPr lang="en-US" altLang="ko-KR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]</a:t>
            </a:r>
            <a:endParaRPr lang="ko-KR" altLang="en-US" sz="1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EC8D5C4E-4842-2194-D27A-3D826251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118" y="3499474"/>
            <a:ext cx="722313" cy="1312862"/>
          </a:xfrm>
          <a:prstGeom prst="ellipse">
            <a:avLst/>
          </a:prstGeom>
          <a:solidFill>
            <a:srgbClr val="D0DB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함초롬돋움" panose="020B0604000101010101" pitchFamily="50" charset="-127"/>
              </a:rPr>
              <a:t>자기관리</a:t>
            </a:r>
            <a:endParaRPr lang="en-US" altLang="ko-KR" sz="1200" b="1" dirty="0">
              <a:latin typeface="HY헤드라인M" panose="02030600000101010101" pitchFamily="18" charset="-127"/>
              <a:ea typeface="HY헤드라인M" panose="02030600000101010101" pitchFamily="18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함초롬돋움" panose="020B0604000101010101" pitchFamily="50" charset="-127"/>
              </a:rPr>
              <a:t>리츠</a:t>
            </a:r>
            <a:endParaRPr lang="en-US" altLang="ko-KR" sz="1200" b="1" dirty="0">
              <a:latin typeface="HY헤드라인M" panose="02030600000101010101" pitchFamily="18" charset="-127"/>
              <a:ea typeface="HY헤드라인M" panose="0203060000010101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B3FA874C-7BD2-E78A-1AB5-46B5A3CE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192" y="2453311"/>
            <a:ext cx="541338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10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증권사</a:t>
            </a:r>
            <a:endParaRPr lang="ko-KR" altLang="en-US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  <a:sym typeface="Wingdings" panose="05000000000000000000" pitchFamily="2" charset="2"/>
            </a:endParaRP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9AD27CED-4666-7B7B-7B11-4D56B2303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0505" y="4093199"/>
            <a:ext cx="58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5BDBF9FE-ED3E-99D9-AE1B-FF72DC01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492" y="3642349"/>
            <a:ext cx="304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투자 제안</a:t>
            </a:r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1DA36A8-729E-5ED1-E702-0DA2A7ACB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6655" y="3113711"/>
            <a:ext cx="0" cy="750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0E135B04-5A3C-1956-EE1B-777E665A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06" y="3218486"/>
            <a:ext cx="344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주식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판매</a:t>
            </a: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1B1C77ED-0F1C-517E-A225-FB492ACF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292" y="5282237"/>
            <a:ext cx="1155700" cy="1344613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82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회계법인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법무법인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물리실사법인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감정평가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시장조사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투자자문</a:t>
            </a:r>
            <a:r>
              <a:rPr lang="en-US" altLang="ko-KR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(</a:t>
            </a: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평가</a:t>
            </a:r>
            <a:r>
              <a:rPr lang="en-US" altLang="ko-KR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)</a:t>
            </a:r>
            <a:endParaRPr lang="ko-KR" altLang="en-US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15E7DDEC-1703-3805-1AB2-2D155F42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018" y="5282237"/>
            <a:ext cx="792163" cy="1344613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82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외부용역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  <a:sym typeface="Wingdings" panose="05000000000000000000" pitchFamily="2" charset="2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7A8285C2-9208-C0C1-09F0-F8872703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55" y="4802811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업무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위탁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BB4A52FD-9FB5-7E63-07FA-EBE659360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18" y="4802811"/>
            <a:ext cx="3667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용역제공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7E974C96-2B43-3CA7-9EE7-7F7C05AA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68" y="4309099"/>
            <a:ext cx="3270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출자</a:t>
            </a:r>
            <a:r>
              <a:rPr lang="en-US" altLang="ko-KR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,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대여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0FA51EE0-9AFA-8760-BA28-FBF5296F11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07642" y="3062911"/>
            <a:ext cx="71755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0D863417-3385-AF36-CADB-14C980306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493" y="2508875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인수, 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모집</a:t>
            </a:r>
            <a:r>
              <a:rPr lang="en-US" altLang="ko-KR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,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주선</a:t>
            </a:r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6AF17E8D-ECA3-FB45-228F-A8D75E7A6F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093" y="5253661"/>
            <a:ext cx="25304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32" name="Line 37">
            <a:extLst>
              <a:ext uri="{FF2B5EF4-FFF2-40B4-BE49-F238E27FC236}">
                <a16:creationId xmlns:a16="http://schemas.microsoft.com/office/drawing/2014/main" id="{A25AAD48-0AF5-6C2A-13F0-72C6C46B6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1093" y="6693524"/>
            <a:ext cx="25304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33" name="Line 38">
            <a:extLst>
              <a:ext uri="{FF2B5EF4-FFF2-40B4-BE49-F238E27FC236}">
                <a16:creationId xmlns:a16="http://schemas.microsoft.com/office/drawing/2014/main" id="{36AA7F12-3923-2CB2-F9A7-5FAD23133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1092" y="5240961"/>
            <a:ext cx="1588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34" name="Line 39">
            <a:extLst>
              <a:ext uri="{FF2B5EF4-FFF2-40B4-BE49-F238E27FC236}">
                <a16:creationId xmlns:a16="http://schemas.microsoft.com/office/drawing/2014/main" id="{66F5F5B5-37E4-BCBA-447D-708F62EEB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6642" y="5240961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11E22E2D-5BDA-67E5-9609-AC2203D1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318" y="2038974"/>
            <a:ext cx="809625" cy="6858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118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자산보관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기관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</p:txBody>
      </p:sp>
      <p:sp>
        <p:nvSpPr>
          <p:cNvPr id="36" name="Line 43">
            <a:extLst>
              <a:ext uri="{FF2B5EF4-FFF2-40B4-BE49-F238E27FC236}">
                <a16:creationId xmlns:a16="http://schemas.microsoft.com/office/drawing/2014/main" id="{0CED0B01-E5BA-6996-7519-3EE4C7481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4742" y="2712074"/>
            <a:ext cx="0" cy="804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7" name="Line 28">
            <a:extLst>
              <a:ext uri="{FF2B5EF4-FFF2-40B4-BE49-F238E27FC236}">
                <a16:creationId xmlns:a16="http://schemas.microsoft.com/office/drawing/2014/main" id="{ACBA3E28-CCA3-1E0F-4D93-9C8D6AE893D8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469655" y="4750425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8" name="Line 30">
            <a:extLst>
              <a:ext uri="{FF2B5EF4-FFF2-40B4-BE49-F238E27FC236}">
                <a16:creationId xmlns:a16="http://schemas.microsoft.com/office/drawing/2014/main" id="{FDC3DB89-84EA-4ED3-8AB4-FF3F646C7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8580" y="4750424"/>
            <a:ext cx="0" cy="50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8B14CB38-9720-2DAD-ACB3-7E717E84C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2567" y="4259886"/>
            <a:ext cx="611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40" name="AutoShape 7">
            <a:extLst>
              <a:ext uri="{FF2B5EF4-FFF2-40B4-BE49-F238E27FC236}">
                <a16:creationId xmlns:a16="http://schemas.microsoft.com/office/drawing/2014/main" id="{2FC57EED-513E-4D19-7FF5-4EA184D69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92" y="3864599"/>
            <a:ext cx="53975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10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투자자</a:t>
            </a:r>
            <a:endParaRPr lang="ko-KR" altLang="en-US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  <a:sym typeface="Wingdings" panose="05000000000000000000" pitchFamily="2" charset="2"/>
            </a:endParaRP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BF851069-89F8-BC56-5A9D-A1171D6C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292" y="2732711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보관위탁</a:t>
            </a: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CC3262B8-E80A-E334-D56E-421CF4F0A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8580" y="2769225"/>
            <a:ext cx="0" cy="750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43" name="Text Box 23">
            <a:extLst>
              <a:ext uri="{FF2B5EF4-FFF2-40B4-BE49-F238E27FC236}">
                <a16:creationId xmlns:a16="http://schemas.microsoft.com/office/drawing/2014/main" id="{7C634B48-1F33-7259-3B91-DC711C2B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17" y="2732711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수탁보수</a:t>
            </a:r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3D579AD7-BF9E-7BF7-E880-50473F49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446" y="3499474"/>
            <a:ext cx="722312" cy="1312862"/>
          </a:xfrm>
          <a:prstGeom prst="ellipse">
            <a:avLst/>
          </a:prstGeom>
          <a:solidFill>
            <a:srgbClr val="D0DB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돋움" panose="020B0604000101010101" pitchFamily="50" charset="-127"/>
              </a:rPr>
              <a:t>위탁관리</a:t>
            </a:r>
            <a:endParaRPr lang="en-US" altLang="ko-KR" sz="1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돋움" panose="020B0604000101010101" pitchFamily="50" charset="-127"/>
              </a:rPr>
              <a:t>리츠</a:t>
            </a:r>
            <a:r>
              <a:rPr lang="en-US" altLang="ko-KR" sz="1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돋움" panose="020B0604000101010101" pitchFamily="50" charset="-127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돋움" panose="020B0604000101010101" pitchFamily="50" charset="-127"/>
              </a:rPr>
              <a:t>기업구조</a:t>
            </a:r>
            <a:endParaRPr lang="en-US" altLang="ko-KR" sz="1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b="1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함초롬돋움" panose="020B0604000101010101" pitchFamily="50" charset="-127"/>
              </a:rPr>
              <a:t>조정리츠</a:t>
            </a:r>
            <a:endParaRPr lang="en-US" altLang="ko-KR" sz="1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5" name="AutoShape 7">
            <a:extLst>
              <a:ext uri="{FF2B5EF4-FFF2-40B4-BE49-F238E27FC236}">
                <a16:creationId xmlns:a16="http://schemas.microsoft.com/office/drawing/2014/main" id="{DE361BEB-5D99-6619-7940-D74D88E1A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522" y="2453311"/>
            <a:ext cx="541337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10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증권사</a:t>
            </a:r>
            <a:endParaRPr lang="ko-KR" altLang="en-US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  <a:sym typeface="Wingdings" panose="05000000000000000000" pitchFamily="2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ABC2B340-138F-E6FA-C460-18E85DC50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2833" y="4093199"/>
            <a:ext cx="58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56DA998C-B08A-EAD5-2BFC-8A9DE9EE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821" y="3642349"/>
            <a:ext cx="304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투자 제안</a:t>
            </a:r>
          </a:p>
        </p:txBody>
      </p:sp>
      <p:sp>
        <p:nvSpPr>
          <p:cNvPr id="48" name="Line 10">
            <a:extLst>
              <a:ext uri="{FF2B5EF4-FFF2-40B4-BE49-F238E27FC236}">
                <a16:creationId xmlns:a16="http://schemas.microsoft.com/office/drawing/2014/main" id="{169FB980-5DC6-956F-B3DD-C720CD366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8983" y="3113711"/>
            <a:ext cx="0" cy="750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A04735A8-5DBB-15E2-8B8B-E58E16CF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533" y="3218486"/>
            <a:ext cx="3444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주식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판매</a:t>
            </a:r>
          </a:p>
        </p:txBody>
      </p:sp>
      <p:sp>
        <p:nvSpPr>
          <p:cNvPr id="50" name="AutoShape 15">
            <a:extLst>
              <a:ext uri="{FF2B5EF4-FFF2-40B4-BE49-F238E27FC236}">
                <a16:creationId xmlns:a16="http://schemas.microsoft.com/office/drawing/2014/main" id="{D0B91A31-EE54-227A-BF5E-EA8A57D8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696" y="5282237"/>
            <a:ext cx="1155700" cy="1344613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82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회계법인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법무법인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물리실사법인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감정평가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시장조사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투자자문</a:t>
            </a:r>
            <a:r>
              <a:rPr lang="en-US" altLang="ko-KR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평가</a:t>
            </a:r>
            <a:r>
              <a:rPr lang="en-US" altLang="ko-KR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1" name="AutoShape 19">
            <a:extLst>
              <a:ext uri="{FF2B5EF4-FFF2-40B4-BE49-F238E27FC236}">
                <a16:creationId xmlns:a16="http://schemas.microsoft.com/office/drawing/2014/main" id="{FCD4B7A4-133C-ACAD-4960-521FDE11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421" y="5282237"/>
            <a:ext cx="792162" cy="1344613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82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외부용역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  <a:sym typeface="Wingdings" panose="05000000000000000000" pitchFamily="2" charset="2"/>
            </a:endParaRPr>
          </a:p>
        </p:txBody>
      </p:sp>
      <p:sp>
        <p:nvSpPr>
          <p:cNvPr id="52" name="Text Box 23">
            <a:extLst>
              <a:ext uri="{FF2B5EF4-FFF2-40B4-BE49-F238E27FC236}">
                <a16:creationId xmlns:a16="http://schemas.microsoft.com/office/drawing/2014/main" id="{C00834DE-DDA4-E9E4-E23E-76FBCACF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583" y="4802811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업무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위탁</a:t>
            </a: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E52980E8-089A-7A39-C99E-14DF518F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346" y="4802811"/>
            <a:ext cx="3667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용역제공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6DA90FB1-166B-1B54-6017-BFDCFF4A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597" y="4309099"/>
            <a:ext cx="3270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출자</a:t>
            </a:r>
            <a:r>
              <a:rPr lang="en-US" altLang="ko-KR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,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대여</a:t>
            </a:r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2196641B-2CB3-8C61-B8CA-396DD792B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9971" y="3062911"/>
            <a:ext cx="71755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Text Box 35">
            <a:extLst>
              <a:ext uri="{FF2B5EF4-FFF2-40B4-BE49-F238E27FC236}">
                <a16:creationId xmlns:a16="http://schemas.microsoft.com/office/drawing/2014/main" id="{94260812-4CA6-AD67-A9F6-CF9FB1D0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822" y="2508875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인수, 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모집</a:t>
            </a:r>
            <a:r>
              <a:rPr lang="en-US" altLang="ko-KR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,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주선</a:t>
            </a:r>
          </a:p>
        </p:txBody>
      </p:sp>
      <p:sp>
        <p:nvSpPr>
          <p:cNvPr id="57" name="Line 36">
            <a:extLst>
              <a:ext uri="{FF2B5EF4-FFF2-40B4-BE49-F238E27FC236}">
                <a16:creationId xmlns:a16="http://schemas.microsoft.com/office/drawing/2014/main" id="{EED6F364-A986-670F-9A24-09BFD7E6B0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497" y="5253661"/>
            <a:ext cx="25304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8" name="Line 37">
            <a:extLst>
              <a:ext uri="{FF2B5EF4-FFF2-40B4-BE49-F238E27FC236}">
                <a16:creationId xmlns:a16="http://schemas.microsoft.com/office/drawing/2014/main" id="{8E486FFC-5F34-BC1D-C7C5-906C75C98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497" y="6693524"/>
            <a:ext cx="25304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" name="Line 38">
            <a:extLst>
              <a:ext uri="{FF2B5EF4-FFF2-40B4-BE49-F238E27FC236}">
                <a16:creationId xmlns:a16="http://schemas.microsoft.com/office/drawing/2014/main" id="{27AB7454-E74A-B5F7-C315-24729063F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496" y="5240961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0" name="Line 39">
            <a:extLst>
              <a:ext uri="{FF2B5EF4-FFF2-40B4-BE49-F238E27FC236}">
                <a16:creationId xmlns:a16="http://schemas.microsoft.com/office/drawing/2014/main" id="{982FAB27-2E1D-B826-D058-847C15B94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2458" y="5240961"/>
            <a:ext cx="1588" cy="152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" name="Oval 41">
            <a:extLst>
              <a:ext uri="{FF2B5EF4-FFF2-40B4-BE49-F238E27FC236}">
                <a16:creationId xmlns:a16="http://schemas.microsoft.com/office/drawing/2014/main" id="{6F7A41A2-9E7C-6F11-8B26-75A942A8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647" y="2038974"/>
            <a:ext cx="809625" cy="6858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118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자산보관</a:t>
            </a:r>
            <a:endParaRPr lang="en-US" altLang="ko-KR" sz="1200" dirty="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기관</a:t>
            </a:r>
            <a:endParaRPr lang="en-US" altLang="ko-KR" sz="1200" dirty="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79B32053-75D3-DDF9-3350-7AE88D289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7071" y="2712074"/>
            <a:ext cx="0" cy="804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" name="Line 28">
            <a:extLst>
              <a:ext uri="{FF2B5EF4-FFF2-40B4-BE49-F238E27FC236}">
                <a16:creationId xmlns:a16="http://schemas.microsoft.com/office/drawing/2014/main" id="{125D8865-E7CE-0430-2908-00CC290EA6E4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021983" y="4750425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" name="Line 30">
            <a:extLst>
              <a:ext uri="{FF2B5EF4-FFF2-40B4-BE49-F238E27FC236}">
                <a16:creationId xmlns:a16="http://schemas.microsoft.com/office/drawing/2014/main" id="{82C1AB0E-B65D-25F6-E1FB-FE8C5E83B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908" y="4750424"/>
            <a:ext cx="0" cy="50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EA63D196-BD11-2F2A-01E3-E18C7CF4F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4897" y="4259886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" name="AutoShape 7">
            <a:extLst>
              <a:ext uri="{FF2B5EF4-FFF2-40B4-BE49-F238E27FC236}">
                <a16:creationId xmlns:a16="http://schemas.microsoft.com/office/drawing/2014/main" id="{88D0D683-1A2E-2780-8B69-0BA06103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221" y="3864599"/>
            <a:ext cx="53975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10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투자자</a:t>
            </a:r>
            <a:endParaRPr lang="ko-KR" altLang="en-US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  <a:sym typeface="Wingdings" panose="05000000000000000000" pitchFamily="2" charset="2"/>
            </a:endParaRP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05B1A376-4A6E-37F4-A44A-A30B5D27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621" y="2726361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보관위탁</a:t>
            </a:r>
          </a:p>
        </p:txBody>
      </p:sp>
      <p:sp>
        <p:nvSpPr>
          <p:cNvPr id="68" name="Line 10">
            <a:extLst>
              <a:ext uri="{FF2B5EF4-FFF2-40B4-BE49-F238E27FC236}">
                <a16:creationId xmlns:a16="http://schemas.microsoft.com/office/drawing/2014/main" id="{402B4A42-4431-B56B-0F4B-184FD364A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0908" y="2769225"/>
            <a:ext cx="0" cy="750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" name="Text Box 23">
            <a:extLst>
              <a:ext uri="{FF2B5EF4-FFF2-40B4-BE49-F238E27FC236}">
                <a16:creationId xmlns:a16="http://schemas.microsoft.com/office/drawing/2014/main" id="{5FE75B22-6B2E-8568-4A41-409CA5FE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346" y="2726361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수탁보수</a:t>
            </a:r>
          </a:p>
        </p:txBody>
      </p:sp>
      <p:sp>
        <p:nvSpPr>
          <p:cNvPr id="70" name="Oval 41">
            <a:extLst>
              <a:ext uri="{FF2B5EF4-FFF2-40B4-BE49-F238E27FC236}">
                <a16:creationId xmlns:a16="http://schemas.microsoft.com/office/drawing/2014/main" id="{9A0B8B5F-1C79-07F0-A121-D14D6350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847" y="2439024"/>
            <a:ext cx="809625" cy="6858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118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일반사무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</a:rPr>
              <a:t>관리기관</a:t>
            </a:r>
            <a:endParaRPr lang="en-US" altLang="ko-KR" sz="1200">
              <a:solidFill>
                <a:srgbClr val="000000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1" name="Line 43">
            <a:extLst>
              <a:ext uri="{FF2B5EF4-FFF2-40B4-BE49-F238E27FC236}">
                <a16:creationId xmlns:a16="http://schemas.microsoft.com/office/drawing/2014/main" id="{4B9AD6FC-A487-177B-2A5C-388C6FDE3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347" y="2712075"/>
            <a:ext cx="1152525" cy="947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" name="Text Box 23">
            <a:extLst>
              <a:ext uri="{FF2B5EF4-FFF2-40B4-BE49-F238E27FC236}">
                <a16:creationId xmlns:a16="http://schemas.microsoft.com/office/drawing/2014/main" id="{954A1D80-6354-3534-5EA1-8C976E51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609" y="2439024"/>
            <a:ext cx="4048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사무위탁</a:t>
            </a:r>
          </a:p>
        </p:txBody>
      </p:sp>
      <p:sp>
        <p:nvSpPr>
          <p:cNvPr id="73" name="Line 10">
            <a:extLst>
              <a:ext uri="{FF2B5EF4-FFF2-40B4-BE49-F238E27FC236}">
                <a16:creationId xmlns:a16="http://schemas.microsoft.com/office/drawing/2014/main" id="{2D30E387-E61C-8E3B-443B-70C695F19A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0297" y="2923211"/>
            <a:ext cx="1044575" cy="903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8943B2E7-D080-EA13-09D5-4B74182D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946" y="3231186"/>
            <a:ext cx="406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수탁보수</a:t>
            </a:r>
          </a:p>
        </p:txBody>
      </p:sp>
      <p:sp>
        <p:nvSpPr>
          <p:cNvPr id="75" name="Oval 41">
            <a:extLst>
              <a:ext uri="{FF2B5EF4-FFF2-40B4-BE49-F238E27FC236}">
                <a16:creationId xmlns:a16="http://schemas.microsoft.com/office/drawing/2014/main" id="{822C7B44-5979-A42E-90B8-93A3E96C9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231" y="3847136"/>
            <a:ext cx="809625" cy="6858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118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인장관리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</a:rPr>
              <a:t>기관</a:t>
            </a:r>
            <a:endParaRPr lang="en-US" altLang="ko-KR" sz="1200">
              <a:solidFill>
                <a:srgbClr val="000000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</p:txBody>
      </p:sp>
      <p:sp>
        <p:nvSpPr>
          <p:cNvPr id="76" name="Line 43">
            <a:extLst>
              <a:ext uri="{FF2B5EF4-FFF2-40B4-BE49-F238E27FC236}">
                <a16:creationId xmlns:a16="http://schemas.microsoft.com/office/drawing/2014/main" id="{499ADDBA-7F17-1777-A722-1895E3F35A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6068" y="4097961"/>
            <a:ext cx="792163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77" name="Text Box 23">
            <a:extLst>
              <a:ext uri="{FF2B5EF4-FFF2-40B4-BE49-F238E27FC236}">
                <a16:creationId xmlns:a16="http://schemas.microsoft.com/office/drawing/2014/main" id="{74E87EFB-CEFD-EB60-8F38-B425BD6F2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530" y="3658225"/>
            <a:ext cx="4048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관리위탁</a:t>
            </a:r>
          </a:p>
        </p:txBody>
      </p:sp>
      <p:sp>
        <p:nvSpPr>
          <p:cNvPr id="78" name="Line 10">
            <a:extLst>
              <a:ext uri="{FF2B5EF4-FFF2-40B4-BE49-F238E27FC236}">
                <a16:creationId xmlns:a16="http://schemas.microsoft.com/office/drawing/2014/main" id="{4BBCC795-DF5D-37D9-AD65-609209738F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4318" y="4299574"/>
            <a:ext cx="823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79" name="Text Box 23">
            <a:extLst>
              <a:ext uri="{FF2B5EF4-FFF2-40B4-BE49-F238E27FC236}">
                <a16:creationId xmlns:a16="http://schemas.microsoft.com/office/drawing/2014/main" id="{DBD4D8CE-0D3B-05AB-1D48-A7A83A1F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930" y="4317036"/>
            <a:ext cx="406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ea"/>
                <a:ea typeface="+mn-ea"/>
                <a:cs typeface="함초롬돋움" panose="020B0604000101010101" pitchFamily="50" charset="-127"/>
                <a:sym typeface="Wingdings" panose="05000000000000000000" pitchFamily="2" charset="2"/>
              </a:rPr>
              <a:t>수탁보수</a:t>
            </a:r>
          </a:p>
        </p:txBody>
      </p:sp>
      <p:sp>
        <p:nvSpPr>
          <p:cNvPr id="80" name="Oval 41">
            <a:extLst>
              <a:ext uri="{FF2B5EF4-FFF2-40B4-BE49-F238E27FC236}">
                <a16:creationId xmlns:a16="http://schemas.microsoft.com/office/drawing/2014/main" id="{09E34FA1-34A3-4CDB-7CED-A28E11046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409" y="3840786"/>
            <a:ext cx="1008063" cy="6858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118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함초롬돋움" panose="020B0604000101010101" pitchFamily="50" charset="-127"/>
              </a:rPr>
              <a:t>자산관리</a:t>
            </a:r>
            <a:endParaRPr lang="en-US" altLang="ko-KR" sz="12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함초롬돋움" panose="020B0604000101010101" pitchFamily="50" charset="-127"/>
              </a:rPr>
              <a:t>회사</a:t>
            </a:r>
            <a:endParaRPr lang="en-US" altLang="ko-KR" sz="12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함초롬돋움" panose="020B0604000101010101" pitchFamily="50" charset="-127"/>
            </a:endParaRP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함초롬돋움" panose="020B0604000101010101" pitchFamily="50" charset="-127"/>
              </a:rPr>
              <a:t>(AMC)</a:t>
            </a:r>
          </a:p>
        </p:txBody>
      </p:sp>
      <p:sp>
        <p:nvSpPr>
          <p:cNvPr id="81" name="Line 43">
            <a:extLst>
              <a:ext uri="{FF2B5EF4-FFF2-40B4-BE49-F238E27FC236}">
                <a16:creationId xmlns:a16="http://schemas.microsoft.com/office/drawing/2014/main" id="{64F75D27-ECE5-3FC2-10B0-8F795160E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8246" y="4093199"/>
            <a:ext cx="792162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" name="Text Box 23">
            <a:extLst>
              <a:ext uri="{FF2B5EF4-FFF2-40B4-BE49-F238E27FC236}">
                <a16:creationId xmlns:a16="http://schemas.microsoft.com/office/drawing/2014/main" id="{DDDA26B3-0340-EB43-E045-C0F7E6561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709" y="3653461"/>
            <a:ext cx="4048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사무위탁</a:t>
            </a:r>
          </a:p>
        </p:txBody>
      </p:sp>
      <p:sp>
        <p:nvSpPr>
          <p:cNvPr id="83" name="Line 10">
            <a:extLst>
              <a:ext uri="{FF2B5EF4-FFF2-40B4-BE49-F238E27FC236}">
                <a16:creationId xmlns:a16="http://schemas.microsoft.com/office/drawing/2014/main" id="{65DE41D6-018B-D3DA-E75C-3D5F5805D8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496" y="4293224"/>
            <a:ext cx="823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4" name="Text Box 23">
            <a:extLst>
              <a:ext uri="{FF2B5EF4-FFF2-40B4-BE49-F238E27FC236}">
                <a16:creationId xmlns:a16="http://schemas.microsoft.com/office/drawing/2014/main" id="{C538E3D2-EAA7-5AF7-81B6-512EB8D2A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108" y="4310686"/>
            <a:ext cx="406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200">
                <a:solidFill>
                  <a:srgbClr val="000000"/>
                </a:solidFill>
                <a:latin typeface="+mn-lt"/>
                <a:ea typeface="함초롬돋움" panose="020B0604000101010101" pitchFamily="50" charset="-127"/>
                <a:cs typeface="함초롬돋움" panose="020B0604000101010101" pitchFamily="50" charset="-127"/>
                <a:sym typeface="Wingdings" panose="05000000000000000000" pitchFamily="2" charset="2"/>
              </a:rPr>
              <a:t>수탁보수</a:t>
            </a:r>
          </a:p>
        </p:txBody>
      </p:sp>
      <p:sp>
        <p:nvSpPr>
          <p:cNvPr id="85" name="순서도: 대체 처리 84">
            <a:extLst>
              <a:ext uri="{FF2B5EF4-FFF2-40B4-BE49-F238E27FC236}">
                <a16:creationId xmlns:a16="http://schemas.microsoft.com/office/drawing/2014/main" id="{E71D51FD-C3B1-699E-D3BB-453E25BD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642" y="3451850"/>
            <a:ext cx="1296988" cy="1584325"/>
          </a:xfrm>
          <a:prstGeom prst="flowChartAlternateProcess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200">
              <a:solidFill>
                <a:srgbClr val="0A240E"/>
              </a:solidFill>
              <a:latin typeface="+mn-ea"/>
              <a:ea typeface="+mn-ea"/>
              <a:cs typeface="함초롬돋움" panose="020B0604000101010101" pitchFamily="50" charset="-127"/>
            </a:endParaRPr>
          </a:p>
        </p:txBody>
      </p:sp>
      <p:sp>
        <p:nvSpPr>
          <p:cNvPr id="86" name="순서도: 대체 처리 85">
            <a:extLst>
              <a:ext uri="{FF2B5EF4-FFF2-40B4-BE49-F238E27FC236}">
                <a16:creationId xmlns:a16="http://schemas.microsoft.com/office/drawing/2014/main" id="{C34FC32C-581F-C034-87F6-DC56221B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522" y="1993818"/>
            <a:ext cx="1657350" cy="3024187"/>
          </a:xfrm>
          <a:prstGeom prst="flowChartAlternateProcess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200">
              <a:solidFill>
                <a:srgbClr val="0A240E"/>
              </a:solidFill>
              <a:latin typeface="+mn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57F5E7-7496-F346-74A6-4D69FE9C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59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- </a:t>
            </a:r>
            <a:r>
              <a:rPr lang="ko-KR" altLang="en-US" sz="2400" b="1" dirty="0"/>
              <a:t>운영 구조</a:t>
            </a:r>
            <a:r>
              <a:rPr lang="en-US" altLang="ko-KR" sz="2400" b="1" dirty="0"/>
              <a:t>(2)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21BBBD8-1F69-1721-434A-CF5190EC32EF}"/>
              </a:ext>
            </a:extLst>
          </p:cNvPr>
          <p:cNvSpPr/>
          <p:nvPr/>
        </p:nvSpPr>
        <p:spPr>
          <a:xfrm>
            <a:off x="3781241" y="3217654"/>
            <a:ext cx="3692109" cy="1130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위탁리츠</a:t>
            </a:r>
            <a:r>
              <a:rPr lang="en-US" altLang="ko-KR" sz="2800" b="1" dirty="0"/>
              <a:t>, CR</a:t>
            </a:r>
            <a:r>
              <a:rPr lang="en-US" altLang="ko-KR" sz="2800" b="1" baseline="30000" dirty="0"/>
              <a:t>*</a:t>
            </a:r>
            <a:r>
              <a:rPr lang="ko-KR" altLang="en-US" sz="2800" b="1" dirty="0"/>
              <a:t>리츠</a:t>
            </a:r>
            <a:endParaRPr lang="en-US" altLang="ko-KR" sz="2800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696E8DB-9F81-EC09-8942-533FEE995EAC}"/>
              </a:ext>
            </a:extLst>
          </p:cNvPr>
          <p:cNvSpPr/>
          <p:nvPr/>
        </p:nvSpPr>
        <p:spPr>
          <a:xfrm>
            <a:off x="8764437" y="2330988"/>
            <a:ext cx="1380225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부동산투자자문회사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C172F9E-C07E-D13C-5AEA-AA11E0F34FDC}"/>
              </a:ext>
            </a:extLst>
          </p:cNvPr>
          <p:cNvSpPr/>
          <p:nvPr/>
        </p:nvSpPr>
        <p:spPr>
          <a:xfrm>
            <a:off x="1823049" y="4279286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회계법인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E8C7583-78A6-9131-CF4E-C57D8AED5329}"/>
              </a:ext>
            </a:extLst>
          </p:cNvPr>
          <p:cNvSpPr/>
          <p:nvPr/>
        </p:nvSpPr>
        <p:spPr>
          <a:xfrm>
            <a:off x="1823050" y="2610124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법무법인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06B3D2A-B7D3-258B-FFD7-155E60DC1902}"/>
              </a:ext>
            </a:extLst>
          </p:cNvPr>
          <p:cNvSpPr/>
          <p:nvPr/>
        </p:nvSpPr>
        <p:spPr>
          <a:xfrm>
            <a:off x="7192997" y="5386733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감정</a:t>
            </a:r>
            <a:endParaRPr lang="en-US" altLang="ko-KR" sz="1400" dirty="0"/>
          </a:p>
          <a:p>
            <a:pPr algn="ctr"/>
            <a:r>
              <a:rPr lang="ko-KR" altLang="en-US" sz="1400" dirty="0"/>
              <a:t>평가사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CC534D0-724C-1FC1-AEFB-30BA786E6A38}"/>
              </a:ext>
            </a:extLst>
          </p:cNvPr>
          <p:cNvSpPr/>
          <p:nvPr/>
        </p:nvSpPr>
        <p:spPr>
          <a:xfrm>
            <a:off x="3115570" y="5386733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부동산컨설팅회사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7DF5B2F1-1E3E-14E6-1E0B-1994098BA9CE}"/>
              </a:ext>
            </a:extLst>
          </p:cNvPr>
          <p:cNvCxnSpPr>
            <a:stCxn id="8" idx="4"/>
          </p:cNvCxnSpPr>
          <p:nvPr/>
        </p:nvCxnSpPr>
        <p:spPr>
          <a:xfrm flipH="1">
            <a:off x="5625622" y="2521445"/>
            <a:ext cx="1" cy="69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B817424-DB68-59AF-9893-929032AAA027}"/>
              </a:ext>
            </a:extLst>
          </p:cNvPr>
          <p:cNvCxnSpPr>
            <a:stCxn id="10" idx="4"/>
          </p:cNvCxnSpPr>
          <p:nvPr/>
        </p:nvCxnSpPr>
        <p:spPr>
          <a:xfrm>
            <a:off x="3578892" y="2521445"/>
            <a:ext cx="552090" cy="69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8CEFF27-12FA-E980-2122-195251A2C723}"/>
              </a:ext>
            </a:extLst>
          </p:cNvPr>
          <p:cNvCxnSpPr>
            <a:stCxn id="9" idx="4"/>
          </p:cNvCxnSpPr>
          <p:nvPr/>
        </p:nvCxnSpPr>
        <p:spPr>
          <a:xfrm flipH="1">
            <a:off x="7082287" y="2521445"/>
            <a:ext cx="644105" cy="69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03194FF-DF76-0A18-F0D7-48F94C619A5D}"/>
              </a:ext>
            </a:extLst>
          </p:cNvPr>
          <p:cNvCxnSpPr/>
          <p:nvPr/>
        </p:nvCxnSpPr>
        <p:spPr>
          <a:xfrm flipV="1">
            <a:off x="7473350" y="2967487"/>
            <a:ext cx="1291087" cy="46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43D74F25-BB25-88D0-BD90-688A6F5EABC5}"/>
              </a:ext>
            </a:extLst>
          </p:cNvPr>
          <p:cNvCxnSpPr/>
          <p:nvPr/>
        </p:nvCxnSpPr>
        <p:spPr>
          <a:xfrm>
            <a:off x="2927230" y="3263752"/>
            <a:ext cx="854011" cy="27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E7B30A9-0F00-48CD-6A13-0BFDA772CB20}"/>
              </a:ext>
            </a:extLst>
          </p:cNvPr>
          <p:cNvCxnSpPr>
            <a:stCxn id="13" idx="6"/>
          </p:cNvCxnSpPr>
          <p:nvPr/>
        </p:nvCxnSpPr>
        <p:spPr>
          <a:xfrm flipV="1">
            <a:off x="2927230" y="4209691"/>
            <a:ext cx="854011" cy="535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3F64927-0641-1983-D5DE-F94A0B3409AB}"/>
              </a:ext>
            </a:extLst>
          </p:cNvPr>
          <p:cNvCxnSpPr/>
          <p:nvPr/>
        </p:nvCxnSpPr>
        <p:spPr>
          <a:xfrm flipV="1">
            <a:off x="3854937" y="4347709"/>
            <a:ext cx="364814" cy="103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70DF1477-829D-5D14-3407-C37EFC30A981}"/>
              </a:ext>
            </a:extLst>
          </p:cNvPr>
          <p:cNvCxnSpPr>
            <a:cxnSpLocks/>
            <a:stCxn id="16" idx="0"/>
            <a:endCxn id="6" idx="2"/>
          </p:cNvCxnSpPr>
          <p:nvPr/>
        </p:nvCxnSpPr>
        <p:spPr>
          <a:xfrm flipH="1" flipV="1">
            <a:off x="5627296" y="4347709"/>
            <a:ext cx="5391" cy="103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F8089B1A-6BE1-A9A6-78B0-E87F9BD76BC4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7082287" y="4347709"/>
            <a:ext cx="662801" cy="103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2A7AFEC-C56C-7CD3-8A60-F971CACABC8D}"/>
              </a:ext>
            </a:extLst>
          </p:cNvPr>
          <p:cNvCxnSpPr>
            <a:endCxn id="12" idx="2"/>
          </p:cNvCxnSpPr>
          <p:nvPr/>
        </p:nvCxnSpPr>
        <p:spPr>
          <a:xfrm>
            <a:off x="7473350" y="4142307"/>
            <a:ext cx="1291087" cy="466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6FB2011-B7AA-85AA-6518-7849347BC2F6}"/>
              </a:ext>
            </a:extLst>
          </p:cNvPr>
          <p:cNvSpPr txBox="1"/>
          <p:nvPr/>
        </p:nvSpPr>
        <p:spPr>
          <a:xfrm>
            <a:off x="5822789" y="2342801"/>
            <a:ext cx="136232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/>
              <a:t>투자 운용 결정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리츠 영업인가</a:t>
            </a:r>
            <a:endParaRPr lang="en-US" altLang="ko-KR" sz="1100" dirty="0"/>
          </a:p>
          <a:p>
            <a:pPr algn="ctr"/>
            <a:r>
              <a:rPr lang="ko-KR" altLang="en-US" sz="1100" dirty="0"/>
              <a:t>협력기관 선정</a:t>
            </a:r>
            <a:endParaRPr lang="en-US" altLang="ko-KR" sz="1100" dirty="0"/>
          </a:p>
          <a:p>
            <a:pPr algn="ctr"/>
            <a:r>
              <a:rPr lang="ko-KR" altLang="en-US" sz="1100" dirty="0"/>
              <a:t>보고서 작성</a:t>
            </a:r>
            <a:endParaRPr lang="en-US" altLang="ko-KR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28FB19-6B5A-B6D7-F46F-C024208475DF}"/>
              </a:ext>
            </a:extLst>
          </p:cNvPr>
          <p:cNvSpPr txBox="1"/>
          <p:nvPr/>
        </p:nvSpPr>
        <p:spPr>
          <a:xfrm>
            <a:off x="8101653" y="1823293"/>
            <a:ext cx="137591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/>
              <a:t>보관 관리</a:t>
            </a:r>
            <a:endParaRPr lang="en-US" altLang="ko-KR" sz="1100" dirty="0"/>
          </a:p>
          <a:p>
            <a:pPr algn="ctr"/>
            <a:r>
              <a:rPr lang="ko-KR" altLang="en-US" sz="1100" dirty="0"/>
              <a:t>운용지시수행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34D602-44E2-615B-9913-E64F656747F1}"/>
              </a:ext>
            </a:extLst>
          </p:cNvPr>
          <p:cNvSpPr txBox="1"/>
          <p:nvPr/>
        </p:nvSpPr>
        <p:spPr>
          <a:xfrm>
            <a:off x="8862199" y="3266683"/>
            <a:ext cx="1291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투자 운용의 자문</a:t>
            </a:r>
            <a:r>
              <a:rPr lang="en-US" altLang="ko-KR" sz="1400" dirty="0"/>
              <a:t>, </a:t>
            </a:r>
            <a:r>
              <a:rPr lang="ko-KR" altLang="en-US" sz="1400" dirty="0"/>
              <a:t>평가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6C671C-29C1-DE15-435B-80E77074DA8C}"/>
              </a:ext>
            </a:extLst>
          </p:cNvPr>
          <p:cNvSpPr txBox="1"/>
          <p:nvPr/>
        </p:nvSpPr>
        <p:spPr>
          <a:xfrm>
            <a:off x="3931966" y="2086542"/>
            <a:ext cx="99204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/>
              <a:t>회계</a:t>
            </a:r>
            <a:endParaRPr lang="en-US" altLang="ko-KR" sz="1100" dirty="0"/>
          </a:p>
          <a:p>
            <a:pPr algn="ctr"/>
            <a:r>
              <a:rPr lang="ko-KR" altLang="en-US" sz="1100" dirty="0"/>
              <a:t>주주통지</a:t>
            </a:r>
            <a:r>
              <a:rPr lang="en-US" altLang="ko-KR" sz="1100" dirty="0"/>
              <a:t>, </a:t>
            </a:r>
          </a:p>
          <a:p>
            <a:pPr algn="ctr"/>
            <a:r>
              <a:rPr lang="ko-KR" altLang="en-US" sz="1100" dirty="0"/>
              <a:t>공시 및 보고</a:t>
            </a:r>
            <a:endParaRPr lang="en-US" altLang="ko-KR" sz="1100" dirty="0"/>
          </a:p>
          <a:p>
            <a:pPr algn="ctr"/>
            <a:r>
              <a:rPr lang="ko-KR" altLang="en-US" sz="1100" dirty="0"/>
              <a:t>사무 처리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83573E-223C-1B0F-9A70-3A3AB18F9DCF}"/>
              </a:ext>
            </a:extLst>
          </p:cNvPr>
          <p:cNvSpPr txBox="1"/>
          <p:nvPr/>
        </p:nvSpPr>
        <p:spPr>
          <a:xfrm>
            <a:off x="1923446" y="3539234"/>
            <a:ext cx="99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법률 자문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A1FD36-5247-6D1F-88D8-9ED2474F7144}"/>
              </a:ext>
            </a:extLst>
          </p:cNvPr>
          <p:cNvSpPr txBox="1"/>
          <p:nvPr/>
        </p:nvSpPr>
        <p:spPr>
          <a:xfrm>
            <a:off x="1945968" y="5212050"/>
            <a:ext cx="99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회계 자문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8E2E76-B915-B57A-F404-74D9E62CCB19}"/>
              </a:ext>
            </a:extLst>
          </p:cNvPr>
          <p:cNvSpPr txBox="1"/>
          <p:nvPr/>
        </p:nvSpPr>
        <p:spPr>
          <a:xfrm>
            <a:off x="3875410" y="5212049"/>
            <a:ext cx="99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중개 자문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183F6E-6EB2-5956-22B8-4518A93F110E}"/>
              </a:ext>
            </a:extLst>
          </p:cNvPr>
          <p:cNvSpPr txBox="1"/>
          <p:nvPr/>
        </p:nvSpPr>
        <p:spPr>
          <a:xfrm>
            <a:off x="5839010" y="5119617"/>
            <a:ext cx="110418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/>
              <a:t>부동산시설 등</a:t>
            </a:r>
            <a:endParaRPr lang="en-US" altLang="ko-KR" sz="1100" dirty="0"/>
          </a:p>
          <a:p>
            <a:pPr algn="ctr"/>
            <a:r>
              <a:rPr lang="ko-KR" altLang="en-US" sz="1100" dirty="0"/>
              <a:t>관리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CB7339-9B70-3959-0955-E7D5B1563ECB}"/>
              </a:ext>
            </a:extLst>
          </p:cNvPr>
          <p:cNvSpPr txBox="1"/>
          <p:nvPr/>
        </p:nvSpPr>
        <p:spPr>
          <a:xfrm>
            <a:off x="7605631" y="5082806"/>
            <a:ext cx="99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감정평가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26D1E9-ADE7-7208-F8FB-EE4399246475}"/>
              </a:ext>
            </a:extLst>
          </p:cNvPr>
          <p:cNvSpPr txBox="1"/>
          <p:nvPr/>
        </p:nvSpPr>
        <p:spPr>
          <a:xfrm>
            <a:off x="8967180" y="5054543"/>
            <a:ext cx="992045" cy="6001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/>
              <a:t>주식판매</a:t>
            </a:r>
            <a:endParaRPr lang="en-US" altLang="ko-KR" sz="1100" dirty="0"/>
          </a:p>
          <a:p>
            <a:pPr algn="ctr"/>
            <a:r>
              <a:rPr lang="ko-KR" altLang="en-US" sz="1100" dirty="0"/>
              <a:t>자금중개</a:t>
            </a:r>
            <a:endParaRPr lang="en-US" altLang="ko-KR" sz="1100" dirty="0"/>
          </a:p>
          <a:p>
            <a:pPr algn="ctr"/>
            <a:r>
              <a:rPr lang="ko-KR" altLang="en-US" sz="1100" dirty="0"/>
              <a:t>상장주관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F740F64-5CED-2892-7ADC-9187119E6568}"/>
              </a:ext>
            </a:extLst>
          </p:cNvPr>
          <p:cNvSpPr/>
          <p:nvPr/>
        </p:nvSpPr>
        <p:spPr>
          <a:xfrm>
            <a:off x="3026801" y="1588681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사무수탁회사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96536D3-969E-5196-C057-331E509117AE}"/>
              </a:ext>
            </a:extLst>
          </p:cNvPr>
          <p:cNvSpPr/>
          <p:nvPr/>
        </p:nvSpPr>
        <p:spPr>
          <a:xfrm>
            <a:off x="5073532" y="1588681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자산관리회사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CC04D0F-6304-A07A-6E07-839F76B928A7}"/>
              </a:ext>
            </a:extLst>
          </p:cNvPr>
          <p:cNvSpPr/>
          <p:nvPr/>
        </p:nvSpPr>
        <p:spPr>
          <a:xfrm>
            <a:off x="7174301" y="1588681"/>
            <a:ext cx="1104181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자산보관회사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EB2BD8A-A84C-B5E2-1268-B6B90FC72983}"/>
              </a:ext>
            </a:extLst>
          </p:cNvPr>
          <p:cNvSpPr/>
          <p:nvPr/>
        </p:nvSpPr>
        <p:spPr>
          <a:xfrm>
            <a:off x="8764437" y="4142307"/>
            <a:ext cx="1314090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투자중개</a:t>
            </a:r>
            <a:r>
              <a:rPr lang="en-US" altLang="ko-KR" sz="1400" dirty="0"/>
              <a:t>,</a:t>
            </a:r>
            <a:r>
              <a:rPr lang="ko-KR" altLang="en-US" sz="1400" dirty="0"/>
              <a:t>매매업자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636E211-B86A-2C91-60CB-45B4E67E254E}"/>
              </a:ext>
            </a:extLst>
          </p:cNvPr>
          <p:cNvSpPr/>
          <p:nvPr/>
        </p:nvSpPr>
        <p:spPr>
          <a:xfrm>
            <a:off x="4830790" y="5386733"/>
            <a:ext cx="1603793" cy="9327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부동산</a:t>
            </a:r>
            <a:endParaRPr lang="en-US" altLang="ko-KR" sz="1200" dirty="0"/>
          </a:p>
          <a:p>
            <a:pPr algn="ctr"/>
            <a:r>
              <a:rPr lang="ko-KR" altLang="en-US" sz="1200" dirty="0"/>
              <a:t>시설관리회사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EAF28-B186-F65D-34A1-A65F897AC724}"/>
              </a:ext>
            </a:extLst>
          </p:cNvPr>
          <p:cNvSpPr txBox="1"/>
          <p:nvPr/>
        </p:nvSpPr>
        <p:spPr>
          <a:xfrm>
            <a:off x="8501317" y="6115930"/>
            <a:ext cx="3154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* CR : Corporate Restructuring</a:t>
            </a:r>
            <a:endParaRPr lang="ko-KR" altLang="en-US" sz="15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6FAA1E-5781-46E3-2412-7C481887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685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 </a:t>
            </a:r>
            <a:r>
              <a:rPr lang="ko-KR" altLang="en-US" sz="3200" b="1" dirty="0"/>
              <a:t>리츠 이해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투자 프로세스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>
            <a:cxnSpLocks/>
          </p:cNvCxnSpPr>
          <p:nvPr/>
        </p:nvCxnSpPr>
        <p:spPr>
          <a:xfrm>
            <a:off x="562525" y="1315453"/>
            <a:ext cx="1093966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그룹 1001">
            <a:extLst>
              <a:ext uri="{FF2B5EF4-FFF2-40B4-BE49-F238E27FC236}">
                <a16:creationId xmlns:a16="http://schemas.microsoft.com/office/drawing/2014/main" id="{D8BE381E-7FCF-F158-F552-8B8ADE218FDB}"/>
              </a:ext>
            </a:extLst>
          </p:cNvPr>
          <p:cNvGrpSpPr/>
          <p:nvPr/>
        </p:nvGrpSpPr>
        <p:grpSpPr>
          <a:xfrm>
            <a:off x="10636675" y="5556916"/>
            <a:ext cx="1076395" cy="243723"/>
            <a:chOff x="15955013" y="8335373"/>
            <a:chExt cx="1614592" cy="365585"/>
          </a:xfrm>
        </p:grpSpPr>
        <p:pic>
          <p:nvPicPr>
            <p:cNvPr id="3" name="Object 2">
              <a:extLst>
                <a:ext uri="{FF2B5EF4-FFF2-40B4-BE49-F238E27FC236}">
                  <a16:creationId xmlns:a16="http://schemas.microsoft.com/office/drawing/2014/main" id="{09603E9F-8900-09D4-DC33-5AE391756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5013" y="8335373"/>
              <a:ext cx="1614592" cy="365585"/>
            </a:xfrm>
            <a:prstGeom prst="rect">
              <a:avLst/>
            </a:prstGeom>
          </p:spPr>
        </p:pic>
      </p:grpSp>
      <p:grpSp>
        <p:nvGrpSpPr>
          <p:cNvPr id="4" name="그룹 1002">
            <a:extLst>
              <a:ext uri="{FF2B5EF4-FFF2-40B4-BE49-F238E27FC236}">
                <a16:creationId xmlns:a16="http://schemas.microsoft.com/office/drawing/2014/main" id="{23F9B927-2606-B109-DC67-5E2C3D4643E7}"/>
              </a:ext>
            </a:extLst>
          </p:cNvPr>
          <p:cNvGrpSpPr/>
          <p:nvPr/>
        </p:nvGrpSpPr>
        <p:grpSpPr>
          <a:xfrm>
            <a:off x="10636675" y="5136235"/>
            <a:ext cx="1076395" cy="243723"/>
            <a:chOff x="15955013" y="7704352"/>
            <a:chExt cx="1614592" cy="365585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92EC472-EBC5-1861-1241-AFD9E27C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5013" y="7704352"/>
              <a:ext cx="1614592" cy="365585"/>
            </a:xfrm>
            <a:prstGeom prst="rect">
              <a:avLst/>
            </a:prstGeom>
          </p:spPr>
        </p:pic>
      </p:grpSp>
      <p:grpSp>
        <p:nvGrpSpPr>
          <p:cNvPr id="9" name="그룹 1003">
            <a:extLst>
              <a:ext uri="{FF2B5EF4-FFF2-40B4-BE49-F238E27FC236}">
                <a16:creationId xmlns:a16="http://schemas.microsoft.com/office/drawing/2014/main" id="{3F5B2C14-3E1C-DC86-7B20-F276587EE82C}"/>
              </a:ext>
            </a:extLst>
          </p:cNvPr>
          <p:cNvGrpSpPr/>
          <p:nvPr/>
        </p:nvGrpSpPr>
        <p:grpSpPr>
          <a:xfrm>
            <a:off x="8580434" y="4264627"/>
            <a:ext cx="1786856" cy="810571"/>
            <a:chOff x="12870651" y="6396941"/>
            <a:chExt cx="2680284" cy="1215856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A773C520-2C37-1B76-1E66-8147F610B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70651" y="6396941"/>
              <a:ext cx="2680284" cy="1215856"/>
            </a:xfrm>
            <a:prstGeom prst="rect">
              <a:avLst/>
            </a:prstGeom>
          </p:spPr>
        </p:pic>
      </p:grpSp>
      <p:grpSp>
        <p:nvGrpSpPr>
          <p:cNvPr id="11" name="그룹 1004">
            <a:extLst>
              <a:ext uri="{FF2B5EF4-FFF2-40B4-BE49-F238E27FC236}">
                <a16:creationId xmlns:a16="http://schemas.microsoft.com/office/drawing/2014/main" id="{57682D4F-D669-2640-00A4-F869E0DDE47C}"/>
              </a:ext>
            </a:extLst>
          </p:cNvPr>
          <p:cNvGrpSpPr/>
          <p:nvPr/>
        </p:nvGrpSpPr>
        <p:grpSpPr>
          <a:xfrm>
            <a:off x="4358560" y="5952344"/>
            <a:ext cx="1036081" cy="306717"/>
            <a:chOff x="6537840" y="8928516"/>
            <a:chExt cx="1554121" cy="460076"/>
          </a:xfrm>
        </p:grpSpPr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48FD82F3-738D-6078-8307-A6F3B6E4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7840" y="8928516"/>
              <a:ext cx="1554121" cy="460076"/>
            </a:xfrm>
            <a:prstGeom prst="rect">
              <a:avLst/>
            </a:prstGeom>
          </p:spPr>
        </p:pic>
      </p:grpSp>
      <p:grpSp>
        <p:nvGrpSpPr>
          <p:cNvPr id="13" name="그룹 1005">
            <a:extLst>
              <a:ext uri="{FF2B5EF4-FFF2-40B4-BE49-F238E27FC236}">
                <a16:creationId xmlns:a16="http://schemas.microsoft.com/office/drawing/2014/main" id="{DCBF39D0-BA08-05DD-B46C-3E9BD824FD8F}"/>
              </a:ext>
            </a:extLst>
          </p:cNvPr>
          <p:cNvGrpSpPr/>
          <p:nvPr/>
        </p:nvGrpSpPr>
        <p:grpSpPr>
          <a:xfrm>
            <a:off x="2736702" y="5943726"/>
            <a:ext cx="1036081" cy="306717"/>
            <a:chOff x="4105053" y="8915589"/>
            <a:chExt cx="1554121" cy="460076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79D9F972-DD4A-D0A7-17F0-2FFA8F684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5053" y="8915589"/>
              <a:ext cx="1554121" cy="460076"/>
            </a:xfrm>
            <a:prstGeom prst="rect">
              <a:avLst/>
            </a:prstGeom>
          </p:spPr>
        </p:pic>
      </p:grpSp>
      <p:grpSp>
        <p:nvGrpSpPr>
          <p:cNvPr id="15" name="그룹 1006">
            <a:extLst>
              <a:ext uri="{FF2B5EF4-FFF2-40B4-BE49-F238E27FC236}">
                <a16:creationId xmlns:a16="http://schemas.microsoft.com/office/drawing/2014/main" id="{CF0CACDF-E69E-5B23-595A-787DF213B746}"/>
              </a:ext>
            </a:extLst>
          </p:cNvPr>
          <p:cNvGrpSpPr/>
          <p:nvPr/>
        </p:nvGrpSpPr>
        <p:grpSpPr>
          <a:xfrm>
            <a:off x="6725719" y="5216186"/>
            <a:ext cx="1607671" cy="526945"/>
            <a:chOff x="10088577" y="7824279"/>
            <a:chExt cx="2411507" cy="790418"/>
          </a:xfrm>
        </p:grpSpPr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id="{51340E90-7B5F-AF06-EBAF-3B2F95C97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8577" y="7824279"/>
              <a:ext cx="2411507" cy="790418"/>
            </a:xfrm>
            <a:prstGeom prst="rect">
              <a:avLst/>
            </a:prstGeom>
          </p:spPr>
        </p:pic>
      </p:grpSp>
      <p:grpSp>
        <p:nvGrpSpPr>
          <p:cNvPr id="17" name="그룹 1007">
            <a:extLst>
              <a:ext uri="{FF2B5EF4-FFF2-40B4-BE49-F238E27FC236}">
                <a16:creationId xmlns:a16="http://schemas.microsoft.com/office/drawing/2014/main" id="{6C6BB1A8-1F58-10B6-4B06-5E8D50AC0A00}"/>
              </a:ext>
            </a:extLst>
          </p:cNvPr>
          <p:cNvGrpSpPr/>
          <p:nvPr/>
        </p:nvGrpSpPr>
        <p:grpSpPr>
          <a:xfrm>
            <a:off x="452187" y="5291077"/>
            <a:ext cx="5607139" cy="341361"/>
            <a:chOff x="678280" y="7936615"/>
            <a:chExt cx="8410709" cy="512042"/>
          </a:xfrm>
        </p:grpSpPr>
        <p:pic>
          <p:nvPicPr>
            <p:cNvPr id="18" name="Object 20">
              <a:extLst>
                <a:ext uri="{FF2B5EF4-FFF2-40B4-BE49-F238E27FC236}">
                  <a16:creationId xmlns:a16="http://schemas.microsoft.com/office/drawing/2014/main" id="{C1FBB963-E12C-7682-AAE3-C7DAEE41B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280" y="7936615"/>
              <a:ext cx="8410709" cy="512042"/>
            </a:xfrm>
            <a:prstGeom prst="rect">
              <a:avLst/>
            </a:prstGeom>
          </p:spPr>
        </p:pic>
      </p:grpSp>
      <p:grpSp>
        <p:nvGrpSpPr>
          <p:cNvPr id="19" name="그룹 1008">
            <a:extLst>
              <a:ext uri="{FF2B5EF4-FFF2-40B4-BE49-F238E27FC236}">
                <a16:creationId xmlns:a16="http://schemas.microsoft.com/office/drawing/2014/main" id="{6EA53380-9301-F8B0-4D4F-0CF5428CA62E}"/>
              </a:ext>
            </a:extLst>
          </p:cNvPr>
          <p:cNvGrpSpPr/>
          <p:nvPr/>
        </p:nvGrpSpPr>
        <p:grpSpPr>
          <a:xfrm>
            <a:off x="5176237" y="2581161"/>
            <a:ext cx="1797586" cy="1402771"/>
            <a:chOff x="7787817" y="3458250"/>
            <a:chExt cx="2672915" cy="2672915"/>
          </a:xfrm>
        </p:grpSpPr>
        <p:pic>
          <p:nvPicPr>
            <p:cNvPr id="20" name="Object 23">
              <a:extLst>
                <a:ext uri="{FF2B5EF4-FFF2-40B4-BE49-F238E27FC236}">
                  <a16:creationId xmlns:a16="http://schemas.microsoft.com/office/drawing/2014/main" id="{52414CFE-923D-4ADD-1682-6741A191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7817" y="3458250"/>
              <a:ext cx="2672915" cy="2672915"/>
            </a:xfrm>
            <a:prstGeom prst="rect">
              <a:avLst/>
            </a:prstGeom>
          </p:spPr>
        </p:pic>
      </p:grpSp>
      <p:grpSp>
        <p:nvGrpSpPr>
          <p:cNvPr id="21" name="그룹 1009">
            <a:extLst>
              <a:ext uri="{FF2B5EF4-FFF2-40B4-BE49-F238E27FC236}">
                <a16:creationId xmlns:a16="http://schemas.microsoft.com/office/drawing/2014/main" id="{18968C8B-ECB7-64A0-6068-F4E41D0ADF3F}"/>
              </a:ext>
            </a:extLst>
          </p:cNvPr>
          <p:cNvGrpSpPr/>
          <p:nvPr/>
        </p:nvGrpSpPr>
        <p:grpSpPr>
          <a:xfrm>
            <a:off x="5346410" y="2677226"/>
            <a:ext cx="1460176" cy="1139469"/>
            <a:chOff x="8038673" y="3709106"/>
            <a:chExt cx="2171203" cy="2171203"/>
          </a:xfrm>
        </p:grpSpPr>
        <p:pic>
          <p:nvPicPr>
            <p:cNvPr id="22" name="Object 26">
              <a:extLst>
                <a:ext uri="{FF2B5EF4-FFF2-40B4-BE49-F238E27FC236}">
                  <a16:creationId xmlns:a16="http://schemas.microsoft.com/office/drawing/2014/main" id="{0C6D9C22-11B5-7D22-7FC8-2CC24F37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8673" y="3709106"/>
              <a:ext cx="2171203" cy="2171203"/>
            </a:xfrm>
            <a:prstGeom prst="rect">
              <a:avLst/>
            </a:prstGeom>
          </p:spPr>
        </p:pic>
      </p:grpSp>
      <p:grpSp>
        <p:nvGrpSpPr>
          <p:cNvPr id="23" name="그룹 1010">
            <a:extLst>
              <a:ext uri="{FF2B5EF4-FFF2-40B4-BE49-F238E27FC236}">
                <a16:creationId xmlns:a16="http://schemas.microsoft.com/office/drawing/2014/main" id="{70589F38-67DF-152D-66BB-930B27522262}"/>
              </a:ext>
            </a:extLst>
          </p:cNvPr>
          <p:cNvGrpSpPr/>
          <p:nvPr/>
        </p:nvGrpSpPr>
        <p:grpSpPr>
          <a:xfrm>
            <a:off x="1993473" y="2614285"/>
            <a:ext cx="1797586" cy="1402771"/>
            <a:chOff x="3013671" y="3507936"/>
            <a:chExt cx="2672915" cy="2672915"/>
          </a:xfrm>
        </p:grpSpPr>
        <p:pic>
          <p:nvPicPr>
            <p:cNvPr id="24" name="Object 29">
              <a:extLst>
                <a:ext uri="{FF2B5EF4-FFF2-40B4-BE49-F238E27FC236}">
                  <a16:creationId xmlns:a16="http://schemas.microsoft.com/office/drawing/2014/main" id="{61657EB8-9BF0-4E91-FCCE-99DF59744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3671" y="3507936"/>
              <a:ext cx="2672915" cy="2672915"/>
            </a:xfrm>
            <a:prstGeom prst="rect">
              <a:avLst/>
            </a:prstGeom>
          </p:spPr>
        </p:pic>
      </p:grpSp>
      <p:grpSp>
        <p:nvGrpSpPr>
          <p:cNvPr id="25" name="그룹 1011">
            <a:extLst>
              <a:ext uri="{FF2B5EF4-FFF2-40B4-BE49-F238E27FC236}">
                <a16:creationId xmlns:a16="http://schemas.microsoft.com/office/drawing/2014/main" id="{1ADA26BA-0CD4-5D73-930E-23289C2DEE3B}"/>
              </a:ext>
            </a:extLst>
          </p:cNvPr>
          <p:cNvGrpSpPr/>
          <p:nvPr/>
        </p:nvGrpSpPr>
        <p:grpSpPr>
          <a:xfrm>
            <a:off x="2163646" y="2710350"/>
            <a:ext cx="1460176" cy="1139469"/>
            <a:chOff x="3264527" y="3758792"/>
            <a:chExt cx="2171203" cy="2171203"/>
          </a:xfrm>
        </p:grpSpPr>
        <p:pic>
          <p:nvPicPr>
            <p:cNvPr id="26" name="Object 32">
              <a:extLst>
                <a:ext uri="{FF2B5EF4-FFF2-40B4-BE49-F238E27FC236}">
                  <a16:creationId xmlns:a16="http://schemas.microsoft.com/office/drawing/2014/main" id="{7E8083A1-FAB8-473D-9D69-BFE2B1D3A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4527" y="3758792"/>
              <a:ext cx="2171203" cy="2171203"/>
            </a:xfrm>
            <a:prstGeom prst="rect">
              <a:avLst/>
            </a:prstGeom>
          </p:spPr>
        </p:pic>
      </p:grpSp>
      <p:grpSp>
        <p:nvGrpSpPr>
          <p:cNvPr id="27" name="그룹 1012">
            <a:extLst>
              <a:ext uri="{FF2B5EF4-FFF2-40B4-BE49-F238E27FC236}">
                <a16:creationId xmlns:a16="http://schemas.microsoft.com/office/drawing/2014/main" id="{F0FE7A6D-D5AC-4D09-9B89-99F090CD8674}"/>
              </a:ext>
            </a:extLst>
          </p:cNvPr>
          <p:cNvGrpSpPr/>
          <p:nvPr/>
        </p:nvGrpSpPr>
        <p:grpSpPr>
          <a:xfrm>
            <a:off x="895078" y="1440183"/>
            <a:ext cx="1582323" cy="674968"/>
            <a:chOff x="1363272" y="1886607"/>
            <a:chExt cx="2352830" cy="1286119"/>
          </a:xfrm>
        </p:grpSpPr>
        <p:pic>
          <p:nvPicPr>
            <p:cNvPr id="28" name="Object 35">
              <a:extLst>
                <a:ext uri="{FF2B5EF4-FFF2-40B4-BE49-F238E27FC236}">
                  <a16:creationId xmlns:a16="http://schemas.microsoft.com/office/drawing/2014/main" id="{3B1829C1-E4AC-C114-5928-BC822892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3272" y="1886607"/>
              <a:ext cx="2352830" cy="1286119"/>
            </a:xfrm>
            <a:prstGeom prst="rect">
              <a:avLst/>
            </a:prstGeom>
          </p:spPr>
        </p:pic>
      </p:grpSp>
      <p:sp>
        <p:nvSpPr>
          <p:cNvPr id="29" name="Object 38">
            <a:extLst>
              <a:ext uri="{FF2B5EF4-FFF2-40B4-BE49-F238E27FC236}">
                <a16:creationId xmlns:a16="http://schemas.microsoft.com/office/drawing/2014/main" id="{4F18ED8E-E0AA-62FE-7544-18A341CB69C3}"/>
              </a:ext>
            </a:extLst>
          </p:cNvPr>
          <p:cNvSpPr txBox="1"/>
          <p:nvPr/>
        </p:nvSpPr>
        <p:spPr>
          <a:xfrm>
            <a:off x="957044" y="1506075"/>
            <a:ext cx="144163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물건</a:t>
            </a:r>
          </a:p>
          <a:p>
            <a:pPr algn="ctr"/>
            <a:r>
              <a:rPr lang="en-US" sz="1600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sourcing</a:t>
            </a:r>
            <a:endParaRPr lang="en-US" sz="933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0" name="그룹 1013">
            <a:extLst>
              <a:ext uri="{FF2B5EF4-FFF2-40B4-BE49-F238E27FC236}">
                <a16:creationId xmlns:a16="http://schemas.microsoft.com/office/drawing/2014/main" id="{28E659ED-6850-ABC6-7AF6-75FEE7CB6A9C}"/>
              </a:ext>
            </a:extLst>
          </p:cNvPr>
          <p:cNvGrpSpPr/>
          <p:nvPr/>
        </p:nvGrpSpPr>
        <p:grpSpPr>
          <a:xfrm>
            <a:off x="2311614" y="1440183"/>
            <a:ext cx="1582323" cy="674968"/>
            <a:chOff x="3488075" y="1886607"/>
            <a:chExt cx="2352830" cy="1286119"/>
          </a:xfrm>
        </p:grpSpPr>
        <p:pic>
          <p:nvPicPr>
            <p:cNvPr id="31" name="Object 39">
              <a:extLst>
                <a:ext uri="{FF2B5EF4-FFF2-40B4-BE49-F238E27FC236}">
                  <a16:creationId xmlns:a16="http://schemas.microsoft.com/office/drawing/2014/main" id="{8D403067-9AD5-BB34-DE09-7CAB1F20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8075" y="1886607"/>
              <a:ext cx="2352830" cy="1286119"/>
            </a:xfrm>
            <a:prstGeom prst="rect">
              <a:avLst/>
            </a:prstGeom>
          </p:spPr>
        </p:pic>
      </p:grpSp>
      <p:grpSp>
        <p:nvGrpSpPr>
          <p:cNvPr id="32" name="그룹 1014">
            <a:extLst>
              <a:ext uri="{FF2B5EF4-FFF2-40B4-BE49-F238E27FC236}">
                <a16:creationId xmlns:a16="http://schemas.microsoft.com/office/drawing/2014/main" id="{92479A5D-539D-30A9-B9FF-517CBE0AB2AA}"/>
              </a:ext>
            </a:extLst>
          </p:cNvPr>
          <p:cNvGrpSpPr/>
          <p:nvPr/>
        </p:nvGrpSpPr>
        <p:grpSpPr>
          <a:xfrm>
            <a:off x="3718753" y="1453388"/>
            <a:ext cx="1991429" cy="674968"/>
            <a:chOff x="5604124" y="1906414"/>
            <a:chExt cx="2961148" cy="1286119"/>
          </a:xfrm>
        </p:grpSpPr>
        <p:pic>
          <p:nvPicPr>
            <p:cNvPr id="33" name="Object 42">
              <a:extLst>
                <a:ext uri="{FF2B5EF4-FFF2-40B4-BE49-F238E27FC236}">
                  <a16:creationId xmlns:a16="http://schemas.microsoft.com/office/drawing/2014/main" id="{5BE057B9-E924-025E-160C-0DD0A4D2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4124" y="1906414"/>
              <a:ext cx="2961148" cy="1286119"/>
            </a:xfrm>
            <a:prstGeom prst="rect">
              <a:avLst/>
            </a:prstGeom>
          </p:spPr>
        </p:pic>
      </p:grpSp>
      <p:grpSp>
        <p:nvGrpSpPr>
          <p:cNvPr id="34" name="그룹 1015">
            <a:extLst>
              <a:ext uri="{FF2B5EF4-FFF2-40B4-BE49-F238E27FC236}">
                <a16:creationId xmlns:a16="http://schemas.microsoft.com/office/drawing/2014/main" id="{FECFC4FD-9CBA-C6E1-95E1-B39E2FA2A383}"/>
              </a:ext>
            </a:extLst>
          </p:cNvPr>
          <p:cNvGrpSpPr/>
          <p:nvPr/>
        </p:nvGrpSpPr>
        <p:grpSpPr>
          <a:xfrm>
            <a:off x="5540133" y="1440183"/>
            <a:ext cx="1582323" cy="674968"/>
            <a:chOff x="8330854" y="1886607"/>
            <a:chExt cx="2352830" cy="1286119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35" name="Object 45">
              <a:extLst>
                <a:ext uri="{FF2B5EF4-FFF2-40B4-BE49-F238E27FC236}">
                  <a16:creationId xmlns:a16="http://schemas.microsoft.com/office/drawing/2014/main" id="{02AA5E48-6E1B-A45D-B9C7-E698DAF9D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0854" y="1886607"/>
              <a:ext cx="2352830" cy="1286119"/>
            </a:xfrm>
            <a:prstGeom prst="rect">
              <a:avLst/>
            </a:prstGeom>
            <a:grpFill/>
          </p:spPr>
        </p:pic>
      </p:grpSp>
      <p:grpSp>
        <p:nvGrpSpPr>
          <p:cNvPr id="36" name="그룹 1016">
            <a:extLst>
              <a:ext uri="{FF2B5EF4-FFF2-40B4-BE49-F238E27FC236}">
                <a16:creationId xmlns:a16="http://schemas.microsoft.com/office/drawing/2014/main" id="{B78489C4-F1B5-931C-E78E-D95A3F69D360}"/>
              </a:ext>
            </a:extLst>
          </p:cNvPr>
          <p:cNvGrpSpPr/>
          <p:nvPr/>
        </p:nvGrpSpPr>
        <p:grpSpPr>
          <a:xfrm>
            <a:off x="6927593" y="1440183"/>
            <a:ext cx="1582323" cy="674968"/>
            <a:chOff x="10412044" y="1886607"/>
            <a:chExt cx="2352830" cy="1286119"/>
          </a:xfrm>
        </p:grpSpPr>
        <p:pic>
          <p:nvPicPr>
            <p:cNvPr id="37" name="Object 48">
              <a:extLst>
                <a:ext uri="{FF2B5EF4-FFF2-40B4-BE49-F238E27FC236}">
                  <a16:creationId xmlns:a16="http://schemas.microsoft.com/office/drawing/2014/main" id="{8AA7D50D-68AE-3323-44A1-FCC136E2D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2044" y="1886607"/>
              <a:ext cx="2352830" cy="1286119"/>
            </a:xfrm>
            <a:prstGeom prst="rect">
              <a:avLst/>
            </a:prstGeom>
          </p:spPr>
        </p:pic>
      </p:grpSp>
      <p:grpSp>
        <p:nvGrpSpPr>
          <p:cNvPr id="38" name="그룹 1017">
            <a:extLst>
              <a:ext uri="{FF2B5EF4-FFF2-40B4-BE49-F238E27FC236}">
                <a16:creationId xmlns:a16="http://schemas.microsoft.com/office/drawing/2014/main" id="{2C8E2C82-4FE9-2EA1-FC43-BB8E158DDD57}"/>
              </a:ext>
            </a:extLst>
          </p:cNvPr>
          <p:cNvGrpSpPr/>
          <p:nvPr/>
        </p:nvGrpSpPr>
        <p:grpSpPr>
          <a:xfrm>
            <a:off x="8313082" y="1440183"/>
            <a:ext cx="1582323" cy="674968"/>
            <a:chOff x="12490278" y="1886607"/>
            <a:chExt cx="2352830" cy="1286119"/>
          </a:xfrm>
        </p:grpSpPr>
        <p:pic>
          <p:nvPicPr>
            <p:cNvPr id="39" name="Object 51">
              <a:extLst>
                <a:ext uri="{FF2B5EF4-FFF2-40B4-BE49-F238E27FC236}">
                  <a16:creationId xmlns:a16="http://schemas.microsoft.com/office/drawing/2014/main" id="{D92FBD61-F0AF-B1F6-F9D8-8D782831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90278" y="1886607"/>
              <a:ext cx="2352830" cy="1286119"/>
            </a:xfrm>
            <a:prstGeom prst="rect">
              <a:avLst/>
            </a:prstGeom>
          </p:spPr>
        </p:pic>
      </p:grpSp>
      <p:grpSp>
        <p:nvGrpSpPr>
          <p:cNvPr id="40" name="그룹 1018">
            <a:extLst>
              <a:ext uri="{FF2B5EF4-FFF2-40B4-BE49-F238E27FC236}">
                <a16:creationId xmlns:a16="http://schemas.microsoft.com/office/drawing/2014/main" id="{92D38843-3EAF-8A2E-1D71-CBB8FEB68541}"/>
              </a:ext>
            </a:extLst>
          </p:cNvPr>
          <p:cNvGrpSpPr/>
          <p:nvPr/>
        </p:nvGrpSpPr>
        <p:grpSpPr>
          <a:xfrm>
            <a:off x="9699305" y="1440183"/>
            <a:ext cx="1582323" cy="674968"/>
            <a:chOff x="14569612" y="1886607"/>
            <a:chExt cx="2352830" cy="1286119"/>
          </a:xfrm>
        </p:grpSpPr>
        <p:pic>
          <p:nvPicPr>
            <p:cNvPr id="41" name="Object 54">
              <a:extLst>
                <a:ext uri="{FF2B5EF4-FFF2-40B4-BE49-F238E27FC236}">
                  <a16:creationId xmlns:a16="http://schemas.microsoft.com/office/drawing/2014/main" id="{295C7291-5E04-2788-C4CF-08457D63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69612" y="1886607"/>
              <a:ext cx="2352830" cy="1286119"/>
            </a:xfrm>
            <a:prstGeom prst="rect">
              <a:avLst/>
            </a:prstGeom>
          </p:spPr>
        </p:pic>
      </p:grpSp>
      <p:sp>
        <p:nvSpPr>
          <p:cNvPr id="42" name="Object 57">
            <a:extLst>
              <a:ext uri="{FF2B5EF4-FFF2-40B4-BE49-F238E27FC236}">
                <a16:creationId xmlns:a16="http://schemas.microsoft.com/office/drawing/2014/main" id="{814C61D1-1321-EA2A-1CFE-C825B38C7A55}"/>
              </a:ext>
            </a:extLst>
          </p:cNvPr>
          <p:cNvSpPr txBox="1"/>
          <p:nvPr/>
        </p:nvSpPr>
        <p:spPr>
          <a:xfrm>
            <a:off x="2236756" y="1577260"/>
            <a:ext cx="1797084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MOU 체결</a:t>
            </a:r>
          </a:p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및 심사</a:t>
            </a:r>
            <a:endParaRPr lang="en-US" sz="1333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Object 58">
            <a:extLst>
              <a:ext uri="{FF2B5EF4-FFF2-40B4-BE49-F238E27FC236}">
                <a16:creationId xmlns:a16="http://schemas.microsoft.com/office/drawing/2014/main" id="{F981615E-90E1-EAEE-8E75-304D1FCFBDDF}"/>
              </a:ext>
            </a:extLst>
          </p:cNvPr>
          <p:cNvSpPr txBox="1"/>
          <p:nvPr/>
        </p:nvSpPr>
        <p:spPr>
          <a:xfrm>
            <a:off x="3574622" y="1567958"/>
            <a:ext cx="2152747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투자자 확보 및</a:t>
            </a:r>
          </a:p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 차입금리 파악</a:t>
            </a:r>
            <a:endParaRPr 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Object 59">
            <a:extLst>
              <a:ext uri="{FF2B5EF4-FFF2-40B4-BE49-F238E27FC236}">
                <a16:creationId xmlns:a16="http://schemas.microsoft.com/office/drawing/2014/main" id="{B656DEEE-5AA0-C7BA-E5C7-B2D656B509F6}"/>
              </a:ext>
            </a:extLst>
          </p:cNvPr>
          <p:cNvSpPr txBox="1"/>
          <p:nvPr/>
        </p:nvSpPr>
        <p:spPr>
          <a:xfrm>
            <a:off x="5479248" y="1540016"/>
            <a:ext cx="1835954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리츠 </a:t>
            </a:r>
            <a:r>
              <a:rPr lang="ko-KR" alt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구조</a:t>
            </a:r>
            <a:endParaRPr lang="en-US" altLang="ko-KR" sz="1333" b="1" kern="0" spc="-67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-Core Dream 2 ExtraLight" pitchFamily="34" charset="0"/>
            </a:endParaRPr>
          </a:p>
          <a:p>
            <a:pPr algn="ctr"/>
            <a:r>
              <a:rPr lang="ko-KR" alt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 결정</a:t>
            </a:r>
            <a:endParaRPr 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Object 60">
            <a:extLst>
              <a:ext uri="{FF2B5EF4-FFF2-40B4-BE49-F238E27FC236}">
                <a16:creationId xmlns:a16="http://schemas.microsoft.com/office/drawing/2014/main" id="{4AB23140-0C42-EE7E-FFF6-E65C3BA1C3BB}"/>
              </a:ext>
            </a:extLst>
          </p:cNvPr>
          <p:cNvSpPr txBox="1"/>
          <p:nvPr/>
        </p:nvSpPr>
        <p:spPr>
          <a:xfrm>
            <a:off x="6804425" y="1488583"/>
            <a:ext cx="1927553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리츠설립 및</a:t>
            </a:r>
          </a:p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영업인가</a:t>
            </a:r>
            <a:endParaRPr lang="en-US" sz="1333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Object 61">
            <a:extLst>
              <a:ext uri="{FF2B5EF4-FFF2-40B4-BE49-F238E27FC236}">
                <a16:creationId xmlns:a16="http://schemas.microsoft.com/office/drawing/2014/main" id="{57999F69-0BE4-17BC-BB58-A34A2D1AA37A}"/>
              </a:ext>
            </a:extLst>
          </p:cNvPr>
          <p:cNvSpPr txBox="1"/>
          <p:nvPr/>
        </p:nvSpPr>
        <p:spPr>
          <a:xfrm>
            <a:off x="8426723" y="1488583"/>
            <a:ext cx="1441633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증자, </a:t>
            </a:r>
            <a:r>
              <a:rPr lang="ko-KR" alt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차입</a:t>
            </a:r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 </a:t>
            </a:r>
          </a:p>
          <a:p>
            <a:pPr algn="ctr"/>
            <a:r>
              <a:rPr lang="en-US" sz="1333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매입완료</a:t>
            </a:r>
            <a:endParaRPr lang="en-US" sz="1333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Object 62">
            <a:extLst>
              <a:ext uri="{FF2B5EF4-FFF2-40B4-BE49-F238E27FC236}">
                <a16:creationId xmlns:a16="http://schemas.microsoft.com/office/drawing/2014/main" id="{39FCCFDB-8349-C454-2465-6CABB261D945}"/>
              </a:ext>
            </a:extLst>
          </p:cNvPr>
          <p:cNvSpPr txBox="1"/>
          <p:nvPr/>
        </p:nvSpPr>
        <p:spPr>
          <a:xfrm>
            <a:off x="9841193" y="1585727"/>
            <a:ext cx="144163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kern="0" spc="-67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-Core Dream 2 ExtraLight" pitchFamily="34" charset="0"/>
              </a:rPr>
              <a:t>운영개시</a:t>
            </a:r>
            <a:endParaRPr lang="en-US" sz="933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Object 67">
            <a:extLst>
              <a:ext uri="{FF2B5EF4-FFF2-40B4-BE49-F238E27FC236}">
                <a16:creationId xmlns:a16="http://schemas.microsoft.com/office/drawing/2014/main" id="{1C4CB044-6AC9-C125-25E1-1B9A84480871}"/>
              </a:ext>
            </a:extLst>
          </p:cNvPr>
          <p:cNvSpPr txBox="1"/>
          <p:nvPr/>
        </p:nvSpPr>
        <p:spPr>
          <a:xfrm>
            <a:off x="1730871" y="3055116"/>
            <a:ext cx="23308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부동산시장분석</a:t>
            </a:r>
          </a:p>
          <a:p>
            <a:pPr algn="ctr"/>
            <a:r>
              <a:rPr lang="en-US" sz="1600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(투자대상)</a:t>
            </a:r>
            <a:endParaRPr lang="en-US" sz="1600" b="1" dirty="0"/>
          </a:p>
        </p:txBody>
      </p:sp>
      <p:sp>
        <p:nvSpPr>
          <p:cNvPr id="49" name="Object 68">
            <a:extLst>
              <a:ext uri="{FF2B5EF4-FFF2-40B4-BE49-F238E27FC236}">
                <a16:creationId xmlns:a16="http://schemas.microsoft.com/office/drawing/2014/main" id="{3776A7AC-84B1-696D-BBAD-D73190714805}"/>
              </a:ext>
            </a:extLst>
          </p:cNvPr>
          <p:cNvSpPr txBox="1"/>
          <p:nvPr/>
        </p:nvSpPr>
        <p:spPr>
          <a:xfrm>
            <a:off x="4738132" y="2995536"/>
            <a:ext cx="269018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Investment</a:t>
            </a:r>
          </a:p>
          <a:p>
            <a:pPr algn="ctr"/>
            <a:r>
              <a:rPr lang="en-US" sz="1600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Policy</a:t>
            </a:r>
            <a:endParaRPr lang="en-US" sz="1100" b="1" dirty="0"/>
          </a:p>
        </p:txBody>
      </p:sp>
      <p:grpSp>
        <p:nvGrpSpPr>
          <p:cNvPr id="50" name="그룹 1020">
            <a:extLst>
              <a:ext uri="{FF2B5EF4-FFF2-40B4-BE49-F238E27FC236}">
                <a16:creationId xmlns:a16="http://schemas.microsoft.com/office/drawing/2014/main" id="{8D41E9B1-45DE-CA83-7F75-5FC36FA0CECC}"/>
              </a:ext>
            </a:extLst>
          </p:cNvPr>
          <p:cNvGrpSpPr/>
          <p:nvPr/>
        </p:nvGrpSpPr>
        <p:grpSpPr>
          <a:xfrm>
            <a:off x="8443481" y="2614285"/>
            <a:ext cx="1797586" cy="1402771"/>
            <a:chOff x="12688684" y="3507936"/>
            <a:chExt cx="2672915" cy="2672915"/>
          </a:xfrm>
        </p:grpSpPr>
        <p:pic>
          <p:nvPicPr>
            <p:cNvPr id="51" name="Object 69">
              <a:extLst>
                <a:ext uri="{FF2B5EF4-FFF2-40B4-BE49-F238E27FC236}">
                  <a16:creationId xmlns:a16="http://schemas.microsoft.com/office/drawing/2014/main" id="{C2DB3F86-3D59-F8FE-B22D-B918FA2B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88684" y="3507936"/>
              <a:ext cx="2672915" cy="2672915"/>
            </a:xfrm>
            <a:prstGeom prst="rect">
              <a:avLst/>
            </a:prstGeom>
          </p:spPr>
        </p:pic>
      </p:grpSp>
      <p:grpSp>
        <p:nvGrpSpPr>
          <p:cNvPr id="52" name="그룹 1021">
            <a:extLst>
              <a:ext uri="{FF2B5EF4-FFF2-40B4-BE49-F238E27FC236}">
                <a16:creationId xmlns:a16="http://schemas.microsoft.com/office/drawing/2014/main" id="{94E94748-59D9-CCDA-B31B-20A89D450B7E}"/>
              </a:ext>
            </a:extLst>
          </p:cNvPr>
          <p:cNvGrpSpPr/>
          <p:nvPr/>
        </p:nvGrpSpPr>
        <p:grpSpPr>
          <a:xfrm>
            <a:off x="8613654" y="2710350"/>
            <a:ext cx="1460176" cy="1139469"/>
            <a:chOff x="12939540" y="3758792"/>
            <a:chExt cx="2171203" cy="2171203"/>
          </a:xfrm>
        </p:grpSpPr>
        <p:pic>
          <p:nvPicPr>
            <p:cNvPr id="53" name="Object 72">
              <a:extLst>
                <a:ext uri="{FF2B5EF4-FFF2-40B4-BE49-F238E27FC236}">
                  <a16:creationId xmlns:a16="http://schemas.microsoft.com/office/drawing/2014/main" id="{852E40D3-BF9A-C58E-3EF7-6FF09E28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39540" y="3758792"/>
              <a:ext cx="2171203" cy="2171203"/>
            </a:xfrm>
            <a:prstGeom prst="rect">
              <a:avLst/>
            </a:prstGeom>
          </p:spPr>
        </p:pic>
      </p:grpSp>
      <p:sp>
        <p:nvSpPr>
          <p:cNvPr id="54" name="Object 75">
            <a:extLst>
              <a:ext uri="{FF2B5EF4-FFF2-40B4-BE49-F238E27FC236}">
                <a16:creationId xmlns:a16="http://schemas.microsoft.com/office/drawing/2014/main" id="{810D9FCC-64E5-CC12-4CC3-941AE1634B3D}"/>
              </a:ext>
            </a:extLst>
          </p:cNvPr>
          <p:cNvSpPr txBox="1"/>
          <p:nvPr/>
        </p:nvSpPr>
        <p:spPr>
          <a:xfrm>
            <a:off x="7993271" y="3002535"/>
            <a:ext cx="2690184" cy="6054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자본시장분석</a:t>
            </a:r>
          </a:p>
          <a:p>
            <a:pPr algn="ctr"/>
            <a:r>
              <a:rPr lang="en-US" sz="1600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(투자자)</a:t>
            </a:r>
            <a:endParaRPr lang="en-US" sz="1100" b="1" dirty="0"/>
          </a:p>
        </p:txBody>
      </p:sp>
      <p:grpSp>
        <p:nvGrpSpPr>
          <p:cNvPr id="55" name="그룹 1022">
            <a:extLst>
              <a:ext uri="{FF2B5EF4-FFF2-40B4-BE49-F238E27FC236}">
                <a16:creationId xmlns:a16="http://schemas.microsoft.com/office/drawing/2014/main" id="{838DEE34-1DF3-05AA-AECC-62A5231A4D0C}"/>
              </a:ext>
            </a:extLst>
          </p:cNvPr>
          <p:cNvGrpSpPr/>
          <p:nvPr/>
        </p:nvGrpSpPr>
        <p:grpSpPr>
          <a:xfrm flipV="1">
            <a:off x="5923100" y="4121598"/>
            <a:ext cx="320247" cy="45719"/>
            <a:chOff x="8886179" y="6350513"/>
            <a:chExt cx="476190" cy="35714"/>
          </a:xfrm>
        </p:grpSpPr>
        <p:pic>
          <p:nvPicPr>
            <p:cNvPr id="56" name="Object 76">
              <a:extLst>
                <a:ext uri="{FF2B5EF4-FFF2-40B4-BE49-F238E27FC236}">
                  <a16:creationId xmlns:a16="http://schemas.microsoft.com/office/drawing/2014/main" id="{743CC2EC-85EE-1A03-3C4E-335FBAE34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5400000">
              <a:off x="8886179" y="6350513"/>
              <a:ext cx="476190" cy="35714"/>
            </a:xfrm>
            <a:prstGeom prst="rect">
              <a:avLst/>
            </a:prstGeom>
          </p:spPr>
        </p:pic>
      </p:grpSp>
      <p:grpSp>
        <p:nvGrpSpPr>
          <p:cNvPr id="57" name="그룹 1023">
            <a:extLst>
              <a:ext uri="{FF2B5EF4-FFF2-40B4-BE49-F238E27FC236}">
                <a16:creationId xmlns:a16="http://schemas.microsoft.com/office/drawing/2014/main" id="{8CEB1140-4BA5-8B16-897E-C3ED10610E61}"/>
              </a:ext>
            </a:extLst>
          </p:cNvPr>
          <p:cNvGrpSpPr/>
          <p:nvPr/>
        </p:nvGrpSpPr>
        <p:grpSpPr>
          <a:xfrm>
            <a:off x="1691405" y="4406041"/>
            <a:ext cx="5714286" cy="23809"/>
            <a:chOff x="2537107" y="6609061"/>
            <a:chExt cx="8571429" cy="35714"/>
          </a:xfrm>
        </p:grpSpPr>
        <p:pic>
          <p:nvPicPr>
            <p:cNvPr id="58" name="Object 79">
              <a:extLst>
                <a:ext uri="{FF2B5EF4-FFF2-40B4-BE49-F238E27FC236}">
                  <a16:creationId xmlns:a16="http://schemas.microsoft.com/office/drawing/2014/main" id="{8192D84B-4C6E-47A0-41B1-D161D8252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7107" y="6609061"/>
              <a:ext cx="8571429" cy="35714"/>
            </a:xfrm>
            <a:prstGeom prst="rect">
              <a:avLst/>
            </a:prstGeom>
          </p:spPr>
        </p:pic>
      </p:grpSp>
      <p:sp>
        <p:nvSpPr>
          <p:cNvPr id="59" name="Object 82">
            <a:extLst>
              <a:ext uri="{FF2B5EF4-FFF2-40B4-BE49-F238E27FC236}">
                <a16:creationId xmlns:a16="http://schemas.microsoft.com/office/drawing/2014/main" id="{4C45E791-5E8C-AAC0-F630-BC826A8E941B}"/>
              </a:ext>
            </a:extLst>
          </p:cNvPr>
          <p:cNvSpPr txBox="1"/>
          <p:nvPr/>
        </p:nvSpPr>
        <p:spPr>
          <a:xfrm>
            <a:off x="608605" y="4634964"/>
            <a:ext cx="218539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투자기준확정</a:t>
            </a:r>
            <a:endParaRPr lang="en-US" sz="1600" dirty="0"/>
          </a:p>
        </p:txBody>
      </p:sp>
      <p:grpSp>
        <p:nvGrpSpPr>
          <p:cNvPr id="60" name="그룹 1024">
            <a:extLst>
              <a:ext uri="{FF2B5EF4-FFF2-40B4-BE49-F238E27FC236}">
                <a16:creationId xmlns:a16="http://schemas.microsoft.com/office/drawing/2014/main" id="{DE4627E6-C21D-891C-26DE-5AFC0967BFF8}"/>
              </a:ext>
            </a:extLst>
          </p:cNvPr>
          <p:cNvGrpSpPr/>
          <p:nvPr/>
        </p:nvGrpSpPr>
        <p:grpSpPr>
          <a:xfrm>
            <a:off x="4199180" y="3139571"/>
            <a:ext cx="523953" cy="172447"/>
            <a:chOff x="6305609" y="4794707"/>
            <a:chExt cx="779089" cy="328590"/>
          </a:xfrm>
        </p:grpSpPr>
        <p:pic>
          <p:nvPicPr>
            <p:cNvPr id="61" name="Object 83">
              <a:extLst>
                <a:ext uri="{FF2B5EF4-FFF2-40B4-BE49-F238E27FC236}">
                  <a16:creationId xmlns:a16="http://schemas.microsoft.com/office/drawing/2014/main" id="{355F54C6-26AF-F563-B7C6-66F094E99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05609" y="4794707"/>
              <a:ext cx="779089" cy="328590"/>
            </a:xfrm>
            <a:prstGeom prst="rect">
              <a:avLst/>
            </a:prstGeom>
          </p:spPr>
        </p:pic>
      </p:grpSp>
      <p:grpSp>
        <p:nvGrpSpPr>
          <p:cNvPr id="62" name="그룹 1025">
            <a:extLst>
              <a:ext uri="{FF2B5EF4-FFF2-40B4-BE49-F238E27FC236}">
                <a16:creationId xmlns:a16="http://schemas.microsoft.com/office/drawing/2014/main" id="{E3CC798F-C57A-C424-DB0E-5B5B7E6858A2}"/>
              </a:ext>
            </a:extLst>
          </p:cNvPr>
          <p:cNvGrpSpPr/>
          <p:nvPr/>
        </p:nvGrpSpPr>
        <p:grpSpPr>
          <a:xfrm>
            <a:off x="7502574" y="3152611"/>
            <a:ext cx="523953" cy="172447"/>
            <a:chOff x="11260701" y="4814267"/>
            <a:chExt cx="779089" cy="328590"/>
          </a:xfrm>
        </p:grpSpPr>
        <p:pic>
          <p:nvPicPr>
            <p:cNvPr id="63" name="Object 86">
              <a:extLst>
                <a:ext uri="{FF2B5EF4-FFF2-40B4-BE49-F238E27FC236}">
                  <a16:creationId xmlns:a16="http://schemas.microsoft.com/office/drawing/2014/main" id="{8BC36DF3-1E0A-D340-FE96-FDF1FFA3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0800000">
              <a:off x="11260701" y="4814267"/>
              <a:ext cx="779089" cy="328590"/>
            </a:xfrm>
            <a:prstGeom prst="rect">
              <a:avLst/>
            </a:prstGeom>
          </p:spPr>
        </p:pic>
      </p:grpSp>
      <p:grpSp>
        <p:nvGrpSpPr>
          <p:cNvPr id="64" name="그룹 1026">
            <a:extLst>
              <a:ext uri="{FF2B5EF4-FFF2-40B4-BE49-F238E27FC236}">
                <a16:creationId xmlns:a16="http://schemas.microsoft.com/office/drawing/2014/main" id="{32814FF1-1383-8CA6-B944-DC32020F9A38}"/>
              </a:ext>
            </a:extLst>
          </p:cNvPr>
          <p:cNvGrpSpPr/>
          <p:nvPr/>
        </p:nvGrpSpPr>
        <p:grpSpPr>
          <a:xfrm>
            <a:off x="1549823" y="5084097"/>
            <a:ext cx="298413" cy="85714"/>
            <a:chOff x="2324734" y="7548511"/>
            <a:chExt cx="447619" cy="128571"/>
          </a:xfrm>
        </p:grpSpPr>
        <p:pic>
          <p:nvPicPr>
            <p:cNvPr id="65" name="Object 89">
              <a:extLst>
                <a:ext uri="{FF2B5EF4-FFF2-40B4-BE49-F238E27FC236}">
                  <a16:creationId xmlns:a16="http://schemas.microsoft.com/office/drawing/2014/main" id="{0DCB0010-7AAC-32F0-0C60-D1F58507F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2324734" y="7548511"/>
              <a:ext cx="447619" cy="128571"/>
            </a:xfrm>
            <a:prstGeom prst="rect">
              <a:avLst/>
            </a:prstGeom>
          </p:spPr>
        </p:pic>
      </p:grpSp>
      <p:grpSp>
        <p:nvGrpSpPr>
          <p:cNvPr id="66" name="그룹 1027">
            <a:extLst>
              <a:ext uri="{FF2B5EF4-FFF2-40B4-BE49-F238E27FC236}">
                <a16:creationId xmlns:a16="http://schemas.microsoft.com/office/drawing/2014/main" id="{44561082-F677-5D3B-E10B-DBD3259B9850}"/>
              </a:ext>
            </a:extLst>
          </p:cNvPr>
          <p:cNvGrpSpPr/>
          <p:nvPr/>
        </p:nvGrpSpPr>
        <p:grpSpPr>
          <a:xfrm>
            <a:off x="1033439" y="4551410"/>
            <a:ext cx="1329391" cy="458882"/>
            <a:chOff x="1525291" y="6932387"/>
            <a:chExt cx="1994086" cy="457964"/>
          </a:xfrm>
        </p:grpSpPr>
        <p:pic>
          <p:nvPicPr>
            <p:cNvPr id="67" name="Object 92">
              <a:extLst>
                <a:ext uri="{FF2B5EF4-FFF2-40B4-BE49-F238E27FC236}">
                  <a16:creationId xmlns:a16="http://schemas.microsoft.com/office/drawing/2014/main" id="{1D8CB9F8-0AF5-614B-23A1-3694D03A6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5291" y="6932387"/>
              <a:ext cx="1994086" cy="457964"/>
            </a:xfrm>
            <a:prstGeom prst="rect">
              <a:avLst/>
            </a:prstGeom>
          </p:spPr>
        </p:pic>
      </p:grpSp>
      <p:sp>
        <p:nvSpPr>
          <p:cNvPr id="68" name="Object 95">
            <a:extLst>
              <a:ext uri="{FF2B5EF4-FFF2-40B4-BE49-F238E27FC236}">
                <a16:creationId xmlns:a16="http://schemas.microsoft.com/office/drawing/2014/main" id="{3ACBD974-9DD6-1BAE-4991-8601B3C9B2FA}"/>
              </a:ext>
            </a:extLst>
          </p:cNvPr>
          <p:cNvSpPr txBox="1"/>
          <p:nvPr/>
        </p:nvSpPr>
        <p:spPr>
          <a:xfrm>
            <a:off x="2162538" y="4603550"/>
            <a:ext cx="2185395" cy="359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7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실사</a:t>
            </a:r>
            <a:endParaRPr lang="en-US" sz="1200" dirty="0"/>
          </a:p>
        </p:txBody>
      </p:sp>
      <p:grpSp>
        <p:nvGrpSpPr>
          <p:cNvPr id="69" name="그룹 1028">
            <a:extLst>
              <a:ext uri="{FF2B5EF4-FFF2-40B4-BE49-F238E27FC236}">
                <a16:creationId xmlns:a16="http://schemas.microsoft.com/office/drawing/2014/main" id="{55BB8609-79AF-C7EF-F8C1-3086D76CCC61}"/>
              </a:ext>
            </a:extLst>
          </p:cNvPr>
          <p:cNvGrpSpPr/>
          <p:nvPr/>
        </p:nvGrpSpPr>
        <p:grpSpPr>
          <a:xfrm>
            <a:off x="2846482" y="4593652"/>
            <a:ext cx="829310" cy="346571"/>
            <a:chOff x="4466393" y="6877538"/>
            <a:chExt cx="879087" cy="519857"/>
          </a:xfrm>
        </p:grpSpPr>
        <p:pic>
          <p:nvPicPr>
            <p:cNvPr id="70" name="Object 96">
              <a:extLst>
                <a:ext uri="{FF2B5EF4-FFF2-40B4-BE49-F238E27FC236}">
                  <a16:creationId xmlns:a16="http://schemas.microsoft.com/office/drawing/2014/main" id="{6B41ABC0-81E1-C363-5FB8-1BEAB4D47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6393" y="6877538"/>
              <a:ext cx="879087" cy="519857"/>
            </a:xfrm>
            <a:prstGeom prst="rect">
              <a:avLst/>
            </a:prstGeom>
          </p:spPr>
        </p:pic>
      </p:grpSp>
      <p:sp>
        <p:nvSpPr>
          <p:cNvPr id="71" name="Object 99">
            <a:extLst>
              <a:ext uri="{FF2B5EF4-FFF2-40B4-BE49-F238E27FC236}">
                <a16:creationId xmlns:a16="http://schemas.microsoft.com/office/drawing/2014/main" id="{5658B10E-6441-309C-5B6F-A38A19C74D3E}"/>
              </a:ext>
            </a:extLst>
          </p:cNvPr>
          <p:cNvSpPr txBox="1"/>
          <p:nvPr/>
        </p:nvSpPr>
        <p:spPr>
          <a:xfrm>
            <a:off x="3783903" y="4613235"/>
            <a:ext cx="218539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리츠 structure</a:t>
            </a:r>
            <a:endParaRPr lang="en-US" sz="1600" dirty="0"/>
          </a:p>
        </p:txBody>
      </p:sp>
      <p:grpSp>
        <p:nvGrpSpPr>
          <p:cNvPr id="72" name="그룹 1029">
            <a:extLst>
              <a:ext uri="{FF2B5EF4-FFF2-40B4-BE49-F238E27FC236}">
                <a16:creationId xmlns:a16="http://schemas.microsoft.com/office/drawing/2014/main" id="{E2C8E60E-A43B-90A5-8153-DEF5600EC7BE}"/>
              </a:ext>
            </a:extLst>
          </p:cNvPr>
          <p:cNvGrpSpPr/>
          <p:nvPr/>
        </p:nvGrpSpPr>
        <p:grpSpPr>
          <a:xfrm>
            <a:off x="4155417" y="4611421"/>
            <a:ext cx="1475700" cy="346571"/>
            <a:chOff x="6233126" y="6917131"/>
            <a:chExt cx="2213550" cy="519857"/>
          </a:xfrm>
        </p:grpSpPr>
        <p:pic>
          <p:nvPicPr>
            <p:cNvPr id="73" name="Object 100" descr="직사각형이(가) 표시된 사진&#10;&#10;자동 생성된 설명">
              <a:extLst>
                <a:ext uri="{FF2B5EF4-FFF2-40B4-BE49-F238E27FC236}">
                  <a16:creationId xmlns:a16="http://schemas.microsoft.com/office/drawing/2014/main" id="{FA399E3A-AE69-8BDB-3160-AC2950C0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33126" y="6917131"/>
              <a:ext cx="2213550" cy="519857"/>
            </a:xfrm>
            <a:prstGeom prst="rect">
              <a:avLst/>
            </a:prstGeom>
          </p:spPr>
        </p:pic>
      </p:grpSp>
      <p:grpSp>
        <p:nvGrpSpPr>
          <p:cNvPr id="74" name="그룹 1030">
            <a:extLst>
              <a:ext uri="{FF2B5EF4-FFF2-40B4-BE49-F238E27FC236}">
                <a16:creationId xmlns:a16="http://schemas.microsoft.com/office/drawing/2014/main" id="{FDBE0B0E-8030-F7ED-71D7-5697018147B5}"/>
              </a:ext>
            </a:extLst>
          </p:cNvPr>
          <p:cNvGrpSpPr/>
          <p:nvPr/>
        </p:nvGrpSpPr>
        <p:grpSpPr>
          <a:xfrm>
            <a:off x="1618639" y="4497267"/>
            <a:ext cx="158730" cy="23809"/>
            <a:chOff x="2427958" y="6745900"/>
            <a:chExt cx="238095" cy="35714"/>
          </a:xfrm>
        </p:grpSpPr>
        <p:pic>
          <p:nvPicPr>
            <p:cNvPr id="75" name="Object 103">
              <a:extLst>
                <a:ext uri="{FF2B5EF4-FFF2-40B4-BE49-F238E27FC236}">
                  <a16:creationId xmlns:a16="http://schemas.microsoft.com/office/drawing/2014/main" id="{A0DE5014-D931-0073-E6D3-115596404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2427958" y="6745900"/>
              <a:ext cx="238095" cy="35714"/>
            </a:xfrm>
            <a:prstGeom prst="rect">
              <a:avLst/>
            </a:prstGeom>
          </p:spPr>
        </p:pic>
      </p:grpSp>
      <p:grpSp>
        <p:nvGrpSpPr>
          <p:cNvPr id="76" name="그룹 1031">
            <a:extLst>
              <a:ext uri="{FF2B5EF4-FFF2-40B4-BE49-F238E27FC236}">
                <a16:creationId xmlns:a16="http://schemas.microsoft.com/office/drawing/2014/main" id="{07D3612C-F0B1-49E4-0987-9DA08904F728}"/>
              </a:ext>
            </a:extLst>
          </p:cNvPr>
          <p:cNvGrpSpPr/>
          <p:nvPr/>
        </p:nvGrpSpPr>
        <p:grpSpPr>
          <a:xfrm>
            <a:off x="4803585" y="4493419"/>
            <a:ext cx="155555" cy="23809"/>
            <a:chOff x="7205377" y="6740128"/>
            <a:chExt cx="233333" cy="35714"/>
          </a:xfrm>
        </p:grpSpPr>
        <p:pic>
          <p:nvPicPr>
            <p:cNvPr id="77" name="Object 106">
              <a:extLst>
                <a:ext uri="{FF2B5EF4-FFF2-40B4-BE49-F238E27FC236}">
                  <a16:creationId xmlns:a16="http://schemas.microsoft.com/office/drawing/2014/main" id="{5E802A49-3592-14A9-905B-A0789B321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5400000">
              <a:off x="7205377" y="6740128"/>
              <a:ext cx="233333" cy="35714"/>
            </a:xfrm>
            <a:prstGeom prst="rect">
              <a:avLst/>
            </a:prstGeom>
          </p:spPr>
        </p:pic>
      </p:grpSp>
      <p:grpSp>
        <p:nvGrpSpPr>
          <p:cNvPr id="78" name="그룹 1032">
            <a:extLst>
              <a:ext uri="{FF2B5EF4-FFF2-40B4-BE49-F238E27FC236}">
                <a16:creationId xmlns:a16="http://schemas.microsoft.com/office/drawing/2014/main" id="{FAD6B883-86F2-543E-4C0B-B136C3560944}"/>
              </a:ext>
            </a:extLst>
          </p:cNvPr>
          <p:cNvGrpSpPr/>
          <p:nvPr/>
        </p:nvGrpSpPr>
        <p:grpSpPr>
          <a:xfrm>
            <a:off x="4727013" y="5046426"/>
            <a:ext cx="296001" cy="85714"/>
            <a:chOff x="7090519" y="7569639"/>
            <a:chExt cx="444002" cy="128571"/>
          </a:xfrm>
        </p:grpSpPr>
        <p:pic>
          <p:nvPicPr>
            <p:cNvPr id="79" name="Object 109">
              <a:extLst>
                <a:ext uri="{FF2B5EF4-FFF2-40B4-BE49-F238E27FC236}">
                  <a16:creationId xmlns:a16="http://schemas.microsoft.com/office/drawing/2014/main" id="{54513E71-76DA-D041-AD95-280D3F90A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5400000">
              <a:off x="7090519" y="7569639"/>
              <a:ext cx="444002" cy="128571"/>
            </a:xfrm>
            <a:prstGeom prst="rect">
              <a:avLst/>
            </a:prstGeom>
          </p:spPr>
        </p:pic>
      </p:grpSp>
      <p:grpSp>
        <p:nvGrpSpPr>
          <p:cNvPr id="80" name="그룹 1033">
            <a:extLst>
              <a:ext uri="{FF2B5EF4-FFF2-40B4-BE49-F238E27FC236}">
                <a16:creationId xmlns:a16="http://schemas.microsoft.com/office/drawing/2014/main" id="{C7794062-F231-06FF-1EE5-DFEBC890A056}"/>
              </a:ext>
            </a:extLst>
          </p:cNvPr>
          <p:cNvGrpSpPr/>
          <p:nvPr/>
        </p:nvGrpSpPr>
        <p:grpSpPr>
          <a:xfrm>
            <a:off x="1484293" y="5426043"/>
            <a:ext cx="491696" cy="71429"/>
            <a:chOff x="2226440" y="8139064"/>
            <a:chExt cx="737544" cy="107143"/>
          </a:xfrm>
        </p:grpSpPr>
        <p:pic>
          <p:nvPicPr>
            <p:cNvPr id="81" name="Object 112">
              <a:extLst>
                <a:ext uri="{FF2B5EF4-FFF2-40B4-BE49-F238E27FC236}">
                  <a16:creationId xmlns:a16="http://schemas.microsoft.com/office/drawing/2014/main" id="{18B9E820-7CFA-0D8A-2265-B7681CB70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26440" y="8139064"/>
              <a:ext cx="737544" cy="107143"/>
            </a:xfrm>
            <a:prstGeom prst="rect">
              <a:avLst/>
            </a:prstGeom>
          </p:spPr>
        </p:pic>
      </p:grpSp>
      <p:sp>
        <p:nvSpPr>
          <p:cNvPr id="82" name="Object 116">
            <a:extLst>
              <a:ext uri="{FF2B5EF4-FFF2-40B4-BE49-F238E27FC236}">
                <a16:creationId xmlns:a16="http://schemas.microsoft.com/office/drawing/2014/main" id="{F6C7B369-5EBE-09DB-2279-A612A32FCBCD}"/>
              </a:ext>
            </a:extLst>
          </p:cNvPr>
          <p:cNvSpPr txBox="1"/>
          <p:nvPr/>
        </p:nvSpPr>
        <p:spPr>
          <a:xfrm>
            <a:off x="1864701" y="5315244"/>
            <a:ext cx="123195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매입전략</a:t>
            </a:r>
            <a:endParaRPr lang="en-US" sz="1100" dirty="0"/>
          </a:p>
        </p:txBody>
      </p:sp>
      <p:sp>
        <p:nvSpPr>
          <p:cNvPr id="83" name="Object 117">
            <a:extLst>
              <a:ext uri="{FF2B5EF4-FFF2-40B4-BE49-F238E27FC236}">
                <a16:creationId xmlns:a16="http://schemas.microsoft.com/office/drawing/2014/main" id="{B9F202F1-1473-1FB2-BEC5-DEE4352B4C69}"/>
              </a:ext>
            </a:extLst>
          </p:cNvPr>
          <p:cNvSpPr txBox="1"/>
          <p:nvPr/>
        </p:nvSpPr>
        <p:spPr>
          <a:xfrm>
            <a:off x="3201397" y="5295463"/>
            <a:ext cx="163335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협</a:t>
            </a:r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상</a:t>
            </a:r>
            <a:endParaRPr lang="en-US" sz="1100" dirty="0"/>
          </a:p>
        </p:txBody>
      </p:sp>
      <p:sp>
        <p:nvSpPr>
          <p:cNvPr id="84" name="Object 118">
            <a:extLst>
              <a:ext uri="{FF2B5EF4-FFF2-40B4-BE49-F238E27FC236}">
                <a16:creationId xmlns:a16="http://schemas.microsoft.com/office/drawing/2014/main" id="{F67B8E7A-80B6-A062-B0B3-681BA717A47B}"/>
              </a:ext>
            </a:extLst>
          </p:cNvPr>
          <p:cNvSpPr txBox="1"/>
          <p:nvPr/>
        </p:nvSpPr>
        <p:spPr>
          <a:xfrm>
            <a:off x="4908347" y="5321912"/>
            <a:ext cx="107265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매입</a:t>
            </a:r>
            <a:endParaRPr lang="en-US" sz="1100" dirty="0"/>
          </a:p>
        </p:txBody>
      </p:sp>
      <p:sp>
        <p:nvSpPr>
          <p:cNvPr id="85" name="Object 119">
            <a:extLst>
              <a:ext uri="{FF2B5EF4-FFF2-40B4-BE49-F238E27FC236}">
                <a16:creationId xmlns:a16="http://schemas.microsoft.com/office/drawing/2014/main" id="{5B629609-285D-FD09-078B-8F15448990ED}"/>
              </a:ext>
            </a:extLst>
          </p:cNvPr>
          <p:cNvSpPr txBox="1"/>
          <p:nvPr/>
        </p:nvSpPr>
        <p:spPr>
          <a:xfrm>
            <a:off x="6736065" y="5200910"/>
            <a:ext cx="15770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Asset</a:t>
            </a:r>
          </a:p>
          <a:p>
            <a:pPr algn="ctr"/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Management</a:t>
            </a:r>
            <a:endParaRPr lang="en-US" sz="1050" dirty="0"/>
          </a:p>
        </p:txBody>
      </p:sp>
      <p:sp>
        <p:nvSpPr>
          <p:cNvPr id="86" name="Object 120">
            <a:extLst>
              <a:ext uri="{FF2B5EF4-FFF2-40B4-BE49-F238E27FC236}">
                <a16:creationId xmlns:a16="http://schemas.microsoft.com/office/drawing/2014/main" id="{699FA228-07AD-DBB3-ABB2-EFBB33C6F1F5}"/>
              </a:ext>
            </a:extLst>
          </p:cNvPr>
          <p:cNvSpPr txBox="1"/>
          <p:nvPr/>
        </p:nvSpPr>
        <p:spPr>
          <a:xfrm>
            <a:off x="2451778" y="5949488"/>
            <a:ext cx="163335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자금조달</a:t>
            </a:r>
            <a:endParaRPr lang="en-US" sz="1100" dirty="0"/>
          </a:p>
        </p:txBody>
      </p:sp>
      <p:sp>
        <p:nvSpPr>
          <p:cNvPr id="87" name="Object 121">
            <a:extLst>
              <a:ext uri="{FF2B5EF4-FFF2-40B4-BE49-F238E27FC236}">
                <a16:creationId xmlns:a16="http://schemas.microsoft.com/office/drawing/2014/main" id="{1D318F0C-35AF-554D-E877-D00427C1B6A8}"/>
              </a:ext>
            </a:extLst>
          </p:cNvPr>
          <p:cNvSpPr txBox="1"/>
          <p:nvPr/>
        </p:nvSpPr>
        <p:spPr>
          <a:xfrm>
            <a:off x="4057808" y="5949488"/>
            <a:ext cx="163335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REITs 설립</a:t>
            </a:r>
            <a:endParaRPr lang="en-US" sz="1100" dirty="0"/>
          </a:p>
        </p:txBody>
      </p:sp>
      <p:grpSp>
        <p:nvGrpSpPr>
          <p:cNvPr id="88" name="그룹 1034">
            <a:extLst>
              <a:ext uri="{FF2B5EF4-FFF2-40B4-BE49-F238E27FC236}">
                <a16:creationId xmlns:a16="http://schemas.microsoft.com/office/drawing/2014/main" id="{00B6488B-E631-40BB-C5BA-E552B12EB2DA}"/>
              </a:ext>
            </a:extLst>
          </p:cNvPr>
          <p:cNvGrpSpPr/>
          <p:nvPr/>
        </p:nvGrpSpPr>
        <p:grpSpPr>
          <a:xfrm>
            <a:off x="7743168" y="5909801"/>
            <a:ext cx="1633353" cy="359009"/>
            <a:chOff x="11614752" y="8864704"/>
            <a:chExt cx="2450030" cy="538513"/>
          </a:xfrm>
        </p:grpSpPr>
        <p:grpSp>
          <p:nvGrpSpPr>
            <p:cNvPr id="89" name="그룹 1035">
              <a:extLst>
                <a:ext uri="{FF2B5EF4-FFF2-40B4-BE49-F238E27FC236}">
                  <a16:creationId xmlns:a16="http://schemas.microsoft.com/office/drawing/2014/main" id="{A7805AA3-113D-0C78-7FE3-DD38CD7C69B4}"/>
                </a:ext>
              </a:extLst>
            </p:cNvPr>
            <p:cNvGrpSpPr/>
            <p:nvPr/>
          </p:nvGrpSpPr>
          <p:grpSpPr>
            <a:xfrm>
              <a:off x="12451217" y="8914772"/>
              <a:ext cx="773596" cy="372795"/>
              <a:chOff x="12451217" y="8914772"/>
              <a:chExt cx="773596" cy="372795"/>
            </a:xfrm>
          </p:grpSpPr>
          <p:pic>
            <p:nvPicPr>
              <p:cNvPr id="91" name="Object 123">
                <a:extLst>
                  <a:ext uri="{FF2B5EF4-FFF2-40B4-BE49-F238E27FC236}">
                    <a16:creationId xmlns:a16="http://schemas.microsoft.com/office/drawing/2014/main" id="{54C61116-1E52-38B7-9B5D-19ED6D9D3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2451217" y="8914772"/>
                <a:ext cx="773596" cy="372795"/>
              </a:xfrm>
              <a:prstGeom prst="rect">
                <a:avLst/>
              </a:prstGeom>
            </p:spPr>
          </p:pic>
        </p:grpSp>
        <p:sp>
          <p:nvSpPr>
            <p:cNvPr id="90" name="Object 126">
              <a:extLst>
                <a:ext uri="{FF2B5EF4-FFF2-40B4-BE49-F238E27FC236}">
                  <a16:creationId xmlns:a16="http://schemas.microsoft.com/office/drawing/2014/main" id="{FE6B1CA9-7117-4240-0EF2-5A88B45317F6}"/>
                </a:ext>
              </a:extLst>
            </p:cNvPr>
            <p:cNvSpPr txBox="1"/>
            <p:nvPr/>
          </p:nvSpPr>
          <p:spPr>
            <a:xfrm>
              <a:off x="11614752" y="8864704"/>
              <a:ext cx="2450030" cy="5385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733" dirty="0">
                  <a:solidFill>
                    <a:srgbClr val="595959"/>
                  </a:solidFill>
                  <a:latin typeface="Noto Sans" pitchFamily="34" charset="0"/>
                  <a:cs typeface="Noto Sans" pitchFamily="34" charset="0"/>
                </a:rPr>
                <a:t>PM</a:t>
              </a:r>
              <a:endParaRPr lang="en-US" sz="1200" dirty="0"/>
            </a:p>
          </p:txBody>
        </p:sp>
      </p:grpSp>
      <p:grpSp>
        <p:nvGrpSpPr>
          <p:cNvPr id="92" name="그룹 1036">
            <a:extLst>
              <a:ext uri="{FF2B5EF4-FFF2-40B4-BE49-F238E27FC236}">
                <a16:creationId xmlns:a16="http://schemas.microsoft.com/office/drawing/2014/main" id="{5705E3C7-4BE7-9492-75A6-0D96983CEC5D}"/>
              </a:ext>
            </a:extLst>
          </p:cNvPr>
          <p:cNvGrpSpPr/>
          <p:nvPr/>
        </p:nvGrpSpPr>
        <p:grpSpPr>
          <a:xfrm>
            <a:off x="7745835" y="6245999"/>
            <a:ext cx="1633353" cy="359009"/>
            <a:chOff x="11618752" y="9368995"/>
            <a:chExt cx="2450030" cy="538514"/>
          </a:xfrm>
        </p:grpSpPr>
        <p:grpSp>
          <p:nvGrpSpPr>
            <p:cNvPr id="93" name="그룹 1037">
              <a:extLst>
                <a:ext uri="{FF2B5EF4-FFF2-40B4-BE49-F238E27FC236}">
                  <a16:creationId xmlns:a16="http://schemas.microsoft.com/office/drawing/2014/main" id="{FE8329A6-7EAD-F55C-0459-888972523EC5}"/>
                </a:ext>
              </a:extLst>
            </p:cNvPr>
            <p:cNvGrpSpPr/>
            <p:nvPr/>
          </p:nvGrpSpPr>
          <p:grpSpPr>
            <a:xfrm>
              <a:off x="12452969" y="9406173"/>
              <a:ext cx="773596" cy="372795"/>
              <a:chOff x="12452969" y="9406173"/>
              <a:chExt cx="773596" cy="372795"/>
            </a:xfrm>
          </p:grpSpPr>
          <p:pic>
            <p:nvPicPr>
              <p:cNvPr id="95" name="Object 129">
                <a:extLst>
                  <a:ext uri="{FF2B5EF4-FFF2-40B4-BE49-F238E27FC236}">
                    <a16:creationId xmlns:a16="http://schemas.microsoft.com/office/drawing/2014/main" id="{1E448750-F657-2AFB-10BC-3F777D68F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2452969" y="9406173"/>
                <a:ext cx="773596" cy="372795"/>
              </a:xfrm>
              <a:prstGeom prst="rect">
                <a:avLst/>
              </a:prstGeom>
            </p:spPr>
          </p:pic>
        </p:grpSp>
        <p:sp>
          <p:nvSpPr>
            <p:cNvPr id="94" name="Object 132">
              <a:extLst>
                <a:ext uri="{FF2B5EF4-FFF2-40B4-BE49-F238E27FC236}">
                  <a16:creationId xmlns:a16="http://schemas.microsoft.com/office/drawing/2014/main" id="{38E6B12E-F24D-60E3-FF49-7417DE76C016}"/>
                </a:ext>
              </a:extLst>
            </p:cNvPr>
            <p:cNvSpPr txBox="1"/>
            <p:nvPr/>
          </p:nvSpPr>
          <p:spPr>
            <a:xfrm>
              <a:off x="11618752" y="9368995"/>
              <a:ext cx="2450030" cy="53851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733" dirty="0">
                  <a:solidFill>
                    <a:srgbClr val="595959"/>
                  </a:solidFill>
                  <a:latin typeface="Noto Sans" pitchFamily="34" charset="0"/>
                  <a:cs typeface="Noto Sans" pitchFamily="34" charset="0"/>
                </a:rPr>
                <a:t>AM</a:t>
              </a:r>
              <a:endParaRPr lang="en-US" sz="1200" dirty="0"/>
            </a:p>
          </p:txBody>
        </p:sp>
      </p:grpSp>
      <p:sp>
        <p:nvSpPr>
          <p:cNvPr id="96" name="Object 134">
            <a:extLst>
              <a:ext uri="{FF2B5EF4-FFF2-40B4-BE49-F238E27FC236}">
                <a16:creationId xmlns:a16="http://schemas.microsoft.com/office/drawing/2014/main" id="{25E96847-AFA9-4A5C-A3E7-8AC95F4550BB}"/>
              </a:ext>
            </a:extLst>
          </p:cNvPr>
          <p:cNvSpPr txBox="1"/>
          <p:nvPr/>
        </p:nvSpPr>
        <p:spPr>
          <a:xfrm>
            <a:off x="8580435" y="4290875"/>
            <a:ext cx="1921626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- 부동산시장전망</a:t>
            </a:r>
          </a:p>
          <a:p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- 경제환경전망</a:t>
            </a:r>
          </a:p>
          <a:p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- Sub-market 전망</a:t>
            </a:r>
            <a:endParaRPr lang="en-US" sz="1100" dirty="0"/>
          </a:p>
        </p:txBody>
      </p:sp>
      <p:sp>
        <p:nvSpPr>
          <p:cNvPr id="97" name="Object 135">
            <a:extLst>
              <a:ext uri="{FF2B5EF4-FFF2-40B4-BE49-F238E27FC236}">
                <a16:creationId xmlns:a16="http://schemas.microsoft.com/office/drawing/2014/main" id="{4CFB7839-EA5F-287C-D902-51CDBC2D7506}"/>
              </a:ext>
            </a:extLst>
          </p:cNvPr>
          <p:cNvSpPr txBox="1"/>
          <p:nvPr/>
        </p:nvSpPr>
        <p:spPr>
          <a:xfrm>
            <a:off x="10377162" y="5100595"/>
            <a:ext cx="1633353" cy="359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7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Holding</a:t>
            </a:r>
            <a:endParaRPr lang="en-US" sz="1200" dirty="0"/>
          </a:p>
        </p:txBody>
      </p:sp>
      <p:sp>
        <p:nvSpPr>
          <p:cNvPr id="98" name="Object 136">
            <a:extLst>
              <a:ext uri="{FF2B5EF4-FFF2-40B4-BE49-F238E27FC236}">
                <a16:creationId xmlns:a16="http://schemas.microsoft.com/office/drawing/2014/main" id="{A1849869-A059-9FCB-1857-F7C2FB3CF69F}"/>
              </a:ext>
            </a:extLst>
          </p:cNvPr>
          <p:cNvSpPr txBox="1"/>
          <p:nvPr/>
        </p:nvSpPr>
        <p:spPr>
          <a:xfrm>
            <a:off x="10370813" y="5516463"/>
            <a:ext cx="1633353" cy="359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7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Exit</a:t>
            </a:r>
            <a:endParaRPr lang="en-US" sz="1200" dirty="0"/>
          </a:p>
        </p:txBody>
      </p:sp>
      <p:grpSp>
        <p:nvGrpSpPr>
          <p:cNvPr id="99" name="그룹 1038">
            <a:extLst>
              <a:ext uri="{FF2B5EF4-FFF2-40B4-BE49-F238E27FC236}">
                <a16:creationId xmlns:a16="http://schemas.microsoft.com/office/drawing/2014/main" id="{9F4D1BD0-D6C5-37AC-34AA-EE6752831924}"/>
              </a:ext>
            </a:extLst>
          </p:cNvPr>
          <p:cNvGrpSpPr/>
          <p:nvPr/>
        </p:nvGrpSpPr>
        <p:grpSpPr>
          <a:xfrm>
            <a:off x="3051400" y="5425458"/>
            <a:ext cx="488889" cy="71429"/>
            <a:chOff x="4577100" y="8138186"/>
            <a:chExt cx="733333" cy="107143"/>
          </a:xfrm>
        </p:grpSpPr>
        <p:pic>
          <p:nvPicPr>
            <p:cNvPr id="100" name="Object 137">
              <a:extLst>
                <a:ext uri="{FF2B5EF4-FFF2-40B4-BE49-F238E27FC236}">
                  <a16:creationId xmlns:a16="http://schemas.microsoft.com/office/drawing/2014/main" id="{11673AFF-5390-B960-CFE1-E3ADF7DD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77100" y="8138186"/>
              <a:ext cx="733333" cy="107143"/>
            </a:xfrm>
            <a:prstGeom prst="rect">
              <a:avLst/>
            </a:prstGeom>
          </p:spPr>
        </p:pic>
      </p:grpSp>
      <p:grpSp>
        <p:nvGrpSpPr>
          <p:cNvPr id="101" name="그룹 1039">
            <a:extLst>
              <a:ext uri="{FF2B5EF4-FFF2-40B4-BE49-F238E27FC236}">
                <a16:creationId xmlns:a16="http://schemas.microsoft.com/office/drawing/2014/main" id="{4D8BECFC-E3B9-3156-425C-E7EC0A911502}"/>
              </a:ext>
            </a:extLst>
          </p:cNvPr>
          <p:cNvGrpSpPr/>
          <p:nvPr/>
        </p:nvGrpSpPr>
        <p:grpSpPr>
          <a:xfrm>
            <a:off x="4581362" y="5415405"/>
            <a:ext cx="488889" cy="71429"/>
            <a:chOff x="6872043" y="8123107"/>
            <a:chExt cx="733333" cy="107143"/>
          </a:xfrm>
        </p:grpSpPr>
        <p:pic>
          <p:nvPicPr>
            <p:cNvPr id="102" name="Object 140">
              <a:extLst>
                <a:ext uri="{FF2B5EF4-FFF2-40B4-BE49-F238E27FC236}">
                  <a16:creationId xmlns:a16="http://schemas.microsoft.com/office/drawing/2014/main" id="{8EB250F5-45CC-AD86-5F04-6D19076D6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2043" y="8123107"/>
              <a:ext cx="733333" cy="107143"/>
            </a:xfrm>
            <a:prstGeom prst="rect">
              <a:avLst/>
            </a:prstGeom>
          </p:spPr>
        </p:pic>
      </p:grpSp>
      <p:grpSp>
        <p:nvGrpSpPr>
          <p:cNvPr id="103" name="그룹 1040">
            <a:extLst>
              <a:ext uri="{FF2B5EF4-FFF2-40B4-BE49-F238E27FC236}">
                <a16:creationId xmlns:a16="http://schemas.microsoft.com/office/drawing/2014/main" id="{6BD6CB41-0DD7-F814-D55C-0C5835CC667D}"/>
              </a:ext>
            </a:extLst>
          </p:cNvPr>
          <p:cNvGrpSpPr/>
          <p:nvPr/>
        </p:nvGrpSpPr>
        <p:grpSpPr>
          <a:xfrm>
            <a:off x="6178831" y="5410964"/>
            <a:ext cx="488889" cy="71429"/>
            <a:chOff x="9268246" y="8116445"/>
            <a:chExt cx="733333" cy="107143"/>
          </a:xfrm>
        </p:grpSpPr>
        <p:pic>
          <p:nvPicPr>
            <p:cNvPr id="104" name="Object 143">
              <a:extLst>
                <a:ext uri="{FF2B5EF4-FFF2-40B4-BE49-F238E27FC236}">
                  <a16:creationId xmlns:a16="http://schemas.microsoft.com/office/drawing/2014/main" id="{A11741B9-1284-9FF3-4BDE-80C5AA46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68246" y="8116445"/>
              <a:ext cx="733333" cy="107143"/>
            </a:xfrm>
            <a:prstGeom prst="rect">
              <a:avLst/>
            </a:prstGeom>
          </p:spPr>
        </p:pic>
      </p:grpSp>
      <p:grpSp>
        <p:nvGrpSpPr>
          <p:cNvPr id="105" name="그룹 1041">
            <a:extLst>
              <a:ext uri="{FF2B5EF4-FFF2-40B4-BE49-F238E27FC236}">
                <a16:creationId xmlns:a16="http://schemas.microsoft.com/office/drawing/2014/main" id="{A4C709A5-BACA-FAD2-3E0F-7125943F34A1}"/>
              </a:ext>
            </a:extLst>
          </p:cNvPr>
          <p:cNvGrpSpPr/>
          <p:nvPr/>
        </p:nvGrpSpPr>
        <p:grpSpPr>
          <a:xfrm>
            <a:off x="4717489" y="5761487"/>
            <a:ext cx="296001" cy="85714"/>
            <a:chOff x="7076233" y="8642230"/>
            <a:chExt cx="444002" cy="128571"/>
          </a:xfrm>
        </p:grpSpPr>
        <p:pic>
          <p:nvPicPr>
            <p:cNvPr id="106" name="Object 146">
              <a:extLst>
                <a:ext uri="{FF2B5EF4-FFF2-40B4-BE49-F238E27FC236}">
                  <a16:creationId xmlns:a16="http://schemas.microsoft.com/office/drawing/2014/main" id="{CF5DC5A3-9A62-DE69-0646-6250C872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16200000">
              <a:off x="7076233" y="8642230"/>
              <a:ext cx="444002" cy="128571"/>
            </a:xfrm>
            <a:prstGeom prst="rect">
              <a:avLst/>
            </a:prstGeom>
          </p:spPr>
        </p:pic>
      </p:grpSp>
      <p:grpSp>
        <p:nvGrpSpPr>
          <p:cNvPr id="107" name="그룹 1042">
            <a:extLst>
              <a:ext uri="{FF2B5EF4-FFF2-40B4-BE49-F238E27FC236}">
                <a16:creationId xmlns:a16="http://schemas.microsoft.com/office/drawing/2014/main" id="{F6FECB36-E8BD-BB65-168C-B6A0FE6A7875}"/>
              </a:ext>
            </a:extLst>
          </p:cNvPr>
          <p:cNvGrpSpPr/>
          <p:nvPr/>
        </p:nvGrpSpPr>
        <p:grpSpPr>
          <a:xfrm>
            <a:off x="3130552" y="5761487"/>
            <a:ext cx="296001" cy="85714"/>
            <a:chOff x="4695827" y="8642230"/>
            <a:chExt cx="444002" cy="128571"/>
          </a:xfrm>
        </p:grpSpPr>
        <p:pic>
          <p:nvPicPr>
            <p:cNvPr id="108" name="Object 149">
              <a:extLst>
                <a:ext uri="{FF2B5EF4-FFF2-40B4-BE49-F238E27FC236}">
                  <a16:creationId xmlns:a16="http://schemas.microsoft.com/office/drawing/2014/main" id="{B984C283-3F94-AF9C-ED17-C666BBAF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16200000">
              <a:off x="4695827" y="8642230"/>
              <a:ext cx="444002" cy="128571"/>
            </a:xfrm>
            <a:prstGeom prst="rect">
              <a:avLst/>
            </a:prstGeom>
          </p:spPr>
        </p:pic>
      </p:grpSp>
      <p:grpSp>
        <p:nvGrpSpPr>
          <p:cNvPr id="109" name="그룹 1043">
            <a:extLst>
              <a:ext uri="{FF2B5EF4-FFF2-40B4-BE49-F238E27FC236}">
                <a16:creationId xmlns:a16="http://schemas.microsoft.com/office/drawing/2014/main" id="{1338542E-3CF0-05E9-0ABE-487CD443744E}"/>
              </a:ext>
            </a:extLst>
          </p:cNvPr>
          <p:cNvGrpSpPr/>
          <p:nvPr/>
        </p:nvGrpSpPr>
        <p:grpSpPr>
          <a:xfrm>
            <a:off x="6989523" y="4798230"/>
            <a:ext cx="815359" cy="23809"/>
            <a:chOff x="10484284" y="7197345"/>
            <a:chExt cx="1223039" cy="35714"/>
          </a:xfrm>
        </p:grpSpPr>
        <p:pic>
          <p:nvPicPr>
            <p:cNvPr id="110" name="Object 152">
              <a:extLst>
                <a:ext uri="{FF2B5EF4-FFF2-40B4-BE49-F238E27FC236}">
                  <a16:creationId xmlns:a16="http://schemas.microsoft.com/office/drawing/2014/main" id="{BDCCB5C8-68FB-45C4-2FE3-441D67FA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5400000">
              <a:off x="10484284" y="7197345"/>
              <a:ext cx="1223039" cy="35714"/>
            </a:xfrm>
            <a:prstGeom prst="rect">
              <a:avLst/>
            </a:prstGeom>
          </p:spPr>
        </p:pic>
      </p:grpSp>
      <p:grpSp>
        <p:nvGrpSpPr>
          <p:cNvPr id="111" name="그룹 1044">
            <a:extLst>
              <a:ext uri="{FF2B5EF4-FFF2-40B4-BE49-F238E27FC236}">
                <a16:creationId xmlns:a16="http://schemas.microsoft.com/office/drawing/2014/main" id="{C147D460-BDC9-0C24-9560-1E483A2FE26F}"/>
              </a:ext>
            </a:extLst>
          </p:cNvPr>
          <p:cNvGrpSpPr/>
          <p:nvPr/>
        </p:nvGrpSpPr>
        <p:grpSpPr>
          <a:xfrm>
            <a:off x="7100158" y="6035358"/>
            <a:ext cx="634921" cy="23809"/>
            <a:chOff x="10650237" y="9053037"/>
            <a:chExt cx="952381" cy="35714"/>
          </a:xfrm>
        </p:grpSpPr>
        <p:pic>
          <p:nvPicPr>
            <p:cNvPr id="112" name="Object 155">
              <a:extLst>
                <a:ext uri="{FF2B5EF4-FFF2-40B4-BE49-F238E27FC236}">
                  <a16:creationId xmlns:a16="http://schemas.microsoft.com/office/drawing/2014/main" id="{4929704D-DB2D-0303-6492-5AA4BEBF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-5400000">
              <a:off x="10650237" y="9053037"/>
              <a:ext cx="952381" cy="35714"/>
            </a:xfrm>
            <a:prstGeom prst="rect">
              <a:avLst/>
            </a:prstGeom>
          </p:spPr>
        </p:pic>
      </p:grpSp>
      <p:grpSp>
        <p:nvGrpSpPr>
          <p:cNvPr id="113" name="그룹 1045">
            <a:extLst>
              <a:ext uri="{FF2B5EF4-FFF2-40B4-BE49-F238E27FC236}">
                <a16:creationId xmlns:a16="http://schemas.microsoft.com/office/drawing/2014/main" id="{8856A86A-F2A3-5671-9C8E-03D058C74B1F}"/>
              </a:ext>
            </a:extLst>
          </p:cNvPr>
          <p:cNvGrpSpPr/>
          <p:nvPr/>
        </p:nvGrpSpPr>
        <p:grpSpPr>
          <a:xfrm>
            <a:off x="7417370" y="6055542"/>
            <a:ext cx="882540" cy="23809"/>
            <a:chOff x="11126055" y="9083312"/>
            <a:chExt cx="1323810" cy="35714"/>
          </a:xfrm>
        </p:grpSpPr>
        <p:pic>
          <p:nvPicPr>
            <p:cNvPr id="114" name="Object 158">
              <a:extLst>
                <a:ext uri="{FF2B5EF4-FFF2-40B4-BE49-F238E27FC236}">
                  <a16:creationId xmlns:a16="http://schemas.microsoft.com/office/drawing/2014/main" id="{E9962BA8-EDC7-D63D-18A0-3D83B4C5C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26055" y="9083312"/>
              <a:ext cx="1323810" cy="35714"/>
            </a:xfrm>
            <a:prstGeom prst="rect">
              <a:avLst/>
            </a:prstGeom>
          </p:spPr>
        </p:pic>
      </p:grpSp>
      <p:grpSp>
        <p:nvGrpSpPr>
          <p:cNvPr id="115" name="그룹 1046">
            <a:extLst>
              <a:ext uri="{FF2B5EF4-FFF2-40B4-BE49-F238E27FC236}">
                <a16:creationId xmlns:a16="http://schemas.microsoft.com/office/drawing/2014/main" id="{69BAEA68-E4F5-BC35-5DDD-B8CF5D5BC31F}"/>
              </a:ext>
            </a:extLst>
          </p:cNvPr>
          <p:cNvGrpSpPr/>
          <p:nvPr/>
        </p:nvGrpSpPr>
        <p:grpSpPr>
          <a:xfrm>
            <a:off x="7413294" y="6360649"/>
            <a:ext cx="884343" cy="23809"/>
            <a:chOff x="11119940" y="9540973"/>
            <a:chExt cx="1326515" cy="35714"/>
          </a:xfrm>
        </p:grpSpPr>
        <p:pic>
          <p:nvPicPr>
            <p:cNvPr id="116" name="Object 161">
              <a:extLst>
                <a:ext uri="{FF2B5EF4-FFF2-40B4-BE49-F238E27FC236}">
                  <a16:creationId xmlns:a16="http://schemas.microsoft.com/office/drawing/2014/main" id="{F125B812-6736-319F-4FD2-AE790F83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119940" y="9540973"/>
              <a:ext cx="1326515" cy="35714"/>
            </a:xfrm>
            <a:prstGeom prst="rect">
              <a:avLst/>
            </a:prstGeom>
          </p:spPr>
        </p:pic>
      </p:grpSp>
      <p:grpSp>
        <p:nvGrpSpPr>
          <p:cNvPr id="117" name="그룹 1047">
            <a:extLst>
              <a:ext uri="{FF2B5EF4-FFF2-40B4-BE49-F238E27FC236}">
                <a16:creationId xmlns:a16="http://schemas.microsoft.com/office/drawing/2014/main" id="{5439ABFB-8A5C-7118-39B0-EA1CB48372FC}"/>
              </a:ext>
            </a:extLst>
          </p:cNvPr>
          <p:cNvGrpSpPr/>
          <p:nvPr/>
        </p:nvGrpSpPr>
        <p:grpSpPr>
          <a:xfrm>
            <a:off x="8331219" y="5478275"/>
            <a:ext cx="1914129" cy="23809"/>
            <a:chOff x="12496828" y="8217412"/>
            <a:chExt cx="2871193" cy="35714"/>
          </a:xfrm>
        </p:grpSpPr>
        <p:pic>
          <p:nvPicPr>
            <p:cNvPr id="118" name="Object 164">
              <a:extLst>
                <a:ext uri="{FF2B5EF4-FFF2-40B4-BE49-F238E27FC236}">
                  <a16:creationId xmlns:a16="http://schemas.microsoft.com/office/drawing/2014/main" id="{A85FBFED-FA23-86D3-B120-5DA54671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496828" y="8217412"/>
              <a:ext cx="2871193" cy="35714"/>
            </a:xfrm>
            <a:prstGeom prst="rect">
              <a:avLst/>
            </a:prstGeom>
          </p:spPr>
        </p:pic>
      </p:grpSp>
      <p:grpSp>
        <p:nvGrpSpPr>
          <p:cNvPr id="119" name="그룹 1048">
            <a:extLst>
              <a:ext uri="{FF2B5EF4-FFF2-40B4-BE49-F238E27FC236}">
                <a16:creationId xmlns:a16="http://schemas.microsoft.com/office/drawing/2014/main" id="{899DCF62-C264-6C4B-9713-84E34427C9B8}"/>
              </a:ext>
            </a:extLst>
          </p:cNvPr>
          <p:cNvGrpSpPr/>
          <p:nvPr/>
        </p:nvGrpSpPr>
        <p:grpSpPr>
          <a:xfrm>
            <a:off x="9279417" y="5265646"/>
            <a:ext cx="412699" cy="23809"/>
            <a:chOff x="13919126" y="7898468"/>
            <a:chExt cx="619048" cy="35714"/>
          </a:xfrm>
        </p:grpSpPr>
        <p:pic>
          <p:nvPicPr>
            <p:cNvPr id="120" name="Object 167">
              <a:extLst>
                <a:ext uri="{FF2B5EF4-FFF2-40B4-BE49-F238E27FC236}">
                  <a16:creationId xmlns:a16="http://schemas.microsoft.com/office/drawing/2014/main" id="{B3EAE7AF-80A3-6D79-5472-63CD8B08F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5400000">
              <a:off x="13919126" y="7898468"/>
              <a:ext cx="619048" cy="35714"/>
            </a:xfrm>
            <a:prstGeom prst="rect">
              <a:avLst/>
            </a:prstGeom>
          </p:spPr>
        </p:pic>
      </p:grpSp>
      <p:grpSp>
        <p:nvGrpSpPr>
          <p:cNvPr id="121" name="그룹 1049">
            <a:extLst>
              <a:ext uri="{FF2B5EF4-FFF2-40B4-BE49-F238E27FC236}">
                <a16:creationId xmlns:a16="http://schemas.microsoft.com/office/drawing/2014/main" id="{7FB89AC1-48F4-2EDC-CA2A-01E2728A796E}"/>
              </a:ext>
            </a:extLst>
          </p:cNvPr>
          <p:cNvGrpSpPr/>
          <p:nvPr/>
        </p:nvGrpSpPr>
        <p:grpSpPr>
          <a:xfrm>
            <a:off x="10044772" y="5465646"/>
            <a:ext cx="412699" cy="23809"/>
            <a:chOff x="15067158" y="8198468"/>
            <a:chExt cx="619048" cy="35714"/>
          </a:xfrm>
        </p:grpSpPr>
        <p:pic>
          <p:nvPicPr>
            <p:cNvPr id="122" name="Object 170">
              <a:extLst>
                <a:ext uri="{FF2B5EF4-FFF2-40B4-BE49-F238E27FC236}">
                  <a16:creationId xmlns:a16="http://schemas.microsoft.com/office/drawing/2014/main" id="{9D24DCAE-CFBF-2A12-C32C-E7D2FEA7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5400000">
              <a:off x="15067158" y="8198468"/>
              <a:ext cx="619048" cy="35714"/>
            </a:xfrm>
            <a:prstGeom prst="rect">
              <a:avLst/>
            </a:prstGeom>
          </p:spPr>
        </p:pic>
      </p:grpSp>
      <p:grpSp>
        <p:nvGrpSpPr>
          <p:cNvPr id="123" name="그룹 1050">
            <a:extLst>
              <a:ext uri="{FF2B5EF4-FFF2-40B4-BE49-F238E27FC236}">
                <a16:creationId xmlns:a16="http://schemas.microsoft.com/office/drawing/2014/main" id="{EB2A791E-AB95-40F6-B3F7-E929BC361215}"/>
              </a:ext>
            </a:extLst>
          </p:cNvPr>
          <p:cNvGrpSpPr/>
          <p:nvPr/>
        </p:nvGrpSpPr>
        <p:grpSpPr>
          <a:xfrm>
            <a:off x="10242391" y="5237462"/>
            <a:ext cx="393651" cy="71429"/>
            <a:chOff x="15363587" y="7856192"/>
            <a:chExt cx="590476" cy="107143"/>
          </a:xfrm>
        </p:grpSpPr>
        <p:pic>
          <p:nvPicPr>
            <p:cNvPr id="124" name="Object 173">
              <a:extLst>
                <a:ext uri="{FF2B5EF4-FFF2-40B4-BE49-F238E27FC236}">
                  <a16:creationId xmlns:a16="http://schemas.microsoft.com/office/drawing/2014/main" id="{48FFA748-1965-C29A-1630-DD25A17C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363587" y="7856192"/>
              <a:ext cx="590476" cy="107143"/>
            </a:xfrm>
            <a:prstGeom prst="rect">
              <a:avLst/>
            </a:prstGeom>
          </p:spPr>
        </p:pic>
      </p:grpSp>
      <p:grpSp>
        <p:nvGrpSpPr>
          <p:cNvPr id="125" name="그룹 1051">
            <a:extLst>
              <a:ext uri="{FF2B5EF4-FFF2-40B4-BE49-F238E27FC236}">
                <a16:creationId xmlns:a16="http://schemas.microsoft.com/office/drawing/2014/main" id="{24DC46D1-A5AF-4B61-AE97-AAE8149B9091}"/>
              </a:ext>
            </a:extLst>
          </p:cNvPr>
          <p:cNvGrpSpPr/>
          <p:nvPr/>
        </p:nvGrpSpPr>
        <p:grpSpPr>
          <a:xfrm>
            <a:off x="10243025" y="5639455"/>
            <a:ext cx="393651" cy="71429"/>
            <a:chOff x="15364537" y="8459182"/>
            <a:chExt cx="590476" cy="107143"/>
          </a:xfrm>
        </p:grpSpPr>
        <p:pic>
          <p:nvPicPr>
            <p:cNvPr id="126" name="Object 176">
              <a:extLst>
                <a:ext uri="{FF2B5EF4-FFF2-40B4-BE49-F238E27FC236}">
                  <a16:creationId xmlns:a16="http://schemas.microsoft.com/office/drawing/2014/main" id="{7EA36992-4C57-8C91-273F-442B68DA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364537" y="8459182"/>
              <a:ext cx="590476" cy="107143"/>
            </a:xfrm>
            <a:prstGeom prst="rect">
              <a:avLst/>
            </a:prstGeom>
          </p:spPr>
        </p:pic>
      </p:grpSp>
      <p:grpSp>
        <p:nvGrpSpPr>
          <p:cNvPr id="127" name="그룹 1052">
            <a:extLst>
              <a:ext uri="{FF2B5EF4-FFF2-40B4-BE49-F238E27FC236}">
                <a16:creationId xmlns:a16="http://schemas.microsoft.com/office/drawing/2014/main" id="{075363B6-9EC9-E6D2-8716-08AD196572EB}"/>
              </a:ext>
            </a:extLst>
          </p:cNvPr>
          <p:cNvGrpSpPr/>
          <p:nvPr/>
        </p:nvGrpSpPr>
        <p:grpSpPr>
          <a:xfrm>
            <a:off x="3123866" y="5038273"/>
            <a:ext cx="298413" cy="85714"/>
            <a:chOff x="4685798" y="7557409"/>
            <a:chExt cx="447619" cy="128571"/>
          </a:xfrm>
        </p:grpSpPr>
        <p:pic>
          <p:nvPicPr>
            <p:cNvPr id="128" name="Object 179">
              <a:extLst>
                <a:ext uri="{FF2B5EF4-FFF2-40B4-BE49-F238E27FC236}">
                  <a16:creationId xmlns:a16="http://schemas.microsoft.com/office/drawing/2014/main" id="{EF5174F5-AB5B-10F4-1C49-368EE7B78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4685798" y="7557409"/>
              <a:ext cx="447619" cy="128571"/>
            </a:xfrm>
            <a:prstGeom prst="rect">
              <a:avLst/>
            </a:prstGeom>
          </p:spPr>
        </p:pic>
      </p:grpSp>
      <p:grpSp>
        <p:nvGrpSpPr>
          <p:cNvPr id="129" name="그룹 1053">
            <a:extLst>
              <a:ext uri="{FF2B5EF4-FFF2-40B4-BE49-F238E27FC236}">
                <a16:creationId xmlns:a16="http://schemas.microsoft.com/office/drawing/2014/main" id="{E85E8E37-2077-36DB-6413-31D8FADFA842}"/>
              </a:ext>
            </a:extLst>
          </p:cNvPr>
          <p:cNvGrpSpPr/>
          <p:nvPr/>
        </p:nvGrpSpPr>
        <p:grpSpPr>
          <a:xfrm>
            <a:off x="8854780" y="6020906"/>
            <a:ext cx="449130" cy="515161"/>
            <a:chOff x="13282170" y="9031359"/>
            <a:chExt cx="673695" cy="772742"/>
          </a:xfrm>
        </p:grpSpPr>
        <p:pic>
          <p:nvPicPr>
            <p:cNvPr id="130" name="Object 182">
              <a:extLst>
                <a:ext uri="{FF2B5EF4-FFF2-40B4-BE49-F238E27FC236}">
                  <a16:creationId xmlns:a16="http://schemas.microsoft.com/office/drawing/2014/main" id="{41F23A8F-C61B-F3DA-3C2A-837F7F03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 rot="10800000">
              <a:off x="13282170" y="9031359"/>
              <a:ext cx="673695" cy="772742"/>
            </a:xfrm>
            <a:prstGeom prst="rect">
              <a:avLst/>
            </a:prstGeom>
          </p:spPr>
        </p:pic>
      </p:grpSp>
      <p:sp>
        <p:nvSpPr>
          <p:cNvPr id="131" name="Object 185">
            <a:extLst>
              <a:ext uri="{FF2B5EF4-FFF2-40B4-BE49-F238E27FC236}">
                <a16:creationId xmlns:a16="http://schemas.microsoft.com/office/drawing/2014/main" id="{C02566FC-4A55-4468-5E03-6DBC868D4AD1}"/>
              </a:ext>
            </a:extLst>
          </p:cNvPr>
          <p:cNvSpPr txBox="1"/>
          <p:nvPr/>
        </p:nvSpPr>
        <p:spPr>
          <a:xfrm>
            <a:off x="474521" y="6351142"/>
            <a:ext cx="6193199" cy="2666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* 실사용역 업무: 법률, 회계, 물리, 감정평가, 시장조사(사업타당성분석)</a:t>
            </a:r>
            <a:endParaRPr lang="en-US" sz="1200" dirty="0"/>
          </a:p>
        </p:txBody>
      </p:sp>
      <p:sp>
        <p:nvSpPr>
          <p:cNvPr id="133" name="Object 115">
            <a:extLst>
              <a:ext uri="{FF2B5EF4-FFF2-40B4-BE49-F238E27FC236}">
                <a16:creationId xmlns:a16="http://schemas.microsoft.com/office/drawing/2014/main" id="{DC324547-06B3-BC96-1E07-0C73C5B81F7C}"/>
              </a:ext>
            </a:extLst>
          </p:cNvPr>
          <p:cNvSpPr txBox="1"/>
          <p:nvPr/>
        </p:nvSpPr>
        <p:spPr>
          <a:xfrm>
            <a:off x="474521" y="5291077"/>
            <a:ext cx="107166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cs typeface="Noto Sans" pitchFamily="34" charset="0"/>
              </a:rPr>
              <a:t>1차 평가</a:t>
            </a:r>
            <a:endParaRPr lang="en-US" sz="11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65C2B41-A552-BC47-9CFF-4F43E144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22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장점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B4EC5-0550-A320-6539-CE4741B1854F}"/>
              </a:ext>
            </a:extLst>
          </p:cNvPr>
          <p:cNvSpPr txBox="1"/>
          <p:nvPr/>
        </p:nvSpPr>
        <p:spPr>
          <a:xfrm>
            <a:off x="583473" y="1439878"/>
            <a:ext cx="10844463" cy="4895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marR="63500" indent="-29845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ㅇ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kern="0" spc="-20" dirty="0">
                <a:solidFill>
                  <a:srgbClr val="0066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안정성</a:t>
            </a:r>
            <a:r>
              <a:rPr lang="en-US" altLang="ko-KR" sz="1800" kern="0" spc="-20" dirty="0">
                <a:solidFill>
                  <a:srgbClr val="0066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kern="0" spc="-20" dirty="0">
                <a:solidFill>
                  <a:srgbClr val="0066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투명성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국토부의 인가와 철저한 관리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감독</a:t>
            </a:r>
          </a:p>
          <a:p>
            <a:pPr marL="501650" marR="63500" indent="-5016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1800" kern="0" spc="-9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리츠는 영업인가시 국토교통부로부터 사업계획을 통하여 </a:t>
            </a:r>
            <a:r>
              <a:rPr lang="ko-KR" altLang="en-US" sz="1800" u="sng" kern="0" spc="-9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안정성</a:t>
            </a:r>
            <a:r>
              <a:rPr lang="en-US" altLang="ko-KR" sz="1800" u="sng" kern="0" spc="-9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 수익성</a:t>
            </a:r>
            <a:r>
              <a:rPr lang="en-US" altLang="ko-KR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공익성 등을 </a:t>
            </a:r>
            <a:r>
              <a:rPr lang="ko-KR" altLang="en-US" sz="1800" u="sng" kern="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검증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받아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01650" marR="63500" indent="-5016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2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부동산시장의 안정을 도모함</a:t>
            </a:r>
          </a:p>
          <a:p>
            <a:pPr marL="492760" marR="63500" indent="-4927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부동산투자회사법에 의거 운영정보에 대한 공시의무와 국토교통부의 관리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감독을 받고 있어 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92760" marR="63500" indent="-4927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2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투명성이 확보됨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92760" marR="63500" indent="-4927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96900" marR="63500" indent="-2984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ㅇ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kern="0" spc="-20" dirty="0">
                <a:solidFill>
                  <a:srgbClr val="0066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투자기회의 공정성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공모와 배당의무를 통해 국민 모두에게 공정한 부동산투자 기회 제공</a:t>
            </a:r>
          </a:p>
          <a:p>
            <a:pPr marL="502920" marR="63500" indent="-50292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1800" kern="0" spc="-9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리츠는 </a:t>
            </a:r>
            <a:r>
              <a:rPr lang="ko-KR" altLang="en-US" sz="1800" u="sng" kern="0" spc="-9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발행주식 총수의 </a:t>
            </a:r>
            <a:r>
              <a:rPr lang="en-US" altLang="ko-KR" sz="1800" u="sng" kern="0" spc="-9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30% </a:t>
            </a:r>
            <a:r>
              <a:rPr lang="ko-KR" altLang="en-US" sz="1800" u="sng" kern="0" spc="-9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이상을 일반의 청약에 제공할 의무</a:t>
            </a:r>
            <a:r>
              <a:rPr lang="en-US" altLang="ko-KR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법 제</a:t>
            </a:r>
            <a:r>
              <a:rPr lang="en-US" altLang="ko-KR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조의</a:t>
            </a:r>
            <a:r>
              <a:rPr lang="en-US" altLang="ko-KR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항</a:t>
            </a:r>
            <a:r>
              <a:rPr lang="en-US" altLang="ko-KR" sz="14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 있으며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개인 및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02920" marR="63500" indent="-50292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5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연기금 등이 공모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상장된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리츠 주식을 취득함으로써 일반국민 모두에게 부동산간접투자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기회 제공</a:t>
            </a: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-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리츠는 부동산투자회사법에 의해 </a:t>
            </a:r>
            <a:r>
              <a:rPr lang="ko-KR" altLang="en-US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배당가능이익의 </a:t>
            </a:r>
            <a:r>
              <a:rPr lang="en-US" altLang="ko-KR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90%</a:t>
            </a:r>
            <a:r>
              <a:rPr lang="ko-KR" altLang="en-US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이상을 의무적으로 투자자에게 배당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하여야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2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함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법 제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28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0947C46-00FD-1C2E-44A5-569B6812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35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장점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6F1AFF4-FF49-D0F4-2114-E13D7AFBEDC0}"/>
              </a:ext>
            </a:extLst>
          </p:cNvPr>
          <p:cNvSpPr txBox="1"/>
          <p:nvPr/>
        </p:nvSpPr>
        <p:spPr>
          <a:xfrm>
            <a:off x="657725" y="1439877"/>
            <a:ext cx="10844463" cy="4120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marR="63500" indent="-298450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ㅇ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kern="0" spc="-20" dirty="0">
                <a:solidFill>
                  <a:srgbClr val="0066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공공성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공공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공익시설의 건설 및 운용에 리츠 활용도 높음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휴먼명조"/>
            </a:endParaRPr>
          </a:p>
          <a:p>
            <a:pPr marL="505460" marR="63500" indent="-505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800" kern="0" spc="-16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정부나 지방자치단체는 리츠의 자본조달을 통해 </a:t>
            </a:r>
            <a:r>
              <a:rPr lang="ko-KR" altLang="en-US" sz="1800" u="sng" kern="0" spc="-16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임대주택</a:t>
            </a:r>
            <a:r>
              <a:rPr lang="en-US" altLang="ko-KR" sz="1800" u="sng" kern="0" spc="-16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u="sng" kern="0" spc="-16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인프라 등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휴먼명조"/>
                <a:ea typeface="HY헤드라인M" panose="02030600000101010101" pitchFamily="18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공공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공익시설의 건설 및 운영에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05460" marR="63500" indent="-505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2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u="sng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다방면으로 활용이 가능함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휴먼명조"/>
            </a:endParaRP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국민이 </a:t>
            </a:r>
            <a:r>
              <a:rPr lang="ko-KR" altLang="en-US" sz="1800" kern="0" spc="-6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정책리츠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사업의 주주로 참여해 배당금을 </a:t>
            </a:r>
            <a:r>
              <a:rPr lang="ko-KR" altLang="en-US" sz="1800" kern="0" spc="-6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지급받으로써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휴먼명조"/>
                <a:ea typeface="HY헤드라인M" panose="02030600000101010101" pitchFamily="18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공공개발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운영 이익을 국민과 </a:t>
            </a:r>
            <a:endParaRPr lang="en-US" altLang="ko-KR" sz="1800" kern="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공유할 수 있음</a:t>
            </a:r>
            <a:endParaRPr lang="en-US" altLang="ko-KR" sz="1800" kern="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-20" dirty="0">
              <a:solidFill>
                <a:srgbClr val="000000"/>
              </a:solidFill>
              <a:effectLst/>
              <a:latin typeface="휴먼명조"/>
            </a:endParaRPr>
          </a:p>
          <a:p>
            <a:pPr marL="596900" marR="63500" indent="-29845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ㅇ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kern="0" spc="-4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kern="0" spc="-40" dirty="0">
                <a:solidFill>
                  <a:srgbClr val="0066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전문성</a:t>
            </a:r>
            <a:r>
              <a:rPr lang="en-US" altLang="ko-KR" sz="1800" kern="0" spc="-4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자산운용 전문인력의 통한 부동산 운용의 전문성 향상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휴먼명조"/>
            </a:endParaRP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800" kern="0" spc="-11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리츠 운용을 담당하는 </a:t>
            </a:r>
            <a:r>
              <a:rPr lang="ko-KR" altLang="en-US" sz="1800" kern="0" spc="-11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자기관리리츠와</a:t>
            </a:r>
            <a:r>
              <a:rPr lang="ko-KR" altLang="en-US" sz="1800" kern="0" spc="-11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자산관리회사는 </a:t>
            </a:r>
            <a:r>
              <a:rPr lang="en-US" altLang="ko-KR" sz="1800" kern="0" spc="-11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800" kern="0" spc="-11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 이상의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휴먼명조"/>
                <a:ea typeface="HY헤드라인M" panose="02030600000101010101" pitchFamily="18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자산운용 전문인력이 상근해야 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94030" marR="63500" indent="-49403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2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하므로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리츠는 개인의 직접투자보다 전문성이 높고 주주를 보호함 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법 제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22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22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조의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3) 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휴먼명조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988A909-2B71-0FB6-371E-8B30BE9A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406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장점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D964A1FA-BB12-00E0-4E3D-6E236DDDE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090768"/>
              </p:ext>
            </p:extLst>
          </p:nvPr>
        </p:nvGraphicFramePr>
        <p:xfrm>
          <a:off x="657724" y="1439878"/>
          <a:ext cx="9592265" cy="4953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41CC9C-A2B2-289A-8C79-01A1757C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237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장점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세제 지원</a:t>
            </a:r>
            <a:r>
              <a:rPr lang="en-US" altLang="ko-KR" sz="2400" b="1" dirty="0"/>
              <a:t>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7C1AFA1C-0387-DBB8-67CE-B39F69CA5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71052"/>
              </p:ext>
            </p:extLst>
          </p:nvPr>
        </p:nvGraphicFramePr>
        <p:xfrm>
          <a:off x="657725" y="1593137"/>
          <a:ext cx="10490566" cy="47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6B9729-29DA-21F6-23E3-889BD77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146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35221"/>
            <a:ext cx="10844463" cy="580662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장점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세제 지원 중 가장 큰 특징</a:t>
            </a:r>
            <a:r>
              <a:rPr lang="en-US" altLang="ko-KR" sz="2400" b="1" dirty="0"/>
              <a:t>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888076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6A78BE4-726E-361E-3C50-2DB93ABEAC6B}"/>
              </a:ext>
            </a:extLst>
          </p:cNvPr>
          <p:cNvSpPr txBox="1">
            <a:spLocks/>
          </p:cNvSpPr>
          <p:nvPr/>
        </p:nvSpPr>
        <p:spPr>
          <a:xfrm>
            <a:off x="690863" y="1081042"/>
            <a:ext cx="1735860" cy="4396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ko-KR" altLang="en-US" sz="1500" b="1" dirty="0">
                <a:latin typeface="+mj-ea"/>
                <a:ea typeface="+mj-ea"/>
              </a:rPr>
              <a:t>법인세법 제</a:t>
            </a:r>
            <a:r>
              <a:rPr lang="en-US" altLang="ko-KR" sz="1500" b="1" dirty="0">
                <a:latin typeface="+mj-ea"/>
                <a:ea typeface="+mj-ea"/>
              </a:rPr>
              <a:t>51</a:t>
            </a:r>
            <a:r>
              <a:rPr lang="ko-KR" altLang="en-US" sz="1500" b="1" dirty="0">
                <a:latin typeface="+mj-ea"/>
                <a:ea typeface="+mj-ea"/>
              </a:rPr>
              <a:t>의</a:t>
            </a:r>
            <a:r>
              <a:rPr lang="en-US" altLang="ko-KR" sz="1500" b="1" dirty="0">
                <a:latin typeface="+mj-ea"/>
                <a:ea typeface="+mj-ea"/>
              </a:rPr>
              <a:t>2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DB487F9-76BC-0DF3-0761-8AFD1677DD60}"/>
              </a:ext>
            </a:extLst>
          </p:cNvPr>
          <p:cNvSpPr txBox="1">
            <a:spLocks/>
          </p:cNvSpPr>
          <p:nvPr/>
        </p:nvSpPr>
        <p:spPr>
          <a:xfrm>
            <a:off x="2551605" y="1083384"/>
            <a:ext cx="8949531" cy="525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1400" dirty="0">
                <a:latin typeface="+mj-ea"/>
                <a:ea typeface="+mj-ea"/>
              </a:rPr>
              <a:t>제</a:t>
            </a:r>
            <a:r>
              <a:rPr lang="en-US" altLang="ko-KR" sz="1400" dirty="0">
                <a:latin typeface="+mj-ea"/>
                <a:ea typeface="+mj-ea"/>
              </a:rPr>
              <a:t>51</a:t>
            </a:r>
            <a:r>
              <a:rPr lang="ko-KR" altLang="en-US" sz="1400" dirty="0">
                <a:latin typeface="+mj-ea"/>
                <a:ea typeface="+mj-ea"/>
              </a:rPr>
              <a:t>조의</a:t>
            </a:r>
            <a:r>
              <a:rPr lang="en-US" altLang="ko-KR" sz="1400" dirty="0">
                <a:latin typeface="+mj-ea"/>
                <a:ea typeface="+mj-ea"/>
              </a:rPr>
              <a:t>2(</a:t>
            </a:r>
            <a:r>
              <a:rPr lang="ko-KR" altLang="en-US" sz="1400" dirty="0">
                <a:latin typeface="+mj-ea"/>
                <a:ea typeface="+mj-ea"/>
              </a:rPr>
              <a:t>유동화전문회사 등에 대한 소득공제</a:t>
            </a:r>
            <a:r>
              <a:rPr lang="en-US" altLang="ko-KR" sz="1400" dirty="0">
                <a:latin typeface="+mj-ea"/>
                <a:ea typeface="+mj-ea"/>
              </a:rPr>
              <a:t>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① </a:t>
            </a:r>
            <a:r>
              <a:rPr lang="ko-KR" altLang="en-US" sz="1400" dirty="0">
                <a:latin typeface="+mj-ea"/>
                <a:ea typeface="+mj-ea"/>
              </a:rPr>
              <a:t>다음 각 호의 어느 하나에 해당하는 내국법인이 대통령령으로 정하는 배당가능이익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이하 </a:t>
            </a:r>
            <a:r>
              <a:rPr lang="ko-KR" altLang="en-US" sz="1400" spc="-90" dirty="0">
                <a:latin typeface="+mj-ea"/>
                <a:ea typeface="+mj-ea"/>
              </a:rPr>
              <a:t>이 조에서 “</a:t>
            </a:r>
            <a:r>
              <a:rPr lang="ko-KR" altLang="en-US" sz="1400" spc="-90" dirty="0" err="1">
                <a:latin typeface="+mj-ea"/>
                <a:ea typeface="+mj-ea"/>
              </a:rPr>
              <a:t>배당가능이익”이라</a:t>
            </a:r>
            <a:r>
              <a:rPr lang="ko-KR" altLang="en-US" sz="1400" spc="-90" dirty="0">
                <a:latin typeface="+mj-ea"/>
                <a:ea typeface="+mj-ea"/>
              </a:rPr>
              <a:t> 한다</a:t>
            </a:r>
            <a:r>
              <a:rPr lang="en-US" altLang="ko-KR" sz="1400" spc="-90" dirty="0">
                <a:latin typeface="+mj-ea"/>
                <a:ea typeface="+mj-ea"/>
              </a:rPr>
              <a:t>)</a:t>
            </a:r>
            <a:r>
              <a:rPr lang="ko-KR" altLang="en-US" sz="1400" spc="-90" dirty="0">
                <a:solidFill>
                  <a:srgbClr val="0066FF"/>
                </a:solidFill>
                <a:latin typeface="+mj-ea"/>
                <a:ea typeface="+mj-ea"/>
              </a:rPr>
              <a:t>의 </a:t>
            </a:r>
            <a:r>
              <a:rPr lang="en-US" altLang="ko-KR" sz="1400" spc="-90" dirty="0">
                <a:solidFill>
                  <a:srgbClr val="0066FF"/>
                </a:solidFill>
                <a:latin typeface="+mj-ea"/>
                <a:ea typeface="+mj-ea"/>
              </a:rPr>
              <a:t>100</a:t>
            </a:r>
            <a:r>
              <a:rPr lang="ko-KR" altLang="en-US" sz="1400" spc="-90" dirty="0">
                <a:solidFill>
                  <a:srgbClr val="0066FF"/>
                </a:solidFill>
                <a:latin typeface="+mj-ea"/>
                <a:ea typeface="+mj-ea"/>
              </a:rPr>
              <a:t>분의 </a:t>
            </a:r>
            <a:r>
              <a:rPr lang="en-US" altLang="ko-KR" sz="1400" spc="-90" dirty="0">
                <a:solidFill>
                  <a:srgbClr val="0066FF"/>
                </a:solidFill>
                <a:latin typeface="+mj-ea"/>
                <a:ea typeface="+mj-ea"/>
              </a:rPr>
              <a:t>90 </a:t>
            </a:r>
            <a:r>
              <a:rPr lang="ko-KR" altLang="en-US" sz="1400" spc="-90" dirty="0">
                <a:solidFill>
                  <a:srgbClr val="0066FF"/>
                </a:solidFill>
                <a:latin typeface="+mj-ea"/>
                <a:ea typeface="+mj-ea"/>
              </a:rPr>
              <a:t>이상을 배당한 경우 </a:t>
            </a:r>
            <a:r>
              <a:rPr lang="ko-KR" altLang="en-US" sz="1400" spc="-90" dirty="0">
                <a:latin typeface="+mj-ea"/>
                <a:ea typeface="+mj-ea"/>
              </a:rPr>
              <a:t>그 금액</a:t>
            </a:r>
            <a:r>
              <a:rPr lang="en-US" altLang="ko-KR" sz="1400" spc="-90" dirty="0">
                <a:latin typeface="+mj-ea"/>
                <a:ea typeface="+mj-ea"/>
              </a:rPr>
              <a:t>(</a:t>
            </a:r>
            <a:r>
              <a:rPr lang="ko-KR" altLang="en-US" sz="1400" spc="-90" dirty="0">
                <a:latin typeface="+mj-ea"/>
                <a:ea typeface="+mj-ea"/>
              </a:rPr>
              <a:t>이하 이 조에서 </a:t>
            </a:r>
            <a:r>
              <a:rPr lang="ko-KR" altLang="en-US" sz="1400" dirty="0">
                <a:latin typeface="+mj-ea"/>
                <a:ea typeface="+mj-ea"/>
              </a:rPr>
              <a:t>“</a:t>
            </a:r>
            <a:r>
              <a:rPr lang="ko-KR" altLang="en-US" sz="1400" dirty="0" err="1">
                <a:latin typeface="+mj-ea"/>
                <a:ea typeface="+mj-ea"/>
              </a:rPr>
              <a:t>배당금액”이라</a:t>
            </a:r>
            <a:r>
              <a:rPr lang="ko-KR" altLang="en-US" sz="1400" dirty="0">
                <a:latin typeface="+mj-ea"/>
                <a:ea typeface="+mj-ea"/>
              </a:rPr>
              <a:t> 한다</a:t>
            </a:r>
            <a:r>
              <a:rPr lang="en-US" altLang="ko-KR" sz="1400" dirty="0">
                <a:latin typeface="+mj-ea"/>
                <a:ea typeface="+mj-ea"/>
              </a:rPr>
              <a:t>)</a:t>
            </a:r>
            <a:r>
              <a:rPr lang="ko-KR" altLang="en-US" sz="1400" dirty="0">
                <a:latin typeface="+mj-ea"/>
                <a:ea typeface="+mj-ea"/>
              </a:rPr>
              <a:t>은 </a:t>
            </a:r>
            <a:r>
              <a:rPr lang="ko-KR" altLang="en-US" sz="1400" dirty="0">
                <a:solidFill>
                  <a:srgbClr val="0066FF"/>
                </a:solidFill>
                <a:latin typeface="+mj-ea"/>
                <a:ea typeface="+mj-ea"/>
              </a:rPr>
              <a:t>해당 배당을 결의한 잉여금 처분의 대상이 되는 사업연도의 소득금액에서 공제</a:t>
            </a:r>
            <a:r>
              <a:rPr lang="ko-KR" altLang="en-US" sz="1400" dirty="0">
                <a:latin typeface="+mj-ea"/>
                <a:ea typeface="+mj-ea"/>
              </a:rPr>
              <a:t>한다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1. </a:t>
            </a:r>
            <a:r>
              <a:rPr lang="ko-KR" altLang="en-US" sz="1400" dirty="0">
                <a:latin typeface="+mj-ea"/>
                <a:ea typeface="+mj-ea"/>
              </a:rPr>
              <a:t>「자산유동화에 관한 </a:t>
            </a:r>
            <a:r>
              <a:rPr lang="ko-KR" altLang="en-US" sz="1400" dirty="0" err="1">
                <a:latin typeface="+mj-ea"/>
                <a:ea typeface="+mj-ea"/>
              </a:rPr>
              <a:t>법률」에</a:t>
            </a:r>
            <a:r>
              <a:rPr lang="ko-KR" altLang="en-US" sz="1400" dirty="0">
                <a:latin typeface="+mj-ea"/>
                <a:ea typeface="+mj-ea"/>
              </a:rPr>
              <a:t> 따른 유동화전문회사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2. </a:t>
            </a:r>
            <a:r>
              <a:rPr lang="ko-KR" altLang="en-US" sz="1400" dirty="0">
                <a:latin typeface="+mj-ea"/>
                <a:ea typeface="+mj-ea"/>
              </a:rPr>
              <a:t>「자본시장과 금융투자업에 관한 </a:t>
            </a:r>
            <a:r>
              <a:rPr lang="ko-KR" altLang="en-US" sz="1400" dirty="0" err="1">
                <a:latin typeface="+mj-ea"/>
                <a:ea typeface="+mj-ea"/>
              </a:rPr>
              <a:t>법률」에</a:t>
            </a:r>
            <a:r>
              <a:rPr lang="ko-KR" altLang="en-US" sz="1400" dirty="0">
                <a:latin typeface="+mj-ea"/>
                <a:ea typeface="+mj-ea"/>
              </a:rPr>
              <a:t> 따른 투자회사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투자목적회사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투자유한회사</a:t>
            </a:r>
            <a:r>
              <a:rPr lang="en-US" altLang="ko-KR" sz="1400" dirty="0">
                <a:latin typeface="+mj-ea"/>
                <a:ea typeface="+mj-ea"/>
              </a:rPr>
              <a:t>,     </a:t>
            </a:r>
            <a:r>
              <a:rPr lang="ko-KR" altLang="en-US" sz="1400" dirty="0" err="1">
                <a:latin typeface="+mj-ea"/>
                <a:ea typeface="+mj-ea"/>
              </a:rPr>
              <a:t>투자합자회사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같은 법 제</a:t>
            </a:r>
            <a:r>
              <a:rPr lang="en-US" altLang="ko-KR" sz="1400" dirty="0">
                <a:latin typeface="+mj-ea"/>
                <a:ea typeface="+mj-ea"/>
              </a:rPr>
              <a:t>9</a:t>
            </a:r>
            <a:r>
              <a:rPr lang="ko-KR" altLang="en-US" sz="1400" dirty="0">
                <a:latin typeface="+mj-ea"/>
                <a:ea typeface="+mj-ea"/>
              </a:rPr>
              <a:t>조제</a:t>
            </a:r>
            <a:r>
              <a:rPr lang="en-US" altLang="ko-KR" sz="1400" dirty="0">
                <a:latin typeface="+mj-ea"/>
                <a:ea typeface="+mj-ea"/>
              </a:rPr>
              <a:t>19</a:t>
            </a:r>
            <a:r>
              <a:rPr lang="ko-KR" altLang="en-US" sz="1400" dirty="0" err="1">
                <a:latin typeface="+mj-ea"/>
                <a:ea typeface="+mj-ea"/>
              </a:rPr>
              <a:t>항제</a:t>
            </a:r>
            <a:r>
              <a:rPr lang="en-US" altLang="ko-KR" sz="1400" dirty="0">
                <a:latin typeface="+mj-ea"/>
                <a:ea typeface="+mj-ea"/>
              </a:rPr>
              <a:t>1</a:t>
            </a:r>
            <a:r>
              <a:rPr lang="ko-KR" altLang="en-US" sz="1400" dirty="0">
                <a:latin typeface="+mj-ea"/>
                <a:ea typeface="+mj-ea"/>
              </a:rPr>
              <a:t>호의 기관전용 사모집합투자기구는 제외한다</a:t>
            </a:r>
            <a:r>
              <a:rPr lang="en-US" altLang="ko-KR" sz="1400" dirty="0">
                <a:latin typeface="+mj-ea"/>
                <a:ea typeface="+mj-ea"/>
              </a:rPr>
              <a:t>) </a:t>
            </a:r>
            <a:r>
              <a:rPr lang="ko-KR" altLang="en-US" sz="1400" dirty="0">
                <a:latin typeface="+mj-ea"/>
                <a:ea typeface="+mj-ea"/>
              </a:rPr>
              <a:t>및   투자유한책임회사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3. </a:t>
            </a:r>
            <a:r>
              <a:rPr lang="ko-KR" altLang="en-US" sz="1400" dirty="0">
                <a:latin typeface="+mj-ea"/>
                <a:ea typeface="+mj-ea"/>
              </a:rPr>
              <a:t>「</a:t>
            </a:r>
            <a:r>
              <a:rPr lang="ko-KR" altLang="en-US" sz="1400" dirty="0" err="1">
                <a:latin typeface="+mj-ea"/>
                <a:ea typeface="+mj-ea"/>
              </a:rPr>
              <a:t>기업구조조정투자회사법」에</a:t>
            </a:r>
            <a:r>
              <a:rPr lang="ko-KR" altLang="en-US" sz="1400" dirty="0">
                <a:latin typeface="+mj-ea"/>
                <a:ea typeface="+mj-ea"/>
              </a:rPr>
              <a:t> 따른 기업구조조정투자회사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b="1" dirty="0">
                <a:solidFill>
                  <a:srgbClr val="0066FF"/>
                </a:solidFill>
                <a:latin typeface="+mj-ea"/>
                <a:ea typeface="+mj-ea"/>
              </a:rPr>
              <a:t>4. </a:t>
            </a:r>
            <a:r>
              <a:rPr lang="ko-KR" altLang="en-US" sz="1400" b="1" dirty="0">
                <a:solidFill>
                  <a:srgbClr val="0066FF"/>
                </a:solidFill>
                <a:latin typeface="+mj-ea"/>
                <a:ea typeface="+mj-ea"/>
              </a:rPr>
              <a:t>「</a:t>
            </a:r>
            <a:r>
              <a:rPr lang="ko-KR" altLang="en-US" sz="1400" b="1" dirty="0" err="1">
                <a:solidFill>
                  <a:srgbClr val="0066FF"/>
                </a:solidFill>
                <a:latin typeface="+mj-ea"/>
                <a:ea typeface="+mj-ea"/>
              </a:rPr>
              <a:t>부동산투자회사법」에</a:t>
            </a:r>
            <a:r>
              <a:rPr lang="ko-KR" altLang="en-US" sz="1400" b="1" dirty="0">
                <a:solidFill>
                  <a:srgbClr val="0066FF"/>
                </a:solidFill>
                <a:latin typeface="+mj-ea"/>
                <a:ea typeface="+mj-ea"/>
              </a:rPr>
              <a:t> 따른 기업구조조정 부동산투자회사 및 위탁관리 부동산투자회사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5. </a:t>
            </a:r>
            <a:r>
              <a:rPr lang="ko-KR" altLang="en-US" sz="1400" dirty="0">
                <a:latin typeface="+mj-ea"/>
                <a:ea typeface="+mj-ea"/>
              </a:rPr>
              <a:t>「</a:t>
            </a:r>
            <a:r>
              <a:rPr lang="ko-KR" altLang="en-US" sz="1400" dirty="0" err="1">
                <a:latin typeface="+mj-ea"/>
                <a:ea typeface="+mj-ea"/>
              </a:rPr>
              <a:t>선박투자회사법」에</a:t>
            </a:r>
            <a:r>
              <a:rPr lang="ko-KR" altLang="en-US" sz="1400" dirty="0">
                <a:latin typeface="+mj-ea"/>
                <a:ea typeface="+mj-ea"/>
              </a:rPr>
              <a:t> 따른 선박투자회사</a:t>
            </a:r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6. </a:t>
            </a:r>
            <a:r>
              <a:rPr lang="ko-KR" altLang="en-US" sz="1400" dirty="0">
                <a:solidFill>
                  <a:srgbClr val="0066FF"/>
                </a:solidFill>
                <a:latin typeface="+mj-ea"/>
                <a:ea typeface="+mj-ea"/>
              </a:rPr>
              <a:t>「민간임대주택에 관한 특별법」 또는 「공공주택 </a:t>
            </a:r>
            <a:r>
              <a:rPr lang="ko-KR" altLang="en-US" sz="1400" dirty="0" err="1">
                <a:solidFill>
                  <a:srgbClr val="0066FF"/>
                </a:solidFill>
                <a:latin typeface="+mj-ea"/>
                <a:ea typeface="+mj-ea"/>
              </a:rPr>
              <a:t>특별법</a:t>
            </a:r>
            <a:r>
              <a:rPr lang="ko-KR" altLang="en-US" sz="1400" dirty="0" err="1">
                <a:latin typeface="+mj-ea"/>
                <a:ea typeface="+mj-ea"/>
              </a:rPr>
              <a:t>」에</a:t>
            </a:r>
            <a:r>
              <a:rPr lang="ko-KR" altLang="en-US" sz="1400" dirty="0">
                <a:latin typeface="+mj-ea"/>
                <a:ea typeface="+mj-ea"/>
              </a:rPr>
              <a:t> 따른 특수 목적 법인 등으로서 대통령령으로 정하는 법인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7. </a:t>
            </a:r>
            <a:r>
              <a:rPr lang="ko-KR" altLang="en-US" sz="1400" dirty="0">
                <a:latin typeface="+mj-ea"/>
                <a:ea typeface="+mj-ea"/>
              </a:rPr>
              <a:t>「문화산업진흥 </a:t>
            </a:r>
            <a:r>
              <a:rPr lang="ko-KR" altLang="en-US" sz="1400" dirty="0" err="1">
                <a:latin typeface="+mj-ea"/>
                <a:ea typeface="+mj-ea"/>
              </a:rPr>
              <a:t>기본법」에</a:t>
            </a:r>
            <a:r>
              <a:rPr lang="ko-KR" altLang="en-US" sz="1400" dirty="0">
                <a:latin typeface="+mj-ea"/>
                <a:ea typeface="+mj-ea"/>
              </a:rPr>
              <a:t> 따른 문화산업전문회사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8. </a:t>
            </a:r>
            <a:r>
              <a:rPr lang="ko-KR" altLang="en-US" sz="1400" dirty="0">
                <a:latin typeface="+mj-ea"/>
                <a:ea typeface="+mj-ea"/>
              </a:rPr>
              <a:t>「해외자원개발 </a:t>
            </a:r>
            <a:r>
              <a:rPr lang="ko-KR" altLang="en-US" sz="1400" dirty="0" err="1">
                <a:latin typeface="+mj-ea"/>
                <a:ea typeface="+mj-ea"/>
              </a:rPr>
              <a:t>사업법」에</a:t>
            </a:r>
            <a:r>
              <a:rPr lang="ko-KR" altLang="en-US" sz="1400" dirty="0">
                <a:latin typeface="+mj-ea"/>
                <a:ea typeface="+mj-ea"/>
              </a:rPr>
              <a:t> 따른 해외자원개발투자회사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9. </a:t>
            </a:r>
            <a:r>
              <a:rPr lang="ko-KR" altLang="en-US" sz="1400" dirty="0">
                <a:latin typeface="+mj-ea"/>
                <a:ea typeface="+mj-ea"/>
              </a:rPr>
              <a:t>삭제 </a:t>
            </a:r>
            <a:r>
              <a:rPr lang="en-US" altLang="ko-KR" sz="1400" dirty="0">
                <a:latin typeface="+mj-ea"/>
                <a:ea typeface="+mj-ea"/>
              </a:rPr>
              <a:t>&lt;2020. 12. 22.&gt; → </a:t>
            </a:r>
            <a:r>
              <a:rPr lang="en-US" altLang="ko-KR" sz="1400" dirty="0">
                <a:solidFill>
                  <a:srgbClr val="0066FF"/>
                </a:solidFill>
                <a:latin typeface="+mj-ea"/>
                <a:ea typeface="+mj-ea"/>
              </a:rPr>
              <a:t>PFV : </a:t>
            </a:r>
            <a:r>
              <a:rPr lang="ko-KR" altLang="en-US" sz="1400" dirty="0">
                <a:solidFill>
                  <a:srgbClr val="0066FF"/>
                </a:solidFill>
                <a:latin typeface="+mj-ea"/>
                <a:ea typeface="+mj-ea"/>
              </a:rPr>
              <a:t>조세특례제한법 제</a:t>
            </a:r>
            <a:r>
              <a:rPr lang="en-US" altLang="ko-KR" sz="1400" dirty="0">
                <a:solidFill>
                  <a:srgbClr val="0066FF"/>
                </a:solidFill>
                <a:latin typeface="+mj-ea"/>
                <a:ea typeface="+mj-ea"/>
              </a:rPr>
              <a:t>104</a:t>
            </a:r>
            <a:r>
              <a:rPr lang="ko-KR" altLang="en-US" sz="1400" dirty="0">
                <a:solidFill>
                  <a:srgbClr val="0066FF"/>
                </a:solidFill>
                <a:latin typeface="+mj-ea"/>
                <a:ea typeface="+mj-ea"/>
              </a:rPr>
              <a:t>조의</a:t>
            </a:r>
            <a:r>
              <a:rPr lang="en-US" altLang="ko-KR" sz="1400" dirty="0">
                <a:solidFill>
                  <a:srgbClr val="0066FF"/>
                </a:solidFill>
                <a:latin typeface="+mj-ea"/>
                <a:ea typeface="+mj-ea"/>
              </a:rPr>
              <a:t>31</a:t>
            </a:r>
            <a:r>
              <a:rPr lang="ko-KR" altLang="en-US" sz="1400" dirty="0">
                <a:solidFill>
                  <a:srgbClr val="0066FF"/>
                </a:solidFill>
                <a:latin typeface="+mj-ea"/>
                <a:ea typeface="+mj-ea"/>
              </a:rPr>
              <a:t>로 이동</a:t>
            </a:r>
            <a:endParaRPr lang="en-US" altLang="ko-KR" sz="1400" dirty="0">
              <a:solidFill>
                <a:srgbClr val="0066FF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5217E51-1241-5B40-7F4D-26A83163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84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AD2E1CB7-746C-4800-E3A4-98037B45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60" y="1792857"/>
            <a:ext cx="8601890" cy="124125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b="1" dirty="0"/>
              <a:t>. </a:t>
            </a:r>
            <a:r>
              <a:rPr lang="ko-KR" altLang="en-US" b="1" dirty="0"/>
              <a:t>부동산투자회사</a:t>
            </a:r>
            <a:r>
              <a:rPr lang="en-US" altLang="ko-KR" b="1" dirty="0"/>
              <a:t>(REITs, </a:t>
            </a:r>
            <a:r>
              <a:rPr lang="ko-KR" altLang="en-US" b="1" dirty="0"/>
              <a:t>리츠</a:t>
            </a:r>
            <a:r>
              <a:rPr lang="en-US" altLang="ko-KR" b="1" dirty="0"/>
              <a:t>)</a:t>
            </a:r>
            <a:r>
              <a:rPr lang="ko-KR" altLang="en-US" b="1" dirty="0"/>
              <a:t> 이해</a:t>
            </a:r>
            <a:r>
              <a:rPr lang="en-US" altLang="ko-KR" sz="2400" b="1" dirty="0"/>
              <a:t>  </a:t>
            </a:r>
            <a:endParaRPr lang="ko-KR" altLang="en-US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C51020-2418-F254-6CA3-1CABAE89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79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단점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E130F4A1-868E-CD46-0981-F5F0D6835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967509"/>
              </p:ext>
            </p:extLst>
          </p:nvPr>
        </p:nvGraphicFramePr>
        <p:xfrm>
          <a:off x="657725" y="1394068"/>
          <a:ext cx="10629111" cy="466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EE18F8C-6AC4-38A8-C915-523D4A34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1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리츠와 부동산펀드 비교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D60B5E2-8103-C540-B09D-510600D98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12235"/>
              </p:ext>
            </p:extLst>
          </p:nvPr>
        </p:nvGraphicFramePr>
        <p:xfrm>
          <a:off x="677334" y="1403056"/>
          <a:ext cx="10545631" cy="5161952"/>
        </p:xfrm>
        <a:graphic>
          <a:graphicData uri="http://schemas.openxmlformats.org/drawingml/2006/table">
            <a:tbl>
              <a:tblPr/>
              <a:tblGrid>
                <a:gridCol w="214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1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695">
                <a:tc>
                  <a:txBody>
                    <a:bodyPr/>
                    <a:lstStyle/>
                    <a:p>
                      <a:pPr algn="ctr"/>
                      <a:endParaRPr lang="ko-KR" altLang="en-US" sz="1400" b="1" spc="-7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3067" marR="23067" marT="19223" marB="1922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400" b="1" i="0" u="none" strike="noStrike" kern="0" cap="none" spc="-10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Calibri" panose="020F0502020204030204" pitchFamily="34" charset="0"/>
                        </a:rPr>
                        <a:t>리    츠</a:t>
                      </a:r>
                      <a:endParaRPr lang="ko-KR" altLang="en-US" sz="1400" b="1" spc="-7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23067" marR="23067" marT="19223" marB="1922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spc="-7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부동산펀드</a:t>
                      </a:r>
                    </a:p>
                  </a:txBody>
                  <a:tcPr marL="23067" marR="23067" marT="19223" marB="19223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근거법률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부동산투자회사법</a:t>
                      </a:r>
                      <a:endParaRPr kumimoji="0" lang="en-US" altLang="ko-KR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공모리츠 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: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인가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자산운용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검사 등 적용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자본시장법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형태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상법상 주식회사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신탁형 또는 회사형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모든형태 회사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맑은 고딕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20615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설립절차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국토부 영업인가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등록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국토부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공모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: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등록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 /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사모 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: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사후신고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금융위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맑은 고딕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30124"/>
                  </a:ext>
                </a:extLst>
              </a:tr>
              <a:tr h="44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최저자본금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50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억원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자기관리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70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억원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설립자본금 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억원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자기관리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억원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10</a:t>
                      </a:r>
                      <a:r>
                        <a:rPr kumimoji="0" lang="ko-KR" altLang="en-US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억원</a:t>
                      </a:r>
                      <a:r>
                        <a:rPr kumimoji="0" lang="en-US" altLang="ko-KR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(</a:t>
                      </a:r>
                      <a:r>
                        <a:rPr kumimoji="0" lang="ko-KR" altLang="en-US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최저순자산액</a:t>
                      </a:r>
                      <a:r>
                        <a:rPr kumimoji="0" lang="en-US" altLang="ko-KR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등록 </a:t>
                      </a:r>
                      <a:r>
                        <a:rPr kumimoji="0" lang="en-US" altLang="ko-KR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1</a:t>
                      </a:r>
                      <a:r>
                        <a:rPr kumimoji="0" lang="ko-KR" altLang="en-US" sz="14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억원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공모의무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발행주식의 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30%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-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맑은 고딕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6705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주식분산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인주식보유한도 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50%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2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인이상의 투자자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,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지분제한 없음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17835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존속기간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영속형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일정기간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(3~5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년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일정기간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(3~5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년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맑은 고딕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자산운용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자산추가 가능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유상증자 가능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단위형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원칙적 추가설정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증자불가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맑은 고딕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09568"/>
                  </a:ext>
                </a:extLst>
              </a:tr>
              <a:tr h="44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운용특성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최초자산 편입 후  운용 중에 경제흐름에 </a:t>
                      </a:r>
                      <a:b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</a:b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따른 자산추가 또는 매각 가능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최초설립 후 설정된 기간 동안 운용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16010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운용책임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투자자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이사회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주주총회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자산운용사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535740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유동화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상장을 통해 주식 매각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환매 개념이 없음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운영기간 중 환매불가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상장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맑은 고딕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71952"/>
                  </a:ext>
                </a:extLst>
              </a:tr>
              <a:tr h="37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가치산정</a:t>
                      </a:r>
                    </a:p>
                  </a:txBody>
                  <a:tcPr marL="4805" marR="4805" marT="11534" marB="11534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주가 반영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상장리츠</a:t>
                      </a:r>
                      <a:r>
                        <a:rPr kumimoji="0" lang="en-US" altLang="ko-KR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4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맑은 고딕"/>
                          <a:cs typeface="+mn-cs"/>
                        </a:rPr>
                        <a:t>청산 시 일괄 반영</a:t>
                      </a:r>
                    </a:p>
                  </a:txBody>
                  <a:tcPr marL="16820" marR="23067" marT="16820" marB="168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21323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68542E-7DC0-958A-010E-E7558DAC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042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리츠와 </a:t>
            </a:r>
            <a:r>
              <a:rPr lang="en-US" altLang="ko-KR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PFV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와 비교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68542E-7DC0-958A-010E-E7558DAC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22</a:t>
            </a:fld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A309D6E-63CA-484F-695F-C53422CB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75064"/>
              </p:ext>
            </p:extLst>
          </p:nvPr>
        </p:nvGraphicFramePr>
        <p:xfrm>
          <a:off x="891357" y="1443703"/>
          <a:ext cx="10596348" cy="523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52">
                  <a:extLst>
                    <a:ext uri="{9D8B030D-6E8A-4147-A177-3AD203B41FA5}">
                      <a16:colId xmlns:a16="http://schemas.microsoft.com/office/drawing/2014/main" val="2755115869"/>
                    </a:ext>
                  </a:extLst>
                </a:gridCol>
                <a:gridCol w="5362112">
                  <a:extLst>
                    <a:ext uri="{9D8B030D-6E8A-4147-A177-3AD203B41FA5}">
                      <a16:colId xmlns:a16="http://schemas.microsoft.com/office/drawing/2014/main" val="293566148"/>
                    </a:ext>
                  </a:extLst>
                </a:gridCol>
                <a:gridCol w="3187084">
                  <a:extLst>
                    <a:ext uri="{9D8B030D-6E8A-4147-A177-3AD203B41FA5}">
                      <a16:colId xmlns:a16="http://schemas.microsoft.com/office/drawing/2014/main" val="4165187661"/>
                    </a:ext>
                  </a:extLst>
                </a:gridCol>
              </a:tblGrid>
              <a:tr h="2498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리츠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PFV(Project Financing Vehicle)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3408"/>
                  </a:ext>
                </a:extLst>
              </a:tr>
              <a:tr h="4344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근거 법령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부동산투자회사법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조세특례제한법 </a:t>
                      </a:r>
                      <a:r>
                        <a:rPr lang="en-US" altLang="ko-K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r>
                        <a:rPr lang="en-US" altLang="ko-KR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r>
                        <a:rPr lang="ko-KR" alt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</a:t>
                      </a:r>
                      <a:r>
                        <a:rPr lang="en-US" altLang="ko-KR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(2025</a:t>
                      </a:r>
                      <a:r>
                        <a:rPr lang="ko-KR" alt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년말까지 한시 적용</a:t>
                      </a:r>
                      <a:r>
                        <a:rPr lang="en-US" altLang="ko-KR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ko-KR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1280"/>
                  </a:ext>
                </a:extLst>
              </a:tr>
              <a:tr h="27014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영업 개시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요건 갖춘 후 국토교통부장관 인가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요건 충족 시 즉시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7421"/>
                  </a:ext>
                </a:extLst>
              </a:tr>
              <a:tr h="4344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최소자본금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 err="1">
                          <a:solidFill>
                            <a:schemeClr val="tx1"/>
                          </a:solidFill>
                        </a:rPr>
                        <a:t>위탁관리리츠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·CR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리츠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: 50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억원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700" dirty="0" err="1">
                          <a:solidFill>
                            <a:schemeClr val="tx1"/>
                          </a:solidFill>
                        </a:rPr>
                        <a:t>자기관리리츠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: 70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억원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억원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금융회사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5% 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출자 필수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73740"/>
                  </a:ext>
                </a:extLst>
              </a:tr>
              <a:tr h="249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회사 실체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서류상 회사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서류상 회사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12102"/>
                  </a:ext>
                </a:extLst>
              </a:tr>
              <a:tr h="9883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자산관리회사 요건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자기자본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억원 이상</a:t>
                      </a:r>
                      <a:endParaRPr lang="en-US" altLang="ko-KR" sz="17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자산운용전문인력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인 이상 상근</a:t>
                      </a:r>
                      <a:endParaRPr lang="en-US" altLang="ko-KR" sz="17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이해상충방지체계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물적설비 갖춤</a:t>
                      </a:r>
                      <a:endParaRPr lang="en-US" altLang="ko-KR" sz="17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주주 구성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주식인수자금 적정</a:t>
                      </a:r>
                      <a:endParaRPr lang="en-US" altLang="ko-KR" sz="17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경영진 적격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전문성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PFV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에 출자한 법인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PFV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에 출자한 자가 설립한 법인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05866"/>
                  </a:ext>
                </a:extLst>
              </a:tr>
              <a:tr h="249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감독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국토교통부 감독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정기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수시 검사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부동산투자제도과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없음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8145"/>
                  </a:ext>
                </a:extLst>
              </a:tr>
              <a:tr h="249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정보 공개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 err="1">
                          <a:solidFill>
                            <a:schemeClr val="tx1"/>
                          </a:solidFill>
                        </a:rPr>
                        <a:t>리츠정보시스템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없음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96102"/>
                  </a:ext>
                </a:extLst>
              </a:tr>
              <a:tr h="249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자금 차입 한도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자기자본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배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주주총회 특별결의 시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배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없음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2861"/>
                  </a:ext>
                </a:extLst>
              </a:tr>
              <a:tr h="2498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존속기간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영속 또는 한시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한시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최소 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년 이상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54927"/>
                  </a:ext>
                </a:extLst>
              </a:tr>
              <a:tr h="31872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자산 운용 방법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분양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임대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분양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임대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ko-KR" altLang="en-US" sz="1700" dirty="0">
                          <a:solidFill>
                            <a:schemeClr val="tx1"/>
                          </a:solidFill>
                        </a:rPr>
                        <a:t>주로 분양으로 운용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7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6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796A-E11D-FBB7-0B46-35304DD51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FBA2A07-8CC8-749F-F569-59A92EAD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리츠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부동산펀드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 </a:t>
            </a:r>
            <a:r>
              <a:rPr lang="en-US" altLang="ko-KR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PFV</a:t>
            </a:r>
            <a:r>
              <a:rPr lang="en-US" altLang="ko-KR" sz="2400" b="1" dirty="0"/>
              <a:t>  </a:t>
            </a:r>
            <a:r>
              <a:rPr lang="ko-KR" altLang="en-US" sz="2400" b="1" dirty="0"/>
              <a:t>활용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C898D7E-23AB-DF64-3F0B-F7C41AB6EC9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A95CB-A012-DF3F-97C5-43EE63ED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23</a:t>
            </a:fld>
            <a:endParaRPr lang="ko-KR" altLang="en-US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25160777-D0F9-4FA6-A891-B5F52337E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132825"/>
              </p:ext>
            </p:extLst>
          </p:nvPr>
        </p:nvGraphicFramePr>
        <p:xfrm>
          <a:off x="657725" y="1394069"/>
          <a:ext cx="10767921" cy="466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5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AD2E1CB7-746C-4800-E3A4-98037B45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981" y="2029168"/>
            <a:ext cx="6790038" cy="133187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kern="0" spc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Ⅱ</a:t>
            </a:r>
            <a:r>
              <a:rPr lang="en-US" altLang="ko-KR" b="1" dirty="0"/>
              <a:t>.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</a:t>
            </a:r>
            <a:r>
              <a:rPr lang="en-US" altLang="ko-KR" b="1" dirty="0"/>
              <a:t>-</a:t>
            </a:r>
            <a:r>
              <a:rPr lang="ko-KR" altLang="en-US" b="1" dirty="0"/>
              <a:t>리츠 현황</a:t>
            </a:r>
            <a:r>
              <a:rPr lang="en-US" altLang="ko-KR" sz="2400" b="1" dirty="0"/>
              <a:t>  </a:t>
            </a:r>
            <a:endParaRPr lang="ko-KR" altLang="en-US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4B1E9B-A063-6A64-469B-240C6A26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455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1924C8E-E378-AC8C-FD85-4F20B89FABFA}"/>
              </a:ext>
            </a:extLst>
          </p:cNvPr>
          <p:cNvCxnSpPr>
            <a:cxnSpLocks/>
          </p:cNvCxnSpPr>
          <p:nvPr/>
        </p:nvCxnSpPr>
        <p:spPr>
          <a:xfrm>
            <a:off x="422583" y="1134302"/>
            <a:ext cx="1103331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59C2156-9271-1F0E-2138-F38F5EE4B2D6}"/>
              </a:ext>
            </a:extLst>
          </p:cNvPr>
          <p:cNvSpPr/>
          <p:nvPr/>
        </p:nvSpPr>
        <p:spPr>
          <a:xfrm>
            <a:off x="1472241" y="1518025"/>
            <a:ext cx="3871083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E69C6DF-CD3A-B18A-DF56-E737A3C9A166}"/>
              </a:ext>
            </a:extLst>
          </p:cNvPr>
          <p:cNvSpPr/>
          <p:nvPr/>
        </p:nvSpPr>
        <p:spPr>
          <a:xfrm>
            <a:off x="422582" y="1518025"/>
            <a:ext cx="1975043" cy="540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3000">
                <a:srgbClr val="0D4B3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69443-3E2B-50EA-4BE3-4DE16FC26AED}"/>
              </a:ext>
            </a:extLst>
          </p:cNvPr>
          <p:cNvSpPr txBox="1"/>
          <p:nvPr/>
        </p:nvSpPr>
        <p:spPr>
          <a:xfrm>
            <a:off x="428645" y="1258727"/>
            <a:ext cx="3694726" cy="2462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lIns="0" tIns="0" rIns="0" bIns="0" rtlCol="0">
            <a:spAutoFit/>
            <a:sp3d>
              <a:bevelT w="1270"/>
            </a:sp3d>
          </a:bodyPr>
          <a:lstStyle/>
          <a:p>
            <a:pPr>
              <a:spcBef>
                <a:spcPts val="225"/>
              </a:spcBef>
            </a:pP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자산규모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6FD3B82-C580-F0C5-0E94-60715528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2730"/>
              </p:ext>
            </p:extLst>
          </p:nvPr>
        </p:nvGraphicFramePr>
        <p:xfrm>
          <a:off x="5529943" y="2663553"/>
          <a:ext cx="6148251" cy="3158740"/>
        </p:xfrm>
        <a:graphic>
          <a:graphicData uri="http://schemas.openxmlformats.org/drawingml/2006/table">
            <a:tbl>
              <a:tblPr/>
              <a:tblGrid>
                <a:gridCol w="200779">
                  <a:extLst>
                    <a:ext uri="{9D8B030D-6E8A-4147-A177-3AD203B41FA5}">
                      <a16:colId xmlns:a16="http://schemas.microsoft.com/office/drawing/2014/main" val="72301856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951872933"/>
                    </a:ext>
                  </a:extLst>
                </a:gridCol>
                <a:gridCol w="452036">
                  <a:extLst>
                    <a:ext uri="{9D8B030D-6E8A-4147-A177-3AD203B41FA5}">
                      <a16:colId xmlns:a16="http://schemas.microsoft.com/office/drawing/2014/main" val="1040103146"/>
                    </a:ext>
                  </a:extLst>
                </a:gridCol>
                <a:gridCol w="466212">
                  <a:extLst>
                    <a:ext uri="{9D8B030D-6E8A-4147-A177-3AD203B41FA5}">
                      <a16:colId xmlns:a16="http://schemas.microsoft.com/office/drawing/2014/main" val="1803910276"/>
                    </a:ext>
                  </a:extLst>
                </a:gridCol>
                <a:gridCol w="443697">
                  <a:extLst>
                    <a:ext uri="{9D8B030D-6E8A-4147-A177-3AD203B41FA5}">
                      <a16:colId xmlns:a16="http://schemas.microsoft.com/office/drawing/2014/main" val="502607883"/>
                    </a:ext>
                  </a:extLst>
                </a:gridCol>
                <a:gridCol w="443697">
                  <a:extLst>
                    <a:ext uri="{9D8B030D-6E8A-4147-A177-3AD203B41FA5}">
                      <a16:colId xmlns:a16="http://schemas.microsoft.com/office/drawing/2014/main" val="2844944940"/>
                    </a:ext>
                  </a:extLst>
                </a:gridCol>
                <a:gridCol w="443697">
                  <a:extLst>
                    <a:ext uri="{9D8B030D-6E8A-4147-A177-3AD203B41FA5}">
                      <a16:colId xmlns:a16="http://schemas.microsoft.com/office/drawing/2014/main" val="3173480105"/>
                    </a:ext>
                  </a:extLst>
                </a:gridCol>
                <a:gridCol w="443697">
                  <a:extLst>
                    <a:ext uri="{9D8B030D-6E8A-4147-A177-3AD203B41FA5}">
                      <a16:colId xmlns:a16="http://schemas.microsoft.com/office/drawing/2014/main" val="4038595270"/>
                    </a:ext>
                  </a:extLst>
                </a:gridCol>
                <a:gridCol w="443697">
                  <a:extLst>
                    <a:ext uri="{9D8B030D-6E8A-4147-A177-3AD203B41FA5}">
                      <a16:colId xmlns:a16="http://schemas.microsoft.com/office/drawing/2014/main" val="2169421207"/>
                    </a:ext>
                  </a:extLst>
                </a:gridCol>
                <a:gridCol w="497290">
                  <a:extLst>
                    <a:ext uri="{9D8B030D-6E8A-4147-A177-3AD203B41FA5}">
                      <a16:colId xmlns:a16="http://schemas.microsoft.com/office/drawing/2014/main" val="225617473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903640799"/>
                    </a:ext>
                  </a:extLst>
                </a:gridCol>
                <a:gridCol w="539931">
                  <a:extLst>
                    <a:ext uri="{9D8B030D-6E8A-4147-A177-3AD203B41FA5}">
                      <a16:colId xmlns:a16="http://schemas.microsoft.com/office/drawing/2014/main" val="2863637133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3210301258"/>
                    </a:ext>
                  </a:extLst>
                </a:gridCol>
                <a:gridCol w="499701">
                  <a:extLst>
                    <a:ext uri="{9D8B030D-6E8A-4147-A177-3AD203B41FA5}">
                      <a16:colId xmlns:a16="http://schemas.microsoft.com/office/drawing/2014/main" val="3078197023"/>
                    </a:ext>
                  </a:extLst>
                </a:gridCol>
              </a:tblGrid>
              <a:tr h="54654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marL="36000" marR="3600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’23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‘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24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년</a:t>
                      </a:r>
                      <a:endParaRPr lang="en-US" altLang="ko-KR" sz="900" kern="0" spc="-2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41798"/>
                  </a:ext>
                </a:extLst>
              </a:tr>
              <a:tr h="65304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리츠수</a:t>
                      </a:r>
                      <a:endParaRPr lang="en-US" altLang="ko-KR" sz="105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98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(+18)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125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(+27)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169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(+44)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193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(+24)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217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(+24)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248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(+31)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282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(+34)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315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(+33)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350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(+35)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369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(+19)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384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(+15)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403350"/>
                  </a:ext>
                </a:extLst>
              </a:tr>
              <a:tr h="653049">
                <a:tc row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등록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38380"/>
                  </a:ext>
                </a:extLst>
              </a:tr>
              <a:tr h="6530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인가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309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019436"/>
                  </a:ext>
                </a:extLst>
              </a:tr>
              <a:tr h="65304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자산</a:t>
                      </a:r>
                      <a:endParaRPr lang="en-US" altLang="ko-KR" sz="1050" kern="0" spc="-6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규모</a:t>
                      </a:r>
                      <a:endParaRPr lang="en-US" altLang="ko-KR" sz="1050" kern="0" spc="-6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50" kern="0" spc="-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조원</a:t>
                      </a:r>
                      <a:r>
                        <a:rPr lang="en-US" altLang="ko-KR" sz="1050" kern="0" spc="-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000" marR="3600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14.9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(+3.1)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18.0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(+3.1)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25.0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(+7.0)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34.8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(+9.8)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43.9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(+9.1)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51.8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(+7.9)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65.3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(+13.5)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78.2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(+12.9)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89.9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(+11.7)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93.7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(+3.8)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98.5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(+4.8)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460554"/>
                  </a:ext>
                </a:extLst>
              </a:tr>
            </a:tbl>
          </a:graphicData>
        </a:graphic>
      </p:graphicFrame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BD795841-739E-3E2E-EBEF-9A294C4AF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353387"/>
              </p:ext>
            </p:extLst>
          </p:nvPr>
        </p:nvGraphicFramePr>
        <p:xfrm>
          <a:off x="422582" y="1915678"/>
          <a:ext cx="5107361" cy="46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2FB0DB-A11F-E8D9-655A-917B5A0A4F6B}"/>
              </a:ext>
            </a:extLst>
          </p:cNvPr>
          <p:cNvSpPr txBox="1"/>
          <p:nvPr/>
        </p:nvSpPr>
        <p:spPr>
          <a:xfrm>
            <a:off x="5462964" y="5883578"/>
            <a:ext cx="3763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 23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이후는 해당월 기준 제출된 투자보고서를 기반으로 집계한 자료임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AF0A4D-9F5F-F21C-3CEC-62E978D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6420" y="6356350"/>
            <a:ext cx="2743200" cy="365125"/>
          </a:xfrm>
        </p:spPr>
        <p:txBody>
          <a:bodyPr/>
          <a:lstStyle/>
          <a:p>
            <a:fld id="{67BAD63E-7DD7-4B2D-8D64-7F590779F299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7" name="제목 4">
            <a:extLst>
              <a:ext uri="{FF2B5EF4-FFF2-40B4-BE49-F238E27FC236}">
                <a16:creationId xmlns:a16="http://schemas.microsoft.com/office/drawing/2014/main" id="{F2E8838C-C1FB-4A9E-56C1-A87D8A822416}"/>
              </a:ext>
            </a:extLst>
          </p:cNvPr>
          <p:cNvSpPr txBox="1">
            <a:spLocks/>
          </p:cNvSpPr>
          <p:nvPr/>
        </p:nvSpPr>
        <p:spPr>
          <a:xfrm>
            <a:off x="500963" y="103764"/>
            <a:ext cx="10954934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latin typeface="+mj-ea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Ⅱ</a:t>
            </a:r>
            <a:r>
              <a:rPr lang="en-US" altLang="ko-KR" sz="3200" b="1" dirty="0">
                <a:latin typeface="+mj-ea"/>
              </a:rPr>
              <a:t>. K-</a:t>
            </a:r>
            <a:r>
              <a:rPr lang="ko-KR" altLang="en-US" sz="3200" b="1" dirty="0">
                <a:latin typeface="+mj-ea"/>
              </a:rPr>
              <a:t>리츠 현황</a:t>
            </a:r>
          </a:p>
        </p:txBody>
      </p:sp>
    </p:spTree>
    <p:extLst>
      <p:ext uri="{BB962C8B-B14F-4D97-AF65-F5344CB8AC3E}">
        <p14:creationId xmlns:p14="http://schemas.microsoft.com/office/powerpoint/2010/main" val="245951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57554FA-0010-3FA4-D433-57EB2B10DEA2}"/>
              </a:ext>
            </a:extLst>
          </p:cNvPr>
          <p:cNvCxnSpPr/>
          <p:nvPr/>
        </p:nvCxnSpPr>
        <p:spPr>
          <a:xfrm>
            <a:off x="657725" y="1070998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08A590-C77F-1AAF-F3DD-12E27DB3A63F}"/>
              </a:ext>
            </a:extLst>
          </p:cNvPr>
          <p:cNvSpPr/>
          <p:nvPr/>
        </p:nvSpPr>
        <p:spPr>
          <a:xfrm>
            <a:off x="1736864" y="1450373"/>
            <a:ext cx="3528000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D64426-2A74-7257-A857-A02C90AE3BBE}"/>
              </a:ext>
            </a:extLst>
          </p:cNvPr>
          <p:cNvSpPr/>
          <p:nvPr/>
        </p:nvSpPr>
        <p:spPr>
          <a:xfrm>
            <a:off x="687205" y="1450373"/>
            <a:ext cx="1800000" cy="540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3000">
                <a:srgbClr val="0D4B3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09793-CF2B-7F84-62B8-3EDFBD554FB5}"/>
              </a:ext>
            </a:extLst>
          </p:cNvPr>
          <p:cNvSpPr txBox="1"/>
          <p:nvPr/>
        </p:nvSpPr>
        <p:spPr>
          <a:xfrm>
            <a:off x="693266" y="1191075"/>
            <a:ext cx="3934113" cy="2462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lIns="0" tIns="0" rIns="0" bIns="0" rtlCol="0">
            <a:spAutoFit/>
            <a:sp3d>
              <a:bevelT w="1270"/>
            </a:sp3d>
          </a:bodyPr>
          <a:lstStyle/>
          <a:p>
            <a:pPr>
              <a:spcBef>
                <a:spcPts val="225"/>
              </a:spcBef>
            </a:pP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배당수익률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6ADADD-3641-AA73-4500-F5D73CBA57D0}"/>
              </a:ext>
            </a:extLst>
          </p:cNvPr>
          <p:cNvSpPr/>
          <p:nvPr/>
        </p:nvSpPr>
        <p:spPr>
          <a:xfrm>
            <a:off x="7134016" y="1450373"/>
            <a:ext cx="3528000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D137CD1-28CB-418C-623D-84BEF11F6022}"/>
              </a:ext>
            </a:extLst>
          </p:cNvPr>
          <p:cNvSpPr/>
          <p:nvPr/>
        </p:nvSpPr>
        <p:spPr>
          <a:xfrm>
            <a:off x="6084357" y="1450373"/>
            <a:ext cx="1800000" cy="540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3000">
                <a:srgbClr val="0D4B3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BD55A-79CC-19AA-198C-38840E8662DA}"/>
              </a:ext>
            </a:extLst>
          </p:cNvPr>
          <p:cNvSpPr txBox="1"/>
          <p:nvPr/>
        </p:nvSpPr>
        <p:spPr>
          <a:xfrm>
            <a:off x="6090418" y="1191075"/>
            <a:ext cx="3934113" cy="2462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lIns="0" tIns="0" rIns="0" bIns="0" rtlCol="0">
            <a:spAutoFit/>
            <a:sp3d>
              <a:bevelT w="1270"/>
            </a:sp3d>
          </a:bodyPr>
          <a:lstStyle/>
          <a:p>
            <a:pPr>
              <a:spcBef>
                <a:spcPts val="225"/>
              </a:spcBef>
            </a:pP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배당주기</a:t>
            </a: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E20D733E-FB56-3CA1-3F06-549A95AFC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95904"/>
              </p:ext>
            </p:extLst>
          </p:nvPr>
        </p:nvGraphicFramePr>
        <p:xfrm>
          <a:off x="756206" y="1746344"/>
          <a:ext cx="4577660" cy="1503852"/>
        </p:xfrm>
        <a:graphic>
          <a:graphicData uri="http://schemas.openxmlformats.org/drawingml/2006/table">
            <a:tbl>
              <a:tblPr/>
              <a:tblGrid>
                <a:gridCol w="1081220">
                  <a:extLst>
                    <a:ext uri="{9D8B030D-6E8A-4147-A177-3AD203B41FA5}">
                      <a16:colId xmlns:a16="http://schemas.microsoft.com/office/drawing/2014/main" val="1237190371"/>
                    </a:ext>
                  </a:extLst>
                </a:gridCol>
                <a:gridCol w="699288">
                  <a:extLst>
                    <a:ext uri="{9D8B030D-6E8A-4147-A177-3AD203B41FA5}">
                      <a16:colId xmlns:a16="http://schemas.microsoft.com/office/drawing/2014/main" val="1815420491"/>
                    </a:ext>
                  </a:extLst>
                </a:gridCol>
                <a:gridCol w="699288">
                  <a:extLst>
                    <a:ext uri="{9D8B030D-6E8A-4147-A177-3AD203B41FA5}">
                      <a16:colId xmlns:a16="http://schemas.microsoft.com/office/drawing/2014/main" val="2040570474"/>
                    </a:ext>
                  </a:extLst>
                </a:gridCol>
                <a:gridCol w="699288">
                  <a:extLst>
                    <a:ext uri="{9D8B030D-6E8A-4147-A177-3AD203B41FA5}">
                      <a16:colId xmlns:a16="http://schemas.microsoft.com/office/drawing/2014/main" val="2843903657"/>
                    </a:ext>
                  </a:extLst>
                </a:gridCol>
                <a:gridCol w="699288">
                  <a:extLst>
                    <a:ext uri="{9D8B030D-6E8A-4147-A177-3AD203B41FA5}">
                      <a16:colId xmlns:a16="http://schemas.microsoft.com/office/drawing/2014/main" val="1756581261"/>
                    </a:ext>
                  </a:extLst>
                </a:gridCol>
                <a:gridCol w="699288">
                  <a:extLst>
                    <a:ext uri="{9D8B030D-6E8A-4147-A177-3AD203B41FA5}">
                      <a16:colId xmlns:a16="http://schemas.microsoft.com/office/drawing/2014/main" val="2455505178"/>
                    </a:ext>
                  </a:extLst>
                </a:gridCol>
              </a:tblGrid>
              <a:tr h="2925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aM Display" panose="02010000000000000000" pitchFamily="2" charset="0"/>
                          <a:ea typeface="+mn-ea"/>
                          <a:cs typeface="ADLaM Display" panose="02010000000000000000" pitchFamily="2" charset="0"/>
                        </a:rPr>
                        <a:t>‘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22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aM Display" panose="02010000000000000000" pitchFamily="2" charset="0"/>
                          <a:ea typeface="+mn-ea"/>
                          <a:cs typeface="ADLaM Display" panose="02010000000000000000" pitchFamily="2" charset="0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aM Display" panose="02010000000000000000" pitchFamily="2" charset="0"/>
                          <a:ea typeface="+mn-ea"/>
                          <a:cs typeface="ADLaM Display" panose="02010000000000000000" pitchFamily="2" charset="0"/>
                        </a:rPr>
                        <a:t>‘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23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LaM Display" panose="02010000000000000000" pitchFamily="2" charset="0"/>
                          <a:ea typeface="+mn-ea"/>
                          <a:cs typeface="ADLaM Display" panose="02010000000000000000" pitchFamily="2" charset="0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54581"/>
                  </a:ext>
                </a:extLst>
              </a:tr>
              <a:tr h="4884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정책리츠 제외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DLaM Display" panose="02010000000000000000" pitchFamily="2" charset="0"/>
                        </a:rPr>
                        <a:t>9.9%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DLaM Display" panose="02010000000000000000" pitchFamily="2" charset="0"/>
                        </a:rPr>
                        <a:t>7.2%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043826"/>
                  </a:ext>
                </a:extLst>
              </a:tr>
              <a:tr h="4884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상장리츠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주가 기준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5.3%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5.2%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DLaM Display" panose="02010000000000000000" pitchFamily="2" charset="0"/>
                        </a:rPr>
                        <a:t>6.4%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DLaM Display" panose="02010000000000000000" pitchFamily="2" charset="0"/>
                        </a:rPr>
                        <a:t>7.6%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942817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0477DA4-D81D-DF0F-0AEE-D271F14DC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9545"/>
              </p:ext>
            </p:extLst>
          </p:nvPr>
        </p:nvGraphicFramePr>
        <p:xfrm>
          <a:off x="6153358" y="1744470"/>
          <a:ext cx="4583720" cy="1271365"/>
        </p:xfrm>
        <a:graphic>
          <a:graphicData uri="http://schemas.openxmlformats.org/drawingml/2006/table">
            <a:tbl>
              <a:tblPr/>
              <a:tblGrid>
                <a:gridCol w="796604">
                  <a:extLst>
                    <a:ext uri="{9D8B030D-6E8A-4147-A177-3AD203B41FA5}">
                      <a16:colId xmlns:a16="http://schemas.microsoft.com/office/drawing/2014/main" val="3432892404"/>
                    </a:ext>
                  </a:extLst>
                </a:gridCol>
                <a:gridCol w="946779">
                  <a:extLst>
                    <a:ext uri="{9D8B030D-6E8A-4147-A177-3AD203B41FA5}">
                      <a16:colId xmlns:a16="http://schemas.microsoft.com/office/drawing/2014/main" val="3046897571"/>
                    </a:ext>
                  </a:extLst>
                </a:gridCol>
                <a:gridCol w="946779">
                  <a:extLst>
                    <a:ext uri="{9D8B030D-6E8A-4147-A177-3AD203B41FA5}">
                      <a16:colId xmlns:a16="http://schemas.microsoft.com/office/drawing/2014/main" val="2036790965"/>
                    </a:ext>
                  </a:extLst>
                </a:gridCol>
                <a:gridCol w="946779">
                  <a:extLst>
                    <a:ext uri="{9D8B030D-6E8A-4147-A177-3AD203B41FA5}">
                      <a16:colId xmlns:a16="http://schemas.microsoft.com/office/drawing/2014/main" val="3874941847"/>
                    </a:ext>
                  </a:extLst>
                </a:gridCol>
                <a:gridCol w="946779">
                  <a:extLst>
                    <a:ext uri="{9D8B030D-6E8A-4147-A177-3AD203B41FA5}">
                      <a16:colId xmlns:a16="http://schemas.microsoft.com/office/drawing/2014/main" val="3489267592"/>
                    </a:ext>
                  </a:extLst>
                </a:gridCol>
              </a:tblGrid>
              <a:tr h="3090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분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26466"/>
                  </a:ext>
                </a:extLst>
              </a:tr>
              <a:tr h="481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(2.3%)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(52.3%)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174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(45.4%)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384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(100.0%)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37498"/>
                  </a:ext>
                </a:extLst>
              </a:tr>
              <a:tr h="481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상장리츠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(12.5%)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(75.0%)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(12.5%)</a:t>
                      </a:r>
                      <a:endParaRPr 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24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(100.0%)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16632"/>
                  </a:ext>
                </a:extLst>
              </a:tr>
            </a:tbl>
          </a:graphicData>
        </a:graphic>
      </p:graphicFrame>
      <p:graphicFrame>
        <p:nvGraphicFramePr>
          <p:cNvPr id="22" name="차트 21">
            <a:extLst>
              <a:ext uri="{FF2B5EF4-FFF2-40B4-BE49-F238E27FC236}">
                <a16:creationId xmlns:a16="http://schemas.microsoft.com/office/drawing/2014/main" id="{52DBA0F4-409F-AF3E-4A49-6329E510FFF0}"/>
              </a:ext>
            </a:extLst>
          </p:cNvPr>
          <p:cNvGraphicFramePr/>
          <p:nvPr/>
        </p:nvGraphicFramePr>
        <p:xfrm>
          <a:off x="756206" y="3152775"/>
          <a:ext cx="4577659" cy="322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차트 24">
            <a:extLst>
              <a:ext uri="{FF2B5EF4-FFF2-40B4-BE49-F238E27FC236}">
                <a16:creationId xmlns:a16="http://schemas.microsoft.com/office/drawing/2014/main" id="{53B091A3-85B3-7A1B-4020-2DD40E96557B}"/>
              </a:ext>
            </a:extLst>
          </p:cNvPr>
          <p:cNvGraphicFramePr/>
          <p:nvPr/>
        </p:nvGraphicFramePr>
        <p:xfrm>
          <a:off x="6153356" y="3284038"/>
          <a:ext cx="2405270" cy="317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차트 25">
            <a:extLst>
              <a:ext uri="{FF2B5EF4-FFF2-40B4-BE49-F238E27FC236}">
                <a16:creationId xmlns:a16="http://schemas.microsoft.com/office/drawing/2014/main" id="{43370159-8487-BE95-9683-A6A5B59C6DC8}"/>
              </a:ext>
            </a:extLst>
          </p:cNvPr>
          <p:cNvGraphicFramePr/>
          <p:nvPr/>
        </p:nvGraphicFramePr>
        <p:xfrm>
          <a:off x="8515958" y="3284038"/>
          <a:ext cx="2405270" cy="317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579E20E-C29E-6D7E-EF02-BF21467AE06D}"/>
              </a:ext>
            </a:extLst>
          </p:cNvPr>
          <p:cNvSpPr txBox="1"/>
          <p:nvPr/>
        </p:nvSpPr>
        <p:spPr>
          <a:xfrm>
            <a:off x="9522354" y="1529026"/>
            <a:ext cx="1269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(2024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월 기준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9D57CA-BF82-D207-5306-26909091070A}"/>
              </a:ext>
            </a:extLst>
          </p:cNvPr>
          <p:cNvSpPr txBox="1"/>
          <p:nvPr/>
        </p:nvSpPr>
        <p:spPr>
          <a:xfrm>
            <a:off x="4530440" y="1529026"/>
            <a:ext cx="803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(2023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기준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28E69E2-DD4A-D195-DDC0-7CF2BF24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1EEADC2-E05F-FD1F-D838-DAA77F8F23F5}"/>
              </a:ext>
            </a:extLst>
          </p:cNvPr>
          <p:cNvSpPr txBox="1">
            <a:spLocks/>
          </p:cNvSpPr>
          <p:nvPr/>
        </p:nvSpPr>
        <p:spPr>
          <a:xfrm>
            <a:off x="657725" y="103764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latin typeface="+mj-ea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Ⅱ</a:t>
            </a:r>
            <a:r>
              <a:rPr lang="en-US" altLang="ko-KR" sz="3200" b="1" dirty="0">
                <a:latin typeface="+mj-ea"/>
              </a:rPr>
              <a:t>. K-</a:t>
            </a:r>
            <a:r>
              <a:rPr lang="ko-KR" altLang="en-US" sz="3200" b="1" dirty="0">
                <a:latin typeface="+mj-ea"/>
              </a:rPr>
              <a:t>리츠 현황</a:t>
            </a:r>
          </a:p>
        </p:txBody>
      </p:sp>
    </p:spTree>
    <p:extLst>
      <p:ext uri="{BB962C8B-B14F-4D97-AF65-F5344CB8AC3E}">
        <p14:creationId xmlns:p14="http://schemas.microsoft.com/office/powerpoint/2010/main" val="332918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2612F4D-9802-2B86-4FD0-64699B5CF4EB}"/>
              </a:ext>
            </a:extLst>
          </p:cNvPr>
          <p:cNvCxnSpPr/>
          <p:nvPr/>
        </p:nvCxnSpPr>
        <p:spPr>
          <a:xfrm>
            <a:off x="657726" y="1134302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AE238D68-24CC-CA56-B7A7-F3406A9F57E9}"/>
              </a:ext>
            </a:extLst>
          </p:cNvPr>
          <p:cNvSpPr/>
          <p:nvPr/>
        </p:nvSpPr>
        <p:spPr>
          <a:xfrm>
            <a:off x="1823804" y="1480397"/>
            <a:ext cx="3528000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1D9D88C-FE30-1667-A615-842CB3A0B1B5}"/>
              </a:ext>
            </a:extLst>
          </p:cNvPr>
          <p:cNvSpPr/>
          <p:nvPr/>
        </p:nvSpPr>
        <p:spPr>
          <a:xfrm>
            <a:off x="774145" y="1490969"/>
            <a:ext cx="1800000" cy="540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3000">
                <a:srgbClr val="0D4B3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DADA1-05C3-3356-BED1-DB85A040D10E}"/>
              </a:ext>
            </a:extLst>
          </p:cNvPr>
          <p:cNvSpPr txBox="1"/>
          <p:nvPr/>
        </p:nvSpPr>
        <p:spPr>
          <a:xfrm>
            <a:off x="780206" y="1231671"/>
            <a:ext cx="3934113" cy="2462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lIns="0" tIns="0" rIns="0" bIns="0" rtlCol="0">
            <a:spAutoFit/>
            <a:sp3d>
              <a:bevelT w="1270"/>
            </a:sp3d>
          </a:bodyPr>
          <a:lstStyle/>
          <a:p>
            <a:pPr>
              <a:spcBef>
                <a:spcPts val="225"/>
              </a:spcBef>
            </a:pP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투자섹터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6D0EC2C6-5319-E26E-B396-C18A2D20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10793"/>
              </p:ext>
            </p:extLst>
          </p:nvPr>
        </p:nvGraphicFramePr>
        <p:xfrm>
          <a:off x="5695400" y="2052781"/>
          <a:ext cx="5806791" cy="3385091"/>
        </p:xfrm>
        <a:graphic>
          <a:graphicData uri="http://schemas.openxmlformats.org/drawingml/2006/table">
            <a:tbl>
              <a:tblPr/>
              <a:tblGrid>
                <a:gridCol w="486087">
                  <a:extLst>
                    <a:ext uri="{9D8B030D-6E8A-4147-A177-3AD203B41FA5}">
                      <a16:colId xmlns:a16="http://schemas.microsoft.com/office/drawing/2014/main" val="3581649697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2587881751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1423248734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1865413334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2952304373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1719333287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2997764985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4244424268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2348160943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1151905262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4012516275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3237571371"/>
                    </a:ext>
                  </a:extLst>
                </a:gridCol>
                <a:gridCol w="443392">
                  <a:extLst>
                    <a:ext uri="{9D8B030D-6E8A-4147-A177-3AD203B41FA5}">
                      <a16:colId xmlns:a16="http://schemas.microsoft.com/office/drawing/2014/main" val="2798681868"/>
                    </a:ext>
                  </a:extLst>
                </a:gridCol>
              </a:tblGrid>
              <a:tr h="28017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’23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’24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54688"/>
                  </a:ext>
                </a:extLst>
              </a:tr>
              <a:tr h="4137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리츠수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총자산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리츠수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총자산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리츠수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총자산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리츠수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총자산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리츠수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총자산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리츠수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총자산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09141"/>
                  </a:ext>
                </a:extLst>
              </a:tr>
              <a:tr h="2801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전 체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89.9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highlight>
                            <a:srgbClr val="E6E6E6"/>
                          </a:highlight>
                          <a:latin typeface="+mn-ea"/>
                          <a:ea typeface="+mn-ea"/>
                        </a:rPr>
                        <a:t>369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highlight>
                          <a:srgbClr val="E6E6E6"/>
                        </a:highlight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highlight>
                            <a:srgbClr val="E6E6E6"/>
                          </a:highlight>
                          <a:latin typeface="+mn-ea"/>
                          <a:ea typeface="+mn-ea"/>
                        </a:rPr>
                        <a:t>93.7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highlight>
                          <a:srgbClr val="E6E6E6"/>
                        </a:highlight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E6E6E6"/>
                          </a:highlight>
                          <a:latin typeface="+mn-ea"/>
                          <a:ea typeface="+mn-ea"/>
                        </a:rPr>
                        <a:t>384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E6E6E6"/>
                          </a:highlight>
                          <a:latin typeface="+mn-ea"/>
                          <a:ea typeface="+mn-ea"/>
                        </a:rPr>
                        <a:t>98.5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87685"/>
                  </a:ext>
                </a:extLst>
              </a:tr>
              <a:tr h="4137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오피스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87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28.4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82692"/>
                  </a:ext>
                </a:extLst>
              </a:tr>
              <a:tr h="4137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리테일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5.3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6.9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7.5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7.5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39445"/>
                  </a:ext>
                </a:extLst>
              </a:tr>
              <a:tr h="2801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물류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42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7.3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54843"/>
                  </a:ext>
                </a:extLst>
              </a:tr>
              <a:tr h="2801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호텔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7648"/>
                  </a:ext>
                </a:extLst>
              </a:tr>
              <a:tr h="2801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주택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37.5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44.2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44.9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188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46.9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71720"/>
                  </a:ext>
                </a:extLst>
              </a:tr>
              <a:tr h="2801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</a:t>
                      </a:r>
                      <a:endParaRPr lang="en-US" sz="1050" kern="0" spc="-2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58479"/>
                  </a:ext>
                </a:extLst>
              </a:tr>
              <a:tr h="4137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복합형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3.7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22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1295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5D61835-3F28-CBE1-985F-E055257DF38E}"/>
              </a:ext>
            </a:extLst>
          </p:cNvPr>
          <p:cNvSpPr txBox="1"/>
          <p:nvPr/>
        </p:nvSpPr>
        <p:spPr>
          <a:xfrm>
            <a:off x="5680964" y="5476069"/>
            <a:ext cx="3338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</a:t>
            </a:r>
            <a:r>
              <a:rPr lang="en-US" altLang="ko-KR" dirty="0"/>
              <a:t> 기타는 주유소 및 데이터 센터 등의 자산을 포함한 리츠임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7F78C-86FF-F6A7-53DA-F4A1DAD815E7}"/>
              </a:ext>
            </a:extLst>
          </p:cNvPr>
          <p:cNvSpPr txBox="1"/>
          <p:nvPr/>
        </p:nvSpPr>
        <p:spPr>
          <a:xfrm>
            <a:off x="5680963" y="5687181"/>
            <a:ext cx="395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 23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이후는 해당월 기준 제출된 투자보고서를 기반으로 집계한 자료임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4CB458C-B4CB-0E46-52E5-29234BA6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27</a:t>
            </a:fld>
            <a:endParaRPr lang="ko-KR" altLang="en-US" dirty="0"/>
          </a:p>
        </p:txBody>
      </p:sp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7A20F202-FA7E-0682-4DB3-E33F6FEB7F39}"/>
              </a:ext>
            </a:extLst>
          </p:cNvPr>
          <p:cNvGraphicFramePr/>
          <p:nvPr/>
        </p:nvGraphicFramePr>
        <p:xfrm>
          <a:off x="354980" y="1009878"/>
          <a:ext cx="5612683" cy="50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제목 4">
            <a:extLst>
              <a:ext uri="{FF2B5EF4-FFF2-40B4-BE49-F238E27FC236}">
                <a16:creationId xmlns:a16="http://schemas.microsoft.com/office/drawing/2014/main" id="{FCBDBD06-CEAB-158C-8839-D8C5EA3F0626}"/>
              </a:ext>
            </a:extLst>
          </p:cNvPr>
          <p:cNvSpPr txBox="1">
            <a:spLocks/>
          </p:cNvSpPr>
          <p:nvPr/>
        </p:nvSpPr>
        <p:spPr>
          <a:xfrm>
            <a:off x="657725" y="103764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latin typeface="+mj-ea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Ⅱ</a:t>
            </a:r>
            <a:r>
              <a:rPr lang="en-US" altLang="ko-KR" sz="3200" b="1" dirty="0">
                <a:latin typeface="+mj-ea"/>
              </a:rPr>
              <a:t>. K-</a:t>
            </a:r>
            <a:r>
              <a:rPr lang="ko-KR" altLang="en-US" sz="3200" b="1" dirty="0">
                <a:latin typeface="+mj-ea"/>
              </a:rPr>
              <a:t>리츠 현황</a:t>
            </a:r>
          </a:p>
        </p:txBody>
      </p:sp>
    </p:spTree>
    <p:extLst>
      <p:ext uri="{BB962C8B-B14F-4D97-AF65-F5344CB8AC3E}">
        <p14:creationId xmlns:p14="http://schemas.microsoft.com/office/powerpoint/2010/main" val="234718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DDAF78D-239C-2D43-5E7A-0D77F2E9D8A5}"/>
              </a:ext>
            </a:extLst>
          </p:cNvPr>
          <p:cNvCxnSpPr/>
          <p:nvPr/>
        </p:nvCxnSpPr>
        <p:spPr>
          <a:xfrm>
            <a:off x="657726" y="1134302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560C07-AB5A-DD7C-51B3-E02CAC32008C}"/>
              </a:ext>
            </a:extLst>
          </p:cNvPr>
          <p:cNvSpPr/>
          <p:nvPr/>
        </p:nvSpPr>
        <p:spPr>
          <a:xfrm>
            <a:off x="1805864" y="1490969"/>
            <a:ext cx="3838615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EA1EC0-137E-5805-90A0-681E5989F1C9}"/>
              </a:ext>
            </a:extLst>
          </p:cNvPr>
          <p:cNvSpPr/>
          <p:nvPr/>
        </p:nvSpPr>
        <p:spPr>
          <a:xfrm>
            <a:off x="756205" y="1490969"/>
            <a:ext cx="1958477" cy="540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3000">
                <a:srgbClr val="0D4B3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8288F-4C15-35DA-3DF5-1595380462FA}"/>
              </a:ext>
            </a:extLst>
          </p:cNvPr>
          <p:cNvSpPr txBox="1"/>
          <p:nvPr/>
        </p:nvSpPr>
        <p:spPr>
          <a:xfrm>
            <a:off x="762267" y="1231671"/>
            <a:ext cx="4280483" cy="2462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lIns="0" tIns="0" rIns="0" bIns="0" rtlCol="0">
            <a:spAutoFit/>
            <a:sp3d>
              <a:bevelT w="1270"/>
            </a:sp3d>
          </a:bodyPr>
          <a:lstStyle/>
          <a:p>
            <a:pPr>
              <a:spcBef>
                <a:spcPts val="225"/>
              </a:spcBef>
            </a:pP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상장리츠 현황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2955001-08A8-A98E-50D9-C06DAD45173E}"/>
              </a:ext>
            </a:extLst>
          </p:cNvPr>
          <p:cNvGraphicFramePr>
            <a:graphicFrameLocks noGrp="1"/>
          </p:cNvGraphicFramePr>
          <p:nvPr/>
        </p:nvGraphicFramePr>
        <p:xfrm>
          <a:off x="6220736" y="3116128"/>
          <a:ext cx="5184005" cy="2752678"/>
        </p:xfrm>
        <a:graphic>
          <a:graphicData uri="http://schemas.openxmlformats.org/drawingml/2006/table">
            <a:tbl>
              <a:tblPr/>
              <a:tblGrid>
                <a:gridCol w="700129">
                  <a:extLst>
                    <a:ext uri="{9D8B030D-6E8A-4147-A177-3AD203B41FA5}">
                      <a16:colId xmlns:a16="http://schemas.microsoft.com/office/drawing/2014/main" val="1137596896"/>
                    </a:ext>
                  </a:extLst>
                </a:gridCol>
                <a:gridCol w="437878">
                  <a:extLst>
                    <a:ext uri="{9D8B030D-6E8A-4147-A177-3AD203B41FA5}">
                      <a16:colId xmlns:a16="http://schemas.microsoft.com/office/drawing/2014/main" val="226435789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48737998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153698201"/>
                    </a:ext>
                  </a:extLst>
                </a:gridCol>
                <a:gridCol w="557348">
                  <a:extLst>
                    <a:ext uri="{9D8B030D-6E8A-4147-A177-3AD203B41FA5}">
                      <a16:colId xmlns:a16="http://schemas.microsoft.com/office/drawing/2014/main" val="3543495394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55625833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1603998867"/>
                    </a:ext>
                  </a:extLst>
                </a:gridCol>
                <a:gridCol w="600774">
                  <a:extLst>
                    <a:ext uri="{9D8B030D-6E8A-4147-A177-3AD203B41FA5}">
                      <a16:colId xmlns:a16="http://schemas.microsoft.com/office/drawing/2014/main" val="1479833684"/>
                    </a:ext>
                  </a:extLst>
                </a:gridCol>
                <a:gridCol w="728150">
                  <a:extLst>
                    <a:ext uri="{9D8B030D-6E8A-4147-A177-3AD203B41FA5}">
                      <a16:colId xmlns:a16="http://schemas.microsoft.com/office/drawing/2014/main" val="3469299467"/>
                    </a:ext>
                  </a:extLst>
                </a:gridCol>
              </a:tblGrid>
              <a:tr h="5848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</a:t>
                      </a:r>
                      <a:r>
                        <a:rPr lang="ko-KR" altLang="en-US" sz="105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‘23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-10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‘</a:t>
                      </a:r>
                      <a:r>
                        <a:rPr lang="en-US" altLang="ko-KR" sz="1050" kern="0" spc="-10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24</a:t>
                      </a:r>
                      <a:r>
                        <a:rPr lang="ko-KR" altLang="en-US" sz="1050" kern="0" spc="-10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년 </a:t>
                      </a:r>
                      <a:r>
                        <a:rPr lang="en-US" altLang="ko-KR" sz="1050" kern="0" spc="-10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7</a:t>
                      </a:r>
                      <a:r>
                        <a:rPr lang="ko-KR" altLang="en-US" sz="1050" kern="0" spc="-10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월</a:t>
                      </a:r>
                      <a:endParaRPr lang="ko-KR" altLang="en-US" sz="1050" kern="0" spc="-20" dirty="0">
                        <a:solidFill>
                          <a:schemeClr val="tx1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6599"/>
                  </a:ext>
                </a:extLst>
              </a:tr>
              <a:tr h="5848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상장리츠 수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23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41873"/>
                  </a:ext>
                </a:extLst>
              </a:tr>
              <a:tr h="7915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시가총액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십억원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120.9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645.6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2,057.9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4,044.2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7,404.5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6,941.4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7,448.2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8,023.9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29808"/>
                  </a:ext>
                </a:extLst>
              </a:tr>
              <a:tr h="7915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자산총계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십억원</a:t>
                      </a:r>
                      <a:r>
                        <a:rPr lang="en-US" altLang="ko-KR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400.5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1,954.1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3,538.1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7,892.5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14,604.2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19,364.4</a:t>
                      </a:r>
                      <a:endParaRPr lang="en-US" sz="105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22,361.8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20" dirty="0">
                          <a:solidFill>
                            <a:schemeClr val="tx1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23,001.8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562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8F7761C-CDF6-ED15-5B57-32D97E264321}"/>
              </a:ext>
            </a:extLst>
          </p:cNvPr>
          <p:cNvSpPr txBox="1"/>
          <p:nvPr/>
        </p:nvSpPr>
        <p:spPr>
          <a:xfrm>
            <a:off x="6281122" y="5868806"/>
            <a:ext cx="376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 23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이후는 해당월 기준 제출된 투자보고서를 기반으로 가집계한 자료임</a:t>
            </a:r>
          </a:p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 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자산총계는 연결재무제표를 고려하여 산정함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id="{19486B3F-4330-E87F-7B0E-D21C20E43543}"/>
              </a:ext>
            </a:extLst>
          </p:cNvPr>
          <p:cNvGraphicFramePr/>
          <p:nvPr/>
        </p:nvGraphicFramePr>
        <p:xfrm>
          <a:off x="756206" y="1972914"/>
          <a:ext cx="5053986" cy="457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BAC302B-B72B-0E36-03D5-8C8F4E20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7" name="제목 4">
            <a:extLst>
              <a:ext uri="{FF2B5EF4-FFF2-40B4-BE49-F238E27FC236}">
                <a16:creationId xmlns:a16="http://schemas.microsoft.com/office/drawing/2014/main" id="{5A2F837A-FCF4-91B6-0254-724F04C30C77}"/>
              </a:ext>
            </a:extLst>
          </p:cNvPr>
          <p:cNvSpPr txBox="1">
            <a:spLocks/>
          </p:cNvSpPr>
          <p:nvPr/>
        </p:nvSpPr>
        <p:spPr>
          <a:xfrm>
            <a:off x="657725" y="103764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latin typeface="+mj-ea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Ⅱ</a:t>
            </a:r>
            <a:r>
              <a:rPr lang="en-US" altLang="ko-KR" sz="3200" b="1" dirty="0">
                <a:latin typeface="+mj-ea"/>
              </a:rPr>
              <a:t>. K-</a:t>
            </a:r>
            <a:r>
              <a:rPr lang="ko-KR" altLang="en-US" sz="3200" b="1" dirty="0">
                <a:latin typeface="+mj-ea"/>
              </a:rPr>
              <a:t>리츠 현황</a:t>
            </a:r>
          </a:p>
        </p:txBody>
      </p:sp>
    </p:spTree>
    <p:extLst>
      <p:ext uri="{BB962C8B-B14F-4D97-AF65-F5344CB8AC3E}">
        <p14:creationId xmlns:p14="http://schemas.microsoft.com/office/powerpoint/2010/main" val="244782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16B9CD9-A5DE-5EDC-F9C4-4C4BB6028D0A}"/>
              </a:ext>
            </a:extLst>
          </p:cNvPr>
          <p:cNvCxnSpPr/>
          <p:nvPr/>
        </p:nvCxnSpPr>
        <p:spPr>
          <a:xfrm>
            <a:off x="657726" y="1134302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BFFE97-3B72-E0BC-65AC-27EB963D1F3E}"/>
              </a:ext>
            </a:extLst>
          </p:cNvPr>
          <p:cNvSpPr/>
          <p:nvPr/>
        </p:nvSpPr>
        <p:spPr>
          <a:xfrm>
            <a:off x="1787937" y="1508898"/>
            <a:ext cx="3750447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801108-371E-CD40-8258-60659488A589}"/>
              </a:ext>
            </a:extLst>
          </p:cNvPr>
          <p:cNvSpPr/>
          <p:nvPr/>
        </p:nvSpPr>
        <p:spPr>
          <a:xfrm>
            <a:off x="738278" y="1508898"/>
            <a:ext cx="1913493" cy="540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3000">
                <a:srgbClr val="0D4B3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5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8BBA9-8F1D-6755-93DF-64215E0F4EDE}"/>
              </a:ext>
            </a:extLst>
          </p:cNvPr>
          <p:cNvSpPr txBox="1"/>
          <p:nvPr/>
        </p:nvSpPr>
        <p:spPr>
          <a:xfrm>
            <a:off x="744340" y="1249600"/>
            <a:ext cx="3934113" cy="24622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lIns="0" tIns="0" rIns="0" bIns="0" rtlCol="0">
            <a:spAutoFit/>
            <a:sp3d>
              <a:bevelT w="1270"/>
            </a:sp3d>
          </a:bodyPr>
          <a:lstStyle/>
          <a:p>
            <a:pPr>
              <a:spcBef>
                <a:spcPts val="225"/>
              </a:spcBef>
            </a:pP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자산관리회사</a:t>
            </a:r>
            <a:r>
              <a: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(AMC) </a:t>
            </a:r>
            <a:r>
              <a:rPr lang="ko-KR" altLang="en-US" sz="1600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현황</a:t>
            </a:r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ACEB65D6-BEAF-BCBA-21EA-15F1BA29D194}"/>
              </a:ext>
            </a:extLst>
          </p:cNvPr>
          <p:cNvGraphicFramePr/>
          <p:nvPr/>
        </p:nvGraphicFramePr>
        <p:xfrm>
          <a:off x="738279" y="1990843"/>
          <a:ext cx="4937902" cy="457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E871AA1-AF73-CA6F-44D5-6C933F8B7C12}"/>
              </a:ext>
            </a:extLst>
          </p:cNvPr>
          <p:cNvGraphicFramePr>
            <a:graphicFrameLocks noGrp="1"/>
          </p:cNvGraphicFramePr>
          <p:nvPr/>
        </p:nvGraphicFramePr>
        <p:xfrm>
          <a:off x="5918134" y="2718766"/>
          <a:ext cx="5535590" cy="3114349"/>
        </p:xfrm>
        <a:graphic>
          <a:graphicData uri="http://schemas.openxmlformats.org/drawingml/2006/table">
            <a:tbl>
              <a:tblPr/>
              <a:tblGrid>
                <a:gridCol w="291978">
                  <a:extLst>
                    <a:ext uri="{9D8B030D-6E8A-4147-A177-3AD203B41FA5}">
                      <a16:colId xmlns:a16="http://schemas.microsoft.com/office/drawing/2014/main" val="3564108581"/>
                    </a:ext>
                  </a:extLst>
                </a:gridCol>
                <a:gridCol w="714540">
                  <a:extLst>
                    <a:ext uri="{9D8B030D-6E8A-4147-A177-3AD203B41FA5}">
                      <a16:colId xmlns:a16="http://schemas.microsoft.com/office/drawing/2014/main" val="477874845"/>
                    </a:ext>
                  </a:extLst>
                </a:gridCol>
                <a:gridCol w="566134">
                  <a:extLst>
                    <a:ext uri="{9D8B030D-6E8A-4147-A177-3AD203B41FA5}">
                      <a16:colId xmlns:a16="http://schemas.microsoft.com/office/drawing/2014/main" val="2395214823"/>
                    </a:ext>
                  </a:extLst>
                </a:gridCol>
                <a:gridCol w="566134">
                  <a:extLst>
                    <a:ext uri="{9D8B030D-6E8A-4147-A177-3AD203B41FA5}">
                      <a16:colId xmlns:a16="http://schemas.microsoft.com/office/drawing/2014/main" val="4162835990"/>
                    </a:ext>
                  </a:extLst>
                </a:gridCol>
                <a:gridCol w="566134">
                  <a:extLst>
                    <a:ext uri="{9D8B030D-6E8A-4147-A177-3AD203B41FA5}">
                      <a16:colId xmlns:a16="http://schemas.microsoft.com/office/drawing/2014/main" val="2263226465"/>
                    </a:ext>
                  </a:extLst>
                </a:gridCol>
                <a:gridCol w="566134">
                  <a:extLst>
                    <a:ext uri="{9D8B030D-6E8A-4147-A177-3AD203B41FA5}">
                      <a16:colId xmlns:a16="http://schemas.microsoft.com/office/drawing/2014/main" val="2366617861"/>
                    </a:ext>
                  </a:extLst>
                </a:gridCol>
                <a:gridCol w="566134">
                  <a:extLst>
                    <a:ext uri="{9D8B030D-6E8A-4147-A177-3AD203B41FA5}">
                      <a16:colId xmlns:a16="http://schemas.microsoft.com/office/drawing/2014/main" val="869681482"/>
                    </a:ext>
                  </a:extLst>
                </a:gridCol>
                <a:gridCol w="520792">
                  <a:extLst>
                    <a:ext uri="{9D8B030D-6E8A-4147-A177-3AD203B41FA5}">
                      <a16:colId xmlns:a16="http://schemas.microsoft.com/office/drawing/2014/main" val="1758527789"/>
                    </a:ext>
                  </a:extLst>
                </a:gridCol>
                <a:gridCol w="505097">
                  <a:extLst>
                    <a:ext uri="{9D8B030D-6E8A-4147-A177-3AD203B41FA5}">
                      <a16:colId xmlns:a16="http://schemas.microsoft.com/office/drawing/2014/main" val="2732548243"/>
                    </a:ext>
                  </a:extLst>
                </a:gridCol>
                <a:gridCol w="672513">
                  <a:extLst>
                    <a:ext uri="{9D8B030D-6E8A-4147-A177-3AD203B41FA5}">
                      <a16:colId xmlns:a16="http://schemas.microsoft.com/office/drawing/2014/main" val="1363015910"/>
                    </a:ext>
                  </a:extLst>
                </a:gridCol>
              </a:tblGrid>
              <a:tr h="33744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en-US" altLang="ko-KR" sz="1050" b="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</a:t>
                      </a:r>
                      <a:r>
                        <a:rPr lang="ko-KR" altLang="en-US" sz="1050" b="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’23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</a:rPr>
                        <a:t>’24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05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40482"/>
                  </a:ext>
                </a:extLst>
              </a:tr>
              <a:tr h="46281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자산관리회사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58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8984"/>
                  </a:ext>
                </a:extLst>
              </a:tr>
              <a:tr h="46281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전업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17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20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29909"/>
                  </a:ext>
                </a:extLst>
              </a:tr>
              <a:tr h="4628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펀드겸업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30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31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49024"/>
                  </a:ext>
                </a:extLst>
              </a:tr>
              <a:tr h="4628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신탁겸업</a:t>
                      </a:r>
                      <a:endParaRPr lang="ko-KR" alt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11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05818"/>
                  </a:ext>
                </a:extLst>
              </a:tr>
              <a:tr h="46281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자기관리리츠</a:t>
                      </a:r>
                      <a:endParaRPr lang="ko-KR" alt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4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94009"/>
                  </a:ext>
                </a:extLst>
              </a:tr>
              <a:tr h="46281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en-US" sz="1050" b="0" kern="0" spc="-2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endParaRPr lang="en-US" sz="1050" b="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62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2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66</a:t>
                      </a:r>
                    </a:p>
                  </a:txBody>
                  <a:tcPr marL="36000" marR="3600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34178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583532B-2551-F8D4-C9FD-86621E36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7" name="제목 4">
            <a:extLst>
              <a:ext uri="{FF2B5EF4-FFF2-40B4-BE49-F238E27FC236}">
                <a16:creationId xmlns:a16="http://schemas.microsoft.com/office/drawing/2014/main" id="{4485A59B-3506-8472-CB71-FB248CA15769}"/>
              </a:ext>
            </a:extLst>
          </p:cNvPr>
          <p:cNvSpPr txBox="1">
            <a:spLocks/>
          </p:cNvSpPr>
          <p:nvPr/>
        </p:nvSpPr>
        <p:spPr>
          <a:xfrm>
            <a:off x="657725" y="103764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latin typeface="+mj-ea"/>
              </a:rPr>
              <a:t> 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Ⅱ</a:t>
            </a:r>
            <a:r>
              <a:rPr lang="en-US" altLang="ko-KR" sz="3200" b="1" dirty="0">
                <a:latin typeface="+mj-ea"/>
              </a:rPr>
              <a:t>. K-</a:t>
            </a:r>
            <a:r>
              <a:rPr lang="ko-KR" altLang="en-US" sz="3200" b="1" dirty="0">
                <a:latin typeface="+mj-ea"/>
              </a:rPr>
              <a:t>리츠 현황</a:t>
            </a:r>
          </a:p>
        </p:txBody>
      </p:sp>
    </p:spTree>
    <p:extLst>
      <p:ext uri="{BB962C8B-B14F-4D97-AF65-F5344CB8AC3E}">
        <p14:creationId xmlns:p14="http://schemas.microsoft.com/office/powerpoint/2010/main" val="56417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13A9-31C6-5193-85C0-87A20943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CB8C3-F812-414C-483E-2A425990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9" y="406538"/>
            <a:ext cx="11123391" cy="7417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ko-KR" altLang="en-US" b="1" dirty="0"/>
              <a:t>목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0B234-00F6-C4E3-C3D5-B3297067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460" y="1238871"/>
            <a:ext cx="3463843" cy="5128213"/>
          </a:xfr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ko-KR" sz="2500" b="1" dirty="0"/>
              <a:t>Ⅱ. </a:t>
            </a:r>
            <a:r>
              <a:rPr lang="en-US" altLang="ko-KR" b="1" dirty="0"/>
              <a:t>K - </a:t>
            </a:r>
            <a:r>
              <a:rPr lang="ko-KR" altLang="en-US" sz="2500" b="1" dirty="0" err="1"/>
              <a:t>리츠현황</a:t>
            </a:r>
            <a:endParaRPr lang="en-US" altLang="ko-KR" sz="25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자산규모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배당수익률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∙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배당주기</a:t>
            </a:r>
            <a:endParaRPr lang="ko-KR" altLang="en-US" sz="1600" b="1" dirty="0">
              <a:latin typeface="KoPub돋움체 Bold" panose="02020603020101020101" pitchFamily="18" charset="-127"/>
              <a:ea typeface="KoPub돋움체 Bold" panose="02020603020101020101" pitchFamily="18" charset="-127"/>
              <a:cs typeface="KoPubWorld돋움체 Bold" panose="00000800000000000000" pitchFamily="2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600" b="1" dirty="0" err="1"/>
              <a:t>투자섹터</a:t>
            </a:r>
            <a:endParaRPr lang="en-US" altLang="ko-KR" sz="1600" b="1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ko-KR" altLang="en-US" sz="1600" b="1" dirty="0" err="1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상장리츠</a:t>
            </a:r>
            <a:r>
              <a:rPr lang="ko-KR" altLang="en-US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 현황</a:t>
            </a:r>
            <a:endParaRPr lang="en-US" altLang="ko-KR" sz="1600" b="1" dirty="0">
              <a:latin typeface="KoPub돋움체 Bold" panose="02020603020101020101" pitchFamily="18" charset="-127"/>
              <a:ea typeface="KoPub돋움체 Bold" panose="02020603020101020101" pitchFamily="18" charset="-127"/>
              <a:cs typeface="KoPubWorld돋움체 Bold" panose="00000800000000000000" pitchFamily="2" charset="-127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ko-KR" altLang="en-US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자산관리회사</a:t>
            </a:r>
            <a:r>
              <a:rPr lang="en-US" altLang="ko-KR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(AMC) </a:t>
            </a:r>
            <a:r>
              <a:rPr lang="ko-KR" altLang="en-US" sz="16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KoPubWorld돋움체 Bold" panose="00000800000000000000" pitchFamily="2" charset="-127"/>
              </a:rPr>
              <a:t>현황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altLang="ko-KR" sz="2000" b="1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7A3F5DC-4570-79D0-AAF0-99536688EA65}"/>
              </a:ext>
            </a:extLst>
          </p:cNvPr>
          <p:cNvSpPr txBox="1">
            <a:spLocks/>
          </p:cNvSpPr>
          <p:nvPr/>
        </p:nvSpPr>
        <p:spPr>
          <a:xfrm>
            <a:off x="8151800" y="1252823"/>
            <a:ext cx="3558804" cy="512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altLang="ko-KR" sz="9600" dirty="0"/>
              <a:t> </a:t>
            </a:r>
            <a:r>
              <a:rPr lang="en-US" altLang="ko-KR" sz="9600" b="1" kern="0" spc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Ⅲ</a:t>
            </a: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9600" b="1" dirty="0"/>
              <a:t>리츠 활용사례</a:t>
            </a:r>
            <a:endParaRPr lang="en-US" altLang="ko-KR" sz="9600" b="1" dirty="0"/>
          </a:p>
          <a:p>
            <a:pPr marL="0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ko-KR" altLang="en-US" sz="2100" b="1" dirty="0"/>
              <a:t>  </a:t>
            </a:r>
            <a:endParaRPr lang="en-US" altLang="ko-KR" sz="2100" b="1" dirty="0"/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2100" b="1" dirty="0"/>
              <a:t>                 </a:t>
            </a:r>
            <a:r>
              <a:rPr lang="ko-KR" altLang="en-US" sz="6400" b="1" dirty="0" err="1"/>
              <a:t>오피스리츠</a:t>
            </a:r>
            <a:r>
              <a:rPr lang="en-US" altLang="ko-KR" sz="6400" b="1" dirty="0"/>
              <a:t>, </a:t>
            </a:r>
            <a:r>
              <a:rPr lang="ko-KR" altLang="en-US" sz="6400" b="1" dirty="0"/>
              <a:t> </a:t>
            </a:r>
            <a:r>
              <a:rPr lang="ko-KR" altLang="en-US" sz="6400" b="1" dirty="0" err="1"/>
              <a:t>해외투자리츠</a:t>
            </a:r>
            <a:endParaRPr lang="en-US" altLang="ko-KR" sz="6400" b="1" dirty="0"/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6400" b="1" dirty="0"/>
              <a:t>      </a:t>
            </a:r>
            <a:r>
              <a:rPr lang="ko-KR" altLang="en-US" sz="6400" b="1" dirty="0" err="1"/>
              <a:t>물류창고리츠</a:t>
            </a:r>
            <a:r>
              <a:rPr lang="ko-KR" altLang="en-US" sz="6400" b="1" dirty="0"/>
              <a:t> </a:t>
            </a:r>
            <a:r>
              <a:rPr lang="en-US" altLang="ko-KR" sz="6400" b="1" dirty="0"/>
              <a:t>, </a:t>
            </a:r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6400" b="1" dirty="0"/>
              <a:t>      공공임대주택</a:t>
            </a:r>
            <a:r>
              <a:rPr lang="en-US" altLang="ko-KR" sz="6400" b="1" dirty="0"/>
              <a:t>(10</a:t>
            </a:r>
            <a:r>
              <a:rPr lang="ko-KR" altLang="en-US" sz="6400" b="1" dirty="0"/>
              <a:t>년 임대</a:t>
            </a:r>
            <a:r>
              <a:rPr lang="en-US" altLang="ko-KR" sz="6400" b="1" dirty="0"/>
              <a:t>)</a:t>
            </a:r>
            <a:r>
              <a:rPr lang="ko-KR" altLang="en-US" sz="6400" b="1" dirty="0"/>
              <a:t>리츠</a:t>
            </a:r>
            <a:endParaRPr lang="en-US" altLang="ko-KR" sz="6400" b="1" dirty="0"/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6400" b="1" dirty="0"/>
              <a:t>      공공지원 </a:t>
            </a:r>
            <a:r>
              <a:rPr lang="ko-KR" altLang="en-US" sz="6400" b="1" dirty="0" err="1"/>
              <a:t>민간임대주택리츠</a:t>
            </a:r>
            <a:endParaRPr lang="en-US" altLang="ko-KR" sz="6400" b="1" dirty="0"/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6400" b="1" dirty="0"/>
              <a:t>      </a:t>
            </a:r>
            <a:r>
              <a:rPr lang="en-US" altLang="ko-KR" sz="6400" b="1" dirty="0"/>
              <a:t>HUB</a:t>
            </a:r>
            <a:r>
              <a:rPr lang="ko-KR" altLang="en-US" sz="6400" b="1" dirty="0"/>
              <a:t>리츠</a:t>
            </a:r>
            <a:r>
              <a:rPr lang="en-US" altLang="ko-KR" sz="6400" b="1" dirty="0"/>
              <a:t>, </a:t>
            </a:r>
            <a:r>
              <a:rPr lang="ko-KR" altLang="en-US" sz="6400" b="1" dirty="0" err="1"/>
              <a:t>앵커리츠</a:t>
            </a:r>
            <a:r>
              <a:rPr lang="ko-KR" altLang="en-US" sz="6400" b="1" dirty="0"/>
              <a:t> </a:t>
            </a:r>
            <a:endParaRPr lang="en-US" altLang="ko-KR" sz="6400" b="1" dirty="0"/>
          </a:p>
          <a:p>
            <a:pPr marL="0" lvl="1" indent="0">
              <a:lnSpc>
                <a:spcPct val="140000"/>
              </a:lnSpc>
              <a:buNone/>
            </a:pPr>
            <a:r>
              <a:rPr lang="ko-KR" altLang="en-US" sz="4800" b="1" dirty="0"/>
              <a:t>       </a:t>
            </a:r>
            <a:r>
              <a:rPr lang="ko-KR" altLang="en-US" sz="4800" b="1" dirty="0" err="1"/>
              <a:t>토지지원리츠</a:t>
            </a:r>
            <a:r>
              <a:rPr lang="en-US" altLang="ko-KR" sz="4800" b="1" dirty="0"/>
              <a:t>+</a:t>
            </a:r>
            <a:r>
              <a:rPr lang="ko-KR" altLang="en-US" sz="4800" b="1" dirty="0" err="1"/>
              <a:t>토지임대부공공임대주택리츠</a:t>
            </a:r>
            <a:endParaRPr lang="en-US" altLang="ko-KR" sz="4800" b="1" dirty="0"/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4500" b="1" dirty="0"/>
              <a:t>       </a:t>
            </a:r>
            <a:r>
              <a:rPr lang="ko-KR" altLang="en-US" sz="6400" b="1" dirty="0" err="1"/>
              <a:t>도시개발리츠</a:t>
            </a:r>
            <a:r>
              <a:rPr lang="en-US" altLang="ko-KR" sz="6400" b="1" dirty="0"/>
              <a:t>, </a:t>
            </a:r>
            <a:r>
              <a:rPr lang="ko-KR" altLang="en-US" sz="6400" b="1" dirty="0" err="1"/>
              <a:t>도시재생리츠</a:t>
            </a:r>
            <a:endParaRPr lang="en-US" altLang="ko-KR" sz="6400" b="1" dirty="0"/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ko-KR" altLang="en-US" sz="4800" b="1" kern="0" spc="0" dirty="0">
                <a:effectLst/>
                <a:latin typeface="+mn-ea"/>
                <a:ea typeface="+mn-ea"/>
              </a:rPr>
              <a:t>    </a:t>
            </a:r>
            <a:r>
              <a:rPr lang="ko-KR" altLang="en-US" sz="4800" b="1" kern="0" spc="-40" dirty="0">
                <a:effectLst/>
                <a:latin typeface="+mn-ea"/>
                <a:ea typeface="+mn-ea"/>
              </a:rPr>
              <a:t>공공기관 자체사업 </a:t>
            </a:r>
            <a:r>
              <a:rPr lang="en-US" altLang="ko-KR" sz="4800" b="1" kern="0" spc="-40" dirty="0">
                <a:effectLst/>
                <a:latin typeface="+mn-ea"/>
                <a:ea typeface="+mn-ea"/>
              </a:rPr>
              <a:t>vs </a:t>
            </a:r>
            <a:r>
              <a:rPr lang="ko-KR" altLang="en-US" sz="4800" b="1" kern="0" spc="-40" dirty="0">
                <a:effectLst/>
                <a:latin typeface="+mn-ea"/>
                <a:ea typeface="+mn-ea"/>
              </a:rPr>
              <a:t>리츠를 통한 사업 비교</a:t>
            </a:r>
            <a:endParaRPr lang="en-US" altLang="ko-KR" sz="4800" b="1" kern="0" spc="-40" dirty="0">
              <a:effectLst/>
              <a:latin typeface="+mn-ea"/>
              <a:ea typeface="+mn-ea"/>
            </a:endParaRPr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endParaRPr lang="en-US" altLang="ko-KR" sz="4800" b="1" spc="-40" dirty="0"/>
          </a:p>
          <a:p>
            <a:pPr marL="0" marR="0" lvl="0" indent="0" algn="l" defTabSz="914400" rtl="0" eaLnBrk="1" fontAlgn="auto" latinLnBrk="1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9600" b="1" dirty="0"/>
              <a:t>Ⅳ</a:t>
            </a:r>
            <a:r>
              <a:rPr kumimoji="0" lang="en-US" altLang="ko-KR" sz="9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9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리츠 미래</a:t>
            </a:r>
            <a:endParaRPr kumimoji="0" lang="en-US" altLang="ko-KR" sz="9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5600" b="1" dirty="0"/>
              <a:t> </a:t>
            </a:r>
            <a:r>
              <a:rPr lang="ko-KR" altLang="en-US" sz="6600" b="1" dirty="0"/>
              <a:t>    </a:t>
            </a:r>
            <a:r>
              <a:rPr lang="ko-KR" altLang="en-US" sz="6400" b="1" dirty="0"/>
              <a:t>투자 영역 확대</a:t>
            </a:r>
            <a:r>
              <a:rPr lang="en-US" altLang="ko-KR" sz="6400" b="1" dirty="0"/>
              <a:t>, </a:t>
            </a:r>
            <a:r>
              <a:rPr lang="ko-KR" altLang="en-US" sz="6400" b="1" dirty="0"/>
              <a:t>운영 규제 완화</a:t>
            </a:r>
            <a:endParaRPr lang="en-US" altLang="ko-KR" sz="6400" b="1" dirty="0"/>
          </a:p>
          <a:p>
            <a:pPr marL="0" marR="0" lvl="0" indent="0" algn="l" defTabSz="914400" rtl="0" eaLnBrk="1" fontAlgn="auto" latinLnBrk="1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6400" b="1" dirty="0"/>
              <a:t>     </a:t>
            </a:r>
            <a:r>
              <a:rPr lang="ko-KR" altLang="en-US" sz="6400" b="1" dirty="0"/>
              <a:t>리츠를 전문 </a:t>
            </a:r>
            <a:r>
              <a:rPr lang="ko-KR" altLang="en-US" sz="6400" b="1" dirty="0" err="1"/>
              <a:t>디벨로퍼로</a:t>
            </a:r>
            <a:r>
              <a:rPr lang="ko-KR" altLang="en-US" sz="6400" b="1" dirty="0"/>
              <a:t> 육성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D2AF0F7-487F-258D-634E-24C8D60373BD}"/>
              </a:ext>
            </a:extLst>
          </p:cNvPr>
          <p:cNvSpPr txBox="1">
            <a:spLocks/>
          </p:cNvSpPr>
          <p:nvPr/>
        </p:nvSpPr>
        <p:spPr>
          <a:xfrm>
            <a:off x="587219" y="1238871"/>
            <a:ext cx="3853417" cy="5128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Ⅰ.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리츠 이해</a:t>
            </a:r>
            <a:endParaRPr lang="en-US" altLang="ko-KR" sz="2500" b="1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부동산 간접투자 수단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주요 국가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상장리츠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현황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정의 ∙ 구조 ∙ 투자 대상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리츠 종류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운용 구조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600" b="1" dirty="0"/>
              <a:t>투자 프로세스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장점 ∙ 단점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리츠와 부동산펀드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PFV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비교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  <a:cs typeface="+mj-cs"/>
              </a:rPr>
              <a:t>리츠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  <a:cs typeface="+mj-cs"/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  <a:cs typeface="+mj-cs"/>
              </a:rPr>
              <a:t>부동산펀드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  <a:cs typeface="+mj-cs"/>
              </a:rPr>
              <a:t>, PFV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  <a:cs typeface="+mj-cs"/>
              </a:rPr>
              <a:t>활용</a:t>
            </a:r>
            <a:endParaRPr lang="en-US" altLang="ko-KR" sz="16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A1E3FF-1158-AEE4-550C-1A56C842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3462" y="6382471"/>
            <a:ext cx="520337" cy="365125"/>
          </a:xfrm>
        </p:spPr>
        <p:txBody>
          <a:bodyPr/>
          <a:lstStyle/>
          <a:p>
            <a:fld id="{67BAD63E-7DD7-4B2D-8D64-7F590779F299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334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AD2E1CB7-746C-4800-E3A4-98037B45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981" y="2029168"/>
            <a:ext cx="6790038" cy="133187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4900" b="1" kern="0" spc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Ⅲ</a:t>
            </a:r>
            <a:r>
              <a:rPr lang="en-US" altLang="ko-KR" b="1" dirty="0"/>
              <a:t>. </a:t>
            </a:r>
            <a:r>
              <a:rPr lang="ko-KR" altLang="en-US" b="1" dirty="0"/>
              <a:t>리츠 활용 사례</a:t>
            </a:r>
            <a:r>
              <a:rPr lang="en-US" altLang="ko-KR" sz="2400" b="1" dirty="0"/>
              <a:t>  </a:t>
            </a:r>
            <a:endParaRPr lang="ko-KR" altLang="en-US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2BCD84-9750-A0D4-86F5-A7599862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432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Ⅲ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 err="1"/>
              <a:t>오피스리츠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_x212620040" descr="EMB000018ac062f">
            <a:extLst>
              <a:ext uri="{FF2B5EF4-FFF2-40B4-BE49-F238E27FC236}">
                <a16:creationId xmlns:a16="http://schemas.microsoft.com/office/drawing/2014/main" id="{827401F3-5FCA-CAF3-DF1A-A2759F96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3" y="1804350"/>
            <a:ext cx="8858250" cy="45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24F1175-10CA-8343-CE70-6A9C4BBB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766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j-ea"/>
                <a:cs typeface="Calibri Light" panose="020F0302020204030204" pitchFamily="34" charset="0"/>
              </a:rPr>
              <a:t>Ⅲ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활용사례</a:t>
            </a:r>
            <a:r>
              <a:rPr lang="en-US" altLang="ko-KR" sz="4000" b="1" dirty="0"/>
              <a:t> </a:t>
            </a:r>
            <a:r>
              <a:rPr lang="en-US" altLang="ko-KR" sz="2400" b="1" dirty="0"/>
              <a:t>– </a:t>
            </a:r>
            <a:r>
              <a:rPr lang="ko-KR" altLang="en-US" sz="2400" b="1" dirty="0" err="1"/>
              <a:t>해외투자리츠</a:t>
            </a:r>
            <a:endParaRPr lang="ko-KR" altLang="en-US" sz="24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62C16F58-CE54-3555-3814-68743E22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5" y="1439878"/>
            <a:ext cx="8730115" cy="5332639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F631A59-53EB-BCAE-5372-0A8079C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21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</a:t>
            </a:r>
            <a:r>
              <a:rPr lang="en-US" altLang="ko-KR" sz="3200" b="1" dirty="0"/>
              <a:t> </a:t>
            </a:r>
            <a:r>
              <a:rPr lang="en-US" altLang="ko-KR" sz="2400" b="1" dirty="0"/>
              <a:t>– </a:t>
            </a:r>
            <a:r>
              <a:rPr lang="ko-KR" altLang="en-US" sz="2400" b="1" dirty="0" err="1"/>
              <a:t>물류창고리츠</a:t>
            </a:r>
            <a:endParaRPr lang="ko-KR" altLang="en-US" sz="24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FCF19412-B031-D0D7-2126-CA6CA0A4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5" y="1315453"/>
            <a:ext cx="9154246" cy="5892191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A52499D-C8E5-F4B7-77B5-767B95FE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1627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공공임대주택</a:t>
            </a:r>
            <a:r>
              <a:rPr lang="en-US" altLang="ko-KR" sz="2400" b="1" dirty="0"/>
              <a:t>(10</a:t>
            </a:r>
            <a:r>
              <a:rPr lang="ko-KR" altLang="en-US" sz="2400" b="1" dirty="0"/>
              <a:t>년 임대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리츠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1D58DD6-1D24-3549-46C4-52C9285B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E8A68C3-9151-DBC0-47D3-5550C1EF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61" y="1468157"/>
            <a:ext cx="9310868" cy="525331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5690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공공지원 </a:t>
            </a:r>
            <a:r>
              <a:rPr lang="ko-KR" altLang="en-US" sz="2400" b="1" dirty="0" err="1"/>
              <a:t>민간임대주택리츠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D6B1FF60-03D5-4E5F-B232-93EB2DE8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6978"/>
            <a:ext cx="10448925" cy="501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6710681-699E-BFE4-C60F-63B1EB70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388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4ADF9-476C-48AF-9E9E-D9F9FEED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 anchor="ctr"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앵커리츠를 활용한 임대주택 운영 사례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954C0FC-64D7-47BC-93B0-F83AE98B0D4D}"/>
              </a:ext>
            </a:extLst>
          </p:cNvPr>
          <p:cNvCxnSpPr>
            <a:cxnSpLocks/>
          </p:cNvCxnSpPr>
          <p:nvPr/>
        </p:nvCxnSpPr>
        <p:spPr>
          <a:xfrm>
            <a:off x="677334" y="1074199"/>
            <a:ext cx="9272209" cy="0"/>
          </a:xfrm>
          <a:prstGeom prst="line">
            <a:avLst/>
          </a:prstGeom>
          <a:ln w="31750" cmpd="thinThick">
            <a:solidFill>
              <a:srgbClr val="00B05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A52D008-5FEB-B444-3B3E-B89FA4AA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81" y="1615060"/>
            <a:ext cx="8806144" cy="3987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8A67B-B992-5845-E19E-9415AF2A2089}"/>
              </a:ext>
            </a:extLst>
          </p:cNvPr>
          <p:cNvSpPr txBox="1"/>
          <p:nvPr/>
        </p:nvSpPr>
        <p:spPr>
          <a:xfrm>
            <a:off x="714252" y="1349241"/>
            <a:ext cx="585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dirty="0">
                <a:latin typeface="+mj-ea"/>
                <a:ea typeface="+mj-ea"/>
              </a:rPr>
              <a:t>임대주택 母리츠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앵커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+ </a:t>
            </a:r>
            <a:r>
              <a:rPr lang="ko-KR" altLang="en-US" dirty="0">
                <a:latin typeface="+mj-ea"/>
                <a:ea typeface="+mj-ea"/>
              </a:rPr>
              <a:t>임대주택 子리츠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91FCF87-08A0-46A1-21D6-C02C235BEB56}"/>
              </a:ext>
            </a:extLst>
          </p:cNvPr>
          <p:cNvSpPr/>
          <p:nvPr/>
        </p:nvSpPr>
        <p:spPr>
          <a:xfrm>
            <a:off x="2574856" y="4341091"/>
            <a:ext cx="5477164" cy="9018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子 리츠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(29</a:t>
            </a:r>
            <a:r>
              <a:rPr lang="ko-KR" altLang="en-US" dirty="0">
                <a:solidFill>
                  <a:sysClr val="windowText" lastClr="000000"/>
                </a:solidFill>
              </a:rPr>
              <a:t>개 공공지원 </a:t>
            </a:r>
            <a:r>
              <a:rPr lang="ko-KR" altLang="en-US" dirty="0" err="1">
                <a:solidFill>
                  <a:sysClr val="windowText" lastClr="000000"/>
                </a:solidFill>
              </a:rPr>
              <a:t>민간임대주택리츠</a:t>
            </a:r>
            <a:r>
              <a:rPr lang="en-US" altLang="ko-KR" dirty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설명선: 선 7">
            <a:extLst>
              <a:ext uri="{FF2B5EF4-FFF2-40B4-BE49-F238E27FC236}">
                <a16:creationId xmlns:a16="http://schemas.microsoft.com/office/drawing/2014/main" id="{1EBBDB97-907E-A980-27E9-F9633956DDC5}"/>
              </a:ext>
            </a:extLst>
          </p:cNvPr>
          <p:cNvSpPr/>
          <p:nvPr/>
        </p:nvSpPr>
        <p:spPr>
          <a:xfrm>
            <a:off x="2222510" y="5576983"/>
            <a:ext cx="1022897" cy="471054"/>
          </a:xfrm>
          <a:prstGeom prst="borderCallout1">
            <a:avLst>
              <a:gd name="adj1" fmla="val 8946"/>
              <a:gd name="adj2" fmla="val 59622"/>
              <a:gd name="adj3" fmla="val -72927"/>
              <a:gd name="adj4" fmla="val 610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임대주택</a:t>
            </a:r>
          </a:p>
        </p:txBody>
      </p:sp>
      <p:sp>
        <p:nvSpPr>
          <p:cNvPr id="9" name="설명선: 선 8">
            <a:extLst>
              <a:ext uri="{FF2B5EF4-FFF2-40B4-BE49-F238E27FC236}">
                <a16:creationId xmlns:a16="http://schemas.microsoft.com/office/drawing/2014/main" id="{167EFC37-B942-81F5-E85C-B953ADBEDB65}"/>
              </a:ext>
            </a:extLst>
          </p:cNvPr>
          <p:cNvSpPr/>
          <p:nvPr/>
        </p:nvSpPr>
        <p:spPr>
          <a:xfrm>
            <a:off x="3528880" y="5576983"/>
            <a:ext cx="1022897" cy="471054"/>
          </a:xfrm>
          <a:prstGeom prst="borderCallout1">
            <a:avLst>
              <a:gd name="adj1" fmla="val 6985"/>
              <a:gd name="adj2" fmla="val 47884"/>
              <a:gd name="adj3" fmla="val -74464"/>
              <a:gd name="adj4" fmla="val 473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임대주택</a:t>
            </a:r>
          </a:p>
        </p:txBody>
      </p:sp>
      <p:sp>
        <p:nvSpPr>
          <p:cNvPr id="10" name="설명선: 선 9">
            <a:extLst>
              <a:ext uri="{FF2B5EF4-FFF2-40B4-BE49-F238E27FC236}">
                <a16:creationId xmlns:a16="http://schemas.microsoft.com/office/drawing/2014/main" id="{49B9FD2D-E14D-7A43-6EBF-52E1018FBC49}"/>
              </a:ext>
            </a:extLst>
          </p:cNvPr>
          <p:cNvSpPr/>
          <p:nvPr/>
        </p:nvSpPr>
        <p:spPr>
          <a:xfrm>
            <a:off x="4807916" y="5576983"/>
            <a:ext cx="1022897" cy="471054"/>
          </a:xfrm>
          <a:prstGeom prst="borderCallout1">
            <a:avLst>
              <a:gd name="adj1" fmla="val 6985"/>
              <a:gd name="adj2" fmla="val 47884"/>
              <a:gd name="adj3" fmla="val -67892"/>
              <a:gd name="adj4" fmla="val 481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임대주택</a:t>
            </a:r>
          </a:p>
        </p:txBody>
      </p:sp>
      <p:sp>
        <p:nvSpPr>
          <p:cNvPr id="11" name="설명선: 선 10">
            <a:extLst>
              <a:ext uri="{FF2B5EF4-FFF2-40B4-BE49-F238E27FC236}">
                <a16:creationId xmlns:a16="http://schemas.microsoft.com/office/drawing/2014/main" id="{6EE7B3DD-7321-D71D-6961-8877C50DA301}"/>
              </a:ext>
            </a:extLst>
          </p:cNvPr>
          <p:cNvSpPr/>
          <p:nvPr/>
        </p:nvSpPr>
        <p:spPr>
          <a:xfrm>
            <a:off x="6086952" y="5576983"/>
            <a:ext cx="1022897" cy="471054"/>
          </a:xfrm>
          <a:prstGeom prst="borderCallout1">
            <a:avLst>
              <a:gd name="adj1" fmla="val 6985"/>
              <a:gd name="adj2" fmla="val 47884"/>
              <a:gd name="adj3" fmla="val -71814"/>
              <a:gd name="adj4" fmla="val 4729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임대주택</a:t>
            </a: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DF17737F-EDFF-9752-95B0-530BA9CC7DE4}"/>
              </a:ext>
            </a:extLst>
          </p:cNvPr>
          <p:cNvSpPr/>
          <p:nvPr/>
        </p:nvSpPr>
        <p:spPr>
          <a:xfrm>
            <a:off x="7342895" y="5576983"/>
            <a:ext cx="1022897" cy="471054"/>
          </a:xfrm>
          <a:prstGeom prst="borderCallout1">
            <a:avLst>
              <a:gd name="adj1" fmla="val 6985"/>
              <a:gd name="adj2" fmla="val 47884"/>
              <a:gd name="adj3" fmla="val -73775"/>
              <a:gd name="adj4" fmla="val 481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임대주택</a:t>
            </a:r>
          </a:p>
        </p:txBody>
      </p:sp>
      <p:sp>
        <p:nvSpPr>
          <p:cNvPr id="3" name="제목 4">
            <a:extLst>
              <a:ext uri="{FF2B5EF4-FFF2-40B4-BE49-F238E27FC236}">
                <a16:creationId xmlns:a16="http://schemas.microsoft.com/office/drawing/2014/main" id="{4624F648-9A8C-A2C9-75A6-B82DA3ECF651}"/>
              </a:ext>
            </a:extLst>
          </p:cNvPr>
          <p:cNvSpPr txBox="1">
            <a:spLocks/>
          </p:cNvSpPr>
          <p:nvPr/>
        </p:nvSpPr>
        <p:spPr>
          <a:xfrm>
            <a:off x="657725" y="284915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HUB</a:t>
            </a:r>
            <a:r>
              <a:rPr lang="ko-KR" altLang="en-US" sz="2400" b="1" dirty="0"/>
              <a:t>리츠</a:t>
            </a:r>
            <a:endParaRPr lang="ko-KR" altLang="en-US" sz="3200" b="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3D3DE6B-59EF-4577-0BDD-80C0D18C71E3}"/>
              </a:ext>
            </a:extLst>
          </p:cNvPr>
          <p:cNvCxnSpPr/>
          <p:nvPr/>
        </p:nvCxnSpPr>
        <p:spPr>
          <a:xfrm>
            <a:off x="657726" y="1255071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345C00B-C71E-A9A6-C165-097001F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2532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4ADF9-476C-48AF-9E9E-D9F9FEED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 anchor="ctr"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앵커리츠를 활용한 임대주택 운영 사례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954C0FC-64D7-47BC-93B0-F83AE98B0D4D}"/>
              </a:ext>
            </a:extLst>
          </p:cNvPr>
          <p:cNvCxnSpPr>
            <a:cxnSpLocks/>
          </p:cNvCxnSpPr>
          <p:nvPr/>
        </p:nvCxnSpPr>
        <p:spPr>
          <a:xfrm>
            <a:off x="677334" y="1074199"/>
            <a:ext cx="9272209" cy="0"/>
          </a:xfrm>
          <a:prstGeom prst="line">
            <a:avLst/>
          </a:prstGeom>
          <a:ln w="31750" cmpd="thinThick">
            <a:solidFill>
              <a:srgbClr val="00B05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제목 4">
            <a:extLst>
              <a:ext uri="{FF2B5EF4-FFF2-40B4-BE49-F238E27FC236}">
                <a16:creationId xmlns:a16="http://schemas.microsoft.com/office/drawing/2014/main" id="{4624F648-9A8C-A2C9-75A6-B82DA3ECF651}"/>
              </a:ext>
            </a:extLst>
          </p:cNvPr>
          <p:cNvSpPr txBox="1">
            <a:spLocks/>
          </p:cNvSpPr>
          <p:nvPr/>
        </p:nvSpPr>
        <p:spPr>
          <a:xfrm>
            <a:off x="657725" y="284915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 err="1"/>
              <a:t>앵커리츠</a:t>
            </a:r>
            <a:endParaRPr lang="ko-KR" altLang="en-US" sz="3200" b="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3D3DE6B-59EF-4577-0BDD-80C0D18C71E3}"/>
              </a:ext>
            </a:extLst>
          </p:cNvPr>
          <p:cNvCxnSpPr/>
          <p:nvPr/>
        </p:nvCxnSpPr>
        <p:spPr>
          <a:xfrm>
            <a:off x="657726" y="1255071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345C00B-C71E-A9A6-C165-097001F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D9807F7D-8E22-400B-8A14-794EFC80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27" y="1784053"/>
            <a:ext cx="8916309" cy="421305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5827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토지지원리츠</a:t>
            </a:r>
            <a:r>
              <a:rPr lang="en-US" altLang="ko-KR" sz="2400" b="1" dirty="0"/>
              <a:t>+</a:t>
            </a:r>
            <a:r>
              <a:rPr lang="ko-KR" altLang="en-US" sz="2400" b="1" dirty="0"/>
              <a:t>토지임대부 </a:t>
            </a:r>
            <a:r>
              <a:rPr lang="ko-KR" altLang="en-US" sz="2400" b="1" dirty="0" err="1"/>
              <a:t>공공임대주택리츠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236325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그룹 1002">
            <a:extLst>
              <a:ext uri="{FF2B5EF4-FFF2-40B4-BE49-F238E27FC236}">
                <a16:creationId xmlns:a16="http://schemas.microsoft.com/office/drawing/2014/main" id="{BDC37F8C-667C-C4D5-68F7-8E8BF91B6E6C}"/>
              </a:ext>
            </a:extLst>
          </p:cNvPr>
          <p:cNvGrpSpPr/>
          <p:nvPr/>
        </p:nvGrpSpPr>
        <p:grpSpPr>
          <a:xfrm>
            <a:off x="639281" y="2062682"/>
            <a:ext cx="3212145" cy="3212145"/>
            <a:chOff x="958921" y="3094023"/>
            <a:chExt cx="4818218" cy="4818218"/>
          </a:xfrm>
        </p:grpSpPr>
        <p:pic>
          <p:nvPicPr>
            <p:cNvPr id="3" name="Object 7">
              <a:extLst>
                <a:ext uri="{FF2B5EF4-FFF2-40B4-BE49-F238E27FC236}">
                  <a16:creationId xmlns:a16="http://schemas.microsoft.com/office/drawing/2014/main" id="{14002D54-73CC-9724-69DA-6F293C0F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921" y="3094023"/>
              <a:ext cx="4818218" cy="4818218"/>
            </a:xfrm>
            <a:prstGeom prst="rect">
              <a:avLst/>
            </a:prstGeom>
          </p:spPr>
        </p:pic>
      </p:grpSp>
      <p:grpSp>
        <p:nvGrpSpPr>
          <p:cNvPr id="4" name="그룹 1003">
            <a:extLst>
              <a:ext uri="{FF2B5EF4-FFF2-40B4-BE49-F238E27FC236}">
                <a16:creationId xmlns:a16="http://schemas.microsoft.com/office/drawing/2014/main" id="{E43C120F-5A1B-385D-2E37-9FE5A6D9EF87}"/>
              </a:ext>
            </a:extLst>
          </p:cNvPr>
          <p:cNvGrpSpPr/>
          <p:nvPr/>
        </p:nvGrpSpPr>
        <p:grpSpPr>
          <a:xfrm>
            <a:off x="9761759" y="4529599"/>
            <a:ext cx="1911279" cy="1053832"/>
            <a:chOff x="14642639" y="6794398"/>
            <a:chExt cx="2866918" cy="1580748"/>
          </a:xfrm>
        </p:grpSpPr>
        <p:grpSp>
          <p:nvGrpSpPr>
            <p:cNvPr id="6" name="그룹 1004">
              <a:extLst>
                <a:ext uri="{FF2B5EF4-FFF2-40B4-BE49-F238E27FC236}">
                  <a16:creationId xmlns:a16="http://schemas.microsoft.com/office/drawing/2014/main" id="{2458FC89-9A77-7B26-C039-FC0CA3CFBF1B}"/>
                </a:ext>
              </a:extLst>
            </p:cNvPr>
            <p:cNvGrpSpPr/>
            <p:nvPr/>
          </p:nvGrpSpPr>
          <p:grpSpPr>
            <a:xfrm>
              <a:off x="14642639" y="7101903"/>
              <a:ext cx="2866918" cy="1273243"/>
              <a:chOff x="14642639" y="7101903"/>
              <a:chExt cx="2866918" cy="1273243"/>
            </a:xfrm>
          </p:grpSpPr>
          <p:pic>
            <p:nvPicPr>
              <p:cNvPr id="10" name="Object 11">
                <a:extLst>
                  <a:ext uri="{FF2B5EF4-FFF2-40B4-BE49-F238E27FC236}">
                    <a16:creationId xmlns:a16="http://schemas.microsoft.com/office/drawing/2014/main" id="{C736669D-FD12-FA68-7E81-B43595A57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642639" y="7101903"/>
                <a:ext cx="2866918" cy="1273243"/>
              </a:xfrm>
              <a:prstGeom prst="rect">
                <a:avLst/>
              </a:prstGeom>
            </p:spPr>
          </p:pic>
        </p:grpSp>
        <p:grpSp>
          <p:nvGrpSpPr>
            <p:cNvPr id="8" name="그룹 1005">
              <a:extLst>
                <a:ext uri="{FF2B5EF4-FFF2-40B4-BE49-F238E27FC236}">
                  <a16:creationId xmlns:a16="http://schemas.microsoft.com/office/drawing/2014/main" id="{565D981D-EE90-3D0D-534B-B87D98583CF3}"/>
                </a:ext>
              </a:extLst>
            </p:cNvPr>
            <p:cNvGrpSpPr/>
            <p:nvPr/>
          </p:nvGrpSpPr>
          <p:grpSpPr>
            <a:xfrm>
              <a:off x="14652162" y="6794398"/>
              <a:ext cx="2857394" cy="602743"/>
              <a:chOff x="14652162" y="6794398"/>
              <a:chExt cx="2857394" cy="602743"/>
            </a:xfrm>
          </p:grpSpPr>
          <p:pic>
            <p:nvPicPr>
              <p:cNvPr id="9" name="Object 14">
                <a:extLst>
                  <a:ext uri="{FF2B5EF4-FFF2-40B4-BE49-F238E27FC236}">
                    <a16:creationId xmlns:a16="http://schemas.microsoft.com/office/drawing/2014/main" id="{69314E44-77FC-6E20-5566-6046A0AE2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652162" y="6794398"/>
                <a:ext cx="2857394" cy="602743"/>
              </a:xfrm>
              <a:prstGeom prst="rect">
                <a:avLst/>
              </a:prstGeom>
            </p:spPr>
          </p:pic>
        </p:grpSp>
      </p:grpSp>
      <p:grpSp>
        <p:nvGrpSpPr>
          <p:cNvPr id="11" name="그룹 1006">
            <a:extLst>
              <a:ext uri="{FF2B5EF4-FFF2-40B4-BE49-F238E27FC236}">
                <a16:creationId xmlns:a16="http://schemas.microsoft.com/office/drawing/2014/main" id="{7C6E2D21-13F1-AA81-2238-EE57436A672C}"/>
              </a:ext>
            </a:extLst>
          </p:cNvPr>
          <p:cNvGrpSpPr/>
          <p:nvPr/>
        </p:nvGrpSpPr>
        <p:grpSpPr>
          <a:xfrm>
            <a:off x="9746605" y="3209228"/>
            <a:ext cx="1911279" cy="848829"/>
            <a:chOff x="14619907" y="4813841"/>
            <a:chExt cx="2866918" cy="1273243"/>
          </a:xfrm>
        </p:grpSpPr>
        <p:pic>
          <p:nvPicPr>
            <p:cNvPr id="12" name="Object 18">
              <a:extLst>
                <a:ext uri="{FF2B5EF4-FFF2-40B4-BE49-F238E27FC236}">
                  <a16:creationId xmlns:a16="http://schemas.microsoft.com/office/drawing/2014/main" id="{32BDFFC7-C5CD-4C6F-2B53-FD1101E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19907" y="4813841"/>
              <a:ext cx="2866918" cy="1273243"/>
            </a:xfrm>
            <a:prstGeom prst="rect">
              <a:avLst/>
            </a:prstGeom>
          </p:spPr>
        </p:pic>
      </p:grpSp>
      <p:grpSp>
        <p:nvGrpSpPr>
          <p:cNvPr id="13" name="그룹 1007">
            <a:extLst>
              <a:ext uri="{FF2B5EF4-FFF2-40B4-BE49-F238E27FC236}">
                <a16:creationId xmlns:a16="http://schemas.microsoft.com/office/drawing/2014/main" id="{EC42A808-19D9-6C12-0876-E82C3ADDAC76}"/>
              </a:ext>
            </a:extLst>
          </p:cNvPr>
          <p:cNvGrpSpPr/>
          <p:nvPr/>
        </p:nvGrpSpPr>
        <p:grpSpPr>
          <a:xfrm>
            <a:off x="9752954" y="3004224"/>
            <a:ext cx="1904929" cy="401829"/>
            <a:chOff x="14629431" y="4506336"/>
            <a:chExt cx="2857394" cy="602743"/>
          </a:xfrm>
        </p:grpSpPr>
        <p:pic>
          <p:nvPicPr>
            <p:cNvPr id="14" name="Object 21">
              <a:extLst>
                <a:ext uri="{FF2B5EF4-FFF2-40B4-BE49-F238E27FC236}">
                  <a16:creationId xmlns:a16="http://schemas.microsoft.com/office/drawing/2014/main" id="{B8DF7F03-A222-E099-A017-DCC97539F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29431" y="4506336"/>
              <a:ext cx="2857394" cy="602743"/>
            </a:xfrm>
            <a:prstGeom prst="rect">
              <a:avLst/>
            </a:prstGeom>
          </p:spPr>
        </p:pic>
      </p:grpSp>
      <p:grpSp>
        <p:nvGrpSpPr>
          <p:cNvPr id="15" name="그룹 1008">
            <a:extLst>
              <a:ext uri="{FF2B5EF4-FFF2-40B4-BE49-F238E27FC236}">
                <a16:creationId xmlns:a16="http://schemas.microsoft.com/office/drawing/2014/main" id="{DF737EC0-BEAD-5C70-4982-6C45C7B2DD8B}"/>
              </a:ext>
            </a:extLst>
          </p:cNvPr>
          <p:cNvGrpSpPr/>
          <p:nvPr/>
        </p:nvGrpSpPr>
        <p:grpSpPr>
          <a:xfrm>
            <a:off x="1527779" y="1950393"/>
            <a:ext cx="1911279" cy="1053832"/>
            <a:chOff x="2291668" y="2925589"/>
            <a:chExt cx="2866918" cy="1580748"/>
          </a:xfrm>
        </p:grpSpPr>
        <p:grpSp>
          <p:nvGrpSpPr>
            <p:cNvPr id="16" name="그룹 1009">
              <a:extLst>
                <a:ext uri="{FF2B5EF4-FFF2-40B4-BE49-F238E27FC236}">
                  <a16:creationId xmlns:a16="http://schemas.microsoft.com/office/drawing/2014/main" id="{A239F482-08D2-0F27-0423-8C6B583E3CB5}"/>
                </a:ext>
              </a:extLst>
            </p:cNvPr>
            <p:cNvGrpSpPr/>
            <p:nvPr/>
          </p:nvGrpSpPr>
          <p:grpSpPr>
            <a:xfrm>
              <a:off x="2291668" y="3233093"/>
              <a:ext cx="2866918" cy="1273243"/>
              <a:chOff x="2291668" y="3233093"/>
              <a:chExt cx="2866918" cy="1273243"/>
            </a:xfrm>
          </p:grpSpPr>
          <p:pic>
            <p:nvPicPr>
              <p:cNvPr id="19" name="Object 25">
                <a:extLst>
                  <a:ext uri="{FF2B5EF4-FFF2-40B4-BE49-F238E27FC236}">
                    <a16:creationId xmlns:a16="http://schemas.microsoft.com/office/drawing/2014/main" id="{CFD57459-BAAD-334A-BDB3-0E2236B76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91668" y="3233093"/>
                <a:ext cx="2866918" cy="1273243"/>
              </a:xfrm>
              <a:prstGeom prst="rect">
                <a:avLst/>
              </a:prstGeom>
            </p:spPr>
          </p:pic>
        </p:grpSp>
        <p:grpSp>
          <p:nvGrpSpPr>
            <p:cNvPr id="17" name="그룹 1010">
              <a:extLst>
                <a:ext uri="{FF2B5EF4-FFF2-40B4-BE49-F238E27FC236}">
                  <a16:creationId xmlns:a16="http://schemas.microsoft.com/office/drawing/2014/main" id="{12D9D8E9-2944-7766-DD18-42C31E2D4A38}"/>
                </a:ext>
              </a:extLst>
            </p:cNvPr>
            <p:cNvGrpSpPr/>
            <p:nvPr/>
          </p:nvGrpSpPr>
          <p:grpSpPr>
            <a:xfrm>
              <a:off x="2301192" y="2925589"/>
              <a:ext cx="2857394" cy="602743"/>
              <a:chOff x="2301192" y="2925589"/>
              <a:chExt cx="2857394" cy="602743"/>
            </a:xfrm>
          </p:grpSpPr>
          <p:pic>
            <p:nvPicPr>
              <p:cNvPr id="18" name="Object 28">
                <a:extLst>
                  <a:ext uri="{FF2B5EF4-FFF2-40B4-BE49-F238E27FC236}">
                    <a16:creationId xmlns:a16="http://schemas.microsoft.com/office/drawing/2014/main" id="{E18C0931-3D7F-7EA5-B762-594C90514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192" y="2925589"/>
                <a:ext cx="2857394" cy="602743"/>
              </a:xfrm>
              <a:prstGeom prst="rect">
                <a:avLst/>
              </a:prstGeom>
            </p:spPr>
          </p:pic>
        </p:grpSp>
      </p:grpSp>
      <p:grpSp>
        <p:nvGrpSpPr>
          <p:cNvPr id="20" name="그룹 1011">
            <a:extLst>
              <a:ext uri="{FF2B5EF4-FFF2-40B4-BE49-F238E27FC236}">
                <a16:creationId xmlns:a16="http://schemas.microsoft.com/office/drawing/2014/main" id="{A4E3B505-A686-535B-64F5-B229EA2700C1}"/>
              </a:ext>
            </a:extLst>
          </p:cNvPr>
          <p:cNvGrpSpPr/>
          <p:nvPr/>
        </p:nvGrpSpPr>
        <p:grpSpPr>
          <a:xfrm>
            <a:off x="2073271" y="3531140"/>
            <a:ext cx="1817411" cy="567686"/>
            <a:chOff x="3109906" y="5296710"/>
            <a:chExt cx="2726116" cy="851529"/>
          </a:xfrm>
        </p:grpSpPr>
        <p:pic>
          <p:nvPicPr>
            <p:cNvPr id="21" name="Object 32">
              <a:extLst>
                <a:ext uri="{FF2B5EF4-FFF2-40B4-BE49-F238E27FC236}">
                  <a16:creationId xmlns:a16="http://schemas.microsoft.com/office/drawing/2014/main" id="{BA7BB60C-D2B2-FD39-DCC0-0C489178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9906" y="5296710"/>
              <a:ext cx="2726116" cy="851529"/>
            </a:xfrm>
            <a:prstGeom prst="rect">
              <a:avLst/>
            </a:prstGeom>
          </p:spPr>
        </p:pic>
      </p:grpSp>
      <p:grpSp>
        <p:nvGrpSpPr>
          <p:cNvPr id="22" name="그룹 1012">
            <a:extLst>
              <a:ext uri="{FF2B5EF4-FFF2-40B4-BE49-F238E27FC236}">
                <a16:creationId xmlns:a16="http://schemas.microsoft.com/office/drawing/2014/main" id="{D313E22A-F479-1124-061A-B9EB0634218F}"/>
              </a:ext>
            </a:extLst>
          </p:cNvPr>
          <p:cNvGrpSpPr/>
          <p:nvPr/>
        </p:nvGrpSpPr>
        <p:grpSpPr>
          <a:xfrm>
            <a:off x="253692" y="4454188"/>
            <a:ext cx="1435150" cy="431917"/>
            <a:chOff x="2339287" y="7527271"/>
            <a:chExt cx="2152725" cy="647875"/>
          </a:xfrm>
        </p:grpSpPr>
        <p:pic>
          <p:nvPicPr>
            <p:cNvPr id="23" name="Object 35">
              <a:extLst>
                <a:ext uri="{FF2B5EF4-FFF2-40B4-BE49-F238E27FC236}">
                  <a16:creationId xmlns:a16="http://schemas.microsoft.com/office/drawing/2014/main" id="{931FC4E2-C3D8-97CE-DF9D-E9478359E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9287" y="7527271"/>
              <a:ext cx="2152725" cy="647875"/>
            </a:xfrm>
            <a:prstGeom prst="rect">
              <a:avLst/>
            </a:prstGeom>
          </p:spPr>
        </p:pic>
      </p:grpSp>
      <p:grpSp>
        <p:nvGrpSpPr>
          <p:cNvPr id="24" name="그룹 1013">
            <a:extLst>
              <a:ext uri="{FF2B5EF4-FFF2-40B4-BE49-F238E27FC236}">
                <a16:creationId xmlns:a16="http://schemas.microsoft.com/office/drawing/2014/main" id="{5E7D274E-4BA3-BE1D-DC96-5B3D5F31E51D}"/>
              </a:ext>
            </a:extLst>
          </p:cNvPr>
          <p:cNvGrpSpPr/>
          <p:nvPr/>
        </p:nvGrpSpPr>
        <p:grpSpPr>
          <a:xfrm>
            <a:off x="4372301" y="1651340"/>
            <a:ext cx="1911279" cy="1352885"/>
            <a:chOff x="6558452" y="2477010"/>
            <a:chExt cx="2866918" cy="2029327"/>
          </a:xfrm>
        </p:grpSpPr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F3F2B982-A3EB-0E8B-7063-FFCDF6338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8452" y="2477010"/>
              <a:ext cx="2866918" cy="2029327"/>
            </a:xfrm>
            <a:prstGeom prst="rect">
              <a:avLst/>
            </a:prstGeom>
          </p:spPr>
        </p:pic>
      </p:grpSp>
      <p:grpSp>
        <p:nvGrpSpPr>
          <p:cNvPr id="26" name="그룹 1014">
            <a:extLst>
              <a:ext uri="{FF2B5EF4-FFF2-40B4-BE49-F238E27FC236}">
                <a16:creationId xmlns:a16="http://schemas.microsoft.com/office/drawing/2014/main" id="{478D898D-DB89-EB74-7C9C-FD977DCC477A}"/>
              </a:ext>
            </a:extLst>
          </p:cNvPr>
          <p:cNvGrpSpPr/>
          <p:nvPr/>
        </p:nvGrpSpPr>
        <p:grpSpPr>
          <a:xfrm>
            <a:off x="4378651" y="1446337"/>
            <a:ext cx="1904929" cy="401829"/>
            <a:chOff x="6567976" y="2169505"/>
            <a:chExt cx="2857394" cy="602743"/>
          </a:xfrm>
        </p:grpSpPr>
        <p:pic>
          <p:nvPicPr>
            <p:cNvPr id="27" name="Object 41">
              <a:extLst>
                <a:ext uri="{FF2B5EF4-FFF2-40B4-BE49-F238E27FC236}">
                  <a16:creationId xmlns:a16="http://schemas.microsoft.com/office/drawing/2014/main" id="{7D7BBC27-B922-6CDB-A9D0-59CDE69EF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7976" y="2169505"/>
              <a:ext cx="2857394" cy="602743"/>
            </a:xfrm>
            <a:prstGeom prst="rect">
              <a:avLst/>
            </a:prstGeom>
          </p:spPr>
        </p:pic>
      </p:grpSp>
      <p:grpSp>
        <p:nvGrpSpPr>
          <p:cNvPr id="28" name="그룹 1015">
            <a:extLst>
              <a:ext uri="{FF2B5EF4-FFF2-40B4-BE49-F238E27FC236}">
                <a16:creationId xmlns:a16="http://schemas.microsoft.com/office/drawing/2014/main" id="{8CA2B102-C1F4-55A7-76BC-3519B3FDF80D}"/>
              </a:ext>
            </a:extLst>
          </p:cNvPr>
          <p:cNvGrpSpPr/>
          <p:nvPr/>
        </p:nvGrpSpPr>
        <p:grpSpPr>
          <a:xfrm>
            <a:off x="4429411" y="3393182"/>
            <a:ext cx="1778525" cy="771155"/>
            <a:chOff x="6644116" y="5089773"/>
            <a:chExt cx="2667788" cy="1156732"/>
          </a:xfrm>
        </p:grpSpPr>
        <p:pic>
          <p:nvPicPr>
            <p:cNvPr id="29" name="Object 44">
              <a:extLst>
                <a:ext uri="{FF2B5EF4-FFF2-40B4-BE49-F238E27FC236}">
                  <a16:creationId xmlns:a16="http://schemas.microsoft.com/office/drawing/2014/main" id="{214A5695-7593-5662-7DD3-ABBDE0C0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4116" y="5089773"/>
              <a:ext cx="2667788" cy="1156732"/>
            </a:xfrm>
            <a:prstGeom prst="rect">
              <a:avLst/>
            </a:prstGeom>
          </p:spPr>
        </p:pic>
      </p:grpSp>
      <p:grpSp>
        <p:nvGrpSpPr>
          <p:cNvPr id="30" name="그룹 1016">
            <a:extLst>
              <a:ext uri="{FF2B5EF4-FFF2-40B4-BE49-F238E27FC236}">
                <a16:creationId xmlns:a16="http://schemas.microsoft.com/office/drawing/2014/main" id="{C674D1F2-453C-8614-6668-03829BC6EC36}"/>
              </a:ext>
            </a:extLst>
          </p:cNvPr>
          <p:cNvGrpSpPr/>
          <p:nvPr/>
        </p:nvGrpSpPr>
        <p:grpSpPr>
          <a:xfrm>
            <a:off x="7133104" y="4724850"/>
            <a:ext cx="1911279" cy="1007234"/>
            <a:chOff x="10699656" y="7087275"/>
            <a:chExt cx="2866918" cy="1510851"/>
          </a:xfrm>
        </p:grpSpPr>
        <p:pic>
          <p:nvPicPr>
            <p:cNvPr id="31" name="Object 47">
              <a:extLst>
                <a:ext uri="{FF2B5EF4-FFF2-40B4-BE49-F238E27FC236}">
                  <a16:creationId xmlns:a16="http://schemas.microsoft.com/office/drawing/2014/main" id="{84132620-5FDD-4FD5-DFF1-FD939F64C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99656" y="7087275"/>
              <a:ext cx="2866918" cy="1510851"/>
            </a:xfrm>
            <a:prstGeom prst="rect">
              <a:avLst/>
            </a:prstGeom>
          </p:spPr>
        </p:pic>
      </p:grpSp>
      <p:grpSp>
        <p:nvGrpSpPr>
          <p:cNvPr id="32" name="그룹 1017">
            <a:extLst>
              <a:ext uri="{FF2B5EF4-FFF2-40B4-BE49-F238E27FC236}">
                <a16:creationId xmlns:a16="http://schemas.microsoft.com/office/drawing/2014/main" id="{427979F0-A158-F04C-F01C-17AFA3F0F979}"/>
              </a:ext>
            </a:extLst>
          </p:cNvPr>
          <p:cNvGrpSpPr/>
          <p:nvPr/>
        </p:nvGrpSpPr>
        <p:grpSpPr>
          <a:xfrm>
            <a:off x="7139454" y="4519847"/>
            <a:ext cx="1904929" cy="401829"/>
            <a:chOff x="10709180" y="6779770"/>
            <a:chExt cx="2857394" cy="602743"/>
          </a:xfrm>
        </p:grpSpPr>
        <p:pic>
          <p:nvPicPr>
            <p:cNvPr id="33" name="Object 50">
              <a:extLst>
                <a:ext uri="{FF2B5EF4-FFF2-40B4-BE49-F238E27FC236}">
                  <a16:creationId xmlns:a16="http://schemas.microsoft.com/office/drawing/2014/main" id="{977B676E-022A-4823-9B88-A17ECC29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9180" y="6779770"/>
              <a:ext cx="2857394" cy="602743"/>
            </a:xfrm>
            <a:prstGeom prst="rect">
              <a:avLst/>
            </a:prstGeom>
          </p:spPr>
        </p:pic>
      </p:grpSp>
      <p:grpSp>
        <p:nvGrpSpPr>
          <p:cNvPr id="34" name="그룹 1018">
            <a:extLst>
              <a:ext uri="{FF2B5EF4-FFF2-40B4-BE49-F238E27FC236}">
                <a16:creationId xmlns:a16="http://schemas.microsoft.com/office/drawing/2014/main" id="{7866925C-FE8A-F331-C849-B601DE067AB0}"/>
              </a:ext>
            </a:extLst>
          </p:cNvPr>
          <p:cNvGrpSpPr/>
          <p:nvPr/>
        </p:nvGrpSpPr>
        <p:grpSpPr>
          <a:xfrm>
            <a:off x="7133104" y="1655065"/>
            <a:ext cx="1911279" cy="1015773"/>
            <a:chOff x="10699656" y="2482597"/>
            <a:chExt cx="2866918" cy="1523659"/>
          </a:xfrm>
        </p:grpSpPr>
        <p:pic>
          <p:nvPicPr>
            <p:cNvPr id="35" name="Object 53">
              <a:extLst>
                <a:ext uri="{FF2B5EF4-FFF2-40B4-BE49-F238E27FC236}">
                  <a16:creationId xmlns:a16="http://schemas.microsoft.com/office/drawing/2014/main" id="{A7F4541D-9EFC-5B72-D70E-90E4AAB6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99656" y="2482597"/>
              <a:ext cx="2866918" cy="1523659"/>
            </a:xfrm>
            <a:prstGeom prst="rect">
              <a:avLst/>
            </a:prstGeom>
          </p:spPr>
        </p:pic>
      </p:grpSp>
      <p:grpSp>
        <p:nvGrpSpPr>
          <p:cNvPr id="36" name="그룹 1019">
            <a:extLst>
              <a:ext uri="{FF2B5EF4-FFF2-40B4-BE49-F238E27FC236}">
                <a16:creationId xmlns:a16="http://schemas.microsoft.com/office/drawing/2014/main" id="{E6E8A3CF-0D78-0AC9-0D4A-6B39624FA316}"/>
              </a:ext>
            </a:extLst>
          </p:cNvPr>
          <p:cNvGrpSpPr/>
          <p:nvPr/>
        </p:nvGrpSpPr>
        <p:grpSpPr>
          <a:xfrm>
            <a:off x="7139454" y="1450062"/>
            <a:ext cx="1904929" cy="401829"/>
            <a:chOff x="10709180" y="2175093"/>
            <a:chExt cx="2857394" cy="602743"/>
          </a:xfrm>
        </p:grpSpPr>
        <p:pic>
          <p:nvPicPr>
            <p:cNvPr id="37" name="Object 56">
              <a:extLst>
                <a:ext uri="{FF2B5EF4-FFF2-40B4-BE49-F238E27FC236}">
                  <a16:creationId xmlns:a16="http://schemas.microsoft.com/office/drawing/2014/main" id="{5DC756A7-14F0-295D-E594-BB552F96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9180" y="2175093"/>
              <a:ext cx="2857394" cy="602743"/>
            </a:xfrm>
            <a:prstGeom prst="rect">
              <a:avLst/>
            </a:prstGeom>
          </p:spPr>
        </p:pic>
      </p:grpSp>
      <p:grpSp>
        <p:nvGrpSpPr>
          <p:cNvPr id="38" name="그룹 1020">
            <a:extLst>
              <a:ext uri="{FF2B5EF4-FFF2-40B4-BE49-F238E27FC236}">
                <a16:creationId xmlns:a16="http://schemas.microsoft.com/office/drawing/2014/main" id="{D2718A3C-9C31-87CD-B995-06A5963F2CD8}"/>
              </a:ext>
            </a:extLst>
          </p:cNvPr>
          <p:cNvGrpSpPr/>
          <p:nvPr/>
        </p:nvGrpSpPr>
        <p:grpSpPr>
          <a:xfrm>
            <a:off x="7178818" y="3145563"/>
            <a:ext cx="1778525" cy="771155"/>
            <a:chOff x="10768227" y="4718344"/>
            <a:chExt cx="2667788" cy="1156732"/>
          </a:xfrm>
        </p:grpSpPr>
        <p:pic>
          <p:nvPicPr>
            <p:cNvPr id="39" name="Object 59">
              <a:extLst>
                <a:ext uri="{FF2B5EF4-FFF2-40B4-BE49-F238E27FC236}">
                  <a16:creationId xmlns:a16="http://schemas.microsoft.com/office/drawing/2014/main" id="{38D4FCC6-777B-8523-80EF-4367A446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68227" y="4718344"/>
              <a:ext cx="2667788" cy="1156732"/>
            </a:xfrm>
            <a:prstGeom prst="rect">
              <a:avLst/>
            </a:prstGeom>
          </p:spPr>
        </p:pic>
      </p:grpSp>
      <p:grpSp>
        <p:nvGrpSpPr>
          <p:cNvPr id="40" name="그룹 1021">
            <a:extLst>
              <a:ext uri="{FF2B5EF4-FFF2-40B4-BE49-F238E27FC236}">
                <a16:creationId xmlns:a16="http://schemas.microsoft.com/office/drawing/2014/main" id="{4EBDE340-8DC0-2609-61CE-FB446A3089DC}"/>
              </a:ext>
            </a:extLst>
          </p:cNvPr>
          <p:cNvGrpSpPr/>
          <p:nvPr/>
        </p:nvGrpSpPr>
        <p:grpSpPr>
          <a:xfrm>
            <a:off x="433822" y="3288067"/>
            <a:ext cx="1053832" cy="1053832"/>
            <a:chOff x="650733" y="4932101"/>
            <a:chExt cx="1580748" cy="1580748"/>
          </a:xfrm>
        </p:grpSpPr>
        <p:pic>
          <p:nvPicPr>
            <p:cNvPr id="41" name="Object 62">
              <a:extLst>
                <a:ext uri="{FF2B5EF4-FFF2-40B4-BE49-F238E27FC236}">
                  <a16:creationId xmlns:a16="http://schemas.microsoft.com/office/drawing/2014/main" id="{FC804E94-D647-8332-C3F2-7E724F9D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733" y="4932101"/>
              <a:ext cx="1580748" cy="1580748"/>
            </a:xfrm>
            <a:prstGeom prst="rect">
              <a:avLst/>
            </a:prstGeom>
          </p:spPr>
        </p:pic>
      </p:grpSp>
      <p:sp>
        <p:nvSpPr>
          <p:cNvPr id="42" name="Object 65">
            <a:extLst>
              <a:ext uri="{FF2B5EF4-FFF2-40B4-BE49-F238E27FC236}">
                <a16:creationId xmlns:a16="http://schemas.microsoft.com/office/drawing/2014/main" id="{B22AD8A7-0DA2-C79E-A03B-682B17E6A152}"/>
              </a:ext>
            </a:extLst>
          </p:cNvPr>
          <p:cNvSpPr txBox="1"/>
          <p:nvPr/>
        </p:nvSpPr>
        <p:spPr>
          <a:xfrm>
            <a:off x="2133600" y="3622274"/>
            <a:ext cx="169673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총액인수기관</a:t>
            </a:r>
            <a:endParaRPr lang="en-US" sz="1050" dirty="0"/>
          </a:p>
        </p:txBody>
      </p:sp>
      <p:sp>
        <p:nvSpPr>
          <p:cNvPr id="43" name="Object 66">
            <a:extLst>
              <a:ext uri="{FF2B5EF4-FFF2-40B4-BE49-F238E27FC236}">
                <a16:creationId xmlns:a16="http://schemas.microsoft.com/office/drawing/2014/main" id="{74B41CA2-F64A-9417-6BA9-898091526978}"/>
              </a:ext>
            </a:extLst>
          </p:cNvPr>
          <p:cNvSpPr txBox="1"/>
          <p:nvPr/>
        </p:nvSpPr>
        <p:spPr>
          <a:xfrm>
            <a:off x="217111" y="4515582"/>
            <a:ext cx="143515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차입금</a:t>
            </a:r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 조달</a:t>
            </a:r>
            <a:endParaRPr lang="en-US" sz="1050" dirty="0"/>
          </a:p>
        </p:txBody>
      </p:sp>
      <p:sp>
        <p:nvSpPr>
          <p:cNvPr id="44" name="Object 67">
            <a:extLst>
              <a:ext uri="{FF2B5EF4-FFF2-40B4-BE49-F238E27FC236}">
                <a16:creationId xmlns:a16="http://schemas.microsoft.com/office/drawing/2014/main" id="{543E7265-DA0A-1FC3-02D8-ACFD55A8A00E}"/>
              </a:ext>
            </a:extLst>
          </p:cNvPr>
          <p:cNvSpPr txBox="1"/>
          <p:nvPr/>
        </p:nvSpPr>
        <p:spPr>
          <a:xfrm>
            <a:off x="269216" y="3456133"/>
            <a:ext cx="138304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기관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투자자</a:t>
            </a:r>
            <a:endParaRPr lang="en-US" sz="1100" dirty="0"/>
          </a:p>
        </p:txBody>
      </p:sp>
      <p:sp>
        <p:nvSpPr>
          <p:cNvPr id="45" name="Object 68">
            <a:extLst>
              <a:ext uri="{FF2B5EF4-FFF2-40B4-BE49-F238E27FC236}">
                <a16:creationId xmlns:a16="http://schemas.microsoft.com/office/drawing/2014/main" id="{530A538B-5E67-6483-EC8B-7710879EE35C}"/>
              </a:ext>
            </a:extLst>
          </p:cNvPr>
          <p:cNvSpPr txBox="1"/>
          <p:nvPr/>
        </p:nvSpPr>
        <p:spPr>
          <a:xfrm>
            <a:off x="1884611" y="1985951"/>
            <a:ext cx="1620589" cy="420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보증기관</a:t>
            </a:r>
            <a:endParaRPr lang="en-US" sz="1200" dirty="0"/>
          </a:p>
        </p:txBody>
      </p:sp>
      <p:sp>
        <p:nvSpPr>
          <p:cNvPr id="46" name="Object 69">
            <a:extLst>
              <a:ext uri="{FF2B5EF4-FFF2-40B4-BE49-F238E27FC236}">
                <a16:creationId xmlns:a16="http://schemas.microsoft.com/office/drawing/2014/main" id="{9E860224-4521-FC2D-2803-BACD9F784A0E}"/>
              </a:ext>
            </a:extLst>
          </p:cNvPr>
          <p:cNvSpPr txBox="1"/>
          <p:nvPr/>
        </p:nvSpPr>
        <p:spPr>
          <a:xfrm>
            <a:off x="4572000" y="1452686"/>
            <a:ext cx="155901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자본금</a:t>
            </a:r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 출자</a:t>
            </a:r>
            <a:endParaRPr lang="en-US" sz="1050" dirty="0"/>
          </a:p>
        </p:txBody>
      </p:sp>
      <p:sp>
        <p:nvSpPr>
          <p:cNvPr id="47" name="Object 70">
            <a:extLst>
              <a:ext uri="{FF2B5EF4-FFF2-40B4-BE49-F238E27FC236}">
                <a16:creationId xmlns:a16="http://schemas.microsoft.com/office/drawing/2014/main" id="{D8267380-547E-022C-FBD7-5CB59B62652D}"/>
              </a:ext>
            </a:extLst>
          </p:cNvPr>
          <p:cNvSpPr txBox="1"/>
          <p:nvPr/>
        </p:nvSpPr>
        <p:spPr>
          <a:xfrm>
            <a:off x="7366000" y="1452686"/>
            <a:ext cx="14676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자본금</a:t>
            </a:r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 출자</a:t>
            </a:r>
            <a:endParaRPr lang="en-US" sz="1050" dirty="0"/>
          </a:p>
        </p:txBody>
      </p:sp>
      <p:sp>
        <p:nvSpPr>
          <p:cNvPr id="48" name="Object 71">
            <a:extLst>
              <a:ext uri="{FF2B5EF4-FFF2-40B4-BE49-F238E27FC236}">
                <a16:creationId xmlns:a16="http://schemas.microsoft.com/office/drawing/2014/main" id="{D61DB04A-32AE-D873-2350-9DDFE24B1723}"/>
              </a:ext>
            </a:extLst>
          </p:cNvPr>
          <p:cNvSpPr txBox="1"/>
          <p:nvPr/>
        </p:nvSpPr>
        <p:spPr>
          <a:xfrm>
            <a:off x="7361882" y="4532545"/>
            <a:ext cx="149015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차입 등</a:t>
            </a:r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 조달</a:t>
            </a:r>
            <a:endParaRPr lang="en-US" sz="1050" dirty="0"/>
          </a:p>
        </p:txBody>
      </p:sp>
      <p:sp>
        <p:nvSpPr>
          <p:cNvPr id="49" name="Object 72">
            <a:extLst>
              <a:ext uri="{FF2B5EF4-FFF2-40B4-BE49-F238E27FC236}">
                <a16:creationId xmlns:a16="http://schemas.microsoft.com/office/drawing/2014/main" id="{84DB7DD2-9345-8519-C3C0-E105B04289FE}"/>
              </a:ext>
            </a:extLst>
          </p:cNvPr>
          <p:cNvSpPr txBox="1"/>
          <p:nvPr/>
        </p:nvSpPr>
        <p:spPr>
          <a:xfrm>
            <a:off x="10102217" y="3013785"/>
            <a:ext cx="116952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임차인</a:t>
            </a:r>
            <a:endParaRPr lang="en-US" sz="1050" dirty="0"/>
          </a:p>
        </p:txBody>
      </p:sp>
      <p:sp>
        <p:nvSpPr>
          <p:cNvPr id="50" name="Object 73">
            <a:extLst>
              <a:ext uri="{FF2B5EF4-FFF2-40B4-BE49-F238E27FC236}">
                <a16:creationId xmlns:a16="http://schemas.microsoft.com/office/drawing/2014/main" id="{522EE6E1-7727-1E79-DA08-0C8D26822224}"/>
              </a:ext>
            </a:extLst>
          </p:cNvPr>
          <p:cNvSpPr txBox="1"/>
          <p:nvPr/>
        </p:nvSpPr>
        <p:spPr>
          <a:xfrm>
            <a:off x="10146159" y="4529602"/>
            <a:ext cx="116952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시공사</a:t>
            </a:r>
            <a:endParaRPr lang="en-US" sz="1050" dirty="0"/>
          </a:p>
        </p:txBody>
      </p:sp>
      <p:grpSp>
        <p:nvGrpSpPr>
          <p:cNvPr id="51" name="그룹 1022">
            <a:extLst>
              <a:ext uri="{FF2B5EF4-FFF2-40B4-BE49-F238E27FC236}">
                <a16:creationId xmlns:a16="http://schemas.microsoft.com/office/drawing/2014/main" id="{07882140-244C-4DE4-C1B5-AA21F539019D}"/>
              </a:ext>
            </a:extLst>
          </p:cNvPr>
          <p:cNvGrpSpPr/>
          <p:nvPr/>
        </p:nvGrpSpPr>
        <p:grpSpPr>
          <a:xfrm>
            <a:off x="9387501" y="1488157"/>
            <a:ext cx="2369153" cy="1027247"/>
            <a:chOff x="14081251" y="2232236"/>
            <a:chExt cx="3553730" cy="1540870"/>
          </a:xfrm>
        </p:grpSpPr>
        <p:pic>
          <p:nvPicPr>
            <p:cNvPr id="52" name="Object 74">
              <a:extLst>
                <a:ext uri="{FF2B5EF4-FFF2-40B4-BE49-F238E27FC236}">
                  <a16:creationId xmlns:a16="http://schemas.microsoft.com/office/drawing/2014/main" id="{213ABCD0-5185-937C-B426-2EC4FDFB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81251" y="2232236"/>
              <a:ext cx="3553730" cy="1540870"/>
            </a:xfrm>
            <a:prstGeom prst="rect">
              <a:avLst/>
            </a:prstGeom>
          </p:spPr>
        </p:pic>
      </p:grpSp>
      <p:sp>
        <p:nvSpPr>
          <p:cNvPr id="53" name="Object 77">
            <a:extLst>
              <a:ext uri="{FF2B5EF4-FFF2-40B4-BE49-F238E27FC236}">
                <a16:creationId xmlns:a16="http://schemas.microsoft.com/office/drawing/2014/main" id="{E0505F4C-2D29-38BE-605B-5628529F28E4}"/>
              </a:ext>
            </a:extLst>
          </p:cNvPr>
          <p:cNvSpPr txBox="1"/>
          <p:nvPr/>
        </p:nvSpPr>
        <p:spPr>
          <a:xfrm>
            <a:off x="9318599" y="1676766"/>
            <a:ext cx="25895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운영가능기간: 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30년</a:t>
            </a:r>
            <a:endParaRPr lang="en-US" sz="1050" dirty="0"/>
          </a:p>
        </p:txBody>
      </p:sp>
      <p:sp>
        <p:nvSpPr>
          <p:cNvPr id="54" name="Object 78">
            <a:extLst>
              <a:ext uri="{FF2B5EF4-FFF2-40B4-BE49-F238E27FC236}">
                <a16:creationId xmlns:a16="http://schemas.microsoft.com/office/drawing/2014/main" id="{97C32FF9-D678-A6A4-1BCB-2000D87E82CA}"/>
              </a:ext>
            </a:extLst>
          </p:cNvPr>
          <p:cNvSpPr txBox="1"/>
          <p:nvPr/>
        </p:nvSpPr>
        <p:spPr>
          <a:xfrm>
            <a:off x="7178818" y="5937409"/>
            <a:ext cx="449422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➤  토지임대료:</a:t>
            </a:r>
          </a:p>
          <a:p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      토지지원리츠의 총사업비(토지매입비와 부대비)의 </a:t>
            </a:r>
          </a:p>
          <a:p>
            <a:r>
              <a:rPr lang="en-US" sz="14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      2.78%/년, 월임대료</a:t>
            </a:r>
            <a:endParaRPr lang="en-US" sz="1100" dirty="0"/>
          </a:p>
        </p:txBody>
      </p:sp>
      <p:sp>
        <p:nvSpPr>
          <p:cNvPr id="55" name="Object 79">
            <a:extLst>
              <a:ext uri="{FF2B5EF4-FFF2-40B4-BE49-F238E27FC236}">
                <a16:creationId xmlns:a16="http://schemas.microsoft.com/office/drawing/2014/main" id="{390D8130-5A1F-AF77-674E-C8A3DF70A19D}"/>
              </a:ext>
            </a:extLst>
          </p:cNvPr>
          <p:cNvSpPr txBox="1"/>
          <p:nvPr/>
        </p:nvSpPr>
        <p:spPr>
          <a:xfrm>
            <a:off x="7258310" y="4946054"/>
            <a:ext cx="1660866" cy="728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민간차입</a:t>
            </a:r>
          </a:p>
          <a:p>
            <a:pPr algn="ctr"/>
            <a:r>
              <a:rPr lang="en-US" sz="14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기금융자</a:t>
            </a:r>
          </a:p>
          <a:p>
            <a:pPr algn="ctr"/>
            <a:r>
              <a:rPr lang="en-US" sz="1200" dirty="0"/>
              <a:t>+ </a:t>
            </a:r>
            <a:r>
              <a:rPr lang="ko-KR" altLang="en-US" sz="1200" dirty="0"/>
              <a:t>임대보증금</a:t>
            </a:r>
            <a:endParaRPr lang="en-US" sz="1200" dirty="0"/>
          </a:p>
        </p:txBody>
      </p:sp>
      <p:sp>
        <p:nvSpPr>
          <p:cNvPr id="56" name="Object 80">
            <a:extLst>
              <a:ext uri="{FF2B5EF4-FFF2-40B4-BE49-F238E27FC236}">
                <a16:creationId xmlns:a16="http://schemas.microsoft.com/office/drawing/2014/main" id="{ACCCA87A-B7D8-6242-DE16-F0BC55256936}"/>
              </a:ext>
            </a:extLst>
          </p:cNvPr>
          <p:cNvSpPr txBox="1"/>
          <p:nvPr/>
        </p:nvSpPr>
        <p:spPr>
          <a:xfrm>
            <a:off x="9886966" y="4978014"/>
            <a:ext cx="1660866" cy="5438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공사도급</a:t>
            </a:r>
          </a:p>
          <a:p>
            <a:pPr algn="ctr"/>
            <a:r>
              <a:rPr lang="en-US" sz="14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(책임준공)</a:t>
            </a:r>
            <a:endParaRPr lang="en-US" sz="1200" dirty="0"/>
          </a:p>
        </p:txBody>
      </p:sp>
      <p:sp>
        <p:nvSpPr>
          <p:cNvPr id="57" name="Object 81">
            <a:extLst>
              <a:ext uri="{FF2B5EF4-FFF2-40B4-BE49-F238E27FC236}">
                <a16:creationId xmlns:a16="http://schemas.microsoft.com/office/drawing/2014/main" id="{4901805A-6463-5BC3-F819-99364B729065}"/>
              </a:ext>
            </a:extLst>
          </p:cNvPr>
          <p:cNvSpPr txBox="1"/>
          <p:nvPr/>
        </p:nvSpPr>
        <p:spPr>
          <a:xfrm>
            <a:off x="9797578" y="3478971"/>
            <a:ext cx="1809333" cy="5438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보증부월세</a:t>
            </a:r>
          </a:p>
          <a:p>
            <a:pPr algn="ctr"/>
            <a:r>
              <a:rPr lang="en-US" sz="14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(임대기간: 8년)</a:t>
            </a:r>
            <a:endParaRPr lang="en-US" sz="1200" dirty="0"/>
          </a:p>
        </p:txBody>
      </p:sp>
      <p:sp>
        <p:nvSpPr>
          <p:cNvPr id="58" name="Object 82">
            <a:extLst>
              <a:ext uri="{FF2B5EF4-FFF2-40B4-BE49-F238E27FC236}">
                <a16:creationId xmlns:a16="http://schemas.microsoft.com/office/drawing/2014/main" id="{C1CA7C33-7645-D068-7517-72C69AA34E88}"/>
              </a:ext>
            </a:extLst>
          </p:cNvPr>
          <p:cNvSpPr txBox="1"/>
          <p:nvPr/>
        </p:nvSpPr>
        <p:spPr>
          <a:xfrm>
            <a:off x="7158700" y="3245132"/>
            <a:ext cx="1809333" cy="543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67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토지임대부</a:t>
            </a:r>
          </a:p>
          <a:p>
            <a:pPr algn="ctr"/>
            <a:r>
              <a:rPr lang="en-US" sz="1467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임대REITs</a:t>
            </a:r>
            <a:endParaRPr lang="en-US" sz="1200" b="1" dirty="0"/>
          </a:p>
        </p:txBody>
      </p:sp>
      <p:sp>
        <p:nvSpPr>
          <p:cNvPr id="59" name="Object 83">
            <a:extLst>
              <a:ext uri="{FF2B5EF4-FFF2-40B4-BE49-F238E27FC236}">
                <a16:creationId xmlns:a16="http://schemas.microsoft.com/office/drawing/2014/main" id="{94BDAA67-36B0-185D-7B32-C5F8263C41C5}"/>
              </a:ext>
            </a:extLst>
          </p:cNvPr>
          <p:cNvSpPr txBox="1"/>
          <p:nvPr/>
        </p:nvSpPr>
        <p:spPr>
          <a:xfrm>
            <a:off x="4425809" y="3498140"/>
            <a:ext cx="1809333" cy="543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67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토지지원</a:t>
            </a:r>
          </a:p>
          <a:p>
            <a:pPr algn="ctr"/>
            <a:r>
              <a:rPr lang="en-US" sz="1467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REITs</a:t>
            </a:r>
            <a:endParaRPr lang="en-US" sz="1200" b="1" dirty="0"/>
          </a:p>
        </p:txBody>
      </p:sp>
      <p:grpSp>
        <p:nvGrpSpPr>
          <p:cNvPr id="60" name="그룹 1023">
            <a:extLst>
              <a:ext uri="{FF2B5EF4-FFF2-40B4-BE49-F238E27FC236}">
                <a16:creationId xmlns:a16="http://schemas.microsoft.com/office/drawing/2014/main" id="{D84AD417-CC6B-31A4-6A86-DF8959CD3D83}"/>
              </a:ext>
            </a:extLst>
          </p:cNvPr>
          <p:cNvGrpSpPr/>
          <p:nvPr/>
        </p:nvGrpSpPr>
        <p:grpSpPr>
          <a:xfrm>
            <a:off x="4330747" y="4691275"/>
            <a:ext cx="2106075" cy="1053832"/>
            <a:chOff x="6496120" y="7036913"/>
            <a:chExt cx="2929250" cy="1580748"/>
          </a:xfrm>
        </p:grpSpPr>
        <p:grpSp>
          <p:nvGrpSpPr>
            <p:cNvPr id="61" name="그룹 1024">
              <a:extLst>
                <a:ext uri="{FF2B5EF4-FFF2-40B4-BE49-F238E27FC236}">
                  <a16:creationId xmlns:a16="http://schemas.microsoft.com/office/drawing/2014/main" id="{841B55D2-14AD-AD74-9E93-D65C6CAE2B64}"/>
                </a:ext>
              </a:extLst>
            </p:cNvPr>
            <p:cNvGrpSpPr/>
            <p:nvPr/>
          </p:nvGrpSpPr>
          <p:grpSpPr>
            <a:xfrm>
              <a:off x="6558452" y="7036913"/>
              <a:ext cx="2866918" cy="1580748"/>
              <a:chOff x="6558452" y="7036913"/>
              <a:chExt cx="2866918" cy="1580748"/>
            </a:xfrm>
          </p:grpSpPr>
          <p:grpSp>
            <p:nvGrpSpPr>
              <p:cNvPr id="65" name="그룹 1025">
                <a:extLst>
                  <a:ext uri="{FF2B5EF4-FFF2-40B4-BE49-F238E27FC236}">
                    <a16:creationId xmlns:a16="http://schemas.microsoft.com/office/drawing/2014/main" id="{2449BE0A-6A68-B78F-7024-00B53B8C7F0D}"/>
                  </a:ext>
                </a:extLst>
              </p:cNvPr>
              <p:cNvGrpSpPr/>
              <p:nvPr/>
            </p:nvGrpSpPr>
            <p:grpSpPr>
              <a:xfrm>
                <a:off x="6558452" y="7344417"/>
                <a:ext cx="2866918" cy="1273243"/>
                <a:chOff x="6558452" y="7344417"/>
                <a:chExt cx="2866918" cy="1273243"/>
              </a:xfrm>
            </p:grpSpPr>
            <p:pic>
              <p:nvPicPr>
                <p:cNvPr id="68" name="Object 86">
                  <a:extLst>
                    <a:ext uri="{FF2B5EF4-FFF2-40B4-BE49-F238E27FC236}">
                      <a16:creationId xmlns:a16="http://schemas.microsoft.com/office/drawing/2014/main" id="{9C6FBB7E-78A0-C6C0-968D-DE5A42E9B6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558452" y="7344417"/>
                  <a:ext cx="2866918" cy="1273243"/>
                </a:xfrm>
                <a:prstGeom prst="rect">
                  <a:avLst/>
                </a:prstGeom>
              </p:spPr>
            </p:pic>
          </p:grpSp>
          <p:grpSp>
            <p:nvGrpSpPr>
              <p:cNvPr id="66" name="그룹 1026">
                <a:extLst>
                  <a:ext uri="{FF2B5EF4-FFF2-40B4-BE49-F238E27FC236}">
                    <a16:creationId xmlns:a16="http://schemas.microsoft.com/office/drawing/2014/main" id="{24FAAF4C-38F2-6F38-E54A-71099A133D0A}"/>
                  </a:ext>
                </a:extLst>
              </p:cNvPr>
              <p:cNvGrpSpPr/>
              <p:nvPr/>
            </p:nvGrpSpPr>
            <p:grpSpPr>
              <a:xfrm>
                <a:off x="6567976" y="7036913"/>
                <a:ext cx="2857394" cy="602743"/>
                <a:chOff x="6567976" y="7036913"/>
                <a:chExt cx="2857394" cy="602743"/>
              </a:xfrm>
            </p:grpSpPr>
            <p:pic>
              <p:nvPicPr>
                <p:cNvPr id="67" name="Object 89">
                  <a:extLst>
                    <a:ext uri="{FF2B5EF4-FFF2-40B4-BE49-F238E27FC236}">
                      <a16:creationId xmlns:a16="http://schemas.microsoft.com/office/drawing/2014/main" id="{51278829-239F-95AC-058D-ED6A86C07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567976" y="7036913"/>
                  <a:ext cx="2857394" cy="602743"/>
                </a:xfrm>
                <a:prstGeom prst="rect">
                  <a:avLst/>
                </a:prstGeom>
              </p:spPr>
            </p:pic>
          </p:grpSp>
        </p:grpSp>
        <p:sp>
          <p:nvSpPr>
            <p:cNvPr id="62" name="Object 93">
              <a:extLst>
                <a:ext uri="{FF2B5EF4-FFF2-40B4-BE49-F238E27FC236}">
                  <a16:creationId xmlns:a16="http://schemas.microsoft.com/office/drawing/2014/main" id="{B5258D23-B76C-D58A-2A7A-1A95FD313DE3}"/>
                </a:ext>
              </a:extLst>
            </p:cNvPr>
            <p:cNvSpPr txBox="1"/>
            <p:nvPr/>
          </p:nvSpPr>
          <p:spPr>
            <a:xfrm>
              <a:off x="6496120" y="7055965"/>
              <a:ext cx="2929250" cy="5078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95959"/>
                  </a:solidFill>
                  <a:latin typeface="Noto Sans" pitchFamily="34" charset="0"/>
                  <a:cs typeface="Noto Sans" pitchFamily="34" charset="0"/>
                </a:rPr>
                <a:t>토지매도자/AMC</a:t>
              </a:r>
              <a:endParaRPr lang="en-US" sz="1600" dirty="0"/>
            </a:p>
          </p:txBody>
        </p:sp>
        <p:grpSp>
          <p:nvGrpSpPr>
            <p:cNvPr id="63" name="그룹 1027">
              <a:extLst>
                <a:ext uri="{FF2B5EF4-FFF2-40B4-BE49-F238E27FC236}">
                  <a16:creationId xmlns:a16="http://schemas.microsoft.com/office/drawing/2014/main" id="{89225083-1390-7080-797F-EF7509715A02}"/>
                </a:ext>
              </a:extLst>
            </p:cNvPr>
            <p:cNvGrpSpPr/>
            <p:nvPr/>
          </p:nvGrpSpPr>
          <p:grpSpPr>
            <a:xfrm>
              <a:off x="7089431" y="7691015"/>
              <a:ext cx="1810949" cy="785309"/>
              <a:chOff x="7089431" y="7691015"/>
              <a:chExt cx="1810949" cy="785309"/>
            </a:xfrm>
          </p:grpSpPr>
          <p:pic>
            <p:nvPicPr>
              <p:cNvPr id="64" name="Object 94">
                <a:extLst>
                  <a:ext uri="{FF2B5EF4-FFF2-40B4-BE49-F238E27FC236}">
                    <a16:creationId xmlns:a16="http://schemas.microsoft.com/office/drawing/2014/main" id="{CF7BF215-4CD3-D6FE-2AEA-88934843B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089431" y="7691015"/>
                <a:ext cx="1810949" cy="785309"/>
              </a:xfrm>
              <a:prstGeom prst="rect">
                <a:avLst/>
              </a:prstGeom>
            </p:spPr>
          </p:pic>
        </p:grpSp>
      </p:grpSp>
      <p:grpSp>
        <p:nvGrpSpPr>
          <p:cNvPr id="69" name="그룹 1028">
            <a:extLst>
              <a:ext uri="{FF2B5EF4-FFF2-40B4-BE49-F238E27FC236}">
                <a16:creationId xmlns:a16="http://schemas.microsoft.com/office/drawing/2014/main" id="{1ED591D4-C6EE-8451-1F10-52F3EDB51431}"/>
              </a:ext>
            </a:extLst>
          </p:cNvPr>
          <p:cNvGrpSpPr/>
          <p:nvPr/>
        </p:nvGrpSpPr>
        <p:grpSpPr>
          <a:xfrm>
            <a:off x="4724292" y="1874203"/>
            <a:ext cx="1207299" cy="523539"/>
            <a:chOff x="7086437" y="2811303"/>
            <a:chExt cx="1810949" cy="785309"/>
          </a:xfrm>
        </p:grpSpPr>
        <p:pic>
          <p:nvPicPr>
            <p:cNvPr id="70" name="Object 98">
              <a:extLst>
                <a:ext uri="{FF2B5EF4-FFF2-40B4-BE49-F238E27FC236}">
                  <a16:creationId xmlns:a16="http://schemas.microsoft.com/office/drawing/2014/main" id="{AE46D84F-B2B5-77C0-BBAF-0B8F9FFEB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86437" y="2811303"/>
              <a:ext cx="1810949" cy="785309"/>
            </a:xfrm>
            <a:prstGeom prst="rect">
              <a:avLst/>
            </a:prstGeom>
          </p:spPr>
        </p:pic>
      </p:grpSp>
      <p:grpSp>
        <p:nvGrpSpPr>
          <p:cNvPr id="71" name="그룹 1029">
            <a:extLst>
              <a:ext uri="{FF2B5EF4-FFF2-40B4-BE49-F238E27FC236}">
                <a16:creationId xmlns:a16="http://schemas.microsoft.com/office/drawing/2014/main" id="{25BD881B-C986-AE78-16AD-FAE7131F3192}"/>
              </a:ext>
            </a:extLst>
          </p:cNvPr>
          <p:cNvGrpSpPr/>
          <p:nvPr/>
        </p:nvGrpSpPr>
        <p:grpSpPr>
          <a:xfrm>
            <a:off x="1981831" y="2431585"/>
            <a:ext cx="1003175" cy="478506"/>
            <a:chOff x="2972746" y="3647377"/>
            <a:chExt cx="1504762" cy="717759"/>
          </a:xfrm>
        </p:grpSpPr>
        <p:pic>
          <p:nvPicPr>
            <p:cNvPr id="72" name="Object 101">
              <a:extLst>
                <a:ext uri="{FF2B5EF4-FFF2-40B4-BE49-F238E27FC236}">
                  <a16:creationId xmlns:a16="http://schemas.microsoft.com/office/drawing/2014/main" id="{6A91CE8A-513A-DB35-0F48-A9610F42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72746" y="3647377"/>
              <a:ext cx="1504762" cy="717759"/>
            </a:xfrm>
            <a:prstGeom prst="rect">
              <a:avLst/>
            </a:prstGeom>
          </p:spPr>
        </p:pic>
      </p:grpSp>
      <p:sp>
        <p:nvSpPr>
          <p:cNvPr id="73" name="Object 107">
            <a:extLst>
              <a:ext uri="{FF2B5EF4-FFF2-40B4-BE49-F238E27FC236}">
                <a16:creationId xmlns:a16="http://schemas.microsoft.com/office/drawing/2014/main" id="{29DDC9A6-4B85-CF68-DD41-014E904EEA8E}"/>
              </a:ext>
            </a:extLst>
          </p:cNvPr>
          <p:cNvSpPr txBox="1"/>
          <p:nvPr/>
        </p:nvSpPr>
        <p:spPr>
          <a:xfrm>
            <a:off x="7336918" y="1948394"/>
            <a:ext cx="1373344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재무출자자(FI)</a:t>
            </a:r>
          </a:p>
          <a:p>
            <a:pPr algn="ctr"/>
            <a:r>
              <a:rPr lang="en-US" sz="13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HUG, 시공사</a:t>
            </a:r>
            <a:endParaRPr lang="en-US" sz="1200" dirty="0"/>
          </a:p>
        </p:txBody>
      </p:sp>
      <p:grpSp>
        <p:nvGrpSpPr>
          <p:cNvPr id="74" name="그룹 1031">
            <a:extLst>
              <a:ext uri="{FF2B5EF4-FFF2-40B4-BE49-F238E27FC236}">
                <a16:creationId xmlns:a16="http://schemas.microsoft.com/office/drawing/2014/main" id="{23C08E75-DE72-39A1-BD03-D37317AD8F90}"/>
              </a:ext>
            </a:extLst>
          </p:cNvPr>
          <p:cNvGrpSpPr/>
          <p:nvPr/>
        </p:nvGrpSpPr>
        <p:grpSpPr>
          <a:xfrm>
            <a:off x="4946989" y="2353179"/>
            <a:ext cx="761905" cy="603747"/>
            <a:chOff x="7420483" y="3529768"/>
            <a:chExt cx="1142857" cy="905620"/>
          </a:xfrm>
        </p:grpSpPr>
        <p:pic>
          <p:nvPicPr>
            <p:cNvPr id="75" name="Object 108">
              <a:extLst>
                <a:ext uri="{FF2B5EF4-FFF2-40B4-BE49-F238E27FC236}">
                  <a16:creationId xmlns:a16="http://schemas.microsoft.com/office/drawing/2014/main" id="{A2B2ABB6-B67F-6255-CBCB-04983E02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0483" y="3529768"/>
              <a:ext cx="1142857" cy="905620"/>
            </a:xfrm>
            <a:prstGeom prst="rect">
              <a:avLst/>
            </a:prstGeom>
          </p:spPr>
        </p:pic>
      </p:grpSp>
      <p:grpSp>
        <p:nvGrpSpPr>
          <p:cNvPr id="76" name="그룹 1032">
            <a:extLst>
              <a:ext uri="{FF2B5EF4-FFF2-40B4-BE49-F238E27FC236}">
                <a16:creationId xmlns:a16="http://schemas.microsoft.com/office/drawing/2014/main" id="{898DFA07-9B1E-2DEF-5FF6-82107E698529}"/>
              </a:ext>
            </a:extLst>
          </p:cNvPr>
          <p:cNvGrpSpPr/>
          <p:nvPr/>
        </p:nvGrpSpPr>
        <p:grpSpPr>
          <a:xfrm>
            <a:off x="3993907" y="3888146"/>
            <a:ext cx="317460" cy="57143"/>
            <a:chOff x="5990861" y="5832219"/>
            <a:chExt cx="476190" cy="85714"/>
          </a:xfrm>
        </p:grpSpPr>
        <p:pic>
          <p:nvPicPr>
            <p:cNvPr id="77" name="Object 111">
              <a:extLst>
                <a:ext uri="{FF2B5EF4-FFF2-40B4-BE49-F238E27FC236}">
                  <a16:creationId xmlns:a16="http://schemas.microsoft.com/office/drawing/2014/main" id="{62B7424B-E731-8DC9-175E-24CCE794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90861" y="5832219"/>
              <a:ext cx="476190" cy="85714"/>
            </a:xfrm>
            <a:prstGeom prst="rect">
              <a:avLst/>
            </a:prstGeom>
          </p:spPr>
        </p:pic>
      </p:grpSp>
      <p:grpSp>
        <p:nvGrpSpPr>
          <p:cNvPr id="78" name="그룹 1033">
            <a:extLst>
              <a:ext uri="{FF2B5EF4-FFF2-40B4-BE49-F238E27FC236}">
                <a16:creationId xmlns:a16="http://schemas.microsoft.com/office/drawing/2014/main" id="{1B0D1E8C-4887-D1FE-E1C8-0BE071302B47}"/>
              </a:ext>
            </a:extLst>
          </p:cNvPr>
          <p:cNvGrpSpPr/>
          <p:nvPr/>
        </p:nvGrpSpPr>
        <p:grpSpPr>
          <a:xfrm>
            <a:off x="3974741" y="3757841"/>
            <a:ext cx="317460" cy="57143"/>
            <a:chOff x="5962111" y="5636761"/>
            <a:chExt cx="476190" cy="85714"/>
          </a:xfrm>
        </p:grpSpPr>
        <p:pic>
          <p:nvPicPr>
            <p:cNvPr id="79" name="Object 114">
              <a:extLst>
                <a:ext uri="{FF2B5EF4-FFF2-40B4-BE49-F238E27FC236}">
                  <a16:creationId xmlns:a16="http://schemas.microsoft.com/office/drawing/2014/main" id="{2BE83E15-394B-25DA-F69C-7AB5A363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2111" y="5636761"/>
              <a:ext cx="476190" cy="85714"/>
            </a:xfrm>
            <a:prstGeom prst="rect">
              <a:avLst/>
            </a:prstGeom>
          </p:spPr>
        </p:pic>
      </p:grpSp>
      <p:grpSp>
        <p:nvGrpSpPr>
          <p:cNvPr id="80" name="그룹 1034">
            <a:extLst>
              <a:ext uri="{FF2B5EF4-FFF2-40B4-BE49-F238E27FC236}">
                <a16:creationId xmlns:a16="http://schemas.microsoft.com/office/drawing/2014/main" id="{9A0E5716-EF50-472F-AB98-013C06B6F73A}"/>
              </a:ext>
            </a:extLst>
          </p:cNvPr>
          <p:cNvGrpSpPr/>
          <p:nvPr/>
        </p:nvGrpSpPr>
        <p:grpSpPr>
          <a:xfrm>
            <a:off x="1625761" y="3897521"/>
            <a:ext cx="317460" cy="57143"/>
            <a:chOff x="2438641" y="5846281"/>
            <a:chExt cx="476190" cy="85714"/>
          </a:xfrm>
        </p:grpSpPr>
        <p:pic>
          <p:nvPicPr>
            <p:cNvPr id="81" name="Object 117">
              <a:extLst>
                <a:ext uri="{FF2B5EF4-FFF2-40B4-BE49-F238E27FC236}">
                  <a16:creationId xmlns:a16="http://schemas.microsoft.com/office/drawing/2014/main" id="{F67BE7AE-4E76-6DD0-ECF4-1E05C87F8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8641" y="5846281"/>
              <a:ext cx="476190" cy="85714"/>
            </a:xfrm>
            <a:prstGeom prst="rect">
              <a:avLst/>
            </a:prstGeom>
          </p:spPr>
        </p:pic>
      </p:grpSp>
      <p:grpSp>
        <p:nvGrpSpPr>
          <p:cNvPr id="82" name="그룹 1035">
            <a:extLst>
              <a:ext uri="{FF2B5EF4-FFF2-40B4-BE49-F238E27FC236}">
                <a16:creationId xmlns:a16="http://schemas.microsoft.com/office/drawing/2014/main" id="{BB9F16D4-93D2-88DF-86C2-E6B2D03330AF}"/>
              </a:ext>
            </a:extLst>
          </p:cNvPr>
          <p:cNvGrpSpPr/>
          <p:nvPr/>
        </p:nvGrpSpPr>
        <p:grpSpPr>
          <a:xfrm>
            <a:off x="1606595" y="3767215"/>
            <a:ext cx="317460" cy="57143"/>
            <a:chOff x="2409892" y="5650823"/>
            <a:chExt cx="476190" cy="85714"/>
          </a:xfrm>
        </p:grpSpPr>
        <p:pic>
          <p:nvPicPr>
            <p:cNvPr id="83" name="Object 120">
              <a:extLst>
                <a:ext uri="{FF2B5EF4-FFF2-40B4-BE49-F238E27FC236}">
                  <a16:creationId xmlns:a16="http://schemas.microsoft.com/office/drawing/2014/main" id="{85D1E8C6-5A45-33C0-0D2D-7ABF92C9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9892" y="5650823"/>
              <a:ext cx="476190" cy="85714"/>
            </a:xfrm>
            <a:prstGeom prst="rect">
              <a:avLst/>
            </a:prstGeom>
          </p:spPr>
        </p:pic>
      </p:grpSp>
      <p:grpSp>
        <p:nvGrpSpPr>
          <p:cNvPr id="84" name="그룹 1036">
            <a:extLst>
              <a:ext uri="{FF2B5EF4-FFF2-40B4-BE49-F238E27FC236}">
                <a16:creationId xmlns:a16="http://schemas.microsoft.com/office/drawing/2014/main" id="{97FD54C5-F277-7EE5-0A3B-A5007DF2C04E}"/>
              </a:ext>
            </a:extLst>
          </p:cNvPr>
          <p:cNvGrpSpPr/>
          <p:nvPr/>
        </p:nvGrpSpPr>
        <p:grpSpPr>
          <a:xfrm>
            <a:off x="5104058" y="3171874"/>
            <a:ext cx="317460" cy="57143"/>
            <a:chOff x="7656087" y="4757811"/>
            <a:chExt cx="476190" cy="85714"/>
          </a:xfrm>
        </p:grpSpPr>
        <p:pic>
          <p:nvPicPr>
            <p:cNvPr id="85" name="Object 123">
              <a:extLst>
                <a:ext uri="{FF2B5EF4-FFF2-40B4-BE49-F238E27FC236}">
                  <a16:creationId xmlns:a16="http://schemas.microsoft.com/office/drawing/2014/main" id="{E07F5E2F-D7A6-795B-3701-071D865ED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7656087" y="4757811"/>
              <a:ext cx="476190" cy="85714"/>
            </a:xfrm>
            <a:prstGeom prst="rect">
              <a:avLst/>
            </a:prstGeom>
          </p:spPr>
        </p:pic>
      </p:grpSp>
      <p:grpSp>
        <p:nvGrpSpPr>
          <p:cNvPr id="86" name="그룹 1037">
            <a:extLst>
              <a:ext uri="{FF2B5EF4-FFF2-40B4-BE49-F238E27FC236}">
                <a16:creationId xmlns:a16="http://schemas.microsoft.com/office/drawing/2014/main" id="{FDD4D45D-5F39-0E78-E3DA-1FDC685BF0DF}"/>
              </a:ext>
            </a:extLst>
          </p:cNvPr>
          <p:cNvGrpSpPr/>
          <p:nvPr/>
        </p:nvGrpSpPr>
        <p:grpSpPr>
          <a:xfrm>
            <a:off x="5234363" y="3152707"/>
            <a:ext cx="317460" cy="57143"/>
            <a:chOff x="7851545" y="4729061"/>
            <a:chExt cx="476190" cy="85714"/>
          </a:xfrm>
        </p:grpSpPr>
        <p:pic>
          <p:nvPicPr>
            <p:cNvPr id="87" name="Object 126">
              <a:extLst>
                <a:ext uri="{FF2B5EF4-FFF2-40B4-BE49-F238E27FC236}">
                  <a16:creationId xmlns:a16="http://schemas.microsoft.com/office/drawing/2014/main" id="{54B3BAD0-F007-E6BF-2124-48AEC2977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7851545" y="4729061"/>
              <a:ext cx="476190" cy="85714"/>
            </a:xfrm>
            <a:prstGeom prst="rect">
              <a:avLst/>
            </a:prstGeom>
          </p:spPr>
        </p:pic>
      </p:grpSp>
      <p:grpSp>
        <p:nvGrpSpPr>
          <p:cNvPr id="88" name="그룹 1038">
            <a:extLst>
              <a:ext uri="{FF2B5EF4-FFF2-40B4-BE49-F238E27FC236}">
                <a16:creationId xmlns:a16="http://schemas.microsoft.com/office/drawing/2014/main" id="{ACCB8B6F-9AD8-B3D2-7C41-BE7E832CB718}"/>
              </a:ext>
            </a:extLst>
          </p:cNvPr>
          <p:cNvGrpSpPr/>
          <p:nvPr/>
        </p:nvGrpSpPr>
        <p:grpSpPr>
          <a:xfrm>
            <a:off x="5104058" y="4370590"/>
            <a:ext cx="317460" cy="57143"/>
            <a:chOff x="7656087" y="6555885"/>
            <a:chExt cx="476190" cy="85714"/>
          </a:xfrm>
        </p:grpSpPr>
        <p:pic>
          <p:nvPicPr>
            <p:cNvPr id="89" name="Object 129">
              <a:extLst>
                <a:ext uri="{FF2B5EF4-FFF2-40B4-BE49-F238E27FC236}">
                  <a16:creationId xmlns:a16="http://schemas.microsoft.com/office/drawing/2014/main" id="{75CBD53A-EAB5-C348-70FD-ADA234AB1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7656087" y="6555885"/>
              <a:ext cx="476190" cy="85714"/>
            </a:xfrm>
            <a:prstGeom prst="rect">
              <a:avLst/>
            </a:prstGeom>
          </p:spPr>
        </p:pic>
      </p:grpSp>
      <p:grpSp>
        <p:nvGrpSpPr>
          <p:cNvPr id="90" name="그룹 1039">
            <a:extLst>
              <a:ext uri="{FF2B5EF4-FFF2-40B4-BE49-F238E27FC236}">
                <a16:creationId xmlns:a16="http://schemas.microsoft.com/office/drawing/2014/main" id="{588C8869-8DA9-6A78-7043-C82E930FC375}"/>
              </a:ext>
            </a:extLst>
          </p:cNvPr>
          <p:cNvGrpSpPr/>
          <p:nvPr/>
        </p:nvGrpSpPr>
        <p:grpSpPr>
          <a:xfrm>
            <a:off x="5234363" y="4351423"/>
            <a:ext cx="317460" cy="57143"/>
            <a:chOff x="7851545" y="6527135"/>
            <a:chExt cx="476190" cy="85714"/>
          </a:xfrm>
        </p:grpSpPr>
        <p:pic>
          <p:nvPicPr>
            <p:cNvPr id="91" name="Object 132">
              <a:extLst>
                <a:ext uri="{FF2B5EF4-FFF2-40B4-BE49-F238E27FC236}">
                  <a16:creationId xmlns:a16="http://schemas.microsoft.com/office/drawing/2014/main" id="{16FA8857-B7F7-C685-C2AF-720F0EE35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5400000">
              <a:off x="7851545" y="6527135"/>
              <a:ext cx="476190" cy="85714"/>
            </a:xfrm>
            <a:prstGeom prst="rect">
              <a:avLst/>
            </a:prstGeom>
          </p:spPr>
        </p:pic>
      </p:grpSp>
      <p:grpSp>
        <p:nvGrpSpPr>
          <p:cNvPr id="92" name="그룹 1040">
            <a:extLst>
              <a:ext uri="{FF2B5EF4-FFF2-40B4-BE49-F238E27FC236}">
                <a16:creationId xmlns:a16="http://schemas.microsoft.com/office/drawing/2014/main" id="{ADC91791-3FD9-C442-E741-5CD1D04EC561}"/>
              </a:ext>
            </a:extLst>
          </p:cNvPr>
          <p:cNvGrpSpPr/>
          <p:nvPr/>
        </p:nvGrpSpPr>
        <p:grpSpPr>
          <a:xfrm>
            <a:off x="6485851" y="3700612"/>
            <a:ext cx="507937" cy="57143"/>
            <a:chOff x="9728776" y="5550918"/>
            <a:chExt cx="761905" cy="85714"/>
          </a:xfrm>
        </p:grpSpPr>
        <p:pic>
          <p:nvPicPr>
            <p:cNvPr id="93" name="Object 135">
              <a:extLst>
                <a:ext uri="{FF2B5EF4-FFF2-40B4-BE49-F238E27FC236}">
                  <a16:creationId xmlns:a16="http://schemas.microsoft.com/office/drawing/2014/main" id="{28264E63-9873-AE12-AF71-3A4EBF5C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540000">
              <a:off x="9728776" y="5550918"/>
              <a:ext cx="761905" cy="85714"/>
            </a:xfrm>
            <a:prstGeom prst="rect">
              <a:avLst/>
            </a:prstGeom>
          </p:spPr>
        </p:pic>
      </p:grpSp>
      <p:grpSp>
        <p:nvGrpSpPr>
          <p:cNvPr id="94" name="그룹 1041">
            <a:extLst>
              <a:ext uri="{FF2B5EF4-FFF2-40B4-BE49-F238E27FC236}">
                <a16:creationId xmlns:a16="http://schemas.microsoft.com/office/drawing/2014/main" id="{F30C95D6-5772-7F6F-3F67-25542F67F7A1}"/>
              </a:ext>
            </a:extLst>
          </p:cNvPr>
          <p:cNvGrpSpPr/>
          <p:nvPr/>
        </p:nvGrpSpPr>
        <p:grpSpPr>
          <a:xfrm>
            <a:off x="6446536" y="3574909"/>
            <a:ext cx="507937" cy="57143"/>
            <a:chOff x="9669804" y="5362363"/>
            <a:chExt cx="761905" cy="85714"/>
          </a:xfrm>
        </p:grpSpPr>
        <p:pic>
          <p:nvPicPr>
            <p:cNvPr id="95" name="Object 138">
              <a:extLst>
                <a:ext uri="{FF2B5EF4-FFF2-40B4-BE49-F238E27FC236}">
                  <a16:creationId xmlns:a16="http://schemas.microsoft.com/office/drawing/2014/main" id="{7AA99696-C25F-349C-A919-E4BB3E6F7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540000">
              <a:off x="9669804" y="5362363"/>
              <a:ext cx="761905" cy="85714"/>
            </a:xfrm>
            <a:prstGeom prst="rect">
              <a:avLst/>
            </a:prstGeom>
          </p:spPr>
        </p:pic>
      </p:grpSp>
      <p:grpSp>
        <p:nvGrpSpPr>
          <p:cNvPr id="96" name="그룹 1042">
            <a:extLst>
              <a:ext uri="{FF2B5EF4-FFF2-40B4-BE49-F238E27FC236}">
                <a16:creationId xmlns:a16="http://schemas.microsoft.com/office/drawing/2014/main" id="{4EADA3BD-7D50-7028-FC4F-70709933DD5C}"/>
              </a:ext>
            </a:extLst>
          </p:cNvPr>
          <p:cNvGrpSpPr/>
          <p:nvPr/>
        </p:nvGrpSpPr>
        <p:grpSpPr>
          <a:xfrm>
            <a:off x="7864860" y="2897451"/>
            <a:ext cx="317460" cy="57143"/>
            <a:chOff x="11797290" y="4346177"/>
            <a:chExt cx="476190" cy="85714"/>
          </a:xfrm>
        </p:grpSpPr>
        <p:pic>
          <p:nvPicPr>
            <p:cNvPr id="97" name="Object 141">
              <a:extLst>
                <a:ext uri="{FF2B5EF4-FFF2-40B4-BE49-F238E27FC236}">
                  <a16:creationId xmlns:a16="http://schemas.microsoft.com/office/drawing/2014/main" id="{C439C25F-C8BE-AB97-D891-F1DC9B8F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11797290" y="4346177"/>
              <a:ext cx="476190" cy="85714"/>
            </a:xfrm>
            <a:prstGeom prst="rect">
              <a:avLst/>
            </a:prstGeom>
          </p:spPr>
        </p:pic>
      </p:grpSp>
      <p:grpSp>
        <p:nvGrpSpPr>
          <p:cNvPr id="98" name="그룹 1043">
            <a:extLst>
              <a:ext uri="{FF2B5EF4-FFF2-40B4-BE49-F238E27FC236}">
                <a16:creationId xmlns:a16="http://schemas.microsoft.com/office/drawing/2014/main" id="{C7C62D22-3039-5664-1BF1-13C3FC1927C5}"/>
              </a:ext>
            </a:extLst>
          </p:cNvPr>
          <p:cNvGrpSpPr/>
          <p:nvPr/>
        </p:nvGrpSpPr>
        <p:grpSpPr>
          <a:xfrm>
            <a:off x="7995166" y="2878285"/>
            <a:ext cx="317460" cy="57143"/>
            <a:chOff x="11992749" y="4317427"/>
            <a:chExt cx="476190" cy="85714"/>
          </a:xfrm>
        </p:grpSpPr>
        <p:pic>
          <p:nvPicPr>
            <p:cNvPr id="99" name="Object 144">
              <a:extLst>
                <a:ext uri="{FF2B5EF4-FFF2-40B4-BE49-F238E27FC236}">
                  <a16:creationId xmlns:a16="http://schemas.microsoft.com/office/drawing/2014/main" id="{18FA0E07-48C8-F645-1F64-96E3A3457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11992749" y="4317427"/>
              <a:ext cx="476190" cy="85714"/>
            </a:xfrm>
            <a:prstGeom prst="rect">
              <a:avLst/>
            </a:prstGeom>
          </p:spPr>
        </p:pic>
      </p:grpSp>
      <p:grpSp>
        <p:nvGrpSpPr>
          <p:cNvPr id="100" name="그룹 1044">
            <a:extLst>
              <a:ext uri="{FF2B5EF4-FFF2-40B4-BE49-F238E27FC236}">
                <a16:creationId xmlns:a16="http://schemas.microsoft.com/office/drawing/2014/main" id="{D2F07E28-21DE-F85B-5DA6-B3FF6013B20B}"/>
              </a:ext>
            </a:extLst>
          </p:cNvPr>
          <p:cNvGrpSpPr/>
          <p:nvPr/>
        </p:nvGrpSpPr>
        <p:grpSpPr>
          <a:xfrm>
            <a:off x="7864860" y="4202007"/>
            <a:ext cx="317460" cy="57143"/>
            <a:chOff x="11797290" y="6303010"/>
            <a:chExt cx="476190" cy="85714"/>
          </a:xfrm>
        </p:grpSpPr>
        <p:pic>
          <p:nvPicPr>
            <p:cNvPr id="101" name="Object 147">
              <a:extLst>
                <a:ext uri="{FF2B5EF4-FFF2-40B4-BE49-F238E27FC236}">
                  <a16:creationId xmlns:a16="http://schemas.microsoft.com/office/drawing/2014/main" id="{97657349-F42D-61AB-7B48-543E3A663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5400000">
              <a:off x="11797290" y="6303010"/>
              <a:ext cx="476190" cy="85714"/>
            </a:xfrm>
            <a:prstGeom prst="rect">
              <a:avLst/>
            </a:prstGeom>
          </p:spPr>
        </p:pic>
      </p:grpSp>
      <p:grpSp>
        <p:nvGrpSpPr>
          <p:cNvPr id="102" name="그룹 1045">
            <a:extLst>
              <a:ext uri="{FF2B5EF4-FFF2-40B4-BE49-F238E27FC236}">
                <a16:creationId xmlns:a16="http://schemas.microsoft.com/office/drawing/2014/main" id="{1E5EAA90-597D-7925-3727-4DBFD3C9C781}"/>
              </a:ext>
            </a:extLst>
          </p:cNvPr>
          <p:cNvGrpSpPr/>
          <p:nvPr/>
        </p:nvGrpSpPr>
        <p:grpSpPr>
          <a:xfrm>
            <a:off x="7995166" y="4182840"/>
            <a:ext cx="317460" cy="57143"/>
            <a:chOff x="11992749" y="6274260"/>
            <a:chExt cx="476190" cy="85714"/>
          </a:xfrm>
        </p:grpSpPr>
        <p:pic>
          <p:nvPicPr>
            <p:cNvPr id="103" name="Object 150">
              <a:extLst>
                <a:ext uri="{FF2B5EF4-FFF2-40B4-BE49-F238E27FC236}">
                  <a16:creationId xmlns:a16="http://schemas.microsoft.com/office/drawing/2014/main" id="{947C4CFC-CDAB-D5B4-946C-26F454F0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11992749" y="6274260"/>
              <a:ext cx="476190" cy="85714"/>
            </a:xfrm>
            <a:prstGeom prst="rect">
              <a:avLst/>
            </a:prstGeom>
          </p:spPr>
        </p:pic>
      </p:grpSp>
      <p:grpSp>
        <p:nvGrpSpPr>
          <p:cNvPr id="104" name="그룹 1046">
            <a:extLst>
              <a:ext uri="{FF2B5EF4-FFF2-40B4-BE49-F238E27FC236}">
                <a16:creationId xmlns:a16="http://schemas.microsoft.com/office/drawing/2014/main" id="{DB1C86CF-ACBF-940C-BB2A-646A3BF5964C}"/>
              </a:ext>
            </a:extLst>
          </p:cNvPr>
          <p:cNvGrpSpPr/>
          <p:nvPr/>
        </p:nvGrpSpPr>
        <p:grpSpPr>
          <a:xfrm>
            <a:off x="9084835" y="3539413"/>
            <a:ext cx="507937" cy="57143"/>
            <a:chOff x="13627252" y="5309120"/>
            <a:chExt cx="761905" cy="85714"/>
          </a:xfrm>
        </p:grpSpPr>
        <p:pic>
          <p:nvPicPr>
            <p:cNvPr id="105" name="Object 153">
              <a:extLst>
                <a:ext uri="{FF2B5EF4-FFF2-40B4-BE49-F238E27FC236}">
                  <a16:creationId xmlns:a16="http://schemas.microsoft.com/office/drawing/2014/main" id="{7371724A-2280-2635-23CD-4B1D66C74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27252" y="5309120"/>
              <a:ext cx="761905" cy="85714"/>
            </a:xfrm>
            <a:prstGeom prst="rect">
              <a:avLst/>
            </a:prstGeom>
          </p:spPr>
        </p:pic>
      </p:grpSp>
      <p:grpSp>
        <p:nvGrpSpPr>
          <p:cNvPr id="106" name="그룹 1047">
            <a:extLst>
              <a:ext uri="{FF2B5EF4-FFF2-40B4-BE49-F238E27FC236}">
                <a16:creationId xmlns:a16="http://schemas.microsoft.com/office/drawing/2014/main" id="{DE58F27D-4E0A-9E64-A135-6BCC56D5CC2A}"/>
              </a:ext>
            </a:extLst>
          </p:cNvPr>
          <p:cNvGrpSpPr/>
          <p:nvPr/>
        </p:nvGrpSpPr>
        <p:grpSpPr>
          <a:xfrm>
            <a:off x="9067945" y="3408793"/>
            <a:ext cx="507937" cy="57143"/>
            <a:chOff x="13601917" y="5113190"/>
            <a:chExt cx="761905" cy="85714"/>
          </a:xfrm>
        </p:grpSpPr>
        <p:pic>
          <p:nvPicPr>
            <p:cNvPr id="107" name="Object 156">
              <a:extLst>
                <a:ext uri="{FF2B5EF4-FFF2-40B4-BE49-F238E27FC236}">
                  <a16:creationId xmlns:a16="http://schemas.microsoft.com/office/drawing/2014/main" id="{FFD9B22E-B387-D993-41D2-D20FE279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601917" y="5113190"/>
              <a:ext cx="761905" cy="85714"/>
            </a:xfrm>
            <a:prstGeom prst="rect">
              <a:avLst/>
            </a:prstGeom>
          </p:spPr>
        </p:pic>
      </p:grpSp>
      <p:grpSp>
        <p:nvGrpSpPr>
          <p:cNvPr id="108" name="그룹 1048">
            <a:extLst>
              <a:ext uri="{FF2B5EF4-FFF2-40B4-BE49-F238E27FC236}">
                <a16:creationId xmlns:a16="http://schemas.microsoft.com/office/drawing/2014/main" id="{48E2A562-C489-9080-7BB9-D353B1C73AAC}"/>
              </a:ext>
            </a:extLst>
          </p:cNvPr>
          <p:cNvGrpSpPr/>
          <p:nvPr/>
        </p:nvGrpSpPr>
        <p:grpSpPr>
          <a:xfrm>
            <a:off x="8675151" y="4267067"/>
            <a:ext cx="1271079" cy="57143"/>
            <a:chOff x="13012725" y="6400600"/>
            <a:chExt cx="1906619" cy="85714"/>
          </a:xfrm>
        </p:grpSpPr>
        <p:pic>
          <p:nvPicPr>
            <p:cNvPr id="109" name="Object 159">
              <a:extLst>
                <a:ext uri="{FF2B5EF4-FFF2-40B4-BE49-F238E27FC236}">
                  <a16:creationId xmlns:a16="http://schemas.microsoft.com/office/drawing/2014/main" id="{97441114-8499-F65E-0482-0D25EDECE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2640000">
              <a:off x="13012725" y="6400600"/>
              <a:ext cx="1906619" cy="85714"/>
            </a:xfrm>
            <a:prstGeom prst="rect">
              <a:avLst/>
            </a:prstGeom>
          </p:spPr>
        </p:pic>
      </p:grpSp>
      <p:grpSp>
        <p:nvGrpSpPr>
          <p:cNvPr id="110" name="그룹 1049">
            <a:extLst>
              <a:ext uri="{FF2B5EF4-FFF2-40B4-BE49-F238E27FC236}">
                <a16:creationId xmlns:a16="http://schemas.microsoft.com/office/drawing/2014/main" id="{8363C819-7111-8A6B-0C56-4AE5199EFB84}"/>
              </a:ext>
            </a:extLst>
          </p:cNvPr>
          <p:cNvGrpSpPr/>
          <p:nvPr/>
        </p:nvGrpSpPr>
        <p:grpSpPr>
          <a:xfrm>
            <a:off x="8529990" y="2717845"/>
            <a:ext cx="1479111" cy="347682"/>
            <a:chOff x="12794985" y="4076767"/>
            <a:chExt cx="2218666" cy="521523"/>
          </a:xfrm>
        </p:grpSpPr>
        <p:pic>
          <p:nvPicPr>
            <p:cNvPr id="111" name="Object 162">
              <a:extLst>
                <a:ext uri="{FF2B5EF4-FFF2-40B4-BE49-F238E27FC236}">
                  <a16:creationId xmlns:a16="http://schemas.microsoft.com/office/drawing/2014/main" id="{DC57373B-27BA-B2DB-057D-ACA94F49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-2280000">
              <a:off x="12794985" y="4076767"/>
              <a:ext cx="2218666" cy="521523"/>
            </a:xfrm>
            <a:prstGeom prst="rect">
              <a:avLst/>
            </a:prstGeom>
          </p:spPr>
        </p:pic>
      </p:grpSp>
      <p:grpSp>
        <p:nvGrpSpPr>
          <p:cNvPr id="112" name="그룹 1050">
            <a:extLst>
              <a:ext uri="{FF2B5EF4-FFF2-40B4-BE49-F238E27FC236}">
                <a16:creationId xmlns:a16="http://schemas.microsoft.com/office/drawing/2014/main" id="{A8E84EF6-AF05-3F9A-B1DB-5AE15679E1CC}"/>
              </a:ext>
            </a:extLst>
          </p:cNvPr>
          <p:cNvGrpSpPr/>
          <p:nvPr/>
        </p:nvGrpSpPr>
        <p:grpSpPr>
          <a:xfrm>
            <a:off x="2656245" y="3282986"/>
            <a:ext cx="1460826" cy="19047"/>
            <a:chOff x="3984367" y="4924478"/>
            <a:chExt cx="2191239" cy="28571"/>
          </a:xfrm>
        </p:grpSpPr>
        <p:pic>
          <p:nvPicPr>
            <p:cNvPr id="113" name="Object 165">
              <a:extLst>
                <a:ext uri="{FF2B5EF4-FFF2-40B4-BE49-F238E27FC236}">
                  <a16:creationId xmlns:a16="http://schemas.microsoft.com/office/drawing/2014/main" id="{3875876B-5DEB-8161-1932-8F56BEBC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84367" y="4924478"/>
              <a:ext cx="2191239" cy="28571"/>
            </a:xfrm>
            <a:prstGeom prst="rect">
              <a:avLst/>
            </a:prstGeom>
          </p:spPr>
        </p:pic>
      </p:grpSp>
      <p:grpSp>
        <p:nvGrpSpPr>
          <p:cNvPr id="114" name="그룹 1051">
            <a:extLst>
              <a:ext uri="{FF2B5EF4-FFF2-40B4-BE49-F238E27FC236}">
                <a16:creationId xmlns:a16="http://schemas.microsoft.com/office/drawing/2014/main" id="{D8C12CF6-F08D-F0FC-BA7D-8186FDC96DFC}"/>
              </a:ext>
            </a:extLst>
          </p:cNvPr>
          <p:cNvGrpSpPr/>
          <p:nvPr/>
        </p:nvGrpSpPr>
        <p:grpSpPr>
          <a:xfrm>
            <a:off x="2513456" y="3128701"/>
            <a:ext cx="299687" cy="19047"/>
            <a:chOff x="3770184" y="4693050"/>
            <a:chExt cx="449530" cy="28571"/>
          </a:xfrm>
        </p:grpSpPr>
        <p:pic>
          <p:nvPicPr>
            <p:cNvPr id="115" name="Object 168">
              <a:extLst>
                <a:ext uri="{FF2B5EF4-FFF2-40B4-BE49-F238E27FC236}">
                  <a16:creationId xmlns:a16="http://schemas.microsoft.com/office/drawing/2014/main" id="{578C2F8F-462B-A23E-4307-B23696C21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5400000">
              <a:off x="3770184" y="4693050"/>
              <a:ext cx="449530" cy="28571"/>
            </a:xfrm>
            <a:prstGeom prst="rect">
              <a:avLst/>
            </a:prstGeom>
          </p:spPr>
        </p:pic>
      </p:grpSp>
      <p:grpSp>
        <p:nvGrpSpPr>
          <p:cNvPr id="116" name="그룹 1052">
            <a:extLst>
              <a:ext uri="{FF2B5EF4-FFF2-40B4-BE49-F238E27FC236}">
                <a16:creationId xmlns:a16="http://schemas.microsoft.com/office/drawing/2014/main" id="{6F632E0F-60C9-7B1F-7A2F-41491E5F5856}"/>
              </a:ext>
            </a:extLst>
          </p:cNvPr>
          <p:cNvGrpSpPr/>
          <p:nvPr/>
        </p:nvGrpSpPr>
        <p:grpSpPr>
          <a:xfrm>
            <a:off x="4049967" y="3333477"/>
            <a:ext cx="147961" cy="57143"/>
            <a:chOff x="6074950" y="5000215"/>
            <a:chExt cx="221941" cy="85714"/>
          </a:xfrm>
        </p:grpSpPr>
        <p:pic>
          <p:nvPicPr>
            <p:cNvPr id="117" name="Object 171">
              <a:extLst>
                <a:ext uri="{FF2B5EF4-FFF2-40B4-BE49-F238E27FC236}">
                  <a16:creationId xmlns:a16="http://schemas.microsoft.com/office/drawing/2014/main" id="{0F0A10F1-A115-76AA-E741-083C95310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5400000">
              <a:off x="6074950" y="5000215"/>
              <a:ext cx="221941" cy="85714"/>
            </a:xfrm>
            <a:prstGeom prst="rect">
              <a:avLst/>
            </a:prstGeom>
          </p:spPr>
        </p:pic>
      </p:grpSp>
      <p:sp>
        <p:nvSpPr>
          <p:cNvPr id="118" name="Object 174">
            <a:extLst>
              <a:ext uri="{FF2B5EF4-FFF2-40B4-BE49-F238E27FC236}">
                <a16:creationId xmlns:a16="http://schemas.microsoft.com/office/drawing/2014/main" id="{D522542A-4D28-20CA-D724-57F175B64C53}"/>
              </a:ext>
            </a:extLst>
          </p:cNvPr>
          <p:cNvSpPr txBox="1"/>
          <p:nvPr/>
        </p:nvSpPr>
        <p:spPr>
          <a:xfrm>
            <a:off x="2545291" y="3066266"/>
            <a:ext cx="18093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회사채 권면보증</a:t>
            </a:r>
            <a:endParaRPr lang="en-US" sz="1200" dirty="0"/>
          </a:p>
        </p:txBody>
      </p:sp>
      <p:sp>
        <p:nvSpPr>
          <p:cNvPr id="119" name="Object 175">
            <a:extLst>
              <a:ext uri="{FF2B5EF4-FFF2-40B4-BE49-F238E27FC236}">
                <a16:creationId xmlns:a16="http://schemas.microsoft.com/office/drawing/2014/main" id="{5D0218A6-9675-283C-89AE-73B7EFFC635F}"/>
              </a:ext>
            </a:extLst>
          </p:cNvPr>
          <p:cNvSpPr txBox="1"/>
          <p:nvPr/>
        </p:nvSpPr>
        <p:spPr>
          <a:xfrm>
            <a:off x="3773615" y="3372315"/>
            <a:ext cx="702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회사채</a:t>
            </a:r>
          </a:p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발행</a:t>
            </a:r>
            <a:endParaRPr lang="en-US" sz="1200" dirty="0"/>
          </a:p>
        </p:txBody>
      </p:sp>
      <p:sp>
        <p:nvSpPr>
          <p:cNvPr id="120" name="Object 176">
            <a:extLst>
              <a:ext uri="{FF2B5EF4-FFF2-40B4-BE49-F238E27FC236}">
                <a16:creationId xmlns:a16="http://schemas.microsoft.com/office/drawing/2014/main" id="{F0F66996-ABA3-A2DE-B32B-D880F958E562}"/>
              </a:ext>
            </a:extLst>
          </p:cNvPr>
          <p:cNvSpPr txBox="1"/>
          <p:nvPr/>
        </p:nvSpPr>
        <p:spPr>
          <a:xfrm>
            <a:off x="3773614" y="3926186"/>
            <a:ext cx="702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인수</a:t>
            </a:r>
          </a:p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대금</a:t>
            </a:r>
            <a:endParaRPr lang="en-US" sz="1200" dirty="0"/>
          </a:p>
        </p:txBody>
      </p:sp>
      <p:sp>
        <p:nvSpPr>
          <p:cNvPr id="121" name="Object 177">
            <a:extLst>
              <a:ext uri="{FF2B5EF4-FFF2-40B4-BE49-F238E27FC236}">
                <a16:creationId xmlns:a16="http://schemas.microsoft.com/office/drawing/2014/main" id="{5BBF206E-F7AE-1EAA-44EE-6F0B5F844955}"/>
              </a:ext>
            </a:extLst>
          </p:cNvPr>
          <p:cNvSpPr txBox="1"/>
          <p:nvPr/>
        </p:nvSpPr>
        <p:spPr>
          <a:xfrm>
            <a:off x="1417767" y="3380783"/>
            <a:ext cx="702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회사채</a:t>
            </a:r>
          </a:p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매출</a:t>
            </a:r>
            <a:endParaRPr lang="en-US" sz="1200" dirty="0"/>
          </a:p>
        </p:txBody>
      </p:sp>
      <p:sp>
        <p:nvSpPr>
          <p:cNvPr id="122" name="Object 178">
            <a:extLst>
              <a:ext uri="{FF2B5EF4-FFF2-40B4-BE49-F238E27FC236}">
                <a16:creationId xmlns:a16="http://schemas.microsoft.com/office/drawing/2014/main" id="{3787485D-5CB4-053B-1FCD-1569EBC2D8BF}"/>
              </a:ext>
            </a:extLst>
          </p:cNvPr>
          <p:cNvSpPr txBox="1"/>
          <p:nvPr/>
        </p:nvSpPr>
        <p:spPr>
          <a:xfrm>
            <a:off x="1515121" y="3926891"/>
            <a:ext cx="494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매출</a:t>
            </a:r>
          </a:p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대금</a:t>
            </a:r>
            <a:endParaRPr lang="en-US" sz="1200" dirty="0"/>
          </a:p>
        </p:txBody>
      </p:sp>
      <p:sp>
        <p:nvSpPr>
          <p:cNvPr id="123" name="Object 179">
            <a:extLst>
              <a:ext uri="{FF2B5EF4-FFF2-40B4-BE49-F238E27FC236}">
                <a16:creationId xmlns:a16="http://schemas.microsoft.com/office/drawing/2014/main" id="{69C88E5F-2AF3-5DED-BC36-7EB84CA0CB11}"/>
              </a:ext>
            </a:extLst>
          </p:cNvPr>
          <p:cNvSpPr txBox="1"/>
          <p:nvPr/>
        </p:nvSpPr>
        <p:spPr>
          <a:xfrm>
            <a:off x="4501821" y="4173318"/>
            <a:ext cx="8630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매매대금/</a:t>
            </a:r>
          </a:p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수수료</a:t>
            </a:r>
            <a:endParaRPr lang="en-US" sz="1200" dirty="0"/>
          </a:p>
        </p:txBody>
      </p:sp>
      <p:sp>
        <p:nvSpPr>
          <p:cNvPr id="124" name="Object 180">
            <a:extLst>
              <a:ext uri="{FF2B5EF4-FFF2-40B4-BE49-F238E27FC236}">
                <a16:creationId xmlns:a16="http://schemas.microsoft.com/office/drawing/2014/main" id="{21833384-0493-B0CB-6C45-9DF4EACB2290}"/>
              </a:ext>
            </a:extLst>
          </p:cNvPr>
          <p:cNvSpPr txBox="1"/>
          <p:nvPr/>
        </p:nvSpPr>
        <p:spPr>
          <a:xfrm>
            <a:off x="5239972" y="4173318"/>
            <a:ext cx="11609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토지매매/</a:t>
            </a:r>
          </a:p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자산관리위탁</a:t>
            </a:r>
            <a:endParaRPr lang="en-US" sz="1200" dirty="0"/>
          </a:p>
        </p:txBody>
      </p:sp>
      <p:sp>
        <p:nvSpPr>
          <p:cNvPr id="125" name="Object 181">
            <a:extLst>
              <a:ext uri="{FF2B5EF4-FFF2-40B4-BE49-F238E27FC236}">
                <a16:creationId xmlns:a16="http://schemas.microsoft.com/office/drawing/2014/main" id="{5A928FA9-BAE3-90BF-3F61-09A9080A60DD}"/>
              </a:ext>
            </a:extLst>
          </p:cNvPr>
          <p:cNvSpPr txBox="1"/>
          <p:nvPr/>
        </p:nvSpPr>
        <p:spPr>
          <a:xfrm>
            <a:off x="5263979" y="3070990"/>
            <a:ext cx="6359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배당</a:t>
            </a:r>
            <a:endParaRPr lang="en-US" sz="1200" dirty="0"/>
          </a:p>
        </p:txBody>
      </p:sp>
      <p:sp>
        <p:nvSpPr>
          <p:cNvPr id="126" name="Object 182">
            <a:extLst>
              <a:ext uri="{FF2B5EF4-FFF2-40B4-BE49-F238E27FC236}">
                <a16:creationId xmlns:a16="http://schemas.microsoft.com/office/drawing/2014/main" id="{779192B3-F3AB-A024-20B8-0CA68F487A5C}"/>
              </a:ext>
            </a:extLst>
          </p:cNvPr>
          <p:cNvSpPr txBox="1"/>
          <p:nvPr/>
        </p:nvSpPr>
        <p:spPr>
          <a:xfrm>
            <a:off x="4592716" y="3073242"/>
            <a:ext cx="7317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지분출자</a:t>
            </a:r>
            <a:endParaRPr lang="en-US" sz="1200" dirty="0"/>
          </a:p>
        </p:txBody>
      </p:sp>
      <p:sp>
        <p:nvSpPr>
          <p:cNvPr id="127" name="Object 183">
            <a:extLst>
              <a:ext uri="{FF2B5EF4-FFF2-40B4-BE49-F238E27FC236}">
                <a16:creationId xmlns:a16="http://schemas.microsoft.com/office/drawing/2014/main" id="{C6EC7E40-F147-4086-6FF3-379F47E4E5CF}"/>
              </a:ext>
            </a:extLst>
          </p:cNvPr>
          <p:cNvSpPr txBox="1"/>
          <p:nvPr/>
        </p:nvSpPr>
        <p:spPr>
          <a:xfrm rot="21060000">
            <a:off x="6051703" y="3354176"/>
            <a:ext cx="126708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토지임대차계약</a:t>
            </a:r>
            <a:endParaRPr lang="en-US" sz="1200" dirty="0"/>
          </a:p>
        </p:txBody>
      </p:sp>
      <p:sp>
        <p:nvSpPr>
          <p:cNvPr id="128" name="Object 184">
            <a:extLst>
              <a:ext uri="{FF2B5EF4-FFF2-40B4-BE49-F238E27FC236}">
                <a16:creationId xmlns:a16="http://schemas.microsoft.com/office/drawing/2014/main" id="{225464F8-BB73-FE47-333B-53B8D7D0609F}"/>
              </a:ext>
            </a:extLst>
          </p:cNvPr>
          <p:cNvSpPr txBox="1"/>
          <p:nvPr/>
        </p:nvSpPr>
        <p:spPr>
          <a:xfrm rot="21060000">
            <a:off x="6142472" y="3729136"/>
            <a:ext cx="126708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임대료</a:t>
            </a:r>
            <a:endParaRPr lang="en-US" sz="1200" dirty="0"/>
          </a:p>
        </p:txBody>
      </p:sp>
      <p:sp>
        <p:nvSpPr>
          <p:cNvPr id="129" name="Object 185">
            <a:extLst>
              <a:ext uri="{FF2B5EF4-FFF2-40B4-BE49-F238E27FC236}">
                <a16:creationId xmlns:a16="http://schemas.microsoft.com/office/drawing/2014/main" id="{B55D3734-CA31-0C93-133D-C88D3D6B8BD9}"/>
              </a:ext>
            </a:extLst>
          </p:cNvPr>
          <p:cNvSpPr txBox="1"/>
          <p:nvPr/>
        </p:nvSpPr>
        <p:spPr>
          <a:xfrm>
            <a:off x="7375076" y="2792228"/>
            <a:ext cx="7317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지분출자</a:t>
            </a:r>
            <a:endParaRPr lang="en-US" sz="1200" dirty="0"/>
          </a:p>
        </p:txBody>
      </p:sp>
      <p:sp>
        <p:nvSpPr>
          <p:cNvPr id="130" name="Object 186">
            <a:extLst>
              <a:ext uri="{FF2B5EF4-FFF2-40B4-BE49-F238E27FC236}">
                <a16:creationId xmlns:a16="http://schemas.microsoft.com/office/drawing/2014/main" id="{5FF8AF48-1EB9-0271-37BD-09D7BA702663}"/>
              </a:ext>
            </a:extLst>
          </p:cNvPr>
          <p:cNvSpPr txBox="1"/>
          <p:nvPr/>
        </p:nvSpPr>
        <p:spPr>
          <a:xfrm>
            <a:off x="8008737" y="2802810"/>
            <a:ext cx="6359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배당</a:t>
            </a:r>
            <a:endParaRPr lang="en-US" sz="1200" dirty="0"/>
          </a:p>
        </p:txBody>
      </p:sp>
      <p:sp>
        <p:nvSpPr>
          <p:cNvPr id="131" name="Object 187">
            <a:extLst>
              <a:ext uri="{FF2B5EF4-FFF2-40B4-BE49-F238E27FC236}">
                <a16:creationId xmlns:a16="http://schemas.microsoft.com/office/drawing/2014/main" id="{61E5E8B3-EF5A-49E0-198E-F6314915F2B5}"/>
              </a:ext>
            </a:extLst>
          </p:cNvPr>
          <p:cNvSpPr txBox="1"/>
          <p:nvPr/>
        </p:nvSpPr>
        <p:spPr>
          <a:xfrm>
            <a:off x="8116690" y="4020942"/>
            <a:ext cx="4165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대출</a:t>
            </a:r>
            <a:endParaRPr lang="en-US" sz="1200" dirty="0"/>
          </a:p>
        </p:txBody>
      </p:sp>
      <p:sp>
        <p:nvSpPr>
          <p:cNvPr id="132" name="Object 188">
            <a:extLst>
              <a:ext uri="{FF2B5EF4-FFF2-40B4-BE49-F238E27FC236}">
                <a16:creationId xmlns:a16="http://schemas.microsoft.com/office/drawing/2014/main" id="{99F5DB3A-D654-1E24-8B96-EB95D41FFAF9}"/>
              </a:ext>
            </a:extLst>
          </p:cNvPr>
          <p:cNvSpPr txBox="1"/>
          <p:nvPr/>
        </p:nvSpPr>
        <p:spPr>
          <a:xfrm>
            <a:off x="7628283" y="4020942"/>
            <a:ext cx="4165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이자</a:t>
            </a:r>
            <a:endParaRPr lang="en-US" sz="1200" dirty="0"/>
          </a:p>
        </p:txBody>
      </p:sp>
      <p:sp>
        <p:nvSpPr>
          <p:cNvPr id="133" name="Object 189">
            <a:extLst>
              <a:ext uri="{FF2B5EF4-FFF2-40B4-BE49-F238E27FC236}">
                <a16:creationId xmlns:a16="http://schemas.microsoft.com/office/drawing/2014/main" id="{9B1E6680-D999-98C8-83C6-2115058A2B6A}"/>
              </a:ext>
            </a:extLst>
          </p:cNvPr>
          <p:cNvSpPr txBox="1"/>
          <p:nvPr/>
        </p:nvSpPr>
        <p:spPr>
          <a:xfrm rot="2640000">
            <a:off x="8862327" y="4080351"/>
            <a:ext cx="11323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임대주택시공</a:t>
            </a:r>
            <a:endParaRPr lang="en-US" sz="1200" dirty="0"/>
          </a:p>
        </p:txBody>
      </p:sp>
      <p:sp>
        <p:nvSpPr>
          <p:cNvPr id="134" name="Object 190">
            <a:extLst>
              <a:ext uri="{FF2B5EF4-FFF2-40B4-BE49-F238E27FC236}">
                <a16:creationId xmlns:a16="http://schemas.microsoft.com/office/drawing/2014/main" id="{99CDE502-E423-8A58-ECAB-74FB13910C48}"/>
              </a:ext>
            </a:extLst>
          </p:cNvPr>
          <p:cNvSpPr txBox="1"/>
          <p:nvPr/>
        </p:nvSpPr>
        <p:spPr>
          <a:xfrm>
            <a:off x="8752167" y="3545646"/>
            <a:ext cx="11323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임대료</a:t>
            </a:r>
            <a:endParaRPr lang="en-US" sz="1200" dirty="0"/>
          </a:p>
        </p:txBody>
      </p:sp>
      <p:sp>
        <p:nvSpPr>
          <p:cNvPr id="135" name="Object 191">
            <a:extLst>
              <a:ext uri="{FF2B5EF4-FFF2-40B4-BE49-F238E27FC236}">
                <a16:creationId xmlns:a16="http://schemas.microsoft.com/office/drawing/2014/main" id="{919B8777-B706-83D5-7692-3AC2A8295272}"/>
              </a:ext>
            </a:extLst>
          </p:cNvPr>
          <p:cNvSpPr txBox="1"/>
          <p:nvPr/>
        </p:nvSpPr>
        <p:spPr>
          <a:xfrm>
            <a:off x="8698031" y="3176040"/>
            <a:ext cx="12666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주택임대차계약</a:t>
            </a:r>
            <a:endParaRPr lang="en-US" sz="1200" dirty="0"/>
          </a:p>
        </p:txBody>
      </p:sp>
      <p:sp>
        <p:nvSpPr>
          <p:cNvPr id="137" name="슬라이드 번호 개체 틀 136">
            <a:extLst>
              <a:ext uri="{FF2B5EF4-FFF2-40B4-BE49-F238E27FC236}">
                <a16:creationId xmlns:a16="http://schemas.microsoft.com/office/drawing/2014/main" id="{0AFD7C73-5A42-0D20-00DF-91EB4722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899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4ADF9-476C-48AF-9E9E-D9F9FEED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 anchor="ctr"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도시개발을 위한 리츠 활용모델 제안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954C0FC-64D7-47BC-93B0-F83AE98B0D4D}"/>
              </a:ext>
            </a:extLst>
          </p:cNvPr>
          <p:cNvCxnSpPr>
            <a:cxnSpLocks/>
          </p:cNvCxnSpPr>
          <p:nvPr/>
        </p:nvCxnSpPr>
        <p:spPr>
          <a:xfrm>
            <a:off x="677334" y="1074199"/>
            <a:ext cx="10862053" cy="0"/>
          </a:xfrm>
          <a:prstGeom prst="line">
            <a:avLst/>
          </a:prstGeom>
          <a:ln w="31750" cmpd="thinThick">
            <a:solidFill>
              <a:srgbClr val="00B05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3D4FE9-9FB3-EEA5-2CA4-D765BD999B3B}"/>
              </a:ext>
            </a:extLst>
          </p:cNvPr>
          <p:cNvSpPr txBox="1"/>
          <p:nvPr/>
        </p:nvSpPr>
        <p:spPr>
          <a:xfrm>
            <a:off x="677334" y="1371594"/>
            <a:ext cx="927220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dirty="0">
                <a:latin typeface="+mj-ea"/>
                <a:ea typeface="+mj-ea"/>
              </a:rPr>
              <a:t>복합시설을 </a:t>
            </a:r>
            <a:r>
              <a:rPr lang="en-US" altLang="ko-KR" dirty="0">
                <a:latin typeface="+mj-ea"/>
                <a:ea typeface="+mj-ea"/>
              </a:rPr>
              <a:t>‘</a:t>
            </a:r>
            <a:r>
              <a:rPr lang="ko-KR" altLang="en-US" dirty="0">
                <a:latin typeface="+mj-ea"/>
                <a:ea typeface="+mj-ea"/>
              </a:rPr>
              <a:t>지역주민 등 주주 참여자와 이익을 공유</a:t>
            </a:r>
            <a:r>
              <a:rPr lang="en-US" altLang="ko-KR" dirty="0">
                <a:latin typeface="+mj-ea"/>
                <a:ea typeface="+mj-ea"/>
              </a:rPr>
              <a:t>＇</a:t>
            </a:r>
            <a:r>
              <a:rPr lang="ko-KR" altLang="en-US" dirty="0">
                <a:latin typeface="+mj-ea"/>
                <a:ea typeface="+mj-ea"/>
              </a:rPr>
              <a:t>하는 리츠활용방식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7910670-7E66-ADC4-969C-1EE7210C924F}"/>
              </a:ext>
            </a:extLst>
          </p:cNvPr>
          <p:cNvSpPr/>
          <p:nvPr/>
        </p:nvSpPr>
        <p:spPr>
          <a:xfrm>
            <a:off x="708738" y="3674426"/>
            <a:ext cx="1496291" cy="19439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u="sng" dirty="0">
                <a:solidFill>
                  <a:schemeClr val="tx1"/>
                </a:solidFill>
                <a:latin typeface="+mj-ea"/>
                <a:ea typeface="+mj-ea"/>
              </a:rPr>
              <a:t>주 </a:t>
            </a:r>
            <a:r>
              <a:rPr lang="ko-KR" altLang="en-US" sz="1600" b="1" u="sng" dirty="0" err="1">
                <a:solidFill>
                  <a:schemeClr val="tx1"/>
                </a:solidFill>
                <a:latin typeface="+mj-ea"/>
                <a:ea typeface="+mj-ea"/>
              </a:rPr>
              <a:t>활용처</a:t>
            </a:r>
            <a:endParaRPr lang="en-US" altLang="ko-KR" sz="1600" b="1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lang="en-US" altLang="ko-KR" sz="105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사업시행자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지자체기관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지역주민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지역기업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연기금 등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EB79823-1BBC-EBB1-B562-843A9BE57A33}"/>
              </a:ext>
            </a:extLst>
          </p:cNvPr>
          <p:cNvSpPr/>
          <p:nvPr/>
        </p:nvSpPr>
        <p:spPr>
          <a:xfrm>
            <a:off x="727220" y="1804935"/>
            <a:ext cx="1468580" cy="1395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u="sng" dirty="0">
                <a:solidFill>
                  <a:schemeClr val="tx1"/>
                </a:solidFill>
                <a:latin typeface="+mj-ea"/>
                <a:ea typeface="+mj-ea"/>
              </a:rPr>
              <a:t>대출자</a:t>
            </a:r>
            <a:endParaRPr lang="en-US" altLang="ko-KR" sz="1600" b="1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endParaRPr lang="en-US" altLang="ko-KR" sz="105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금융기관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공공기금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지역주민</a:t>
            </a:r>
          </a:p>
        </p:txBody>
      </p:sp>
      <p:sp>
        <p:nvSpPr>
          <p:cNvPr id="14" name="순서도: 다중 문서 13">
            <a:extLst>
              <a:ext uri="{FF2B5EF4-FFF2-40B4-BE49-F238E27FC236}">
                <a16:creationId xmlns:a16="http://schemas.microsoft.com/office/drawing/2014/main" id="{C490F500-7CC8-91AE-5A47-BD6C62218AED}"/>
              </a:ext>
            </a:extLst>
          </p:cNvPr>
          <p:cNvSpPr/>
          <p:nvPr/>
        </p:nvSpPr>
        <p:spPr>
          <a:xfrm>
            <a:off x="10264768" y="2407997"/>
            <a:ext cx="1274619" cy="253285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+mj-ea"/>
                <a:ea typeface="+mj-ea"/>
              </a:rPr>
              <a:t>수분양자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en-US" altLang="ko-KR" sz="1600" b="1" dirty="0">
                <a:latin typeface="+mj-ea"/>
                <a:ea typeface="+mj-ea"/>
              </a:rPr>
              <a:t>/ </a:t>
            </a:r>
            <a:r>
              <a:rPr lang="ko-KR" altLang="en-US" sz="1600" b="1" dirty="0">
                <a:latin typeface="+mj-ea"/>
                <a:ea typeface="+mj-ea"/>
              </a:rPr>
              <a:t>임차인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78E5856-1665-9644-24B5-9D41E4FB9646}"/>
              </a:ext>
            </a:extLst>
          </p:cNvPr>
          <p:cNvCxnSpPr>
            <a:cxnSpLocks/>
            <a:stCxn id="31" idx="3"/>
            <a:endCxn id="14" idx="1"/>
          </p:cNvCxnSpPr>
          <p:nvPr/>
        </p:nvCxnSpPr>
        <p:spPr>
          <a:xfrm flipV="1">
            <a:off x="9326873" y="3674426"/>
            <a:ext cx="937895" cy="274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E05911-D741-DC74-5E15-7CE22D888E8E}"/>
              </a:ext>
            </a:extLst>
          </p:cNvPr>
          <p:cNvSpPr txBox="1"/>
          <p:nvPr/>
        </p:nvSpPr>
        <p:spPr>
          <a:xfrm>
            <a:off x="9278300" y="3791950"/>
            <a:ext cx="9074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임대료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DE5B75-6A25-1D00-01CF-A79B7F82727B}"/>
              </a:ext>
            </a:extLst>
          </p:cNvPr>
          <p:cNvSpPr txBox="1"/>
          <p:nvPr/>
        </p:nvSpPr>
        <p:spPr>
          <a:xfrm>
            <a:off x="9342952" y="3205202"/>
            <a:ext cx="8145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분양금</a:t>
            </a:r>
          </a:p>
        </p:txBody>
      </p:sp>
      <p:sp>
        <p:nvSpPr>
          <p:cNvPr id="31" name="순서도: 다중 문서 30">
            <a:extLst>
              <a:ext uri="{FF2B5EF4-FFF2-40B4-BE49-F238E27FC236}">
                <a16:creationId xmlns:a16="http://schemas.microsoft.com/office/drawing/2014/main" id="{17B189A4-0A31-8DBC-E897-506C5DA9CBC8}"/>
              </a:ext>
            </a:extLst>
          </p:cNvPr>
          <p:cNvSpPr/>
          <p:nvPr/>
        </p:nvSpPr>
        <p:spPr>
          <a:xfrm>
            <a:off x="7708198" y="1984076"/>
            <a:ext cx="1618675" cy="343550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+mj-ea"/>
                <a:ea typeface="+mj-ea"/>
              </a:rPr>
              <a:t>주택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latin typeface="+mj-ea"/>
                <a:ea typeface="+mj-ea"/>
              </a:rPr>
              <a:t>상가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latin typeface="+mj-ea"/>
                <a:ea typeface="+mj-ea"/>
              </a:rPr>
              <a:t>오피스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latin typeface="+mj-ea"/>
                <a:ea typeface="+mj-ea"/>
              </a:rPr>
              <a:t>문화시설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latin typeface="+mj-ea"/>
                <a:ea typeface="+mj-ea"/>
              </a:rPr>
              <a:t>주민시설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latin typeface="+mj-ea"/>
                <a:ea typeface="+mj-ea"/>
              </a:rPr>
              <a:t>주차장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/>
            <a:r>
              <a:rPr lang="en-US" altLang="ko-KR" sz="1600" b="1" dirty="0">
                <a:latin typeface="+mj-ea"/>
                <a:ea typeface="+mj-ea"/>
              </a:rPr>
              <a:t>…</a:t>
            </a:r>
          </a:p>
          <a:p>
            <a:pPr algn="ctr"/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FF12BA6C-E5E0-C9FA-AAB5-E1E8CC944E6B}"/>
              </a:ext>
            </a:extLst>
          </p:cNvPr>
          <p:cNvSpPr/>
          <p:nvPr/>
        </p:nvSpPr>
        <p:spPr>
          <a:xfrm>
            <a:off x="2280919" y="2372427"/>
            <a:ext cx="143480" cy="24320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DFC72FF-410B-8167-9B6F-F54061F92EB0}"/>
              </a:ext>
            </a:extLst>
          </p:cNvPr>
          <p:cNvCxnSpPr>
            <a:cxnSpLocks/>
          </p:cNvCxnSpPr>
          <p:nvPr/>
        </p:nvCxnSpPr>
        <p:spPr>
          <a:xfrm>
            <a:off x="2397388" y="3601515"/>
            <a:ext cx="10105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0FCB6A-3029-196B-9BFA-80BDCF4EEF49}"/>
              </a:ext>
            </a:extLst>
          </p:cNvPr>
          <p:cNvSpPr txBox="1"/>
          <p:nvPr/>
        </p:nvSpPr>
        <p:spPr>
          <a:xfrm>
            <a:off x="2621766" y="3146650"/>
            <a:ext cx="5970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+mj-ea"/>
                <a:ea typeface="+mj-ea"/>
              </a:rPr>
              <a:t>투자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C38D05-CB5A-EDA2-67E3-51790F59D4CE}"/>
              </a:ext>
            </a:extLst>
          </p:cNvPr>
          <p:cNvSpPr txBox="1"/>
          <p:nvPr/>
        </p:nvSpPr>
        <p:spPr>
          <a:xfrm>
            <a:off x="2576186" y="3695654"/>
            <a:ext cx="6518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+mj-ea"/>
                <a:ea typeface="+mj-ea"/>
              </a:rPr>
              <a:t>이자</a:t>
            </a:r>
            <a:endParaRPr lang="en-US" altLang="ko-KR" sz="1400" b="1" dirty="0">
              <a:latin typeface="+mj-ea"/>
              <a:ea typeface="+mj-ea"/>
            </a:endParaRPr>
          </a:p>
          <a:p>
            <a:pPr algn="ctr"/>
            <a:r>
              <a:rPr lang="ko-KR" altLang="en-US" sz="1400" b="1" dirty="0">
                <a:latin typeface="+mj-ea"/>
                <a:ea typeface="+mj-ea"/>
              </a:rPr>
              <a:t>배당</a:t>
            </a:r>
          </a:p>
        </p:txBody>
      </p:sp>
      <p:graphicFrame>
        <p:nvGraphicFramePr>
          <p:cNvPr id="36" name="다이어그램 35">
            <a:extLst>
              <a:ext uri="{FF2B5EF4-FFF2-40B4-BE49-F238E27FC236}">
                <a16:creationId xmlns:a16="http://schemas.microsoft.com/office/drawing/2014/main" id="{1169FD72-AED3-BD52-4C38-F5A968FB21B5}"/>
              </a:ext>
            </a:extLst>
          </p:cNvPr>
          <p:cNvGraphicFramePr/>
          <p:nvPr/>
        </p:nvGraphicFramePr>
        <p:xfrm>
          <a:off x="3218813" y="1850583"/>
          <a:ext cx="4208906" cy="375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561A058-A029-CFE0-FB02-3280562FDDAB}"/>
              </a:ext>
            </a:extLst>
          </p:cNvPr>
          <p:cNvCxnSpPr/>
          <p:nvPr/>
        </p:nvCxnSpPr>
        <p:spPr>
          <a:xfrm>
            <a:off x="7071494" y="2400286"/>
            <a:ext cx="6259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EE988F68-6D03-09F6-2B82-F9A143337847}"/>
              </a:ext>
            </a:extLst>
          </p:cNvPr>
          <p:cNvCxnSpPr>
            <a:cxnSpLocks/>
          </p:cNvCxnSpPr>
          <p:nvPr/>
        </p:nvCxnSpPr>
        <p:spPr>
          <a:xfrm>
            <a:off x="7082287" y="3304064"/>
            <a:ext cx="6259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7473480D-5D85-579F-7EA4-AA931A269429}"/>
              </a:ext>
            </a:extLst>
          </p:cNvPr>
          <p:cNvCxnSpPr/>
          <p:nvPr/>
        </p:nvCxnSpPr>
        <p:spPr>
          <a:xfrm>
            <a:off x="7082287" y="4123633"/>
            <a:ext cx="6259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07288C3-F79B-C034-18C9-FD1DC6D436FA}"/>
              </a:ext>
            </a:extLst>
          </p:cNvPr>
          <p:cNvSpPr txBox="1"/>
          <p:nvPr/>
        </p:nvSpPr>
        <p:spPr>
          <a:xfrm>
            <a:off x="7129731" y="2092299"/>
            <a:ext cx="53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개발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7A1112-F8B9-A2A4-F566-7D207535B886}"/>
              </a:ext>
            </a:extLst>
          </p:cNvPr>
          <p:cNvSpPr txBox="1"/>
          <p:nvPr/>
        </p:nvSpPr>
        <p:spPr>
          <a:xfrm>
            <a:off x="7128847" y="2412727"/>
            <a:ext cx="53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운영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E673A8-5010-766C-C456-FBBAC1B25B5A}"/>
              </a:ext>
            </a:extLst>
          </p:cNvPr>
          <p:cNvSpPr txBox="1"/>
          <p:nvPr/>
        </p:nvSpPr>
        <p:spPr>
          <a:xfrm>
            <a:off x="7116792" y="2998951"/>
            <a:ext cx="59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개발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80F042-7035-CA2C-042B-E6197D247B93}"/>
              </a:ext>
            </a:extLst>
          </p:cNvPr>
          <p:cNvSpPr txBox="1"/>
          <p:nvPr/>
        </p:nvSpPr>
        <p:spPr>
          <a:xfrm>
            <a:off x="7116792" y="3339214"/>
            <a:ext cx="59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운영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6A7FCA-0527-8F0A-F530-8D3C5BB07F16}"/>
              </a:ext>
            </a:extLst>
          </p:cNvPr>
          <p:cNvSpPr txBox="1"/>
          <p:nvPr/>
        </p:nvSpPr>
        <p:spPr>
          <a:xfrm>
            <a:off x="7158957" y="3841165"/>
            <a:ext cx="53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개발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95B4EB-7FF5-1336-7CE8-B52F07D386BA}"/>
              </a:ext>
            </a:extLst>
          </p:cNvPr>
          <p:cNvSpPr txBox="1"/>
          <p:nvPr/>
        </p:nvSpPr>
        <p:spPr>
          <a:xfrm>
            <a:off x="7146876" y="4164573"/>
            <a:ext cx="53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운영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6CA3CA-B78B-0AFD-994F-09632D54F22A}"/>
              </a:ext>
            </a:extLst>
          </p:cNvPr>
          <p:cNvSpPr txBox="1"/>
          <p:nvPr/>
        </p:nvSpPr>
        <p:spPr>
          <a:xfrm>
            <a:off x="4327909" y="3499807"/>
            <a:ext cx="31088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</a:rPr>
              <a:t>출자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7DDAEBF5-4064-028C-BADC-4C8D83DE07AE}"/>
              </a:ext>
            </a:extLst>
          </p:cNvPr>
          <p:cNvSpPr/>
          <p:nvPr/>
        </p:nvSpPr>
        <p:spPr>
          <a:xfrm>
            <a:off x="6185138" y="5826165"/>
            <a:ext cx="1164568" cy="5674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j-ea"/>
                <a:ea typeface="+mj-ea"/>
              </a:rPr>
              <a:t>금융기관</a:t>
            </a:r>
            <a:endParaRPr lang="en-US" altLang="ko-KR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j-ea"/>
                <a:ea typeface="+mj-ea"/>
              </a:rPr>
              <a:t>차입</a:t>
            </a:r>
          </a:p>
        </p:txBody>
      </p: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2850E1DE-959C-FDFB-2340-704756EA5267}"/>
              </a:ext>
            </a:extLst>
          </p:cNvPr>
          <p:cNvCxnSpPr>
            <a:cxnSpLocks/>
          </p:cNvCxnSpPr>
          <p:nvPr/>
        </p:nvCxnSpPr>
        <p:spPr>
          <a:xfrm flipV="1">
            <a:off x="6382505" y="2751826"/>
            <a:ext cx="51074" cy="3083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8BB250F0-61D9-F01D-DA6A-C3FBF8310DCA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6767422" y="4571992"/>
            <a:ext cx="4312" cy="125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68022373-D87F-881F-09A4-3C3D93B71AA3}"/>
              </a:ext>
            </a:extLst>
          </p:cNvPr>
          <p:cNvCxnSpPr>
            <a:cxnSpLocks/>
          </p:cNvCxnSpPr>
          <p:nvPr/>
        </p:nvCxnSpPr>
        <p:spPr>
          <a:xfrm flipV="1">
            <a:off x="6952891" y="5419581"/>
            <a:ext cx="0" cy="415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타원 75">
            <a:extLst>
              <a:ext uri="{FF2B5EF4-FFF2-40B4-BE49-F238E27FC236}">
                <a16:creationId xmlns:a16="http://schemas.microsoft.com/office/drawing/2014/main" id="{20FF63EC-055E-3944-3A32-B051BDEC2C98}"/>
              </a:ext>
            </a:extLst>
          </p:cNvPr>
          <p:cNvSpPr/>
          <p:nvPr/>
        </p:nvSpPr>
        <p:spPr>
          <a:xfrm>
            <a:off x="3038405" y="5915869"/>
            <a:ext cx="1430774" cy="567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AMC</a:t>
            </a:r>
            <a:endParaRPr lang="ko-KR" altLang="en-US" dirty="0"/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51E87812-2371-4088-AAB8-22CCCDA6D2A5}"/>
              </a:ext>
            </a:extLst>
          </p:cNvPr>
          <p:cNvCxnSpPr>
            <a:cxnSpLocks/>
          </p:cNvCxnSpPr>
          <p:nvPr/>
        </p:nvCxnSpPr>
        <p:spPr>
          <a:xfrm>
            <a:off x="3779671" y="5627167"/>
            <a:ext cx="0" cy="3009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7635C6B-EB4E-E2BE-3169-3A1031AC87D6}"/>
              </a:ext>
            </a:extLst>
          </p:cNvPr>
          <p:cNvSpPr txBox="1"/>
          <p:nvPr/>
        </p:nvSpPr>
        <p:spPr>
          <a:xfrm>
            <a:off x="2994983" y="5618358"/>
            <a:ext cx="839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+mj-ea"/>
                <a:ea typeface="+mj-ea"/>
              </a:rPr>
              <a:t>자산관리</a:t>
            </a: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88B7F7E1-29E6-578C-1078-57FF07220CC1}"/>
              </a:ext>
            </a:extLst>
          </p:cNvPr>
          <p:cNvCxnSpPr>
            <a:cxnSpLocks/>
          </p:cNvCxnSpPr>
          <p:nvPr/>
        </p:nvCxnSpPr>
        <p:spPr>
          <a:xfrm flipV="1">
            <a:off x="6585366" y="3637772"/>
            <a:ext cx="31094" cy="218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D236931-5CF2-3225-8DE2-0EB497D3EFE1}"/>
              </a:ext>
            </a:extLst>
          </p:cNvPr>
          <p:cNvSpPr txBox="1"/>
          <p:nvPr/>
        </p:nvSpPr>
        <p:spPr>
          <a:xfrm>
            <a:off x="7147463" y="4804444"/>
            <a:ext cx="53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개발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BDA06B9-9D15-3DCE-1D6E-6AEF82ABF14F}"/>
              </a:ext>
            </a:extLst>
          </p:cNvPr>
          <p:cNvSpPr txBox="1"/>
          <p:nvPr/>
        </p:nvSpPr>
        <p:spPr>
          <a:xfrm>
            <a:off x="7135382" y="5127852"/>
            <a:ext cx="531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운영</a:t>
            </a:r>
          </a:p>
        </p:txBody>
      </p: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6D442BA6-DDCD-B2F5-98D6-8D3016E2F2FF}"/>
              </a:ext>
            </a:extLst>
          </p:cNvPr>
          <p:cNvCxnSpPr/>
          <p:nvPr/>
        </p:nvCxnSpPr>
        <p:spPr>
          <a:xfrm>
            <a:off x="7082287" y="5081443"/>
            <a:ext cx="6256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503B695E-F9FE-E40C-9C9E-704038453AE7}"/>
              </a:ext>
            </a:extLst>
          </p:cNvPr>
          <p:cNvSpPr/>
          <p:nvPr/>
        </p:nvSpPr>
        <p:spPr>
          <a:xfrm>
            <a:off x="8450731" y="5404851"/>
            <a:ext cx="3324326" cy="650892"/>
          </a:xfrm>
          <a:prstGeom prst="wedgeRoundRectCallout">
            <a:avLst>
              <a:gd name="adj1" fmla="val -43289"/>
              <a:gd name="adj2" fmla="val -11981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ko-KR" altLang="en-US" sz="1100" dirty="0">
                <a:solidFill>
                  <a:schemeClr val="tx1"/>
                </a:solidFill>
              </a:rPr>
              <a:t>영유아원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보육원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어린이집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유치원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요양원 등 주민친화시설 운영 가능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>
                <a:solidFill>
                  <a:schemeClr val="tx1"/>
                </a:solidFill>
              </a:rPr>
              <a:t>지역 주민을 위한 일자리 제공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 소득증대 효과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50DF071-4210-6C05-6C68-2E4C27867530}"/>
              </a:ext>
            </a:extLst>
          </p:cNvPr>
          <p:cNvSpPr txBox="1">
            <a:spLocks/>
          </p:cNvSpPr>
          <p:nvPr/>
        </p:nvSpPr>
        <p:spPr>
          <a:xfrm>
            <a:off x="657725" y="284915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 err="1"/>
              <a:t>도시개발리츠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773DF1D-8712-20D1-1453-D7CC8972090B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3AEF79C-5B88-0E37-F6BB-7D3D8AB7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701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- </a:t>
            </a:r>
            <a:r>
              <a:rPr lang="ko-KR" altLang="en-US" sz="2400" b="1" dirty="0"/>
              <a:t>부동산 간접투자수단</a:t>
            </a:r>
            <a:r>
              <a:rPr lang="en-US" altLang="ko-KR" sz="2400" b="1" dirty="0"/>
              <a:t>(Vehicle)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66">
            <a:extLst>
              <a:ext uri="{FF2B5EF4-FFF2-40B4-BE49-F238E27FC236}">
                <a16:creationId xmlns:a16="http://schemas.microsoft.com/office/drawing/2014/main" id="{F5FD7BED-5780-43EA-5623-FB0271A3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830" y="1444759"/>
            <a:ext cx="9518656" cy="18208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None/>
            </a:pPr>
            <a:r>
              <a:rPr kumimoji="0" lang="ko-KR" altLang="en-US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부동산</a:t>
            </a:r>
            <a:r>
              <a:rPr kumimoji="0" lang="en-US" altLang="ko-KR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(</a:t>
            </a:r>
            <a:r>
              <a:rPr kumimoji="0" lang="ko-KR" altLang="en-US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실물</a:t>
            </a:r>
            <a:r>
              <a:rPr kumimoji="0" lang="en-US" altLang="ko-KR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, </a:t>
            </a:r>
            <a:r>
              <a:rPr kumimoji="0" lang="ko-KR" altLang="en-US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증권</a:t>
            </a:r>
            <a:r>
              <a:rPr kumimoji="0" lang="en-US" altLang="ko-KR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, </a:t>
            </a:r>
            <a:r>
              <a:rPr kumimoji="0" lang="ko-KR" altLang="en-US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사용권</a:t>
            </a:r>
            <a:r>
              <a:rPr kumimoji="0" lang="en-US" altLang="ko-KR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, </a:t>
            </a:r>
            <a:r>
              <a:rPr kumimoji="0" lang="ko-KR" altLang="en-US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부동산 대출 등 권리 포함</a:t>
            </a:r>
            <a:r>
              <a:rPr kumimoji="0" lang="en-US" altLang="ko-KR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)</a:t>
            </a:r>
            <a:r>
              <a:rPr kumimoji="0" lang="ko-KR" altLang="en-US" sz="14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 간접투자에 활용 가능한 주요 투자수단</a:t>
            </a:r>
          </a:p>
          <a:p>
            <a:pPr eaLnBrk="1" fontAlgn="ctr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kumimoji="0"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지분 발행을 통하여 모집된 자금으로 부동산에 투자</a:t>
            </a:r>
            <a:r>
              <a:rPr kumimoji="0"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(</a:t>
            </a:r>
            <a:r>
              <a:rPr kumimoji="0"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부동산을 개발하거나 개발에 대출하여 획득하는 수익을 배분</a:t>
            </a:r>
            <a:r>
              <a:rPr kumimoji="0"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)</a:t>
            </a:r>
          </a:p>
          <a:p>
            <a:pPr eaLnBrk="1" fontAlgn="ctr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발행 지분은 주식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수익증권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 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수익권증서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기타 출자증권 등이 있으며</a:t>
            </a:r>
          </a:p>
          <a:p>
            <a:pPr eaLnBrk="1" fontAlgn="ctr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1961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</a:t>
            </a:r>
            <a:r>
              <a:rPr lang="ko-KR" altLang="en-US" sz="1400" dirty="0" err="1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신탁업법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1998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ABS</a:t>
            </a:r>
            <a:r>
              <a:rPr lang="en-US" altLang="ko-KR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,  2001</a:t>
            </a:r>
            <a:r>
              <a:rPr lang="ko-KR" altLang="en-US" sz="1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DLaM Display" panose="020F0502020204030204" pitchFamily="2" charset="0"/>
              </a:rPr>
              <a:t>년 리츠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 2003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부동산간접투자기구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(REF),  2004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PFV, </a:t>
            </a:r>
          </a:p>
          <a:p>
            <a:pPr eaLnBrk="1" fontAlgn="ctr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   2009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집합투자기구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(REF 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확대 개편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자본시장법 제정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도입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 2015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전문투자형 사모집합투자기구 도입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,</a:t>
            </a:r>
          </a:p>
          <a:p>
            <a:pPr eaLnBrk="1" fontAlgn="ctr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   2016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년 리츠와 </a:t>
            </a:r>
            <a:r>
              <a:rPr lang="ko-KR" altLang="en-US" sz="1400" dirty="0" err="1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일반사모집합투자기구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  <a:cs typeface="ADLaM Display" panose="020F0502020204030204" pitchFamily="2" charset="0"/>
              </a:rPr>
              <a:t> 자산 운용 겸업 허용</a:t>
            </a:r>
            <a:endParaRPr lang="ko-KR" altLang="en-US" sz="1400" u="sng" dirty="0">
              <a:solidFill>
                <a:srgbClr val="000000"/>
              </a:solidFill>
              <a:latin typeface="+mj-ea"/>
              <a:ea typeface="+mj-ea"/>
              <a:cs typeface="ADLaM Display" panose="020F0502020204030204" pitchFamily="2" charset="0"/>
            </a:endParaRP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3DA4441A-7FB2-B201-EC3E-0AC8BD8B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103" y="3462473"/>
            <a:ext cx="3097213" cy="11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A71666FC-38FE-FF06-2575-18161A906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597" y="3460886"/>
            <a:ext cx="1632961" cy="11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9" name="Text Box 70">
            <a:extLst>
              <a:ext uri="{FF2B5EF4-FFF2-40B4-BE49-F238E27FC236}">
                <a16:creationId xmlns:a16="http://schemas.microsoft.com/office/drawing/2014/main" id="{31DF8A9F-5A9F-0457-26E4-1D712E8E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103" y="3457370"/>
            <a:ext cx="3065888" cy="3032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300" dirty="0" err="1">
                <a:solidFill>
                  <a:srgbClr val="000000"/>
                </a:solidFill>
                <a:latin typeface="+mj-ea"/>
                <a:ea typeface="+mj-ea"/>
              </a:rPr>
              <a:t>자본시장과금융투자업에관한법률</a:t>
            </a:r>
            <a:endParaRPr lang="en-US" altLang="ko-KR" sz="1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0" name="Text Box 71">
            <a:extLst>
              <a:ext uri="{FF2B5EF4-FFF2-40B4-BE49-F238E27FC236}">
                <a16:creationId xmlns:a16="http://schemas.microsoft.com/office/drawing/2014/main" id="{9B40D151-E642-1421-1AEC-FB84A9E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012" y="3471999"/>
            <a:ext cx="1634546" cy="2936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3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부동산투자회사법</a:t>
            </a:r>
          </a:p>
        </p:txBody>
      </p:sp>
      <p:sp>
        <p:nvSpPr>
          <p:cNvPr id="11" name="Oval 74">
            <a:extLst>
              <a:ext uri="{FF2B5EF4-FFF2-40B4-BE49-F238E27FC236}">
                <a16:creationId xmlns:a16="http://schemas.microsoft.com/office/drawing/2014/main" id="{4773F401-5D92-CB98-9BEB-9ABEF518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724" y="5118235"/>
            <a:ext cx="7705725" cy="623888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</a:t>
            </a:r>
            <a:r>
              <a:rPr lang="en-US" altLang="ko-KR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 관련 권리</a:t>
            </a:r>
            <a:r>
              <a:rPr lang="en-US" altLang="ko-KR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부동산개발사업</a:t>
            </a:r>
            <a:r>
              <a:rPr lang="en-US" altLang="ko-KR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 관련 증권</a:t>
            </a:r>
            <a:r>
              <a:rPr lang="en-US" altLang="ko-KR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대출</a:t>
            </a:r>
            <a:r>
              <a:rPr lang="en-US" altLang="ko-KR" sz="1300" baseline="300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</a:t>
            </a:r>
          </a:p>
        </p:txBody>
      </p:sp>
      <p:sp>
        <p:nvSpPr>
          <p:cNvPr id="12" name="AutoShape 75">
            <a:extLst>
              <a:ext uri="{FF2B5EF4-FFF2-40B4-BE49-F238E27FC236}">
                <a16:creationId xmlns:a16="http://schemas.microsoft.com/office/drawing/2014/main" id="{21A56903-5636-24F0-F0D2-9E5B59CDA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388" y="3981586"/>
            <a:ext cx="1660026" cy="3905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집합투자기구</a:t>
            </a:r>
            <a:r>
              <a:rPr lang="en-US" altLang="ko-KR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(</a:t>
            </a:r>
            <a:r>
              <a:rPr lang="ko-KR" altLang="en-US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펀드</a:t>
            </a:r>
            <a:r>
              <a:rPr lang="en-US" altLang="ko-KR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)</a:t>
            </a:r>
            <a:endParaRPr lang="ko-KR" altLang="en-US" sz="1300" dirty="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13" name="AutoShape 76">
            <a:extLst>
              <a:ext uri="{FF2B5EF4-FFF2-40B4-BE49-F238E27FC236}">
                <a16:creationId xmlns:a16="http://schemas.microsoft.com/office/drawing/2014/main" id="{17E9A5FF-9867-B6DE-3DC3-F02EF5D7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321" y="3981586"/>
            <a:ext cx="1081087" cy="3905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부동산신탁</a:t>
            </a:r>
          </a:p>
        </p:txBody>
      </p:sp>
      <p:sp>
        <p:nvSpPr>
          <p:cNvPr id="14" name="AutoShape 78">
            <a:extLst>
              <a:ext uri="{FF2B5EF4-FFF2-40B4-BE49-F238E27FC236}">
                <a16:creationId xmlns:a16="http://schemas.microsoft.com/office/drawing/2014/main" id="{B00A742D-7019-9F29-3290-D97283B6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499" y="3981586"/>
            <a:ext cx="1147228" cy="3905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300" b="1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리츠</a:t>
            </a:r>
          </a:p>
        </p:txBody>
      </p:sp>
      <p:sp>
        <p:nvSpPr>
          <p:cNvPr id="15" name="Text Box 79">
            <a:extLst>
              <a:ext uri="{FF2B5EF4-FFF2-40B4-BE49-F238E27FC236}">
                <a16:creationId xmlns:a16="http://schemas.microsoft.com/office/drawing/2014/main" id="{B5E85200-E3D6-2994-0D08-2B46CABC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99" y="3614874"/>
            <a:ext cx="10810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500" b="1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Vehicle</a:t>
            </a:r>
            <a:endParaRPr lang="ko-KR" altLang="en-US" sz="1500" b="1" dirty="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16" name="Text Box 80">
            <a:extLst>
              <a:ext uri="{FF2B5EF4-FFF2-40B4-BE49-F238E27FC236}">
                <a16:creationId xmlns:a16="http://schemas.microsoft.com/office/drawing/2014/main" id="{EE1FCAAC-3E50-4C2F-A682-3CDDA550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36" y="5118236"/>
            <a:ext cx="10810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500" b="1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투자 대상</a:t>
            </a:r>
          </a:p>
        </p:txBody>
      </p:sp>
      <p:sp>
        <p:nvSpPr>
          <p:cNvPr id="17" name="Rectangle 81">
            <a:extLst>
              <a:ext uri="{FF2B5EF4-FFF2-40B4-BE49-F238E27FC236}">
                <a16:creationId xmlns:a16="http://schemas.microsoft.com/office/drawing/2014/main" id="{4C329091-108F-5B3B-9F4C-3E133369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497" y="3460886"/>
            <a:ext cx="1514528" cy="11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18" name="Text Box 82">
            <a:extLst>
              <a:ext uri="{FF2B5EF4-FFF2-40B4-BE49-F238E27FC236}">
                <a16:creationId xmlns:a16="http://schemas.microsoft.com/office/drawing/2014/main" id="{A4061888-2C02-5EAA-985D-2231F052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497" y="3471998"/>
            <a:ext cx="1514528" cy="3032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법인세법</a:t>
            </a:r>
          </a:p>
        </p:txBody>
      </p:sp>
      <p:sp>
        <p:nvSpPr>
          <p:cNvPr id="19" name="AutoShape 83">
            <a:extLst>
              <a:ext uri="{FF2B5EF4-FFF2-40B4-BE49-F238E27FC236}">
                <a16:creationId xmlns:a16="http://schemas.microsoft.com/office/drawing/2014/main" id="{3D4141BF-0CF1-2B10-0D3D-763184C23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716" y="3981586"/>
            <a:ext cx="1159126" cy="3905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PFV</a:t>
            </a:r>
            <a:r>
              <a:rPr lang="en-US" altLang="ko-KR" sz="1300" baseline="300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 *</a:t>
            </a:r>
            <a:endParaRPr lang="ko-KR" altLang="en-US" sz="1300" dirty="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20" name="AutoShape 88">
            <a:extLst>
              <a:ext uri="{FF2B5EF4-FFF2-40B4-BE49-F238E27FC236}">
                <a16:creationId xmlns:a16="http://schemas.microsoft.com/office/drawing/2014/main" id="{A4EEFC06-16AB-D934-DF97-C0C4CAB9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936" y="5767523"/>
            <a:ext cx="666750" cy="442912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21" name="AutoShape 90">
            <a:extLst>
              <a:ext uri="{FF2B5EF4-FFF2-40B4-BE49-F238E27FC236}">
                <a16:creationId xmlns:a16="http://schemas.microsoft.com/office/drawing/2014/main" id="{1CE17F04-FE8E-E71B-8DA9-FD415D68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680" y="4489586"/>
            <a:ext cx="444500" cy="587375"/>
          </a:xfrm>
          <a:prstGeom prst="upDownArrow">
            <a:avLst>
              <a:gd name="adj1" fmla="val 50000"/>
              <a:gd name="adj2" fmla="val 26429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22" name="AutoShape 91">
            <a:extLst>
              <a:ext uri="{FF2B5EF4-FFF2-40B4-BE49-F238E27FC236}">
                <a16:creationId xmlns:a16="http://schemas.microsoft.com/office/drawing/2014/main" id="{CF29E6FB-682B-9AE7-68D5-64A63004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062" y="4489586"/>
            <a:ext cx="444500" cy="587375"/>
          </a:xfrm>
          <a:prstGeom prst="upDownArrow">
            <a:avLst>
              <a:gd name="adj1" fmla="val 50000"/>
              <a:gd name="adj2" fmla="val 26429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23" name="AutoShape 92">
            <a:extLst>
              <a:ext uri="{FF2B5EF4-FFF2-40B4-BE49-F238E27FC236}">
                <a16:creationId xmlns:a16="http://schemas.microsoft.com/office/drawing/2014/main" id="{69268665-05DF-C1C1-4349-C40DA7EE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868" y="4489586"/>
            <a:ext cx="444500" cy="587375"/>
          </a:xfrm>
          <a:prstGeom prst="upDownArrow">
            <a:avLst>
              <a:gd name="adj1" fmla="val 50000"/>
              <a:gd name="adj2" fmla="val 26429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24" name="AutoShape 93">
            <a:extLst>
              <a:ext uri="{FF2B5EF4-FFF2-40B4-BE49-F238E27FC236}">
                <a16:creationId xmlns:a16="http://schemas.microsoft.com/office/drawing/2014/main" id="{AF3B007B-23F5-8A38-93AB-E93E6974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258" y="4489586"/>
            <a:ext cx="446088" cy="582613"/>
          </a:xfrm>
          <a:prstGeom prst="upDownArrow">
            <a:avLst>
              <a:gd name="adj1" fmla="val 50000"/>
              <a:gd name="adj2" fmla="val 26121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25" name="Text Box 94">
            <a:extLst>
              <a:ext uri="{FF2B5EF4-FFF2-40B4-BE49-F238E27FC236}">
                <a16:creationId xmlns:a16="http://schemas.microsoft.com/office/drawing/2014/main" id="{D1D79D74-5B6E-C20F-C8E9-878152C7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536" y="5842136"/>
            <a:ext cx="590550" cy="2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30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투자</a:t>
            </a:r>
          </a:p>
        </p:txBody>
      </p:sp>
      <p:sp>
        <p:nvSpPr>
          <p:cNvPr id="26" name="Text Box 95">
            <a:extLst>
              <a:ext uri="{FF2B5EF4-FFF2-40B4-BE49-F238E27FC236}">
                <a16:creationId xmlns:a16="http://schemas.microsoft.com/office/drawing/2014/main" id="{E19FC55D-F4CC-644D-F3EA-0A0647EB6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998" y="5842136"/>
            <a:ext cx="592138" cy="2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30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수익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F20D702C-8893-AEB1-9EAE-C5306C02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411" y="6307273"/>
            <a:ext cx="7085012" cy="468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ctr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전문투자자(금융기관, 금융투자업자 등)</a:t>
            </a:r>
            <a:r>
              <a:rPr lang="en-US" altLang="ko-KR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일반법인투자자</a:t>
            </a:r>
            <a:r>
              <a:rPr lang="en-US" altLang="ko-KR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개인투자자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767C8964-DB05-C79D-079A-6B82DDC5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02" y="6386648"/>
            <a:ext cx="1081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500" b="1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투자자</a:t>
            </a:r>
          </a:p>
        </p:txBody>
      </p:sp>
      <p:sp>
        <p:nvSpPr>
          <p:cNvPr id="29" name="Rectangle 81">
            <a:extLst>
              <a:ext uri="{FF2B5EF4-FFF2-40B4-BE49-F238E27FC236}">
                <a16:creationId xmlns:a16="http://schemas.microsoft.com/office/drawing/2014/main" id="{B2924D1A-1B4F-0A07-A8DF-DD6808F2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005" y="3462473"/>
            <a:ext cx="1928261" cy="11477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30" name="Text Box 82">
            <a:extLst>
              <a:ext uri="{FF2B5EF4-FFF2-40B4-BE49-F238E27FC236}">
                <a16:creationId xmlns:a16="http://schemas.microsoft.com/office/drawing/2014/main" id="{0FBDBC69-BB8B-5E53-44B5-1F2E1F1A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005" y="3473586"/>
            <a:ext cx="1928261" cy="2923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300" dirty="0" err="1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자산유동화에관한법률</a:t>
            </a:r>
            <a:endParaRPr lang="ko-KR" altLang="en-US" sz="1300" dirty="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31" name="AutoShape 83">
            <a:extLst>
              <a:ext uri="{FF2B5EF4-FFF2-40B4-BE49-F238E27FC236}">
                <a16:creationId xmlns:a16="http://schemas.microsoft.com/office/drawing/2014/main" id="{7FE17046-B994-18E5-9E1F-BC73A5BA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469" y="3983174"/>
            <a:ext cx="1477647" cy="3905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solidFill>
                  <a:srgbClr val="000000"/>
                </a:solidFill>
                <a:latin typeface="+mn-lt"/>
                <a:ea typeface="HY그래픽M" panose="02030600000101010101" pitchFamily="18" charset="-127"/>
              </a:rPr>
              <a:t>ABS**</a:t>
            </a:r>
            <a:endParaRPr lang="ko-KR" altLang="en-US" sz="1300" dirty="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32" name="AutoShape 93">
            <a:extLst>
              <a:ext uri="{FF2B5EF4-FFF2-40B4-BE49-F238E27FC236}">
                <a16:creationId xmlns:a16="http://schemas.microsoft.com/office/drawing/2014/main" id="{929D0417-D0C4-6BD8-7637-33F42D40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822" y="4492624"/>
            <a:ext cx="446087" cy="582612"/>
          </a:xfrm>
          <a:prstGeom prst="upDownArrow">
            <a:avLst>
              <a:gd name="adj1" fmla="val 50000"/>
              <a:gd name="adj2" fmla="val 26121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>
            <a:lvl1pPr fontAlgn="t" latinLnBrk="1">
              <a:spcBef>
                <a:spcPct val="20000"/>
              </a:spcBef>
              <a:buClr>
                <a:srgbClr val="FF5555"/>
              </a:buClr>
              <a:buSzPct val="80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fontAlgn="t" latinLnBrk="1">
              <a:spcBef>
                <a:spcPct val="20000"/>
              </a:spcBef>
              <a:buClr>
                <a:srgbClr val="99CC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fontAlgn="t" latinLnBrk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fontAlgn="t" latinLnBrk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fontAlgn="t" latinLnBrk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ctr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ko-KR" altLang="en-US" sz="1300">
              <a:solidFill>
                <a:srgbClr val="000000"/>
              </a:solidFill>
              <a:latin typeface="+mn-lt"/>
              <a:ea typeface="HY그래픽M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3FD5F9-03E4-1C23-D198-4548D769F433}"/>
              </a:ext>
            </a:extLst>
          </p:cNvPr>
          <p:cNvSpPr txBox="1"/>
          <p:nvPr/>
        </p:nvSpPr>
        <p:spPr>
          <a:xfrm>
            <a:off x="7447954" y="5747226"/>
            <a:ext cx="3533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* </a:t>
            </a:r>
            <a:r>
              <a:rPr lang="ko-KR" altLang="en-US" sz="1300" dirty="0"/>
              <a:t>대출은 신탁</a:t>
            </a:r>
            <a:r>
              <a:rPr lang="en-US" altLang="ko-KR" sz="1300" dirty="0"/>
              <a:t>, </a:t>
            </a:r>
            <a:r>
              <a:rPr lang="ko-KR" altLang="en-US" sz="1300" dirty="0"/>
              <a:t>집합투자기구만 가능</a:t>
            </a:r>
            <a:endParaRPr lang="en-US" altLang="ko-KR" sz="1300" dirty="0"/>
          </a:p>
          <a:p>
            <a:r>
              <a:rPr lang="en-US" altLang="ko-KR" sz="1300" dirty="0"/>
              <a:t>* </a:t>
            </a:r>
            <a:r>
              <a:rPr lang="ko-KR" altLang="en-US" sz="1300" dirty="0" err="1"/>
              <a:t>대출리츠</a:t>
            </a:r>
            <a:r>
              <a:rPr lang="ko-KR" altLang="en-US" sz="1300" dirty="0"/>
              <a:t> 시행을 위한 법령 개정 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7D5D0-1398-E6E6-CC97-0330C5734EFE}"/>
              </a:ext>
            </a:extLst>
          </p:cNvPr>
          <p:cNvSpPr txBox="1"/>
          <p:nvPr/>
        </p:nvSpPr>
        <p:spPr>
          <a:xfrm>
            <a:off x="9601686" y="4703279"/>
            <a:ext cx="2751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* PFV : Project Financing Vehicle</a:t>
            </a:r>
          </a:p>
          <a:p>
            <a:r>
              <a:rPr lang="en-US" altLang="ko-KR" sz="1300" dirty="0"/>
              <a:t>** ABS : Asset Backed Securities</a:t>
            </a:r>
            <a:endParaRPr lang="ko-KR" altLang="en-US" sz="13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F29DACC-AD5C-4775-B80C-177DAF1A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673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그룹 1028">
            <a:extLst>
              <a:ext uri="{FF2B5EF4-FFF2-40B4-BE49-F238E27FC236}">
                <a16:creationId xmlns:a16="http://schemas.microsoft.com/office/drawing/2014/main" id="{3E2DDF3A-9DC9-581D-1AB7-AC7A3A594BF4}"/>
              </a:ext>
            </a:extLst>
          </p:cNvPr>
          <p:cNvGrpSpPr/>
          <p:nvPr/>
        </p:nvGrpSpPr>
        <p:grpSpPr>
          <a:xfrm>
            <a:off x="8244072" y="3715037"/>
            <a:ext cx="1427353" cy="511448"/>
            <a:chOff x="12366108" y="5648945"/>
            <a:chExt cx="2141030" cy="767172"/>
          </a:xfrm>
        </p:grpSpPr>
        <p:pic>
          <p:nvPicPr>
            <p:cNvPr id="198" name="Object 94">
              <a:extLst>
                <a:ext uri="{FF2B5EF4-FFF2-40B4-BE49-F238E27FC236}">
                  <a16:creationId xmlns:a16="http://schemas.microsoft.com/office/drawing/2014/main" id="{9F6D2C31-D615-4090-4248-31964FD0F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66108" y="5648945"/>
              <a:ext cx="2141030" cy="767172"/>
            </a:xfrm>
            <a:prstGeom prst="rect">
              <a:avLst/>
            </a:prstGeom>
          </p:spPr>
        </p:pic>
      </p:grpSp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dirty="0" err="1"/>
              <a:t>도시재생리츠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236325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그룹 1001">
            <a:extLst>
              <a:ext uri="{FF2B5EF4-FFF2-40B4-BE49-F238E27FC236}">
                <a16:creationId xmlns:a16="http://schemas.microsoft.com/office/drawing/2014/main" id="{B0B3979F-E124-729F-187E-3F25408A9958}"/>
              </a:ext>
            </a:extLst>
          </p:cNvPr>
          <p:cNvGrpSpPr/>
          <p:nvPr/>
        </p:nvGrpSpPr>
        <p:grpSpPr>
          <a:xfrm>
            <a:off x="7185704" y="1882054"/>
            <a:ext cx="19047" cy="1587274"/>
            <a:chOff x="10778731" y="2821807"/>
            <a:chExt cx="28571" cy="2380953"/>
          </a:xfrm>
        </p:grpSpPr>
        <p:pic>
          <p:nvPicPr>
            <p:cNvPr id="137" name="Object 2">
              <a:extLst>
                <a:ext uri="{FF2B5EF4-FFF2-40B4-BE49-F238E27FC236}">
                  <a16:creationId xmlns:a16="http://schemas.microsoft.com/office/drawing/2014/main" id="{E74A3536-B22B-89EC-4753-6A23640C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9602540" y="3997998"/>
              <a:ext cx="2380953" cy="28571"/>
            </a:xfrm>
            <a:prstGeom prst="rect">
              <a:avLst/>
            </a:prstGeom>
          </p:spPr>
        </p:pic>
      </p:grpSp>
      <p:grpSp>
        <p:nvGrpSpPr>
          <p:cNvPr id="138" name="그룹 1003">
            <a:extLst>
              <a:ext uri="{FF2B5EF4-FFF2-40B4-BE49-F238E27FC236}">
                <a16:creationId xmlns:a16="http://schemas.microsoft.com/office/drawing/2014/main" id="{17ECABB6-376E-7F66-26E1-59D5DAB84C66}"/>
              </a:ext>
            </a:extLst>
          </p:cNvPr>
          <p:cNvGrpSpPr/>
          <p:nvPr/>
        </p:nvGrpSpPr>
        <p:grpSpPr>
          <a:xfrm>
            <a:off x="2345249" y="1810660"/>
            <a:ext cx="2310619" cy="401829"/>
            <a:chOff x="3517873" y="2792379"/>
            <a:chExt cx="3465928" cy="602743"/>
          </a:xfrm>
        </p:grpSpPr>
        <p:pic>
          <p:nvPicPr>
            <p:cNvPr id="139" name="Object 10">
              <a:extLst>
                <a:ext uri="{FF2B5EF4-FFF2-40B4-BE49-F238E27FC236}">
                  <a16:creationId xmlns:a16="http://schemas.microsoft.com/office/drawing/2014/main" id="{D136A383-F165-0907-2B0F-905AEC58B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7873" y="2792379"/>
              <a:ext cx="3465928" cy="602743"/>
            </a:xfrm>
            <a:prstGeom prst="rect">
              <a:avLst/>
            </a:prstGeom>
          </p:spPr>
        </p:pic>
      </p:grpSp>
      <p:grpSp>
        <p:nvGrpSpPr>
          <p:cNvPr id="140" name="그룹 1004">
            <a:extLst>
              <a:ext uri="{FF2B5EF4-FFF2-40B4-BE49-F238E27FC236}">
                <a16:creationId xmlns:a16="http://schemas.microsoft.com/office/drawing/2014/main" id="{3BAB5081-A3EF-20C9-B563-0E222C768CCD}"/>
              </a:ext>
            </a:extLst>
          </p:cNvPr>
          <p:cNvGrpSpPr/>
          <p:nvPr/>
        </p:nvGrpSpPr>
        <p:grpSpPr>
          <a:xfrm>
            <a:off x="8386023" y="1810660"/>
            <a:ext cx="1893351" cy="401829"/>
            <a:chOff x="12579035" y="2792379"/>
            <a:chExt cx="2840026" cy="602743"/>
          </a:xfrm>
        </p:grpSpPr>
        <p:pic>
          <p:nvPicPr>
            <p:cNvPr id="141" name="Object 13">
              <a:extLst>
                <a:ext uri="{FF2B5EF4-FFF2-40B4-BE49-F238E27FC236}">
                  <a16:creationId xmlns:a16="http://schemas.microsoft.com/office/drawing/2014/main" id="{377B5EA7-197E-A113-5C46-1A21BB650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9035" y="2792379"/>
              <a:ext cx="2840026" cy="602743"/>
            </a:xfrm>
            <a:prstGeom prst="rect">
              <a:avLst/>
            </a:prstGeom>
          </p:spPr>
        </p:pic>
      </p:grpSp>
      <p:grpSp>
        <p:nvGrpSpPr>
          <p:cNvPr id="142" name="그룹 1005">
            <a:extLst>
              <a:ext uri="{FF2B5EF4-FFF2-40B4-BE49-F238E27FC236}">
                <a16:creationId xmlns:a16="http://schemas.microsoft.com/office/drawing/2014/main" id="{86ADB8E6-B2B6-6A99-F3CC-4E1182733A5C}"/>
              </a:ext>
            </a:extLst>
          </p:cNvPr>
          <p:cNvGrpSpPr/>
          <p:nvPr/>
        </p:nvGrpSpPr>
        <p:grpSpPr>
          <a:xfrm>
            <a:off x="561604" y="2953433"/>
            <a:ext cx="1715921" cy="946116"/>
            <a:chOff x="842405" y="4506538"/>
            <a:chExt cx="2573881" cy="1419174"/>
          </a:xfrm>
        </p:grpSpPr>
        <p:grpSp>
          <p:nvGrpSpPr>
            <p:cNvPr id="143" name="그룹 1006">
              <a:extLst>
                <a:ext uri="{FF2B5EF4-FFF2-40B4-BE49-F238E27FC236}">
                  <a16:creationId xmlns:a16="http://schemas.microsoft.com/office/drawing/2014/main" id="{CA365B3F-0109-A958-41EB-1529D705FC06}"/>
                </a:ext>
              </a:extLst>
            </p:cNvPr>
            <p:cNvGrpSpPr/>
            <p:nvPr/>
          </p:nvGrpSpPr>
          <p:grpSpPr>
            <a:xfrm>
              <a:off x="842405" y="4782611"/>
              <a:ext cx="2573881" cy="1143101"/>
              <a:chOff x="842405" y="4782611"/>
              <a:chExt cx="2573881" cy="1143101"/>
            </a:xfrm>
          </p:grpSpPr>
          <p:pic>
            <p:nvPicPr>
              <p:cNvPr id="146" name="Object 17">
                <a:extLst>
                  <a:ext uri="{FF2B5EF4-FFF2-40B4-BE49-F238E27FC236}">
                    <a16:creationId xmlns:a16="http://schemas.microsoft.com/office/drawing/2014/main" id="{07D72779-1DBF-55F9-4BD8-B378396E1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42405" y="4782611"/>
                <a:ext cx="2573881" cy="1143101"/>
              </a:xfrm>
              <a:prstGeom prst="rect">
                <a:avLst/>
              </a:prstGeom>
            </p:spPr>
          </p:pic>
        </p:grpSp>
        <p:grpSp>
          <p:nvGrpSpPr>
            <p:cNvPr id="144" name="그룹 1007">
              <a:extLst>
                <a:ext uri="{FF2B5EF4-FFF2-40B4-BE49-F238E27FC236}">
                  <a16:creationId xmlns:a16="http://schemas.microsoft.com/office/drawing/2014/main" id="{187BF5C8-E6CD-ED07-E3D7-A4B7FB889696}"/>
                </a:ext>
              </a:extLst>
            </p:cNvPr>
            <p:cNvGrpSpPr/>
            <p:nvPr/>
          </p:nvGrpSpPr>
          <p:grpSpPr>
            <a:xfrm>
              <a:off x="850955" y="4506538"/>
              <a:ext cx="2565330" cy="541134"/>
              <a:chOff x="850955" y="4506538"/>
              <a:chExt cx="2565330" cy="541134"/>
            </a:xfrm>
          </p:grpSpPr>
          <p:pic>
            <p:nvPicPr>
              <p:cNvPr id="145" name="Object 20">
                <a:extLst>
                  <a:ext uri="{FF2B5EF4-FFF2-40B4-BE49-F238E27FC236}">
                    <a16:creationId xmlns:a16="http://schemas.microsoft.com/office/drawing/2014/main" id="{716D86C3-614F-4AAF-5BD5-99636A3BB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50955" y="4506538"/>
                <a:ext cx="2565330" cy="541134"/>
              </a:xfrm>
              <a:prstGeom prst="rect">
                <a:avLst/>
              </a:prstGeom>
            </p:spPr>
          </p:pic>
        </p:grpSp>
      </p:grpSp>
      <p:grpSp>
        <p:nvGrpSpPr>
          <p:cNvPr id="147" name="그룹 1008">
            <a:extLst>
              <a:ext uri="{FF2B5EF4-FFF2-40B4-BE49-F238E27FC236}">
                <a16:creationId xmlns:a16="http://schemas.microsoft.com/office/drawing/2014/main" id="{074D59A4-4C4F-21C0-8E69-DCF9391CB95D}"/>
              </a:ext>
            </a:extLst>
          </p:cNvPr>
          <p:cNvGrpSpPr/>
          <p:nvPr/>
        </p:nvGrpSpPr>
        <p:grpSpPr>
          <a:xfrm>
            <a:off x="572726" y="4311078"/>
            <a:ext cx="1715921" cy="946116"/>
            <a:chOff x="859089" y="6543006"/>
            <a:chExt cx="2573881" cy="1419174"/>
          </a:xfrm>
        </p:grpSpPr>
        <p:grpSp>
          <p:nvGrpSpPr>
            <p:cNvPr id="148" name="그룹 1009">
              <a:extLst>
                <a:ext uri="{FF2B5EF4-FFF2-40B4-BE49-F238E27FC236}">
                  <a16:creationId xmlns:a16="http://schemas.microsoft.com/office/drawing/2014/main" id="{CE17D4E0-BAA5-005E-9F2D-42FEF05B2485}"/>
                </a:ext>
              </a:extLst>
            </p:cNvPr>
            <p:cNvGrpSpPr/>
            <p:nvPr/>
          </p:nvGrpSpPr>
          <p:grpSpPr>
            <a:xfrm>
              <a:off x="859089" y="6819079"/>
              <a:ext cx="2573881" cy="1143101"/>
              <a:chOff x="859089" y="6819079"/>
              <a:chExt cx="2573881" cy="1143101"/>
            </a:xfrm>
          </p:grpSpPr>
          <p:pic>
            <p:nvPicPr>
              <p:cNvPr id="151" name="Object 25">
                <a:extLst>
                  <a:ext uri="{FF2B5EF4-FFF2-40B4-BE49-F238E27FC236}">
                    <a16:creationId xmlns:a16="http://schemas.microsoft.com/office/drawing/2014/main" id="{E7CBABEB-9806-8A27-633F-A5E16C640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089" y="6819079"/>
                <a:ext cx="2573881" cy="1143101"/>
              </a:xfrm>
              <a:prstGeom prst="rect">
                <a:avLst/>
              </a:prstGeom>
            </p:spPr>
          </p:pic>
        </p:grpSp>
        <p:grpSp>
          <p:nvGrpSpPr>
            <p:cNvPr id="149" name="그룹 1010">
              <a:extLst>
                <a:ext uri="{FF2B5EF4-FFF2-40B4-BE49-F238E27FC236}">
                  <a16:creationId xmlns:a16="http://schemas.microsoft.com/office/drawing/2014/main" id="{FC46341C-7DCF-5DB1-D192-CB988D3F9752}"/>
                </a:ext>
              </a:extLst>
            </p:cNvPr>
            <p:cNvGrpSpPr/>
            <p:nvPr/>
          </p:nvGrpSpPr>
          <p:grpSpPr>
            <a:xfrm>
              <a:off x="867639" y="6543006"/>
              <a:ext cx="2565330" cy="541134"/>
              <a:chOff x="867639" y="6543006"/>
              <a:chExt cx="2565330" cy="541134"/>
            </a:xfrm>
          </p:grpSpPr>
          <p:pic>
            <p:nvPicPr>
              <p:cNvPr id="150" name="Object 28">
                <a:extLst>
                  <a:ext uri="{FF2B5EF4-FFF2-40B4-BE49-F238E27FC236}">
                    <a16:creationId xmlns:a16="http://schemas.microsoft.com/office/drawing/2014/main" id="{DA8161C8-2DF5-6683-A1A9-73624D50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67639" y="6543006"/>
                <a:ext cx="2565330" cy="541134"/>
              </a:xfrm>
              <a:prstGeom prst="rect">
                <a:avLst/>
              </a:prstGeom>
            </p:spPr>
          </p:pic>
        </p:grpSp>
      </p:grpSp>
      <p:grpSp>
        <p:nvGrpSpPr>
          <p:cNvPr id="152" name="그룹 1011">
            <a:extLst>
              <a:ext uri="{FF2B5EF4-FFF2-40B4-BE49-F238E27FC236}">
                <a16:creationId xmlns:a16="http://schemas.microsoft.com/office/drawing/2014/main" id="{973C977C-7E68-0249-0527-FF5F1B9D3368}"/>
              </a:ext>
            </a:extLst>
          </p:cNvPr>
          <p:cNvGrpSpPr/>
          <p:nvPr/>
        </p:nvGrpSpPr>
        <p:grpSpPr>
          <a:xfrm>
            <a:off x="2816819" y="3772027"/>
            <a:ext cx="1044342" cy="511448"/>
            <a:chOff x="4225228" y="5734429"/>
            <a:chExt cx="1566513" cy="767172"/>
          </a:xfrm>
        </p:grpSpPr>
        <p:pic>
          <p:nvPicPr>
            <p:cNvPr id="153" name="Object 32">
              <a:extLst>
                <a:ext uri="{FF2B5EF4-FFF2-40B4-BE49-F238E27FC236}">
                  <a16:creationId xmlns:a16="http://schemas.microsoft.com/office/drawing/2014/main" id="{DA9380BE-8E22-1491-EBD2-6E98A5535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5228" y="5734429"/>
              <a:ext cx="1566513" cy="767172"/>
            </a:xfrm>
            <a:prstGeom prst="rect">
              <a:avLst/>
            </a:prstGeom>
          </p:spPr>
        </p:pic>
      </p:grpSp>
      <p:grpSp>
        <p:nvGrpSpPr>
          <p:cNvPr id="154" name="그룹 1012">
            <a:extLst>
              <a:ext uri="{FF2B5EF4-FFF2-40B4-BE49-F238E27FC236}">
                <a16:creationId xmlns:a16="http://schemas.microsoft.com/office/drawing/2014/main" id="{A9FF4D2F-D5C0-6E6B-BA7F-528EFBA8FF27}"/>
              </a:ext>
            </a:extLst>
          </p:cNvPr>
          <p:cNvGrpSpPr/>
          <p:nvPr/>
        </p:nvGrpSpPr>
        <p:grpSpPr>
          <a:xfrm>
            <a:off x="3181156" y="2693417"/>
            <a:ext cx="1483178" cy="531451"/>
            <a:chOff x="4771733" y="4116515"/>
            <a:chExt cx="2224767" cy="797176"/>
          </a:xfrm>
        </p:grpSpPr>
        <p:pic>
          <p:nvPicPr>
            <p:cNvPr id="155" name="Object 35">
              <a:extLst>
                <a:ext uri="{FF2B5EF4-FFF2-40B4-BE49-F238E27FC236}">
                  <a16:creationId xmlns:a16="http://schemas.microsoft.com/office/drawing/2014/main" id="{DE1EF34F-C2FA-D3D2-C457-A1E0BECB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1733" y="4116515"/>
              <a:ext cx="2224767" cy="797176"/>
            </a:xfrm>
            <a:prstGeom prst="rect">
              <a:avLst/>
            </a:prstGeom>
          </p:spPr>
        </p:pic>
      </p:grpSp>
      <p:grpSp>
        <p:nvGrpSpPr>
          <p:cNvPr id="156" name="그룹 1013">
            <a:extLst>
              <a:ext uri="{FF2B5EF4-FFF2-40B4-BE49-F238E27FC236}">
                <a16:creationId xmlns:a16="http://schemas.microsoft.com/office/drawing/2014/main" id="{7A5B24B2-D08C-45B9-6C75-6B051E1549D4}"/>
              </a:ext>
            </a:extLst>
          </p:cNvPr>
          <p:cNvGrpSpPr/>
          <p:nvPr/>
        </p:nvGrpSpPr>
        <p:grpSpPr>
          <a:xfrm>
            <a:off x="5426163" y="2462471"/>
            <a:ext cx="1427353" cy="511448"/>
            <a:chOff x="8139244" y="3770095"/>
            <a:chExt cx="2141030" cy="767172"/>
          </a:xfrm>
        </p:grpSpPr>
        <p:pic>
          <p:nvPicPr>
            <p:cNvPr id="157" name="Object 38">
              <a:extLst>
                <a:ext uri="{FF2B5EF4-FFF2-40B4-BE49-F238E27FC236}">
                  <a16:creationId xmlns:a16="http://schemas.microsoft.com/office/drawing/2014/main" id="{577A075A-5005-A5E5-65C9-10F765D4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39244" y="3770095"/>
              <a:ext cx="2141030" cy="767172"/>
            </a:xfrm>
            <a:prstGeom prst="rect">
              <a:avLst/>
            </a:prstGeom>
          </p:spPr>
        </p:pic>
      </p:grpSp>
      <p:grpSp>
        <p:nvGrpSpPr>
          <p:cNvPr id="158" name="그룹 1014">
            <a:extLst>
              <a:ext uri="{FF2B5EF4-FFF2-40B4-BE49-F238E27FC236}">
                <a16:creationId xmlns:a16="http://schemas.microsoft.com/office/drawing/2014/main" id="{16971416-39B4-D0F9-B181-36F770C88E2B}"/>
              </a:ext>
            </a:extLst>
          </p:cNvPr>
          <p:cNvGrpSpPr/>
          <p:nvPr/>
        </p:nvGrpSpPr>
        <p:grpSpPr>
          <a:xfrm>
            <a:off x="4896568" y="3715037"/>
            <a:ext cx="1427353" cy="511448"/>
            <a:chOff x="7344852" y="5648945"/>
            <a:chExt cx="2141030" cy="767172"/>
          </a:xfrm>
        </p:grpSpPr>
        <p:pic>
          <p:nvPicPr>
            <p:cNvPr id="159" name="Object 41">
              <a:extLst>
                <a:ext uri="{FF2B5EF4-FFF2-40B4-BE49-F238E27FC236}">
                  <a16:creationId xmlns:a16="http://schemas.microsoft.com/office/drawing/2014/main" id="{246806C9-093E-89D5-F88F-529868064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4852" y="5648945"/>
              <a:ext cx="2141030" cy="767172"/>
            </a:xfrm>
            <a:prstGeom prst="rect">
              <a:avLst/>
            </a:prstGeom>
          </p:spPr>
        </p:pic>
      </p:grpSp>
      <p:grpSp>
        <p:nvGrpSpPr>
          <p:cNvPr id="160" name="그룹 1015">
            <a:extLst>
              <a:ext uri="{FF2B5EF4-FFF2-40B4-BE49-F238E27FC236}">
                <a16:creationId xmlns:a16="http://schemas.microsoft.com/office/drawing/2014/main" id="{423FE8A7-8E09-839D-12C4-CB751F4CAA0D}"/>
              </a:ext>
            </a:extLst>
          </p:cNvPr>
          <p:cNvGrpSpPr/>
          <p:nvPr/>
        </p:nvGrpSpPr>
        <p:grpSpPr>
          <a:xfrm>
            <a:off x="5239426" y="5524753"/>
            <a:ext cx="1427353" cy="511448"/>
            <a:chOff x="7859138" y="8363519"/>
            <a:chExt cx="2141030" cy="767172"/>
          </a:xfrm>
        </p:grpSpPr>
        <p:pic>
          <p:nvPicPr>
            <p:cNvPr id="161" name="Object 44">
              <a:extLst>
                <a:ext uri="{FF2B5EF4-FFF2-40B4-BE49-F238E27FC236}">
                  <a16:creationId xmlns:a16="http://schemas.microsoft.com/office/drawing/2014/main" id="{D5A1F5F6-E9AA-6378-7F18-78271678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59138" y="8363519"/>
              <a:ext cx="2141030" cy="767172"/>
            </a:xfrm>
            <a:prstGeom prst="rect">
              <a:avLst/>
            </a:prstGeom>
          </p:spPr>
        </p:pic>
      </p:grpSp>
      <p:grpSp>
        <p:nvGrpSpPr>
          <p:cNvPr id="162" name="그룹 1016">
            <a:extLst>
              <a:ext uri="{FF2B5EF4-FFF2-40B4-BE49-F238E27FC236}">
                <a16:creationId xmlns:a16="http://schemas.microsoft.com/office/drawing/2014/main" id="{33CDFF3F-1832-4619-11C0-9CC822ABFA7E}"/>
              </a:ext>
            </a:extLst>
          </p:cNvPr>
          <p:cNvGrpSpPr/>
          <p:nvPr/>
        </p:nvGrpSpPr>
        <p:grpSpPr>
          <a:xfrm>
            <a:off x="3039429" y="4566142"/>
            <a:ext cx="1497964" cy="316418"/>
            <a:chOff x="4559143" y="6925601"/>
            <a:chExt cx="2246946" cy="474627"/>
          </a:xfrm>
        </p:grpSpPr>
        <p:pic>
          <p:nvPicPr>
            <p:cNvPr id="163" name="Object 47">
              <a:extLst>
                <a:ext uri="{FF2B5EF4-FFF2-40B4-BE49-F238E27FC236}">
                  <a16:creationId xmlns:a16="http://schemas.microsoft.com/office/drawing/2014/main" id="{7DAC8D47-DB31-D215-9215-DEBE16F0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59143" y="6925601"/>
              <a:ext cx="2246946" cy="474627"/>
            </a:xfrm>
            <a:prstGeom prst="rect">
              <a:avLst/>
            </a:prstGeom>
          </p:spPr>
        </p:pic>
      </p:grpSp>
      <p:grpSp>
        <p:nvGrpSpPr>
          <p:cNvPr id="164" name="그룹 1017">
            <a:extLst>
              <a:ext uri="{FF2B5EF4-FFF2-40B4-BE49-F238E27FC236}">
                <a16:creationId xmlns:a16="http://schemas.microsoft.com/office/drawing/2014/main" id="{69EE645B-7C12-8293-3A42-B5681822C80D}"/>
              </a:ext>
            </a:extLst>
          </p:cNvPr>
          <p:cNvGrpSpPr/>
          <p:nvPr/>
        </p:nvGrpSpPr>
        <p:grpSpPr>
          <a:xfrm>
            <a:off x="2871535" y="4867457"/>
            <a:ext cx="1527569" cy="316418"/>
            <a:chOff x="4307302" y="7377574"/>
            <a:chExt cx="2291354" cy="474627"/>
          </a:xfrm>
        </p:grpSpPr>
        <p:pic>
          <p:nvPicPr>
            <p:cNvPr id="165" name="Object 50">
              <a:extLst>
                <a:ext uri="{FF2B5EF4-FFF2-40B4-BE49-F238E27FC236}">
                  <a16:creationId xmlns:a16="http://schemas.microsoft.com/office/drawing/2014/main" id="{97E64E4F-7A92-273E-EB9D-40D4953A1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07302" y="7377574"/>
              <a:ext cx="2291354" cy="474627"/>
            </a:xfrm>
            <a:prstGeom prst="rect">
              <a:avLst/>
            </a:prstGeom>
          </p:spPr>
        </p:pic>
      </p:grpSp>
      <p:grpSp>
        <p:nvGrpSpPr>
          <p:cNvPr id="166" name="그룹 1018">
            <a:extLst>
              <a:ext uri="{FF2B5EF4-FFF2-40B4-BE49-F238E27FC236}">
                <a16:creationId xmlns:a16="http://schemas.microsoft.com/office/drawing/2014/main" id="{361AD22E-9328-E225-4BCA-2F1D7BE3F041}"/>
              </a:ext>
            </a:extLst>
          </p:cNvPr>
          <p:cNvGrpSpPr/>
          <p:nvPr/>
        </p:nvGrpSpPr>
        <p:grpSpPr>
          <a:xfrm>
            <a:off x="2729545" y="5171506"/>
            <a:ext cx="1563739" cy="316418"/>
            <a:chOff x="4094318" y="7833648"/>
            <a:chExt cx="2345608" cy="474627"/>
          </a:xfrm>
        </p:grpSpPr>
        <p:pic>
          <p:nvPicPr>
            <p:cNvPr id="167" name="Object 53">
              <a:extLst>
                <a:ext uri="{FF2B5EF4-FFF2-40B4-BE49-F238E27FC236}">
                  <a16:creationId xmlns:a16="http://schemas.microsoft.com/office/drawing/2014/main" id="{14A48FDD-808C-A6EE-52C2-E755E7DE4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94318" y="7833648"/>
              <a:ext cx="2345608" cy="474627"/>
            </a:xfrm>
            <a:prstGeom prst="rect">
              <a:avLst/>
            </a:prstGeom>
          </p:spPr>
        </p:pic>
      </p:grpSp>
      <p:grpSp>
        <p:nvGrpSpPr>
          <p:cNvPr id="168" name="그룹 1019">
            <a:extLst>
              <a:ext uri="{FF2B5EF4-FFF2-40B4-BE49-F238E27FC236}">
                <a16:creationId xmlns:a16="http://schemas.microsoft.com/office/drawing/2014/main" id="{CA092810-B766-0AC9-F406-854E7C5E8A7D}"/>
              </a:ext>
            </a:extLst>
          </p:cNvPr>
          <p:cNvGrpSpPr/>
          <p:nvPr/>
        </p:nvGrpSpPr>
        <p:grpSpPr>
          <a:xfrm>
            <a:off x="2629854" y="5457396"/>
            <a:ext cx="1587658" cy="316418"/>
            <a:chOff x="3944781" y="8262483"/>
            <a:chExt cx="2381487" cy="474627"/>
          </a:xfrm>
        </p:grpSpPr>
        <p:pic>
          <p:nvPicPr>
            <p:cNvPr id="169" name="Object 56">
              <a:extLst>
                <a:ext uri="{FF2B5EF4-FFF2-40B4-BE49-F238E27FC236}">
                  <a16:creationId xmlns:a16="http://schemas.microsoft.com/office/drawing/2014/main" id="{93EE45D4-6F38-F93C-5334-2C804122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4781" y="8262483"/>
              <a:ext cx="2381487" cy="474627"/>
            </a:xfrm>
            <a:prstGeom prst="rect">
              <a:avLst/>
            </a:prstGeom>
          </p:spPr>
        </p:pic>
      </p:grpSp>
      <p:grpSp>
        <p:nvGrpSpPr>
          <p:cNvPr id="170" name="그룹 1020">
            <a:extLst>
              <a:ext uri="{FF2B5EF4-FFF2-40B4-BE49-F238E27FC236}">
                <a16:creationId xmlns:a16="http://schemas.microsoft.com/office/drawing/2014/main" id="{169416C7-BBE0-0446-9F20-A5E780E3B92E}"/>
              </a:ext>
            </a:extLst>
          </p:cNvPr>
          <p:cNvGrpSpPr/>
          <p:nvPr/>
        </p:nvGrpSpPr>
        <p:grpSpPr>
          <a:xfrm>
            <a:off x="2556772" y="5753646"/>
            <a:ext cx="1509553" cy="316418"/>
            <a:chOff x="3835157" y="8706857"/>
            <a:chExt cx="2264329" cy="474627"/>
          </a:xfrm>
        </p:grpSpPr>
        <p:pic>
          <p:nvPicPr>
            <p:cNvPr id="171" name="Object 59">
              <a:extLst>
                <a:ext uri="{FF2B5EF4-FFF2-40B4-BE49-F238E27FC236}">
                  <a16:creationId xmlns:a16="http://schemas.microsoft.com/office/drawing/2014/main" id="{651A2BB3-623C-1FE0-1A4A-B6C26959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35157" y="8706857"/>
              <a:ext cx="2264329" cy="474627"/>
            </a:xfrm>
            <a:prstGeom prst="rect">
              <a:avLst/>
            </a:prstGeom>
          </p:spPr>
        </p:pic>
      </p:grpSp>
      <p:grpSp>
        <p:nvGrpSpPr>
          <p:cNvPr id="172" name="그룹 1021">
            <a:extLst>
              <a:ext uri="{FF2B5EF4-FFF2-40B4-BE49-F238E27FC236}">
                <a16:creationId xmlns:a16="http://schemas.microsoft.com/office/drawing/2014/main" id="{A0A8E51D-691A-FA65-7F9F-EB3351DB6FB0}"/>
              </a:ext>
            </a:extLst>
          </p:cNvPr>
          <p:cNvGrpSpPr/>
          <p:nvPr/>
        </p:nvGrpSpPr>
        <p:grpSpPr>
          <a:xfrm>
            <a:off x="7363216" y="2499278"/>
            <a:ext cx="1761713" cy="631255"/>
            <a:chOff x="11044824" y="3825306"/>
            <a:chExt cx="2642569" cy="946882"/>
          </a:xfrm>
        </p:grpSpPr>
        <p:pic>
          <p:nvPicPr>
            <p:cNvPr id="173" name="Object 62">
              <a:extLst>
                <a:ext uri="{FF2B5EF4-FFF2-40B4-BE49-F238E27FC236}">
                  <a16:creationId xmlns:a16="http://schemas.microsoft.com/office/drawing/2014/main" id="{2C916F01-9D99-FF00-909A-CAECFB241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44824" y="3825306"/>
              <a:ext cx="2642569" cy="946882"/>
            </a:xfrm>
            <a:prstGeom prst="rect">
              <a:avLst/>
            </a:prstGeom>
          </p:spPr>
        </p:pic>
      </p:grpSp>
      <p:grpSp>
        <p:nvGrpSpPr>
          <p:cNvPr id="174" name="그룹 1022">
            <a:extLst>
              <a:ext uri="{FF2B5EF4-FFF2-40B4-BE49-F238E27FC236}">
                <a16:creationId xmlns:a16="http://schemas.microsoft.com/office/drawing/2014/main" id="{D4D1E23C-D0DE-E93D-461E-B50B36F3D337}"/>
              </a:ext>
            </a:extLst>
          </p:cNvPr>
          <p:cNvGrpSpPr/>
          <p:nvPr/>
        </p:nvGrpSpPr>
        <p:grpSpPr>
          <a:xfrm>
            <a:off x="9926951" y="2619085"/>
            <a:ext cx="1427353" cy="511448"/>
            <a:chOff x="14890426" y="4005017"/>
            <a:chExt cx="2141030" cy="767172"/>
          </a:xfrm>
        </p:grpSpPr>
        <p:pic>
          <p:nvPicPr>
            <p:cNvPr id="175" name="Object 65">
              <a:extLst>
                <a:ext uri="{FF2B5EF4-FFF2-40B4-BE49-F238E27FC236}">
                  <a16:creationId xmlns:a16="http://schemas.microsoft.com/office/drawing/2014/main" id="{FCDF9CFD-FC4F-EF43-0F1A-C09FF084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90426" y="4005017"/>
              <a:ext cx="2141030" cy="767172"/>
            </a:xfrm>
            <a:prstGeom prst="rect">
              <a:avLst/>
            </a:prstGeom>
          </p:spPr>
        </p:pic>
      </p:grpSp>
      <p:grpSp>
        <p:nvGrpSpPr>
          <p:cNvPr id="176" name="그룹 1023">
            <a:extLst>
              <a:ext uri="{FF2B5EF4-FFF2-40B4-BE49-F238E27FC236}">
                <a16:creationId xmlns:a16="http://schemas.microsoft.com/office/drawing/2014/main" id="{396D29BA-F200-CBCC-1409-50ABB0D861EE}"/>
              </a:ext>
            </a:extLst>
          </p:cNvPr>
          <p:cNvGrpSpPr/>
          <p:nvPr/>
        </p:nvGrpSpPr>
        <p:grpSpPr>
          <a:xfrm>
            <a:off x="10201520" y="3718961"/>
            <a:ext cx="1427353" cy="511448"/>
            <a:chOff x="15302279" y="5654830"/>
            <a:chExt cx="2141030" cy="767172"/>
          </a:xfrm>
        </p:grpSpPr>
        <p:pic>
          <p:nvPicPr>
            <p:cNvPr id="177" name="Object 68">
              <a:extLst>
                <a:ext uri="{FF2B5EF4-FFF2-40B4-BE49-F238E27FC236}">
                  <a16:creationId xmlns:a16="http://schemas.microsoft.com/office/drawing/2014/main" id="{A2D86D8F-35BB-D1E2-C6CF-EFED9DC9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02279" y="5654830"/>
              <a:ext cx="2141030" cy="767172"/>
            </a:xfrm>
            <a:prstGeom prst="rect">
              <a:avLst/>
            </a:prstGeom>
          </p:spPr>
        </p:pic>
      </p:grpSp>
      <p:grpSp>
        <p:nvGrpSpPr>
          <p:cNvPr id="178" name="그룹 1024">
            <a:extLst>
              <a:ext uri="{FF2B5EF4-FFF2-40B4-BE49-F238E27FC236}">
                <a16:creationId xmlns:a16="http://schemas.microsoft.com/office/drawing/2014/main" id="{DAFF9530-5BC0-B2D6-F9F5-B18EB8A1F782}"/>
              </a:ext>
            </a:extLst>
          </p:cNvPr>
          <p:cNvGrpSpPr/>
          <p:nvPr/>
        </p:nvGrpSpPr>
        <p:grpSpPr>
          <a:xfrm>
            <a:off x="9096946" y="4750269"/>
            <a:ext cx="1044342" cy="511448"/>
            <a:chOff x="13645419" y="7201793"/>
            <a:chExt cx="1566513" cy="767172"/>
          </a:xfrm>
        </p:grpSpPr>
        <p:pic>
          <p:nvPicPr>
            <p:cNvPr id="179" name="Object 71">
              <a:extLst>
                <a:ext uri="{FF2B5EF4-FFF2-40B4-BE49-F238E27FC236}">
                  <a16:creationId xmlns:a16="http://schemas.microsoft.com/office/drawing/2014/main" id="{48AC72CA-9396-FFB9-165A-E4F9A0F1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45419" y="7201793"/>
              <a:ext cx="1566513" cy="767172"/>
            </a:xfrm>
            <a:prstGeom prst="rect">
              <a:avLst/>
            </a:prstGeom>
          </p:spPr>
        </p:pic>
      </p:grpSp>
      <p:grpSp>
        <p:nvGrpSpPr>
          <p:cNvPr id="180" name="그룹 1025">
            <a:extLst>
              <a:ext uri="{FF2B5EF4-FFF2-40B4-BE49-F238E27FC236}">
                <a16:creationId xmlns:a16="http://schemas.microsoft.com/office/drawing/2014/main" id="{02D880C6-0FEF-6723-84F5-B5CB8767E807}"/>
              </a:ext>
            </a:extLst>
          </p:cNvPr>
          <p:cNvGrpSpPr/>
          <p:nvPr/>
        </p:nvGrpSpPr>
        <p:grpSpPr>
          <a:xfrm>
            <a:off x="5210561" y="3011895"/>
            <a:ext cx="1412614" cy="167779"/>
            <a:chOff x="7815841" y="4594231"/>
            <a:chExt cx="2118921" cy="251669"/>
          </a:xfrm>
        </p:grpSpPr>
        <p:pic>
          <p:nvPicPr>
            <p:cNvPr id="181" name="Object 74">
              <a:extLst>
                <a:ext uri="{FF2B5EF4-FFF2-40B4-BE49-F238E27FC236}">
                  <a16:creationId xmlns:a16="http://schemas.microsoft.com/office/drawing/2014/main" id="{697B54E4-5C7D-D381-89F6-7EBC0B9A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15841" y="4594231"/>
              <a:ext cx="2118921" cy="251669"/>
            </a:xfrm>
            <a:prstGeom prst="rect">
              <a:avLst/>
            </a:prstGeom>
          </p:spPr>
        </p:pic>
      </p:grpSp>
      <p:sp>
        <p:nvSpPr>
          <p:cNvPr id="182" name="Object 77">
            <a:extLst>
              <a:ext uri="{FF2B5EF4-FFF2-40B4-BE49-F238E27FC236}">
                <a16:creationId xmlns:a16="http://schemas.microsoft.com/office/drawing/2014/main" id="{7D62BFF2-9694-92B3-B075-990ECB2218F6}"/>
              </a:ext>
            </a:extLst>
          </p:cNvPr>
          <p:cNvSpPr txBox="1"/>
          <p:nvPr/>
        </p:nvSpPr>
        <p:spPr>
          <a:xfrm>
            <a:off x="2394007" y="1830478"/>
            <a:ext cx="22428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재생사업 시행 단계</a:t>
            </a:r>
            <a:endParaRPr lang="en-US" sz="1050" b="1" dirty="0"/>
          </a:p>
        </p:txBody>
      </p:sp>
      <p:sp>
        <p:nvSpPr>
          <p:cNvPr id="183" name="Object 78">
            <a:extLst>
              <a:ext uri="{FF2B5EF4-FFF2-40B4-BE49-F238E27FC236}">
                <a16:creationId xmlns:a16="http://schemas.microsoft.com/office/drawing/2014/main" id="{74C20BC3-B584-AAC7-2BB8-38803680873C}"/>
              </a:ext>
            </a:extLst>
          </p:cNvPr>
          <p:cNvSpPr txBox="1"/>
          <p:nvPr/>
        </p:nvSpPr>
        <p:spPr>
          <a:xfrm>
            <a:off x="8382000" y="1840835"/>
            <a:ext cx="18195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관리 운영 단계</a:t>
            </a:r>
            <a:endParaRPr lang="en-US" sz="1050" b="1" dirty="0"/>
          </a:p>
        </p:txBody>
      </p:sp>
      <p:sp>
        <p:nvSpPr>
          <p:cNvPr id="184" name="Object 79">
            <a:extLst>
              <a:ext uri="{FF2B5EF4-FFF2-40B4-BE49-F238E27FC236}">
                <a16:creationId xmlns:a16="http://schemas.microsoft.com/office/drawing/2014/main" id="{54F17949-E5D1-781E-E6B1-33E51B48BEFC}"/>
              </a:ext>
            </a:extLst>
          </p:cNvPr>
          <p:cNvSpPr txBox="1"/>
          <p:nvPr/>
        </p:nvSpPr>
        <p:spPr>
          <a:xfrm>
            <a:off x="934758" y="2936641"/>
            <a:ext cx="9532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차입금</a:t>
            </a:r>
            <a:endParaRPr lang="en-US" sz="1100" dirty="0"/>
          </a:p>
        </p:txBody>
      </p:sp>
      <p:sp>
        <p:nvSpPr>
          <p:cNvPr id="185" name="Object 80">
            <a:extLst>
              <a:ext uri="{FF2B5EF4-FFF2-40B4-BE49-F238E27FC236}">
                <a16:creationId xmlns:a16="http://schemas.microsoft.com/office/drawing/2014/main" id="{37E0E122-5A96-0B2C-5E81-984B13517FFC}"/>
              </a:ext>
            </a:extLst>
          </p:cNvPr>
          <p:cNvSpPr txBox="1"/>
          <p:nvPr/>
        </p:nvSpPr>
        <p:spPr>
          <a:xfrm>
            <a:off x="869452" y="4295652"/>
            <a:ext cx="1070055" cy="3897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9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자본금</a:t>
            </a:r>
            <a:endParaRPr lang="en-US" sz="1200" dirty="0"/>
          </a:p>
        </p:txBody>
      </p:sp>
      <p:sp>
        <p:nvSpPr>
          <p:cNvPr id="186" name="Object 81">
            <a:extLst>
              <a:ext uri="{FF2B5EF4-FFF2-40B4-BE49-F238E27FC236}">
                <a16:creationId xmlns:a16="http://schemas.microsoft.com/office/drawing/2014/main" id="{8EBDEE6F-1540-61EE-E839-3F44903464D0}"/>
              </a:ext>
            </a:extLst>
          </p:cNvPr>
          <p:cNvSpPr txBox="1"/>
          <p:nvPr/>
        </p:nvSpPr>
        <p:spPr>
          <a:xfrm>
            <a:off x="654098" y="3297248"/>
            <a:ext cx="1491103" cy="6153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주민차입</a:t>
            </a:r>
          </a:p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민간차입</a:t>
            </a:r>
          </a:p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기금융자</a:t>
            </a:r>
            <a:endParaRPr lang="en-US" sz="1133" dirty="0"/>
          </a:p>
        </p:txBody>
      </p:sp>
      <p:sp>
        <p:nvSpPr>
          <p:cNvPr id="187" name="Object 82">
            <a:extLst>
              <a:ext uri="{FF2B5EF4-FFF2-40B4-BE49-F238E27FC236}">
                <a16:creationId xmlns:a16="http://schemas.microsoft.com/office/drawing/2014/main" id="{5A11302C-EA7E-7611-60B2-9A8FBCFFE493}"/>
              </a:ext>
            </a:extLst>
          </p:cNvPr>
          <p:cNvSpPr txBox="1"/>
          <p:nvPr/>
        </p:nvSpPr>
        <p:spPr>
          <a:xfrm>
            <a:off x="526063" y="4671606"/>
            <a:ext cx="1787000" cy="6153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기금, 주민출자</a:t>
            </a:r>
          </a:p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민간기업</a:t>
            </a:r>
          </a:p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LH, 지자체출자</a:t>
            </a:r>
            <a:endParaRPr lang="en-US" sz="1133" dirty="0"/>
          </a:p>
        </p:txBody>
      </p:sp>
      <p:sp>
        <p:nvSpPr>
          <p:cNvPr id="188" name="Object 83">
            <a:extLst>
              <a:ext uri="{FF2B5EF4-FFF2-40B4-BE49-F238E27FC236}">
                <a16:creationId xmlns:a16="http://schemas.microsoft.com/office/drawing/2014/main" id="{A8E42647-B724-629C-B6C0-85E0EF2C6E64}"/>
              </a:ext>
            </a:extLst>
          </p:cNvPr>
          <p:cNvSpPr txBox="1"/>
          <p:nvPr/>
        </p:nvSpPr>
        <p:spPr>
          <a:xfrm>
            <a:off x="2749397" y="3858448"/>
            <a:ext cx="11918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투자자</a:t>
            </a:r>
            <a:endParaRPr lang="en-US" sz="1100" dirty="0"/>
          </a:p>
        </p:txBody>
      </p:sp>
      <p:grpSp>
        <p:nvGrpSpPr>
          <p:cNvPr id="189" name="그룹 1026">
            <a:extLst>
              <a:ext uri="{FF2B5EF4-FFF2-40B4-BE49-F238E27FC236}">
                <a16:creationId xmlns:a16="http://schemas.microsoft.com/office/drawing/2014/main" id="{1A987696-283E-45FF-4834-B81AEDF4CA24}"/>
              </a:ext>
            </a:extLst>
          </p:cNvPr>
          <p:cNvGrpSpPr/>
          <p:nvPr/>
        </p:nvGrpSpPr>
        <p:grpSpPr>
          <a:xfrm>
            <a:off x="2288957" y="3493342"/>
            <a:ext cx="308267" cy="1522089"/>
            <a:chOff x="3433434" y="5316402"/>
            <a:chExt cx="462401" cy="2283133"/>
          </a:xfrm>
        </p:grpSpPr>
        <p:pic>
          <p:nvPicPr>
            <p:cNvPr id="190" name="Object 84">
              <a:extLst>
                <a:ext uri="{FF2B5EF4-FFF2-40B4-BE49-F238E27FC236}">
                  <a16:creationId xmlns:a16="http://schemas.microsoft.com/office/drawing/2014/main" id="{09F1DEF3-C5E7-CD7D-5F39-10456544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0800000">
              <a:off x="3433434" y="5316402"/>
              <a:ext cx="462401" cy="2283133"/>
            </a:xfrm>
            <a:prstGeom prst="rect">
              <a:avLst/>
            </a:prstGeom>
          </p:spPr>
        </p:pic>
      </p:grpSp>
      <p:grpSp>
        <p:nvGrpSpPr>
          <p:cNvPr id="191" name="그룹 1027">
            <a:extLst>
              <a:ext uri="{FF2B5EF4-FFF2-40B4-BE49-F238E27FC236}">
                <a16:creationId xmlns:a16="http://schemas.microsoft.com/office/drawing/2014/main" id="{67A02021-332F-4031-AA9F-325F5F6A397C}"/>
              </a:ext>
            </a:extLst>
          </p:cNvPr>
          <p:cNvGrpSpPr/>
          <p:nvPr/>
        </p:nvGrpSpPr>
        <p:grpSpPr>
          <a:xfrm>
            <a:off x="2593274" y="4027751"/>
            <a:ext cx="223545" cy="19047"/>
            <a:chOff x="3889911" y="6118015"/>
            <a:chExt cx="335318" cy="28571"/>
          </a:xfrm>
        </p:grpSpPr>
        <p:pic>
          <p:nvPicPr>
            <p:cNvPr id="192" name="Object 87">
              <a:extLst>
                <a:ext uri="{FF2B5EF4-FFF2-40B4-BE49-F238E27FC236}">
                  <a16:creationId xmlns:a16="http://schemas.microsoft.com/office/drawing/2014/main" id="{D7899AAC-54C5-DE0B-87B3-00464C4A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10800000">
              <a:off x="3889911" y="6118015"/>
              <a:ext cx="335318" cy="28571"/>
            </a:xfrm>
            <a:prstGeom prst="rect">
              <a:avLst/>
            </a:prstGeom>
          </p:spPr>
        </p:pic>
      </p:grpSp>
      <p:sp>
        <p:nvSpPr>
          <p:cNvPr id="193" name="Object 90">
            <a:extLst>
              <a:ext uri="{FF2B5EF4-FFF2-40B4-BE49-F238E27FC236}">
                <a16:creationId xmlns:a16="http://schemas.microsoft.com/office/drawing/2014/main" id="{CE0BA450-70D7-BE07-2492-E4A39A65E912}"/>
              </a:ext>
            </a:extLst>
          </p:cNvPr>
          <p:cNvSpPr txBox="1"/>
          <p:nvPr/>
        </p:nvSpPr>
        <p:spPr>
          <a:xfrm>
            <a:off x="3113139" y="2691661"/>
            <a:ext cx="1601255" cy="482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건설사</a:t>
            </a:r>
          </a:p>
          <a:p>
            <a:pPr algn="ctr"/>
            <a:r>
              <a:rPr lang="en-US" sz="12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(신축, 리모델링)</a:t>
            </a:r>
            <a:endParaRPr lang="en-US" sz="1200" dirty="0"/>
          </a:p>
        </p:txBody>
      </p:sp>
      <p:sp>
        <p:nvSpPr>
          <p:cNvPr id="194" name="Object 91">
            <a:extLst>
              <a:ext uri="{FF2B5EF4-FFF2-40B4-BE49-F238E27FC236}">
                <a16:creationId xmlns:a16="http://schemas.microsoft.com/office/drawing/2014/main" id="{66FBF84A-FC56-8825-A599-8C2B913E88FD}"/>
              </a:ext>
            </a:extLst>
          </p:cNvPr>
          <p:cNvSpPr txBox="1"/>
          <p:nvPr/>
        </p:nvSpPr>
        <p:spPr>
          <a:xfrm>
            <a:off x="5267147" y="2468934"/>
            <a:ext cx="1745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실수요자</a:t>
            </a:r>
          </a:p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(주민, 시민, 상인)</a:t>
            </a:r>
            <a:endParaRPr lang="en-US" sz="1200" dirty="0"/>
          </a:p>
        </p:txBody>
      </p:sp>
      <p:sp>
        <p:nvSpPr>
          <p:cNvPr id="195" name="Object 92">
            <a:extLst>
              <a:ext uri="{FF2B5EF4-FFF2-40B4-BE49-F238E27FC236}">
                <a16:creationId xmlns:a16="http://schemas.microsoft.com/office/drawing/2014/main" id="{DB564440-A762-B9DA-8112-D22875BF38E4}"/>
              </a:ext>
            </a:extLst>
          </p:cNvPr>
          <p:cNvSpPr txBox="1"/>
          <p:nvPr/>
        </p:nvSpPr>
        <p:spPr>
          <a:xfrm>
            <a:off x="4883784" y="2997194"/>
            <a:ext cx="2118921" cy="225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분양 주택, 상가, 수익성부동산</a:t>
            </a:r>
            <a:endParaRPr lang="en-US" sz="867" dirty="0"/>
          </a:p>
        </p:txBody>
      </p:sp>
      <p:sp>
        <p:nvSpPr>
          <p:cNvPr id="196" name="Object 93">
            <a:extLst>
              <a:ext uri="{FF2B5EF4-FFF2-40B4-BE49-F238E27FC236}">
                <a16:creationId xmlns:a16="http://schemas.microsoft.com/office/drawing/2014/main" id="{E7E0C342-3D6F-25CA-9B78-217176CE6C91}"/>
              </a:ext>
            </a:extLst>
          </p:cNvPr>
          <p:cNvSpPr txBox="1"/>
          <p:nvPr/>
        </p:nvSpPr>
        <p:spPr>
          <a:xfrm>
            <a:off x="4738466" y="3807487"/>
            <a:ext cx="17468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재생REITs</a:t>
            </a:r>
            <a:endParaRPr lang="en-US" sz="1050" b="1" dirty="0"/>
          </a:p>
        </p:txBody>
      </p:sp>
      <p:sp>
        <p:nvSpPr>
          <p:cNvPr id="199" name="Object 97">
            <a:extLst>
              <a:ext uri="{FF2B5EF4-FFF2-40B4-BE49-F238E27FC236}">
                <a16:creationId xmlns:a16="http://schemas.microsoft.com/office/drawing/2014/main" id="{B618FEBF-5BCD-30EB-D77F-C8E07BD61234}"/>
              </a:ext>
            </a:extLst>
          </p:cNvPr>
          <p:cNvSpPr txBox="1"/>
          <p:nvPr/>
        </p:nvSpPr>
        <p:spPr>
          <a:xfrm>
            <a:off x="8084316" y="3807489"/>
            <a:ext cx="17468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운영REITs</a:t>
            </a:r>
            <a:endParaRPr lang="en-US" sz="1050" b="1" dirty="0"/>
          </a:p>
        </p:txBody>
      </p:sp>
      <p:grpSp>
        <p:nvGrpSpPr>
          <p:cNvPr id="200" name="그룹 1029">
            <a:extLst>
              <a:ext uri="{FF2B5EF4-FFF2-40B4-BE49-F238E27FC236}">
                <a16:creationId xmlns:a16="http://schemas.microsoft.com/office/drawing/2014/main" id="{F3DB6074-546B-706D-AF8F-BB2942A46FDF}"/>
              </a:ext>
            </a:extLst>
          </p:cNvPr>
          <p:cNvGrpSpPr/>
          <p:nvPr/>
        </p:nvGrpSpPr>
        <p:grpSpPr>
          <a:xfrm>
            <a:off x="7723252" y="4167363"/>
            <a:ext cx="1234498" cy="446680"/>
            <a:chOff x="11584877" y="6327434"/>
            <a:chExt cx="1851747" cy="670020"/>
          </a:xfrm>
        </p:grpSpPr>
        <p:pic>
          <p:nvPicPr>
            <p:cNvPr id="201" name="Object 98">
              <a:extLst>
                <a:ext uri="{FF2B5EF4-FFF2-40B4-BE49-F238E27FC236}">
                  <a16:creationId xmlns:a16="http://schemas.microsoft.com/office/drawing/2014/main" id="{2B0AC11E-CF57-3501-1C84-6D43819B7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84877" y="6327434"/>
              <a:ext cx="1851747" cy="670020"/>
            </a:xfrm>
            <a:prstGeom prst="rect">
              <a:avLst/>
            </a:prstGeom>
          </p:spPr>
        </p:pic>
      </p:grpSp>
      <p:sp>
        <p:nvSpPr>
          <p:cNvPr id="203" name="Object 102">
            <a:extLst>
              <a:ext uri="{FF2B5EF4-FFF2-40B4-BE49-F238E27FC236}">
                <a16:creationId xmlns:a16="http://schemas.microsoft.com/office/drawing/2014/main" id="{F261C83A-8049-F03E-77D1-3CF6830F46CA}"/>
              </a:ext>
            </a:extLst>
          </p:cNvPr>
          <p:cNvSpPr txBox="1"/>
          <p:nvPr/>
        </p:nvSpPr>
        <p:spPr>
          <a:xfrm>
            <a:off x="5087922" y="5636819"/>
            <a:ext cx="1745385" cy="287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자산관리회사</a:t>
            </a:r>
            <a:endParaRPr lang="en-US" sz="1200" dirty="0"/>
          </a:p>
        </p:txBody>
      </p:sp>
      <p:sp>
        <p:nvSpPr>
          <p:cNvPr id="204" name="Object 103">
            <a:extLst>
              <a:ext uri="{FF2B5EF4-FFF2-40B4-BE49-F238E27FC236}">
                <a16:creationId xmlns:a16="http://schemas.microsoft.com/office/drawing/2014/main" id="{58E5A038-DC73-609A-CEFA-5B17D82692E8}"/>
              </a:ext>
            </a:extLst>
          </p:cNvPr>
          <p:cNvSpPr txBox="1"/>
          <p:nvPr/>
        </p:nvSpPr>
        <p:spPr>
          <a:xfrm>
            <a:off x="2403469" y="4585848"/>
            <a:ext cx="2808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00주거환경정비사업</a:t>
            </a:r>
            <a:endParaRPr lang="en-US" sz="1200" dirty="0"/>
          </a:p>
        </p:txBody>
      </p:sp>
      <p:sp>
        <p:nvSpPr>
          <p:cNvPr id="205" name="Object 104">
            <a:extLst>
              <a:ext uri="{FF2B5EF4-FFF2-40B4-BE49-F238E27FC236}">
                <a16:creationId xmlns:a16="http://schemas.microsoft.com/office/drawing/2014/main" id="{4A7D9029-AD04-C959-F09B-0415A5B03042}"/>
              </a:ext>
            </a:extLst>
          </p:cNvPr>
          <p:cNvSpPr txBox="1"/>
          <p:nvPr/>
        </p:nvSpPr>
        <p:spPr>
          <a:xfrm>
            <a:off x="2268535" y="4882725"/>
            <a:ext cx="2808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00 청년주택사업 등</a:t>
            </a:r>
            <a:endParaRPr lang="en-US" sz="1200" dirty="0"/>
          </a:p>
        </p:txBody>
      </p:sp>
      <p:sp>
        <p:nvSpPr>
          <p:cNvPr id="206" name="Object 105">
            <a:extLst>
              <a:ext uri="{FF2B5EF4-FFF2-40B4-BE49-F238E27FC236}">
                <a16:creationId xmlns:a16="http://schemas.microsoft.com/office/drawing/2014/main" id="{6B060F2E-126F-49CB-F937-A3E71CF200EC}"/>
              </a:ext>
            </a:extLst>
          </p:cNvPr>
          <p:cNvSpPr txBox="1"/>
          <p:nvPr/>
        </p:nvSpPr>
        <p:spPr>
          <a:xfrm>
            <a:off x="2114272" y="5191216"/>
            <a:ext cx="2808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공영청사 복합개발</a:t>
            </a:r>
            <a:endParaRPr lang="en-US" sz="1200" dirty="0"/>
          </a:p>
        </p:txBody>
      </p:sp>
      <p:sp>
        <p:nvSpPr>
          <p:cNvPr id="207" name="Object 106">
            <a:extLst>
              <a:ext uri="{FF2B5EF4-FFF2-40B4-BE49-F238E27FC236}">
                <a16:creationId xmlns:a16="http://schemas.microsoft.com/office/drawing/2014/main" id="{838E035F-AD97-F735-3485-2C6D8BE07750}"/>
              </a:ext>
            </a:extLst>
          </p:cNvPr>
          <p:cNvSpPr txBox="1"/>
          <p:nvPr/>
        </p:nvSpPr>
        <p:spPr>
          <a:xfrm>
            <a:off x="2019486" y="5483534"/>
            <a:ext cx="2808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00가로주택정비사업</a:t>
            </a:r>
            <a:endParaRPr lang="en-US" sz="1200" dirty="0"/>
          </a:p>
        </p:txBody>
      </p:sp>
      <p:sp>
        <p:nvSpPr>
          <p:cNvPr id="208" name="Object 107">
            <a:extLst>
              <a:ext uri="{FF2B5EF4-FFF2-40B4-BE49-F238E27FC236}">
                <a16:creationId xmlns:a16="http://schemas.microsoft.com/office/drawing/2014/main" id="{5E636AE8-C02C-EBE6-A19D-C0A9E0A379DA}"/>
              </a:ext>
            </a:extLst>
          </p:cNvPr>
          <p:cNvSpPr txBox="1"/>
          <p:nvPr/>
        </p:nvSpPr>
        <p:spPr>
          <a:xfrm>
            <a:off x="1877183" y="5773356"/>
            <a:ext cx="28083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00문화복합개발사업</a:t>
            </a:r>
            <a:endParaRPr lang="en-US" sz="1200" dirty="0"/>
          </a:p>
        </p:txBody>
      </p:sp>
      <p:sp>
        <p:nvSpPr>
          <p:cNvPr id="209" name="Object 108">
            <a:extLst>
              <a:ext uri="{FF2B5EF4-FFF2-40B4-BE49-F238E27FC236}">
                <a16:creationId xmlns:a16="http://schemas.microsoft.com/office/drawing/2014/main" id="{A64504DD-FB8F-E42A-C013-AA14DBB7E439}"/>
              </a:ext>
            </a:extLst>
          </p:cNvPr>
          <p:cNvSpPr txBox="1"/>
          <p:nvPr/>
        </p:nvSpPr>
        <p:spPr>
          <a:xfrm>
            <a:off x="10042500" y="3824990"/>
            <a:ext cx="1745385" cy="287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67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자산관리회사</a:t>
            </a:r>
            <a:endParaRPr lang="en-US" sz="1200" dirty="0"/>
          </a:p>
        </p:txBody>
      </p:sp>
      <p:sp>
        <p:nvSpPr>
          <p:cNvPr id="210" name="Object 109">
            <a:extLst>
              <a:ext uri="{FF2B5EF4-FFF2-40B4-BE49-F238E27FC236}">
                <a16:creationId xmlns:a16="http://schemas.microsoft.com/office/drawing/2014/main" id="{F2BFD323-7A0A-30CA-6950-2F34C1A5C9A4}"/>
              </a:ext>
            </a:extLst>
          </p:cNvPr>
          <p:cNvSpPr txBox="1"/>
          <p:nvPr/>
        </p:nvSpPr>
        <p:spPr>
          <a:xfrm>
            <a:off x="9023177" y="4836341"/>
            <a:ext cx="11918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투자자</a:t>
            </a:r>
            <a:endParaRPr lang="en-US" sz="1100" dirty="0"/>
          </a:p>
        </p:txBody>
      </p:sp>
      <p:sp>
        <p:nvSpPr>
          <p:cNvPr id="211" name="Object 110">
            <a:extLst>
              <a:ext uri="{FF2B5EF4-FFF2-40B4-BE49-F238E27FC236}">
                <a16:creationId xmlns:a16="http://schemas.microsoft.com/office/drawing/2014/main" id="{F87E4EA7-18C5-57FE-0CC3-0DE85EE0E17D}"/>
              </a:ext>
            </a:extLst>
          </p:cNvPr>
          <p:cNvSpPr txBox="1"/>
          <p:nvPr/>
        </p:nvSpPr>
        <p:spPr>
          <a:xfrm>
            <a:off x="9767934" y="2659211"/>
            <a:ext cx="1745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사회적 기업</a:t>
            </a:r>
          </a:p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(시설관리, 수선)</a:t>
            </a:r>
            <a:endParaRPr lang="en-US" sz="1200" dirty="0"/>
          </a:p>
        </p:txBody>
      </p:sp>
      <p:sp>
        <p:nvSpPr>
          <p:cNvPr id="212" name="Object 111">
            <a:extLst>
              <a:ext uri="{FF2B5EF4-FFF2-40B4-BE49-F238E27FC236}">
                <a16:creationId xmlns:a16="http://schemas.microsoft.com/office/drawing/2014/main" id="{0FD83081-0FD3-BDF4-2023-07B997CBD2F8}"/>
              </a:ext>
            </a:extLst>
          </p:cNvPr>
          <p:cNvSpPr txBox="1"/>
          <p:nvPr/>
        </p:nvSpPr>
        <p:spPr>
          <a:xfrm>
            <a:off x="6925203" y="2544388"/>
            <a:ext cx="26320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임대수요자</a:t>
            </a:r>
          </a:p>
          <a:p>
            <a:pPr algn="ctr"/>
            <a:r>
              <a:rPr lang="en-US" sz="12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(주민, 기업, 상인, 지자체)</a:t>
            </a:r>
            <a:endParaRPr lang="en-US" sz="1200" dirty="0"/>
          </a:p>
        </p:txBody>
      </p:sp>
      <p:grpSp>
        <p:nvGrpSpPr>
          <p:cNvPr id="213" name="그룹 1030">
            <a:extLst>
              <a:ext uri="{FF2B5EF4-FFF2-40B4-BE49-F238E27FC236}">
                <a16:creationId xmlns:a16="http://schemas.microsoft.com/office/drawing/2014/main" id="{8B2E6C1C-D07B-A378-06AA-3A52CC03E7FB}"/>
              </a:ext>
            </a:extLst>
          </p:cNvPr>
          <p:cNvGrpSpPr/>
          <p:nvPr/>
        </p:nvGrpSpPr>
        <p:grpSpPr>
          <a:xfrm>
            <a:off x="9882932" y="5559249"/>
            <a:ext cx="1715921" cy="946116"/>
            <a:chOff x="14824398" y="8415263"/>
            <a:chExt cx="2573881" cy="1419174"/>
          </a:xfrm>
        </p:grpSpPr>
        <p:grpSp>
          <p:nvGrpSpPr>
            <p:cNvPr id="214" name="그룹 1031">
              <a:extLst>
                <a:ext uri="{FF2B5EF4-FFF2-40B4-BE49-F238E27FC236}">
                  <a16:creationId xmlns:a16="http://schemas.microsoft.com/office/drawing/2014/main" id="{9F94289F-2DA0-15E6-97E3-5FEA9A9CA996}"/>
                </a:ext>
              </a:extLst>
            </p:cNvPr>
            <p:cNvGrpSpPr/>
            <p:nvPr/>
          </p:nvGrpSpPr>
          <p:grpSpPr>
            <a:xfrm>
              <a:off x="14824398" y="8691336"/>
              <a:ext cx="2573881" cy="1143101"/>
              <a:chOff x="14824398" y="8691336"/>
              <a:chExt cx="2573881" cy="1143101"/>
            </a:xfrm>
          </p:grpSpPr>
          <p:pic>
            <p:nvPicPr>
              <p:cNvPr id="217" name="Object 113">
                <a:extLst>
                  <a:ext uri="{FF2B5EF4-FFF2-40B4-BE49-F238E27FC236}">
                    <a16:creationId xmlns:a16="http://schemas.microsoft.com/office/drawing/2014/main" id="{DDCAFB39-DD5A-61B4-CA84-DBE6D0A61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824398" y="8691336"/>
                <a:ext cx="2573881" cy="1143101"/>
              </a:xfrm>
              <a:prstGeom prst="rect">
                <a:avLst/>
              </a:prstGeom>
            </p:spPr>
          </p:pic>
        </p:grpSp>
        <p:grpSp>
          <p:nvGrpSpPr>
            <p:cNvPr id="215" name="그룹 1032">
              <a:extLst>
                <a:ext uri="{FF2B5EF4-FFF2-40B4-BE49-F238E27FC236}">
                  <a16:creationId xmlns:a16="http://schemas.microsoft.com/office/drawing/2014/main" id="{78E5E1C4-44A8-8ACD-7805-304AD836A95F}"/>
                </a:ext>
              </a:extLst>
            </p:cNvPr>
            <p:cNvGrpSpPr/>
            <p:nvPr/>
          </p:nvGrpSpPr>
          <p:grpSpPr>
            <a:xfrm>
              <a:off x="14832948" y="8415263"/>
              <a:ext cx="2565330" cy="541134"/>
              <a:chOff x="14832948" y="8415263"/>
              <a:chExt cx="2565330" cy="541134"/>
            </a:xfrm>
          </p:grpSpPr>
          <p:pic>
            <p:nvPicPr>
              <p:cNvPr id="216" name="Object 116">
                <a:extLst>
                  <a:ext uri="{FF2B5EF4-FFF2-40B4-BE49-F238E27FC236}">
                    <a16:creationId xmlns:a16="http://schemas.microsoft.com/office/drawing/2014/main" id="{536CDDE2-4C82-5734-81C6-7FADBA69F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832948" y="8415263"/>
                <a:ext cx="2565330" cy="541134"/>
              </a:xfrm>
              <a:prstGeom prst="rect">
                <a:avLst/>
              </a:prstGeom>
            </p:spPr>
          </p:pic>
        </p:grpSp>
      </p:grpSp>
      <p:grpSp>
        <p:nvGrpSpPr>
          <p:cNvPr id="218" name="그룹 1033">
            <a:extLst>
              <a:ext uri="{FF2B5EF4-FFF2-40B4-BE49-F238E27FC236}">
                <a16:creationId xmlns:a16="http://schemas.microsoft.com/office/drawing/2014/main" id="{247BB3FD-83F8-3CD5-A74C-20B0B60D59DA}"/>
              </a:ext>
            </a:extLst>
          </p:cNvPr>
          <p:cNvGrpSpPr/>
          <p:nvPr/>
        </p:nvGrpSpPr>
        <p:grpSpPr>
          <a:xfrm>
            <a:off x="7621014" y="5556499"/>
            <a:ext cx="1715921" cy="946116"/>
            <a:chOff x="11431520" y="8411138"/>
            <a:chExt cx="2573881" cy="1419174"/>
          </a:xfrm>
        </p:grpSpPr>
        <p:grpSp>
          <p:nvGrpSpPr>
            <p:cNvPr id="219" name="그룹 1034">
              <a:extLst>
                <a:ext uri="{FF2B5EF4-FFF2-40B4-BE49-F238E27FC236}">
                  <a16:creationId xmlns:a16="http://schemas.microsoft.com/office/drawing/2014/main" id="{A0065EE1-5A87-293A-2420-91886A7C9FC0}"/>
                </a:ext>
              </a:extLst>
            </p:cNvPr>
            <p:cNvGrpSpPr/>
            <p:nvPr/>
          </p:nvGrpSpPr>
          <p:grpSpPr>
            <a:xfrm>
              <a:off x="11431520" y="8687211"/>
              <a:ext cx="2573881" cy="1143101"/>
              <a:chOff x="11431520" y="8687211"/>
              <a:chExt cx="2573881" cy="1143101"/>
            </a:xfrm>
          </p:grpSpPr>
          <p:pic>
            <p:nvPicPr>
              <p:cNvPr id="222" name="Object 121">
                <a:extLst>
                  <a:ext uri="{FF2B5EF4-FFF2-40B4-BE49-F238E27FC236}">
                    <a16:creationId xmlns:a16="http://schemas.microsoft.com/office/drawing/2014/main" id="{F3747854-8589-FAF4-DB48-CF0FFC26E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431520" y="8687211"/>
                <a:ext cx="2573881" cy="1143101"/>
              </a:xfrm>
              <a:prstGeom prst="rect">
                <a:avLst/>
              </a:prstGeom>
            </p:spPr>
          </p:pic>
        </p:grpSp>
        <p:grpSp>
          <p:nvGrpSpPr>
            <p:cNvPr id="220" name="그룹 1035">
              <a:extLst>
                <a:ext uri="{FF2B5EF4-FFF2-40B4-BE49-F238E27FC236}">
                  <a16:creationId xmlns:a16="http://schemas.microsoft.com/office/drawing/2014/main" id="{96AF7E3E-082B-F84F-7C8B-BAD4F1FDE942}"/>
                </a:ext>
              </a:extLst>
            </p:cNvPr>
            <p:cNvGrpSpPr/>
            <p:nvPr/>
          </p:nvGrpSpPr>
          <p:grpSpPr>
            <a:xfrm>
              <a:off x="11440071" y="8411138"/>
              <a:ext cx="2565330" cy="541134"/>
              <a:chOff x="11440071" y="8411138"/>
              <a:chExt cx="2565330" cy="541134"/>
            </a:xfrm>
          </p:grpSpPr>
          <p:pic>
            <p:nvPicPr>
              <p:cNvPr id="221" name="Object 124">
                <a:extLst>
                  <a:ext uri="{FF2B5EF4-FFF2-40B4-BE49-F238E27FC236}">
                    <a16:creationId xmlns:a16="http://schemas.microsoft.com/office/drawing/2014/main" id="{10B6C5BE-72FB-D16C-A045-9D2D37E9B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440071" y="8411138"/>
                <a:ext cx="2565330" cy="541134"/>
              </a:xfrm>
              <a:prstGeom prst="rect">
                <a:avLst/>
              </a:prstGeom>
            </p:spPr>
          </p:pic>
        </p:grpSp>
      </p:grpSp>
      <p:sp>
        <p:nvSpPr>
          <p:cNvPr id="223" name="Object 128">
            <a:extLst>
              <a:ext uri="{FF2B5EF4-FFF2-40B4-BE49-F238E27FC236}">
                <a16:creationId xmlns:a16="http://schemas.microsoft.com/office/drawing/2014/main" id="{E88583DB-930F-837B-F25C-99DBD6459956}"/>
              </a:ext>
            </a:extLst>
          </p:cNvPr>
          <p:cNvSpPr txBox="1"/>
          <p:nvPr/>
        </p:nvSpPr>
        <p:spPr>
          <a:xfrm>
            <a:off x="10229711" y="5564065"/>
            <a:ext cx="9532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차 입</a:t>
            </a:r>
            <a:endParaRPr lang="en-US" sz="1100" dirty="0"/>
          </a:p>
        </p:txBody>
      </p:sp>
      <p:sp>
        <p:nvSpPr>
          <p:cNvPr id="224" name="Object 129">
            <a:extLst>
              <a:ext uri="{FF2B5EF4-FFF2-40B4-BE49-F238E27FC236}">
                <a16:creationId xmlns:a16="http://schemas.microsoft.com/office/drawing/2014/main" id="{84CF935C-F4D3-44AD-D7D9-89AC70F7B699}"/>
              </a:ext>
            </a:extLst>
          </p:cNvPr>
          <p:cNvSpPr txBox="1"/>
          <p:nvPr/>
        </p:nvSpPr>
        <p:spPr>
          <a:xfrm>
            <a:off x="7952906" y="5551301"/>
            <a:ext cx="10700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자본금</a:t>
            </a:r>
            <a:endParaRPr lang="en-US" sz="1100" dirty="0"/>
          </a:p>
        </p:txBody>
      </p:sp>
      <p:sp>
        <p:nvSpPr>
          <p:cNvPr id="225" name="Object 130">
            <a:extLst>
              <a:ext uri="{FF2B5EF4-FFF2-40B4-BE49-F238E27FC236}">
                <a16:creationId xmlns:a16="http://schemas.microsoft.com/office/drawing/2014/main" id="{A728ABEF-013B-9272-AC4D-658D966F31FE}"/>
              </a:ext>
            </a:extLst>
          </p:cNvPr>
          <p:cNvSpPr txBox="1"/>
          <p:nvPr/>
        </p:nvSpPr>
        <p:spPr>
          <a:xfrm>
            <a:off x="9957843" y="5885481"/>
            <a:ext cx="1491103" cy="6153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주민차입</a:t>
            </a:r>
          </a:p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민간차입</a:t>
            </a:r>
          </a:p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기금융자</a:t>
            </a:r>
            <a:endParaRPr lang="en-US" sz="1133" dirty="0"/>
          </a:p>
        </p:txBody>
      </p:sp>
      <p:sp>
        <p:nvSpPr>
          <p:cNvPr id="226" name="Object 131">
            <a:extLst>
              <a:ext uri="{FF2B5EF4-FFF2-40B4-BE49-F238E27FC236}">
                <a16:creationId xmlns:a16="http://schemas.microsoft.com/office/drawing/2014/main" id="{1DE83CAB-4F9F-03BA-EFF1-60301A381E67}"/>
              </a:ext>
            </a:extLst>
          </p:cNvPr>
          <p:cNvSpPr txBox="1"/>
          <p:nvPr/>
        </p:nvSpPr>
        <p:spPr>
          <a:xfrm>
            <a:off x="7656866" y="5951703"/>
            <a:ext cx="1634880" cy="502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지자체, 기금</a:t>
            </a:r>
          </a:p>
          <a:p>
            <a:pPr algn="ctr"/>
            <a:r>
              <a:rPr lang="en-US" sz="13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주민조합</a:t>
            </a:r>
            <a:endParaRPr lang="en-US" sz="1200" dirty="0"/>
          </a:p>
        </p:txBody>
      </p:sp>
      <p:grpSp>
        <p:nvGrpSpPr>
          <p:cNvPr id="227" name="그룹 1036">
            <a:extLst>
              <a:ext uri="{FF2B5EF4-FFF2-40B4-BE49-F238E27FC236}">
                <a16:creationId xmlns:a16="http://schemas.microsoft.com/office/drawing/2014/main" id="{94689F27-8B55-8E73-C029-56AB9586C9BC}"/>
              </a:ext>
            </a:extLst>
          </p:cNvPr>
          <p:cNvGrpSpPr/>
          <p:nvPr/>
        </p:nvGrpSpPr>
        <p:grpSpPr>
          <a:xfrm>
            <a:off x="9502784" y="4721620"/>
            <a:ext cx="165594" cy="1522089"/>
            <a:chOff x="14254175" y="7158819"/>
            <a:chExt cx="248391" cy="2283133"/>
          </a:xfrm>
        </p:grpSpPr>
        <p:pic>
          <p:nvPicPr>
            <p:cNvPr id="228" name="Object 132">
              <a:extLst>
                <a:ext uri="{FF2B5EF4-FFF2-40B4-BE49-F238E27FC236}">
                  <a16:creationId xmlns:a16="http://schemas.microsoft.com/office/drawing/2014/main" id="{35C488BD-FD40-FB27-DCFA-1CCFD1E4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14254175" y="7158819"/>
              <a:ext cx="248391" cy="2283133"/>
            </a:xfrm>
            <a:prstGeom prst="rect">
              <a:avLst/>
            </a:prstGeom>
          </p:spPr>
        </p:pic>
      </p:grpSp>
      <p:grpSp>
        <p:nvGrpSpPr>
          <p:cNvPr id="229" name="그룹 1037">
            <a:extLst>
              <a:ext uri="{FF2B5EF4-FFF2-40B4-BE49-F238E27FC236}">
                <a16:creationId xmlns:a16="http://schemas.microsoft.com/office/drawing/2014/main" id="{B1B05F6E-6702-91B1-7B7C-0FAB8685E289}"/>
              </a:ext>
            </a:extLst>
          </p:cNvPr>
          <p:cNvGrpSpPr/>
          <p:nvPr/>
        </p:nvGrpSpPr>
        <p:grpSpPr>
          <a:xfrm>
            <a:off x="9558799" y="5336509"/>
            <a:ext cx="139683" cy="19047"/>
            <a:chOff x="14338199" y="8081152"/>
            <a:chExt cx="209524" cy="28571"/>
          </a:xfrm>
        </p:grpSpPr>
        <p:pic>
          <p:nvPicPr>
            <p:cNvPr id="230" name="Object 135">
              <a:extLst>
                <a:ext uri="{FF2B5EF4-FFF2-40B4-BE49-F238E27FC236}">
                  <a16:creationId xmlns:a16="http://schemas.microsoft.com/office/drawing/2014/main" id="{F41760FA-B4C0-AA69-00A1-9494ADC0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5400000">
              <a:off x="14338199" y="8081152"/>
              <a:ext cx="209524" cy="28571"/>
            </a:xfrm>
            <a:prstGeom prst="rect">
              <a:avLst/>
            </a:prstGeom>
          </p:spPr>
        </p:pic>
      </p:grpSp>
      <p:grpSp>
        <p:nvGrpSpPr>
          <p:cNvPr id="231" name="그룹 1038">
            <a:extLst>
              <a:ext uri="{FF2B5EF4-FFF2-40B4-BE49-F238E27FC236}">
                <a16:creationId xmlns:a16="http://schemas.microsoft.com/office/drawing/2014/main" id="{89AEDC5F-4459-88A7-900E-5F69A587A874}"/>
              </a:ext>
            </a:extLst>
          </p:cNvPr>
          <p:cNvGrpSpPr/>
          <p:nvPr/>
        </p:nvGrpSpPr>
        <p:grpSpPr>
          <a:xfrm>
            <a:off x="3886558" y="3919741"/>
            <a:ext cx="952381" cy="85714"/>
            <a:chOff x="5829837" y="5956000"/>
            <a:chExt cx="1428571" cy="128571"/>
          </a:xfrm>
        </p:grpSpPr>
        <p:pic>
          <p:nvPicPr>
            <p:cNvPr id="232" name="Object 138">
              <a:extLst>
                <a:ext uri="{FF2B5EF4-FFF2-40B4-BE49-F238E27FC236}">
                  <a16:creationId xmlns:a16="http://schemas.microsoft.com/office/drawing/2014/main" id="{1CCA533C-3344-6936-3E9F-23A0CCFBE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29837" y="5956000"/>
              <a:ext cx="1428571" cy="128571"/>
            </a:xfrm>
            <a:prstGeom prst="rect">
              <a:avLst/>
            </a:prstGeom>
          </p:spPr>
        </p:pic>
      </p:grpSp>
      <p:grpSp>
        <p:nvGrpSpPr>
          <p:cNvPr id="233" name="그룹 1039">
            <a:extLst>
              <a:ext uri="{FF2B5EF4-FFF2-40B4-BE49-F238E27FC236}">
                <a16:creationId xmlns:a16="http://schemas.microsoft.com/office/drawing/2014/main" id="{E1FE14F4-098B-3E11-662C-CE027C42D0BF}"/>
              </a:ext>
            </a:extLst>
          </p:cNvPr>
          <p:cNvGrpSpPr/>
          <p:nvPr/>
        </p:nvGrpSpPr>
        <p:grpSpPr>
          <a:xfrm>
            <a:off x="3879700" y="4070534"/>
            <a:ext cx="952381" cy="85714"/>
            <a:chOff x="5819549" y="6182190"/>
            <a:chExt cx="1428571" cy="128571"/>
          </a:xfrm>
        </p:grpSpPr>
        <p:pic>
          <p:nvPicPr>
            <p:cNvPr id="234" name="Object 141">
              <a:extLst>
                <a:ext uri="{FF2B5EF4-FFF2-40B4-BE49-F238E27FC236}">
                  <a16:creationId xmlns:a16="http://schemas.microsoft.com/office/drawing/2014/main" id="{0ACED834-0B78-943D-343D-6B016018A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19549" y="6182190"/>
              <a:ext cx="1428571" cy="128571"/>
            </a:xfrm>
            <a:prstGeom prst="rect">
              <a:avLst/>
            </a:prstGeom>
          </p:spPr>
        </p:pic>
      </p:grpSp>
      <p:grpSp>
        <p:nvGrpSpPr>
          <p:cNvPr id="235" name="그룹 1040">
            <a:extLst>
              <a:ext uri="{FF2B5EF4-FFF2-40B4-BE49-F238E27FC236}">
                <a16:creationId xmlns:a16="http://schemas.microsoft.com/office/drawing/2014/main" id="{AC04B123-8C26-0301-394F-EC7AEA67D96C}"/>
              </a:ext>
            </a:extLst>
          </p:cNvPr>
          <p:cNvGrpSpPr/>
          <p:nvPr/>
        </p:nvGrpSpPr>
        <p:grpSpPr>
          <a:xfrm>
            <a:off x="5416318" y="4827100"/>
            <a:ext cx="952381" cy="85714"/>
            <a:chOff x="8124476" y="7317039"/>
            <a:chExt cx="1428571" cy="128571"/>
          </a:xfrm>
        </p:grpSpPr>
        <p:pic>
          <p:nvPicPr>
            <p:cNvPr id="236" name="Object 144">
              <a:extLst>
                <a:ext uri="{FF2B5EF4-FFF2-40B4-BE49-F238E27FC236}">
                  <a16:creationId xmlns:a16="http://schemas.microsoft.com/office/drawing/2014/main" id="{2E01C3FE-0A94-7562-3D6E-E3F5E26A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4740000">
              <a:off x="8124476" y="7317039"/>
              <a:ext cx="1428571" cy="128571"/>
            </a:xfrm>
            <a:prstGeom prst="rect">
              <a:avLst/>
            </a:prstGeom>
          </p:spPr>
        </p:pic>
      </p:grpSp>
      <p:grpSp>
        <p:nvGrpSpPr>
          <p:cNvPr id="237" name="그룹 1041">
            <a:extLst>
              <a:ext uri="{FF2B5EF4-FFF2-40B4-BE49-F238E27FC236}">
                <a16:creationId xmlns:a16="http://schemas.microsoft.com/office/drawing/2014/main" id="{3D868FE2-89F6-78A8-448E-0B15D74B2077}"/>
              </a:ext>
            </a:extLst>
          </p:cNvPr>
          <p:cNvGrpSpPr/>
          <p:nvPr/>
        </p:nvGrpSpPr>
        <p:grpSpPr>
          <a:xfrm>
            <a:off x="5266986" y="4849140"/>
            <a:ext cx="952381" cy="85714"/>
            <a:chOff x="7900478" y="7350099"/>
            <a:chExt cx="1428571" cy="128571"/>
          </a:xfrm>
        </p:grpSpPr>
        <p:pic>
          <p:nvPicPr>
            <p:cNvPr id="238" name="Object 147">
              <a:extLst>
                <a:ext uri="{FF2B5EF4-FFF2-40B4-BE49-F238E27FC236}">
                  <a16:creationId xmlns:a16="http://schemas.microsoft.com/office/drawing/2014/main" id="{E53D1DB7-E06B-23C3-5B10-25B7DB40C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4740000">
              <a:off x="7900478" y="7350099"/>
              <a:ext cx="1428571" cy="128571"/>
            </a:xfrm>
            <a:prstGeom prst="rect">
              <a:avLst/>
            </a:prstGeom>
          </p:spPr>
        </p:pic>
      </p:grpSp>
      <p:grpSp>
        <p:nvGrpSpPr>
          <p:cNvPr id="239" name="그룹 1042">
            <a:extLst>
              <a:ext uri="{FF2B5EF4-FFF2-40B4-BE49-F238E27FC236}">
                <a16:creationId xmlns:a16="http://schemas.microsoft.com/office/drawing/2014/main" id="{6DAE46F5-B67D-961B-0C66-8D6C0EE70F17}"/>
              </a:ext>
            </a:extLst>
          </p:cNvPr>
          <p:cNvGrpSpPr/>
          <p:nvPr/>
        </p:nvGrpSpPr>
        <p:grpSpPr>
          <a:xfrm>
            <a:off x="4445893" y="5681965"/>
            <a:ext cx="676411" cy="85714"/>
            <a:chOff x="6668839" y="8599336"/>
            <a:chExt cx="1014616" cy="128571"/>
          </a:xfrm>
        </p:grpSpPr>
        <p:pic>
          <p:nvPicPr>
            <p:cNvPr id="240" name="Object 150">
              <a:extLst>
                <a:ext uri="{FF2B5EF4-FFF2-40B4-BE49-F238E27FC236}">
                  <a16:creationId xmlns:a16="http://schemas.microsoft.com/office/drawing/2014/main" id="{E5CB9254-6CBC-6656-5E3D-6CBA7666D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240000">
              <a:off x="6668839" y="8599336"/>
              <a:ext cx="1014616" cy="128571"/>
            </a:xfrm>
            <a:prstGeom prst="rect">
              <a:avLst/>
            </a:prstGeom>
          </p:spPr>
        </p:pic>
      </p:grpSp>
      <p:grpSp>
        <p:nvGrpSpPr>
          <p:cNvPr id="241" name="그룹 1043">
            <a:extLst>
              <a:ext uri="{FF2B5EF4-FFF2-40B4-BE49-F238E27FC236}">
                <a16:creationId xmlns:a16="http://schemas.microsoft.com/office/drawing/2014/main" id="{B3D011FA-58CF-1E32-91BA-9A5306266C07}"/>
              </a:ext>
            </a:extLst>
          </p:cNvPr>
          <p:cNvGrpSpPr/>
          <p:nvPr/>
        </p:nvGrpSpPr>
        <p:grpSpPr>
          <a:xfrm>
            <a:off x="5714524" y="3363332"/>
            <a:ext cx="507937" cy="85714"/>
            <a:chOff x="8571786" y="5121386"/>
            <a:chExt cx="761905" cy="128571"/>
          </a:xfrm>
        </p:grpSpPr>
        <p:pic>
          <p:nvPicPr>
            <p:cNvPr id="242" name="Object 153">
              <a:extLst>
                <a:ext uri="{FF2B5EF4-FFF2-40B4-BE49-F238E27FC236}">
                  <a16:creationId xmlns:a16="http://schemas.microsoft.com/office/drawing/2014/main" id="{F8ADFE18-15E3-CCE1-C925-2CDE27354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4620000">
              <a:off x="8571786" y="5121386"/>
              <a:ext cx="761905" cy="128571"/>
            </a:xfrm>
            <a:prstGeom prst="rect">
              <a:avLst/>
            </a:prstGeom>
          </p:spPr>
        </p:pic>
      </p:grpSp>
      <p:grpSp>
        <p:nvGrpSpPr>
          <p:cNvPr id="243" name="그룹 1044">
            <a:extLst>
              <a:ext uri="{FF2B5EF4-FFF2-40B4-BE49-F238E27FC236}">
                <a16:creationId xmlns:a16="http://schemas.microsoft.com/office/drawing/2014/main" id="{6B8EBAB6-D3A3-F4E3-DB96-2EAA113F259E}"/>
              </a:ext>
            </a:extLst>
          </p:cNvPr>
          <p:cNvGrpSpPr/>
          <p:nvPr/>
        </p:nvGrpSpPr>
        <p:grpSpPr>
          <a:xfrm>
            <a:off x="5859910" y="3403936"/>
            <a:ext cx="507937" cy="85714"/>
            <a:chOff x="8789865" y="5182292"/>
            <a:chExt cx="761905" cy="128571"/>
          </a:xfrm>
        </p:grpSpPr>
        <p:pic>
          <p:nvPicPr>
            <p:cNvPr id="244" name="Object 156">
              <a:extLst>
                <a:ext uri="{FF2B5EF4-FFF2-40B4-BE49-F238E27FC236}">
                  <a16:creationId xmlns:a16="http://schemas.microsoft.com/office/drawing/2014/main" id="{9F10E6DE-BAAB-6B68-E8BF-1889DD489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-4620000">
              <a:off x="8789865" y="5182292"/>
              <a:ext cx="761905" cy="128571"/>
            </a:xfrm>
            <a:prstGeom prst="rect">
              <a:avLst/>
            </a:prstGeom>
          </p:spPr>
        </p:pic>
      </p:grpSp>
      <p:grpSp>
        <p:nvGrpSpPr>
          <p:cNvPr id="245" name="그룹 1045">
            <a:extLst>
              <a:ext uri="{FF2B5EF4-FFF2-40B4-BE49-F238E27FC236}">
                <a16:creationId xmlns:a16="http://schemas.microsoft.com/office/drawing/2014/main" id="{0FE12F15-70BC-EDE1-584B-8A5793F796E6}"/>
              </a:ext>
            </a:extLst>
          </p:cNvPr>
          <p:cNvGrpSpPr/>
          <p:nvPr/>
        </p:nvGrpSpPr>
        <p:grpSpPr>
          <a:xfrm>
            <a:off x="4562987" y="3373236"/>
            <a:ext cx="571429" cy="85714"/>
            <a:chOff x="6844480" y="5136242"/>
            <a:chExt cx="857143" cy="128571"/>
          </a:xfrm>
        </p:grpSpPr>
        <p:pic>
          <p:nvPicPr>
            <p:cNvPr id="246" name="Object 159">
              <a:extLst>
                <a:ext uri="{FF2B5EF4-FFF2-40B4-BE49-F238E27FC236}">
                  <a16:creationId xmlns:a16="http://schemas.microsoft.com/office/drawing/2014/main" id="{8EBAD4C7-69F3-728B-CB30-888749AB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 rot="2880000">
              <a:off x="6844480" y="5136242"/>
              <a:ext cx="857143" cy="128571"/>
            </a:xfrm>
            <a:prstGeom prst="rect">
              <a:avLst/>
            </a:prstGeom>
          </p:spPr>
        </p:pic>
      </p:grpSp>
      <p:grpSp>
        <p:nvGrpSpPr>
          <p:cNvPr id="247" name="그룹 1046">
            <a:extLst>
              <a:ext uri="{FF2B5EF4-FFF2-40B4-BE49-F238E27FC236}">
                <a16:creationId xmlns:a16="http://schemas.microsoft.com/office/drawing/2014/main" id="{AC36E885-B670-8D6E-B57B-97BE7AE8928A}"/>
              </a:ext>
            </a:extLst>
          </p:cNvPr>
          <p:cNvGrpSpPr/>
          <p:nvPr/>
        </p:nvGrpSpPr>
        <p:grpSpPr>
          <a:xfrm>
            <a:off x="4446336" y="3469040"/>
            <a:ext cx="571429" cy="85714"/>
            <a:chOff x="6669504" y="5279948"/>
            <a:chExt cx="857143" cy="128571"/>
          </a:xfrm>
        </p:grpSpPr>
        <p:pic>
          <p:nvPicPr>
            <p:cNvPr id="248" name="Object 162">
              <a:extLst>
                <a:ext uri="{FF2B5EF4-FFF2-40B4-BE49-F238E27FC236}">
                  <a16:creationId xmlns:a16="http://schemas.microsoft.com/office/drawing/2014/main" id="{305FE03B-9ED5-C052-5A53-DBB757C5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2880000">
              <a:off x="6669504" y="5279948"/>
              <a:ext cx="857143" cy="128571"/>
            </a:xfrm>
            <a:prstGeom prst="rect">
              <a:avLst/>
            </a:prstGeom>
          </p:spPr>
        </p:pic>
      </p:grpSp>
      <p:grpSp>
        <p:nvGrpSpPr>
          <p:cNvPr id="249" name="그룹 1047">
            <a:extLst>
              <a:ext uri="{FF2B5EF4-FFF2-40B4-BE49-F238E27FC236}">
                <a16:creationId xmlns:a16="http://schemas.microsoft.com/office/drawing/2014/main" id="{C685E2D2-8EBB-ACC2-598D-FA9F51FABB91}"/>
              </a:ext>
            </a:extLst>
          </p:cNvPr>
          <p:cNvGrpSpPr/>
          <p:nvPr/>
        </p:nvGrpSpPr>
        <p:grpSpPr>
          <a:xfrm>
            <a:off x="6603796" y="3852508"/>
            <a:ext cx="1269841" cy="85714"/>
            <a:chOff x="9905694" y="5855150"/>
            <a:chExt cx="1904762" cy="128571"/>
          </a:xfrm>
        </p:grpSpPr>
        <p:pic>
          <p:nvPicPr>
            <p:cNvPr id="250" name="Object 165">
              <a:extLst>
                <a:ext uri="{FF2B5EF4-FFF2-40B4-BE49-F238E27FC236}">
                  <a16:creationId xmlns:a16="http://schemas.microsoft.com/office/drawing/2014/main" id="{3C451EF4-96C8-37F3-C5B7-940E524E8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05694" y="5855150"/>
              <a:ext cx="1904762" cy="128571"/>
            </a:xfrm>
            <a:prstGeom prst="rect">
              <a:avLst/>
            </a:prstGeom>
          </p:spPr>
        </p:pic>
      </p:grpSp>
      <p:grpSp>
        <p:nvGrpSpPr>
          <p:cNvPr id="251" name="그룹 1048">
            <a:extLst>
              <a:ext uri="{FF2B5EF4-FFF2-40B4-BE49-F238E27FC236}">
                <a16:creationId xmlns:a16="http://schemas.microsoft.com/office/drawing/2014/main" id="{46CD1522-BBB6-D0A5-8C00-2A49FAAAF968}"/>
              </a:ext>
            </a:extLst>
          </p:cNvPr>
          <p:cNvGrpSpPr/>
          <p:nvPr/>
        </p:nvGrpSpPr>
        <p:grpSpPr>
          <a:xfrm>
            <a:off x="6596938" y="4003301"/>
            <a:ext cx="1269841" cy="85714"/>
            <a:chOff x="9895406" y="6081340"/>
            <a:chExt cx="1904762" cy="128571"/>
          </a:xfrm>
        </p:grpSpPr>
        <p:pic>
          <p:nvPicPr>
            <p:cNvPr id="252" name="Object 168">
              <a:extLst>
                <a:ext uri="{FF2B5EF4-FFF2-40B4-BE49-F238E27FC236}">
                  <a16:creationId xmlns:a16="http://schemas.microsoft.com/office/drawing/2014/main" id="{62BB1236-9F44-14EB-52DD-50EA8EAAB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95406" y="6081340"/>
              <a:ext cx="1904762" cy="128571"/>
            </a:xfrm>
            <a:prstGeom prst="rect">
              <a:avLst/>
            </a:prstGeom>
          </p:spPr>
        </p:pic>
      </p:grpSp>
      <p:grpSp>
        <p:nvGrpSpPr>
          <p:cNvPr id="253" name="그룹 1049">
            <a:extLst>
              <a:ext uri="{FF2B5EF4-FFF2-40B4-BE49-F238E27FC236}">
                <a16:creationId xmlns:a16="http://schemas.microsoft.com/office/drawing/2014/main" id="{155CC67D-7B9A-DFF5-7822-2400A5F6F090}"/>
              </a:ext>
            </a:extLst>
          </p:cNvPr>
          <p:cNvGrpSpPr/>
          <p:nvPr/>
        </p:nvGrpSpPr>
        <p:grpSpPr>
          <a:xfrm>
            <a:off x="8300734" y="3367922"/>
            <a:ext cx="507937" cy="85714"/>
            <a:chOff x="12451101" y="5128271"/>
            <a:chExt cx="761905" cy="128571"/>
          </a:xfrm>
        </p:grpSpPr>
        <p:pic>
          <p:nvPicPr>
            <p:cNvPr id="254" name="Object 171">
              <a:extLst>
                <a:ext uri="{FF2B5EF4-FFF2-40B4-BE49-F238E27FC236}">
                  <a16:creationId xmlns:a16="http://schemas.microsoft.com/office/drawing/2014/main" id="{AFD2E9C3-33E8-D111-5648-C9007A136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6300000">
              <a:off x="12451101" y="5128271"/>
              <a:ext cx="761905" cy="128571"/>
            </a:xfrm>
            <a:prstGeom prst="rect">
              <a:avLst/>
            </a:prstGeom>
          </p:spPr>
        </p:pic>
      </p:grpSp>
      <p:grpSp>
        <p:nvGrpSpPr>
          <p:cNvPr id="255" name="그룹 1050">
            <a:extLst>
              <a:ext uri="{FF2B5EF4-FFF2-40B4-BE49-F238E27FC236}">
                <a16:creationId xmlns:a16="http://schemas.microsoft.com/office/drawing/2014/main" id="{0048499E-437A-3D08-4010-3B8F78BCC175}"/>
              </a:ext>
            </a:extLst>
          </p:cNvPr>
          <p:cNvGrpSpPr/>
          <p:nvPr/>
        </p:nvGrpSpPr>
        <p:grpSpPr>
          <a:xfrm>
            <a:off x="8448165" y="3335518"/>
            <a:ext cx="507937" cy="85714"/>
            <a:chOff x="12672247" y="5079666"/>
            <a:chExt cx="761905" cy="128571"/>
          </a:xfrm>
        </p:grpSpPr>
        <p:pic>
          <p:nvPicPr>
            <p:cNvPr id="256" name="Object 174">
              <a:extLst>
                <a:ext uri="{FF2B5EF4-FFF2-40B4-BE49-F238E27FC236}">
                  <a16:creationId xmlns:a16="http://schemas.microsoft.com/office/drawing/2014/main" id="{6EA0A3F1-DB41-10FD-D6BA-2D07FF8E0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-6300000">
              <a:off x="12672247" y="5079666"/>
              <a:ext cx="761905" cy="128571"/>
            </a:xfrm>
            <a:prstGeom prst="rect">
              <a:avLst/>
            </a:prstGeom>
          </p:spPr>
        </p:pic>
      </p:grpSp>
      <p:grpSp>
        <p:nvGrpSpPr>
          <p:cNvPr id="257" name="그룹 1051">
            <a:extLst>
              <a:ext uri="{FF2B5EF4-FFF2-40B4-BE49-F238E27FC236}">
                <a16:creationId xmlns:a16="http://schemas.microsoft.com/office/drawing/2014/main" id="{F85414DF-9C2D-722B-2CC1-CE0E12FBE12E}"/>
              </a:ext>
            </a:extLst>
          </p:cNvPr>
          <p:cNvGrpSpPr/>
          <p:nvPr/>
        </p:nvGrpSpPr>
        <p:grpSpPr>
          <a:xfrm>
            <a:off x="9477508" y="3334512"/>
            <a:ext cx="634921" cy="85714"/>
            <a:chOff x="14216261" y="5078157"/>
            <a:chExt cx="952381" cy="128571"/>
          </a:xfrm>
        </p:grpSpPr>
        <p:pic>
          <p:nvPicPr>
            <p:cNvPr id="258" name="Object 177">
              <a:extLst>
                <a:ext uri="{FF2B5EF4-FFF2-40B4-BE49-F238E27FC236}">
                  <a16:creationId xmlns:a16="http://schemas.microsoft.com/office/drawing/2014/main" id="{16E047F5-B5B1-1631-5583-296DBE184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 rot="-3120000">
              <a:off x="14216261" y="5078157"/>
              <a:ext cx="952381" cy="128571"/>
            </a:xfrm>
            <a:prstGeom prst="rect">
              <a:avLst/>
            </a:prstGeom>
          </p:spPr>
        </p:pic>
      </p:grpSp>
      <p:grpSp>
        <p:nvGrpSpPr>
          <p:cNvPr id="259" name="그룹 1052">
            <a:extLst>
              <a:ext uri="{FF2B5EF4-FFF2-40B4-BE49-F238E27FC236}">
                <a16:creationId xmlns:a16="http://schemas.microsoft.com/office/drawing/2014/main" id="{BA6507BB-AD56-4B18-5941-4718CBA2E9EE}"/>
              </a:ext>
            </a:extLst>
          </p:cNvPr>
          <p:cNvGrpSpPr/>
          <p:nvPr/>
        </p:nvGrpSpPr>
        <p:grpSpPr>
          <a:xfrm>
            <a:off x="9592112" y="3432755"/>
            <a:ext cx="634921" cy="85714"/>
            <a:chOff x="14388167" y="5225521"/>
            <a:chExt cx="952381" cy="128571"/>
          </a:xfrm>
        </p:grpSpPr>
        <p:pic>
          <p:nvPicPr>
            <p:cNvPr id="260" name="Object 180">
              <a:extLst>
                <a:ext uri="{FF2B5EF4-FFF2-40B4-BE49-F238E27FC236}">
                  <a16:creationId xmlns:a16="http://schemas.microsoft.com/office/drawing/2014/main" id="{824AA662-CE6D-33C5-B125-1C251A927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 rot="-3120000">
              <a:off x="14388167" y="5225521"/>
              <a:ext cx="952381" cy="128571"/>
            </a:xfrm>
            <a:prstGeom prst="rect">
              <a:avLst/>
            </a:prstGeom>
          </p:spPr>
        </p:pic>
      </p:grpSp>
      <p:grpSp>
        <p:nvGrpSpPr>
          <p:cNvPr id="261" name="그룹 1053">
            <a:extLst>
              <a:ext uri="{FF2B5EF4-FFF2-40B4-BE49-F238E27FC236}">
                <a16:creationId xmlns:a16="http://schemas.microsoft.com/office/drawing/2014/main" id="{095FB729-22C7-C429-8DEE-4F8962771F28}"/>
              </a:ext>
            </a:extLst>
          </p:cNvPr>
          <p:cNvGrpSpPr/>
          <p:nvPr/>
        </p:nvGrpSpPr>
        <p:grpSpPr>
          <a:xfrm>
            <a:off x="9731438" y="3897778"/>
            <a:ext cx="380953" cy="85714"/>
            <a:chOff x="14597157" y="5923056"/>
            <a:chExt cx="571429" cy="128571"/>
          </a:xfrm>
        </p:grpSpPr>
        <p:pic>
          <p:nvPicPr>
            <p:cNvPr id="262" name="Object 183">
              <a:extLst>
                <a:ext uri="{FF2B5EF4-FFF2-40B4-BE49-F238E27FC236}">
                  <a16:creationId xmlns:a16="http://schemas.microsoft.com/office/drawing/2014/main" id="{DED6E5F7-30A5-AA23-071B-2DB2E6D57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597157" y="5923056"/>
              <a:ext cx="571429" cy="128571"/>
            </a:xfrm>
            <a:prstGeom prst="rect">
              <a:avLst/>
            </a:prstGeom>
          </p:spPr>
        </p:pic>
      </p:grpSp>
      <p:grpSp>
        <p:nvGrpSpPr>
          <p:cNvPr id="263" name="그룹 1054">
            <a:extLst>
              <a:ext uri="{FF2B5EF4-FFF2-40B4-BE49-F238E27FC236}">
                <a16:creationId xmlns:a16="http://schemas.microsoft.com/office/drawing/2014/main" id="{E99DFC5C-69DF-F22E-CF5D-89B3FD1F6B9A}"/>
              </a:ext>
            </a:extLst>
          </p:cNvPr>
          <p:cNvGrpSpPr/>
          <p:nvPr/>
        </p:nvGrpSpPr>
        <p:grpSpPr>
          <a:xfrm>
            <a:off x="9724580" y="4048572"/>
            <a:ext cx="380953" cy="85714"/>
            <a:chOff x="14586870" y="6149247"/>
            <a:chExt cx="571429" cy="128571"/>
          </a:xfrm>
        </p:grpSpPr>
        <p:pic>
          <p:nvPicPr>
            <p:cNvPr id="264" name="Object 186">
              <a:extLst>
                <a:ext uri="{FF2B5EF4-FFF2-40B4-BE49-F238E27FC236}">
                  <a16:creationId xmlns:a16="http://schemas.microsoft.com/office/drawing/2014/main" id="{A5E8490F-2BC4-076A-B188-80C0F9A81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586870" y="6149247"/>
              <a:ext cx="571429" cy="128571"/>
            </a:xfrm>
            <a:prstGeom prst="rect">
              <a:avLst/>
            </a:prstGeom>
          </p:spPr>
        </p:pic>
      </p:grpSp>
      <p:grpSp>
        <p:nvGrpSpPr>
          <p:cNvPr id="265" name="그룹 1055">
            <a:extLst>
              <a:ext uri="{FF2B5EF4-FFF2-40B4-BE49-F238E27FC236}">
                <a16:creationId xmlns:a16="http://schemas.microsoft.com/office/drawing/2014/main" id="{F073537B-9C34-4B07-4EDA-F0F24979D9D5}"/>
              </a:ext>
            </a:extLst>
          </p:cNvPr>
          <p:cNvGrpSpPr/>
          <p:nvPr/>
        </p:nvGrpSpPr>
        <p:grpSpPr>
          <a:xfrm>
            <a:off x="9122475" y="4446687"/>
            <a:ext cx="412699" cy="85714"/>
            <a:chOff x="13683713" y="6746419"/>
            <a:chExt cx="619048" cy="128571"/>
          </a:xfrm>
        </p:grpSpPr>
        <p:pic>
          <p:nvPicPr>
            <p:cNvPr id="266" name="Object 189">
              <a:extLst>
                <a:ext uri="{FF2B5EF4-FFF2-40B4-BE49-F238E27FC236}">
                  <a16:creationId xmlns:a16="http://schemas.microsoft.com/office/drawing/2014/main" id="{F02C4D82-4A02-BBCD-389E-A823B6525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 rot="-6300000">
              <a:off x="13683713" y="6746419"/>
              <a:ext cx="619048" cy="128571"/>
            </a:xfrm>
            <a:prstGeom prst="rect">
              <a:avLst/>
            </a:prstGeom>
          </p:spPr>
        </p:pic>
      </p:grpSp>
      <p:grpSp>
        <p:nvGrpSpPr>
          <p:cNvPr id="267" name="그룹 1056">
            <a:extLst>
              <a:ext uri="{FF2B5EF4-FFF2-40B4-BE49-F238E27FC236}">
                <a16:creationId xmlns:a16="http://schemas.microsoft.com/office/drawing/2014/main" id="{74729086-EFF8-2894-5D3A-2F25E6585B0B}"/>
              </a:ext>
            </a:extLst>
          </p:cNvPr>
          <p:cNvGrpSpPr/>
          <p:nvPr/>
        </p:nvGrpSpPr>
        <p:grpSpPr>
          <a:xfrm>
            <a:off x="9269906" y="4414283"/>
            <a:ext cx="412699" cy="85714"/>
            <a:chOff x="13904859" y="6697813"/>
            <a:chExt cx="619048" cy="128571"/>
          </a:xfrm>
        </p:grpSpPr>
        <p:pic>
          <p:nvPicPr>
            <p:cNvPr id="268" name="Object 192">
              <a:extLst>
                <a:ext uri="{FF2B5EF4-FFF2-40B4-BE49-F238E27FC236}">
                  <a16:creationId xmlns:a16="http://schemas.microsoft.com/office/drawing/2014/main" id="{A45BA6F2-E2BA-8EF5-A61B-B0145ADBF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 rot="-6300000">
              <a:off x="13904859" y="6697813"/>
              <a:ext cx="619048" cy="128571"/>
            </a:xfrm>
            <a:prstGeom prst="rect">
              <a:avLst/>
            </a:prstGeom>
          </p:spPr>
        </p:pic>
      </p:grpSp>
      <p:sp>
        <p:nvSpPr>
          <p:cNvPr id="269" name="Object 195">
            <a:extLst>
              <a:ext uri="{FF2B5EF4-FFF2-40B4-BE49-F238E27FC236}">
                <a16:creationId xmlns:a16="http://schemas.microsoft.com/office/drawing/2014/main" id="{1606B926-2794-8DF8-944A-D0C5955FDDC3}"/>
              </a:ext>
            </a:extLst>
          </p:cNvPr>
          <p:cNvSpPr txBox="1"/>
          <p:nvPr/>
        </p:nvSpPr>
        <p:spPr>
          <a:xfrm>
            <a:off x="3924503" y="4099082"/>
            <a:ext cx="83702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배당/이자</a:t>
            </a:r>
            <a:endParaRPr lang="en-US" sz="1200" dirty="0"/>
          </a:p>
        </p:txBody>
      </p:sp>
      <p:sp>
        <p:nvSpPr>
          <p:cNvPr id="270" name="Object 196">
            <a:extLst>
              <a:ext uri="{FF2B5EF4-FFF2-40B4-BE49-F238E27FC236}">
                <a16:creationId xmlns:a16="http://schemas.microsoft.com/office/drawing/2014/main" id="{1605DB8B-6BFE-451E-D87C-58FDA7808024}"/>
              </a:ext>
            </a:extLst>
          </p:cNvPr>
          <p:cNvSpPr txBox="1"/>
          <p:nvPr/>
        </p:nvSpPr>
        <p:spPr>
          <a:xfrm>
            <a:off x="3899106" y="3725650"/>
            <a:ext cx="83702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출자/융자</a:t>
            </a:r>
            <a:endParaRPr lang="en-US" sz="1200" dirty="0"/>
          </a:p>
        </p:txBody>
      </p:sp>
      <p:sp>
        <p:nvSpPr>
          <p:cNvPr id="271" name="Object 197">
            <a:extLst>
              <a:ext uri="{FF2B5EF4-FFF2-40B4-BE49-F238E27FC236}">
                <a16:creationId xmlns:a16="http://schemas.microsoft.com/office/drawing/2014/main" id="{35CD229F-BEAB-F713-9D75-0A036E6C01C9}"/>
              </a:ext>
            </a:extLst>
          </p:cNvPr>
          <p:cNvSpPr txBox="1"/>
          <p:nvPr/>
        </p:nvSpPr>
        <p:spPr>
          <a:xfrm rot="2940000">
            <a:off x="4203512" y="3471384"/>
            <a:ext cx="83702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공사대금</a:t>
            </a:r>
            <a:endParaRPr lang="en-US" sz="1200" dirty="0"/>
          </a:p>
        </p:txBody>
      </p:sp>
      <p:sp>
        <p:nvSpPr>
          <p:cNvPr id="272" name="Object 198">
            <a:extLst>
              <a:ext uri="{FF2B5EF4-FFF2-40B4-BE49-F238E27FC236}">
                <a16:creationId xmlns:a16="http://schemas.microsoft.com/office/drawing/2014/main" id="{F558B462-9967-AAF8-180B-D073C2A316E3}"/>
              </a:ext>
            </a:extLst>
          </p:cNvPr>
          <p:cNvSpPr txBox="1"/>
          <p:nvPr/>
        </p:nvSpPr>
        <p:spPr>
          <a:xfrm rot="3000000">
            <a:off x="4535385" y="3222536"/>
            <a:ext cx="83702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책임준공</a:t>
            </a:r>
            <a:endParaRPr lang="en-US" sz="1200" dirty="0"/>
          </a:p>
        </p:txBody>
      </p:sp>
      <p:sp>
        <p:nvSpPr>
          <p:cNvPr id="273" name="Object 199">
            <a:extLst>
              <a:ext uri="{FF2B5EF4-FFF2-40B4-BE49-F238E27FC236}">
                <a16:creationId xmlns:a16="http://schemas.microsoft.com/office/drawing/2014/main" id="{F9D6F6F3-E47A-A84F-3074-1AC765EA6838}"/>
              </a:ext>
            </a:extLst>
          </p:cNvPr>
          <p:cNvSpPr txBox="1"/>
          <p:nvPr/>
        </p:nvSpPr>
        <p:spPr>
          <a:xfrm>
            <a:off x="5469113" y="3279930"/>
            <a:ext cx="6265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분양</a:t>
            </a:r>
            <a:endParaRPr lang="en-US" sz="1200" dirty="0"/>
          </a:p>
        </p:txBody>
      </p:sp>
      <p:sp>
        <p:nvSpPr>
          <p:cNvPr id="274" name="Object 200">
            <a:extLst>
              <a:ext uri="{FF2B5EF4-FFF2-40B4-BE49-F238E27FC236}">
                <a16:creationId xmlns:a16="http://schemas.microsoft.com/office/drawing/2014/main" id="{D3996F7D-D022-F193-9D9D-FA227E740777}"/>
              </a:ext>
            </a:extLst>
          </p:cNvPr>
          <p:cNvSpPr txBox="1"/>
          <p:nvPr/>
        </p:nvSpPr>
        <p:spPr>
          <a:xfrm>
            <a:off x="5952353" y="3343420"/>
            <a:ext cx="8573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FC5230"/>
                </a:solidFill>
                <a:latin typeface="Noto Sans" pitchFamily="34" charset="0"/>
                <a:cs typeface="Noto Sans" pitchFamily="34" charset="0"/>
              </a:rPr>
              <a:t>분양대금</a:t>
            </a:r>
            <a:endParaRPr lang="en-US" sz="1200" dirty="0"/>
          </a:p>
        </p:txBody>
      </p:sp>
      <p:sp>
        <p:nvSpPr>
          <p:cNvPr id="275" name="Object 201">
            <a:extLst>
              <a:ext uri="{FF2B5EF4-FFF2-40B4-BE49-F238E27FC236}">
                <a16:creationId xmlns:a16="http://schemas.microsoft.com/office/drawing/2014/main" id="{DA4487BB-C93D-06D4-F9E1-106F748FE90D}"/>
              </a:ext>
            </a:extLst>
          </p:cNvPr>
          <p:cNvSpPr txBox="1"/>
          <p:nvPr/>
        </p:nvSpPr>
        <p:spPr>
          <a:xfrm>
            <a:off x="5002951" y="4814474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운용 </a:t>
            </a:r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관리</a:t>
            </a:r>
            <a:endParaRPr lang="en-US" sz="1200" dirty="0"/>
          </a:p>
        </p:txBody>
      </p:sp>
      <p:sp>
        <p:nvSpPr>
          <p:cNvPr id="276" name="Object 202">
            <a:extLst>
              <a:ext uri="{FF2B5EF4-FFF2-40B4-BE49-F238E27FC236}">
                <a16:creationId xmlns:a16="http://schemas.microsoft.com/office/drawing/2014/main" id="{647133A8-38BC-3710-B65F-8FFB9A495636}"/>
              </a:ext>
            </a:extLst>
          </p:cNvPr>
          <p:cNvSpPr txBox="1"/>
          <p:nvPr/>
        </p:nvSpPr>
        <p:spPr>
          <a:xfrm>
            <a:off x="5759577" y="4769210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수수료</a:t>
            </a:r>
            <a:endParaRPr lang="en-US" sz="1200" dirty="0"/>
          </a:p>
        </p:txBody>
      </p:sp>
      <p:sp>
        <p:nvSpPr>
          <p:cNvPr id="277" name="Object 203">
            <a:extLst>
              <a:ext uri="{FF2B5EF4-FFF2-40B4-BE49-F238E27FC236}">
                <a16:creationId xmlns:a16="http://schemas.microsoft.com/office/drawing/2014/main" id="{3677984D-7B8B-9A34-5731-A85C98FF2C80}"/>
              </a:ext>
            </a:extLst>
          </p:cNvPr>
          <p:cNvSpPr txBox="1"/>
          <p:nvPr/>
        </p:nvSpPr>
        <p:spPr>
          <a:xfrm>
            <a:off x="4378442" y="5778617"/>
            <a:ext cx="902913" cy="2666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33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사업관리</a:t>
            </a:r>
            <a:endParaRPr lang="en-US" sz="1200" dirty="0"/>
          </a:p>
        </p:txBody>
      </p:sp>
      <p:sp>
        <p:nvSpPr>
          <p:cNvPr id="278" name="Object 204">
            <a:extLst>
              <a:ext uri="{FF2B5EF4-FFF2-40B4-BE49-F238E27FC236}">
                <a16:creationId xmlns:a16="http://schemas.microsoft.com/office/drawing/2014/main" id="{A83A37FF-1753-F048-37B5-AF4B5969EBE5}"/>
              </a:ext>
            </a:extLst>
          </p:cNvPr>
          <p:cNvSpPr txBox="1"/>
          <p:nvPr/>
        </p:nvSpPr>
        <p:spPr>
          <a:xfrm>
            <a:off x="6692184" y="3646004"/>
            <a:ext cx="102148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잔여 </a:t>
            </a:r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시설 </a:t>
            </a:r>
            <a:r>
              <a:rPr lang="ko-KR" alt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이관</a:t>
            </a:r>
            <a:endParaRPr lang="en-US" sz="1200" dirty="0"/>
          </a:p>
        </p:txBody>
      </p:sp>
      <p:sp>
        <p:nvSpPr>
          <p:cNvPr id="279" name="Object 205">
            <a:extLst>
              <a:ext uri="{FF2B5EF4-FFF2-40B4-BE49-F238E27FC236}">
                <a16:creationId xmlns:a16="http://schemas.microsoft.com/office/drawing/2014/main" id="{5ECA9563-682B-C66A-412D-74D1E3782653}"/>
              </a:ext>
            </a:extLst>
          </p:cNvPr>
          <p:cNvSpPr txBox="1"/>
          <p:nvPr/>
        </p:nvSpPr>
        <p:spPr>
          <a:xfrm>
            <a:off x="6781050" y="4084658"/>
            <a:ext cx="86361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dirty="0">
                <a:solidFill>
                  <a:srgbClr val="FC5230"/>
                </a:solidFill>
                <a:latin typeface="Noto Sans" pitchFamily="34" charset="0"/>
                <a:cs typeface="Noto Sans" pitchFamily="34" charset="0"/>
              </a:rPr>
              <a:t>수익권 제공</a:t>
            </a:r>
            <a:endParaRPr lang="en-US" sz="1200" dirty="0"/>
          </a:p>
        </p:txBody>
      </p:sp>
      <p:grpSp>
        <p:nvGrpSpPr>
          <p:cNvPr id="280" name="그룹 1057">
            <a:extLst>
              <a:ext uri="{FF2B5EF4-FFF2-40B4-BE49-F238E27FC236}">
                <a16:creationId xmlns:a16="http://schemas.microsoft.com/office/drawing/2014/main" id="{DE58A94E-00DD-7F19-750E-2D42FACA0E9C}"/>
              </a:ext>
            </a:extLst>
          </p:cNvPr>
          <p:cNvGrpSpPr/>
          <p:nvPr/>
        </p:nvGrpSpPr>
        <p:grpSpPr>
          <a:xfrm>
            <a:off x="7177055" y="4449197"/>
            <a:ext cx="19047" cy="1904729"/>
            <a:chOff x="10765770" y="6750152"/>
            <a:chExt cx="28571" cy="2857144"/>
          </a:xfrm>
        </p:grpSpPr>
        <p:pic>
          <p:nvPicPr>
            <p:cNvPr id="281" name="Object 206">
              <a:extLst>
                <a:ext uri="{FF2B5EF4-FFF2-40B4-BE49-F238E27FC236}">
                  <a16:creationId xmlns:a16="http://schemas.microsoft.com/office/drawing/2014/main" id="{B83F02DA-DD1B-9261-55B3-DB2AF575F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 rot="5400000">
              <a:off x="9351484" y="8164438"/>
              <a:ext cx="2857144" cy="28571"/>
            </a:xfrm>
            <a:prstGeom prst="rect">
              <a:avLst/>
            </a:prstGeom>
          </p:spPr>
        </p:pic>
      </p:grpSp>
      <p:sp>
        <p:nvSpPr>
          <p:cNvPr id="282" name="Object 209">
            <a:extLst>
              <a:ext uri="{FF2B5EF4-FFF2-40B4-BE49-F238E27FC236}">
                <a16:creationId xmlns:a16="http://schemas.microsoft.com/office/drawing/2014/main" id="{ADED384F-CCB9-F707-F7CF-646E555A19A5}"/>
              </a:ext>
            </a:extLst>
          </p:cNvPr>
          <p:cNvSpPr txBox="1"/>
          <p:nvPr/>
        </p:nvSpPr>
        <p:spPr>
          <a:xfrm>
            <a:off x="8532742" y="3220673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FC5230"/>
                </a:solidFill>
                <a:latin typeface="Noto Sans" pitchFamily="34" charset="0"/>
                <a:cs typeface="Noto Sans" pitchFamily="34" charset="0"/>
              </a:rPr>
              <a:t>임대료</a:t>
            </a:r>
            <a:endParaRPr lang="en-US" sz="1200" dirty="0"/>
          </a:p>
        </p:txBody>
      </p:sp>
      <p:sp>
        <p:nvSpPr>
          <p:cNvPr id="283" name="Object 210">
            <a:extLst>
              <a:ext uri="{FF2B5EF4-FFF2-40B4-BE49-F238E27FC236}">
                <a16:creationId xmlns:a16="http://schemas.microsoft.com/office/drawing/2014/main" id="{473F5CE3-A0F1-6D3B-570A-EC448E83B5D8}"/>
              </a:ext>
            </a:extLst>
          </p:cNvPr>
          <p:cNvSpPr txBox="1"/>
          <p:nvPr/>
        </p:nvSpPr>
        <p:spPr>
          <a:xfrm>
            <a:off x="7897241" y="3350901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시설임차</a:t>
            </a:r>
            <a:endParaRPr lang="en-US" sz="1200" dirty="0"/>
          </a:p>
        </p:txBody>
      </p:sp>
      <p:sp>
        <p:nvSpPr>
          <p:cNvPr id="284" name="Object 211">
            <a:extLst>
              <a:ext uri="{FF2B5EF4-FFF2-40B4-BE49-F238E27FC236}">
                <a16:creationId xmlns:a16="http://schemas.microsoft.com/office/drawing/2014/main" id="{F16B984F-91F5-3DF0-2BDE-299139C6A237}"/>
              </a:ext>
            </a:extLst>
          </p:cNvPr>
          <p:cNvSpPr txBox="1"/>
          <p:nvPr/>
        </p:nvSpPr>
        <p:spPr>
          <a:xfrm>
            <a:off x="9394761" y="3148717"/>
            <a:ext cx="48896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위탁</a:t>
            </a:r>
            <a:endParaRPr lang="en-US" sz="1200" dirty="0"/>
          </a:p>
        </p:txBody>
      </p:sp>
      <p:sp>
        <p:nvSpPr>
          <p:cNvPr id="285" name="Object 212">
            <a:extLst>
              <a:ext uri="{FF2B5EF4-FFF2-40B4-BE49-F238E27FC236}">
                <a16:creationId xmlns:a16="http://schemas.microsoft.com/office/drawing/2014/main" id="{A44E21F5-01F9-940A-8110-961FF674D1F7}"/>
              </a:ext>
            </a:extLst>
          </p:cNvPr>
          <p:cNvSpPr txBox="1"/>
          <p:nvPr/>
        </p:nvSpPr>
        <p:spPr>
          <a:xfrm>
            <a:off x="9710730" y="3446136"/>
            <a:ext cx="125905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시설관리서비스</a:t>
            </a:r>
            <a:endParaRPr lang="en-US" sz="1200" dirty="0"/>
          </a:p>
        </p:txBody>
      </p:sp>
      <p:sp>
        <p:nvSpPr>
          <p:cNvPr id="286" name="Object 213">
            <a:extLst>
              <a:ext uri="{FF2B5EF4-FFF2-40B4-BE49-F238E27FC236}">
                <a16:creationId xmlns:a16="http://schemas.microsoft.com/office/drawing/2014/main" id="{300D4FF0-144C-4B96-6FB3-62847931657E}"/>
              </a:ext>
            </a:extLst>
          </p:cNvPr>
          <p:cNvSpPr txBox="1"/>
          <p:nvPr/>
        </p:nvSpPr>
        <p:spPr>
          <a:xfrm>
            <a:off x="9534585" y="4121270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자산관리</a:t>
            </a:r>
            <a:endParaRPr lang="en-US" sz="1200" dirty="0"/>
          </a:p>
        </p:txBody>
      </p:sp>
      <p:sp>
        <p:nvSpPr>
          <p:cNvPr id="287" name="Object 214">
            <a:extLst>
              <a:ext uri="{FF2B5EF4-FFF2-40B4-BE49-F238E27FC236}">
                <a16:creationId xmlns:a16="http://schemas.microsoft.com/office/drawing/2014/main" id="{129FEFA9-F763-3E42-57FD-C121FBDDFEBF}"/>
              </a:ext>
            </a:extLst>
          </p:cNvPr>
          <p:cNvSpPr txBox="1"/>
          <p:nvPr/>
        </p:nvSpPr>
        <p:spPr>
          <a:xfrm>
            <a:off x="9520991" y="3700251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수수료</a:t>
            </a:r>
            <a:endParaRPr lang="en-US" sz="1200" dirty="0"/>
          </a:p>
        </p:txBody>
      </p:sp>
      <p:sp>
        <p:nvSpPr>
          <p:cNvPr id="288" name="Object 215">
            <a:extLst>
              <a:ext uri="{FF2B5EF4-FFF2-40B4-BE49-F238E27FC236}">
                <a16:creationId xmlns:a16="http://schemas.microsoft.com/office/drawing/2014/main" id="{0F0A81D8-6806-03DE-C79B-7E3B9042C65C}"/>
              </a:ext>
            </a:extLst>
          </p:cNvPr>
          <p:cNvSpPr txBox="1"/>
          <p:nvPr/>
        </p:nvSpPr>
        <p:spPr>
          <a:xfrm>
            <a:off x="9404734" y="4354145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출자/융자</a:t>
            </a:r>
            <a:endParaRPr lang="en-US" sz="1200" dirty="0"/>
          </a:p>
        </p:txBody>
      </p:sp>
      <p:sp>
        <p:nvSpPr>
          <p:cNvPr id="289" name="Object 216">
            <a:extLst>
              <a:ext uri="{FF2B5EF4-FFF2-40B4-BE49-F238E27FC236}">
                <a16:creationId xmlns:a16="http://schemas.microsoft.com/office/drawing/2014/main" id="{80863736-C825-FD76-7015-056D6B6941C6}"/>
              </a:ext>
            </a:extLst>
          </p:cNvPr>
          <p:cNvSpPr txBox="1"/>
          <p:nvPr/>
        </p:nvSpPr>
        <p:spPr>
          <a:xfrm>
            <a:off x="8656215" y="4531918"/>
            <a:ext cx="81191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배당/이자</a:t>
            </a:r>
            <a:endParaRPr lang="en-US" sz="1200" dirty="0"/>
          </a:p>
        </p:txBody>
      </p:sp>
      <p:sp>
        <p:nvSpPr>
          <p:cNvPr id="290" name="Object 9">
            <a:extLst>
              <a:ext uri="{FF2B5EF4-FFF2-40B4-BE49-F238E27FC236}">
                <a16:creationId xmlns:a16="http://schemas.microsoft.com/office/drawing/2014/main" id="{E3CCBBE1-4E59-42CB-7C1B-C25AE9DDADB9}"/>
              </a:ext>
            </a:extLst>
          </p:cNvPr>
          <p:cNvSpPr txBox="1"/>
          <p:nvPr/>
        </p:nvSpPr>
        <p:spPr>
          <a:xfrm>
            <a:off x="654098" y="1286944"/>
            <a:ext cx="1085922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  <a:latin typeface="Noto Sans" pitchFamily="34" charset="0"/>
                <a:cs typeface="Noto Sans" pitchFamily="34" charset="0"/>
              </a:rPr>
              <a:t>- 주민들의 복지, 분양성이 낮은 시설, 공익성이 큰 시설을 주민이 운영할 수 있게 </a:t>
            </a:r>
            <a:r>
              <a:rPr lang="ko-KR" altLang="en-US" sz="1600" b="1" dirty="0">
                <a:solidFill>
                  <a:srgbClr val="0066FF"/>
                </a:solidFill>
                <a:latin typeface="Noto Sans" pitchFamily="34" charset="0"/>
                <a:cs typeface="Noto Sans" pitchFamily="34" charset="0"/>
              </a:rPr>
              <a:t>함</a:t>
            </a:r>
            <a:endParaRPr lang="en-US" sz="1000" b="1" dirty="0">
              <a:solidFill>
                <a:srgbClr val="0066FF"/>
              </a:solidFill>
            </a:endParaRPr>
          </a:p>
        </p:txBody>
      </p:sp>
      <p:sp>
        <p:nvSpPr>
          <p:cNvPr id="202" name="Object 101">
            <a:extLst>
              <a:ext uri="{FF2B5EF4-FFF2-40B4-BE49-F238E27FC236}">
                <a16:creationId xmlns:a16="http://schemas.microsoft.com/office/drawing/2014/main" id="{B7B3C04F-8686-709B-2509-DF2BA779FF2B}"/>
              </a:ext>
            </a:extLst>
          </p:cNvPr>
          <p:cNvSpPr txBox="1"/>
          <p:nvPr/>
        </p:nvSpPr>
        <p:spPr>
          <a:xfrm>
            <a:off x="7601298" y="4160321"/>
            <a:ext cx="14648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임대주택, 상가, 공공시설,</a:t>
            </a:r>
          </a:p>
          <a:p>
            <a:pPr algn="ctr"/>
            <a:r>
              <a:rPr lang="en-US" sz="8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커뮤니티시설, 임대형 지식</a:t>
            </a:r>
          </a:p>
          <a:p>
            <a:pPr algn="ctr"/>
            <a:r>
              <a:rPr lang="en-US" sz="800" dirty="0">
                <a:solidFill>
                  <a:srgbClr val="595959"/>
                </a:solidFill>
                <a:latin typeface="Noto Sans" pitchFamily="34" charset="0"/>
                <a:cs typeface="Noto Sans" pitchFamily="34" charset="0"/>
              </a:rPr>
              <a:t>산업센터, 문화복합시설 등</a:t>
            </a:r>
            <a:endParaRPr lang="en-US" sz="8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F4AD4D-6859-5995-8A7C-CD39BB79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304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A7818F1-34C3-E884-FEDA-FD5BB6661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31928"/>
              </p:ext>
            </p:extLst>
          </p:nvPr>
        </p:nvGraphicFramePr>
        <p:xfrm>
          <a:off x="768527" y="1322715"/>
          <a:ext cx="10679838" cy="5022051"/>
        </p:xfrm>
        <a:graphic>
          <a:graphicData uri="http://schemas.openxmlformats.org/drawingml/2006/table">
            <a:tbl>
              <a:tblPr/>
              <a:tblGrid>
                <a:gridCol w="531430">
                  <a:extLst>
                    <a:ext uri="{9D8B030D-6E8A-4147-A177-3AD203B41FA5}">
                      <a16:colId xmlns:a16="http://schemas.microsoft.com/office/drawing/2014/main" val="988915756"/>
                    </a:ext>
                  </a:extLst>
                </a:gridCol>
                <a:gridCol w="684811">
                  <a:extLst>
                    <a:ext uri="{9D8B030D-6E8A-4147-A177-3AD203B41FA5}">
                      <a16:colId xmlns:a16="http://schemas.microsoft.com/office/drawing/2014/main" val="2295633959"/>
                    </a:ext>
                  </a:extLst>
                </a:gridCol>
                <a:gridCol w="1624613">
                  <a:extLst>
                    <a:ext uri="{9D8B030D-6E8A-4147-A177-3AD203B41FA5}">
                      <a16:colId xmlns:a16="http://schemas.microsoft.com/office/drawing/2014/main" val="3098084341"/>
                    </a:ext>
                  </a:extLst>
                </a:gridCol>
                <a:gridCol w="3941686">
                  <a:extLst>
                    <a:ext uri="{9D8B030D-6E8A-4147-A177-3AD203B41FA5}">
                      <a16:colId xmlns:a16="http://schemas.microsoft.com/office/drawing/2014/main" val="1040432826"/>
                    </a:ext>
                  </a:extLst>
                </a:gridCol>
                <a:gridCol w="3897298">
                  <a:extLst>
                    <a:ext uri="{9D8B030D-6E8A-4147-A177-3AD203B41FA5}">
                      <a16:colId xmlns:a16="http://schemas.microsoft.com/office/drawing/2014/main" val="3022503265"/>
                    </a:ext>
                  </a:extLst>
                </a:gridCol>
              </a:tblGrid>
              <a:tr h="36372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구   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+mn-ea"/>
                          <a:cs typeface="+mn-cs"/>
                        </a:rPr>
                        <a:t>직접 사업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+mn-ea"/>
                          <a:cs typeface="+mn-cs"/>
                        </a:rPr>
                        <a:t>간접 사업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+mn-ea"/>
                          <a:cs typeface="+mn-cs"/>
                        </a:rPr>
                        <a:t>리츠를 통한 사업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79916"/>
                  </a:ext>
                </a:extLst>
              </a:tr>
              <a:tr h="51117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총사업비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및 사업일정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직접관리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간접관리</a:t>
                      </a:r>
                      <a:r>
                        <a:rPr lang="en-US" altLang="ko-KR" sz="1600" b="0" kern="0" spc="-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-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리츠가 관리</a:t>
                      </a:r>
                      <a:r>
                        <a:rPr lang="en-US" altLang="ko-KR" sz="1600" b="0" kern="0" spc="-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628841"/>
                  </a:ext>
                </a:extLst>
              </a:tr>
              <a:tr h="7448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업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토지비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분양시까지는 회수 불가능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즉시 회수</a:t>
                      </a:r>
                      <a:r>
                        <a:rPr lang="en-US" altLang="ko-KR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리츠에 토지매각 또는 현물출자</a:t>
                      </a:r>
                      <a:r>
                        <a:rPr lang="en-US" altLang="ko-KR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18183"/>
                  </a:ext>
                </a:extLst>
              </a:tr>
              <a:tr h="395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건축비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사업주체 직접조달 → 부채증가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리츠가 조달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834761"/>
                  </a:ext>
                </a:extLst>
              </a:tr>
              <a:tr h="363912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사업손익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공통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일정기간 이후 분양전환 시 감정가격에 따라 좌우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84361"/>
                  </a:ext>
                </a:extLst>
              </a:tr>
              <a:tr h="70873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차이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100% </a:t>
                      </a:r>
                      <a:r>
                        <a:rPr lang="ko-KR" altLang="en-US" sz="1600" b="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사업주체 귀속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소수투자자 이익 독점</a:t>
                      </a:r>
                      <a:r>
                        <a:rPr lang="en-US" altLang="ko-KR" sz="1600" b="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투자자 지분만큼 귀속</a:t>
                      </a:r>
                      <a:r>
                        <a:rPr lang="en-US" altLang="ko-KR" sz="1600" b="0" kern="0" spc="-16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-160" dirty="0" err="1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지역상생리츠를</a:t>
                      </a:r>
                      <a:r>
                        <a:rPr lang="ko-KR" altLang="en-US" sz="1600" b="0" kern="0" spc="-16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통해 </a:t>
                      </a:r>
                      <a:r>
                        <a:rPr lang="ko-KR" altLang="en-US" sz="1600" b="0" kern="0" spc="-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지역주민에게 장기 안정적  배당</a:t>
                      </a:r>
                      <a:r>
                        <a:rPr lang="en-US" altLang="ko-KR" sz="1600" b="0" kern="0" spc="-16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94303"/>
                  </a:ext>
                </a:extLst>
              </a:tr>
              <a:tr h="1149649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사업리스크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사업주체 부담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출자비율만큼 부담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1600" b="0" kern="0" spc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지</a:t>
                      </a:r>
                      <a:r>
                        <a:rPr lang="ko-KR" altLang="en-US" sz="1600" b="0" kern="0" spc="-18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자체는 미분양 주택매입확약</a:t>
                      </a:r>
                      <a:r>
                        <a:rPr lang="en-US" altLang="ko-KR" sz="1600" b="0" kern="0" spc="-18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kern="0" spc="-18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임대주택 임대료 보전 등 사업 활성화에 필요한 만큼의  리스크 부담</a:t>
                      </a:r>
                      <a:endParaRPr lang="ko-KR" altLang="en-US" sz="1600" b="0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632657"/>
                  </a:ext>
                </a:extLst>
              </a:tr>
              <a:tr h="708738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사업손익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HY울릉도M"/>
                          <a:ea typeface="HY울릉도M"/>
                        </a:rPr>
                        <a:t>발생시점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분양시점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미분양시 리스크가 큼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-"/>
                      </a:pPr>
                      <a:r>
                        <a:rPr lang="ko-KR" altLang="en-US" sz="1600" b="0" kern="0" spc="-15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청산하는  구조가  아니므로</a:t>
                      </a:r>
                      <a:endParaRPr lang="ko-KR" altLang="en-US" sz="1600" b="0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57188" marR="0" indent="-233363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5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600" b="0" kern="0" spc="-15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지속적 </a:t>
                      </a:r>
                      <a:r>
                        <a:rPr lang="en-US" altLang="ko-KR" sz="1600" b="0" kern="0" spc="-15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· </a:t>
                      </a:r>
                      <a:r>
                        <a:rPr lang="ko-KR" altLang="en-US" sz="1600" b="0" kern="0" spc="-15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안정적  이익  발생 가능</a:t>
                      </a:r>
                      <a:endParaRPr lang="ko-KR" altLang="en-US" sz="1600" b="0" kern="0" spc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38335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C5558EE5-A646-0700-8A4A-747B58E5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2043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B3F902E-23DF-9D4E-1D6F-D1FDA77D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4" name="제목 4">
            <a:extLst>
              <a:ext uri="{FF2B5EF4-FFF2-40B4-BE49-F238E27FC236}">
                <a16:creationId xmlns:a16="http://schemas.microsoft.com/office/drawing/2014/main" id="{27B2ED9B-D0FA-8CC0-7928-769B3325639D}"/>
              </a:ext>
            </a:extLst>
          </p:cNvPr>
          <p:cNvSpPr txBox="1">
            <a:spLocks/>
          </p:cNvSpPr>
          <p:nvPr/>
        </p:nvSpPr>
        <p:spPr>
          <a:xfrm>
            <a:off x="689812" y="259986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Ⅲ. </a:t>
            </a:r>
            <a:r>
              <a:rPr lang="ko-KR" altLang="en-US" sz="3200" b="1" dirty="0"/>
              <a:t>리츠 활용사례 </a:t>
            </a:r>
            <a:r>
              <a:rPr lang="en-US" altLang="ko-KR" sz="3200" b="1" dirty="0"/>
              <a:t>– </a:t>
            </a:r>
            <a:r>
              <a:rPr lang="ko-KR" altLang="en-US" sz="2400" b="1" kern="0" spc="0" dirty="0">
                <a:effectLst/>
                <a:latin typeface="+mn-ea"/>
                <a:ea typeface="+mn-ea"/>
              </a:rPr>
              <a:t>공공기관 자체사업 </a:t>
            </a:r>
            <a:r>
              <a:rPr lang="en-US" altLang="ko-KR" sz="2400" b="1" kern="0" spc="0" dirty="0">
                <a:effectLst/>
                <a:latin typeface="+mn-ea"/>
                <a:ea typeface="+mn-ea"/>
              </a:rPr>
              <a:t>vs </a:t>
            </a:r>
            <a:r>
              <a:rPr lang="ko-KR" altLang="en-US" sz="2400" b="1" kern="0" spc="0" dirty="0">
                <a:effectLst/>
                <a:latin typeface="+mn-ea"/>
                <a:ea typeface="+mn-ea"/>
              </a:rPr>
              <a:t>리츠를 통한 사업 비교</a:t>
            </a:r>
            <a:endParaRPr lang="ko-KR" altLang="en-US" sz="3200" b="1" dirty="0">
              <a:latin typeface="+mn-ea"/>
              <a:ea typeface="+mn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3F41D8F-4102-C069-AAB7-9C1F47B8E889}"/>
              </a:ext>
            </a:extLst>
          </p:cNvPr>
          <p:cNvCxnSpPr/>
          <p:nvPr/>
        </p:nvCxnSpPr>
        <p:spPr>
          <a:xfrm>
            <a:off x="689812" y="118406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28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AD2E1CB7-746C-4800-E3A4-98037B45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897360"/>
            <a:ext cx="3953691" cy="124125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b="1" dirty="0"/>
              <a:t>Ⅳ. </a:t>
            </a:r>
            <a:r>
              <a:rPr lang="ko-KR" altLang="en-US" b="1" dirty="0"/>
              <a:t>리츠 미래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4B02910-6D71-9692-ADE4-243EBC46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274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4ADF9-476C-48AF-9E9E-D9F9FEED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 anchor="ctr"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앵커리츠를 활용한 임대주택 운영 사례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954C0FC-64D7-47BC-93B0-F83AE98B0D4D}"/>
              </a:ext>
            </a:extLst>
          </p:cNvPr>
          <p:cNvCxnSpPr>
            <a:cxnSpLocks/>
          </p:cNvCxnSpPr>
          <p:nvPr/>
        </p:nvCxnSpPr>
        <p:spPr>
          <a:xfrm>
            <a:off x="677334" y="1074199"/>
            <a:ext cx="9272209" cy="0"/>
          </a:xfrm>
          <a:prstGeom prst="line">
            <a:avLst/>
          </a:prstGeom>
          <a:ln w="31750" cmpd="thinThick">
            <a:solidFill>
              <a:srgbClr val="00B05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제목 4">
            <a:extLst>
              <a:ext uri="{FF2B5EF4-FFF2-40B4-BE49-F238E27FC236}">
                <a16:creationId xmlns:a16="http://schemas.microsoft.com/office/drawing/2014/main" id="{4624F648-9A8C-A2C9-75A6-B82DA3ECF651}"/>
              </a:ext>
            </a:extLst>
          </p:cNvPr>
          <p:cNvSpPr txBox="1">
            <a:spLocks/>
          </p:cNvSpPr>
          <p:nvPr/>
        </p:nvSpPr>
        <p:spPr>
          <a:xfrm>
            <a:off x="657725" y="284915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Ⅳ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미래</a:t>
            </a:r>
            <a:r>
              <a:rPr lang="ko-KR" altLang="en-US" sz="2500" b="1" baseline="30000" dirty="0"/>
              <a:t> </a:t>
            </a:r>
            <a:r>
              <a:rPr lang="ko-KR" altLang="en-US" sz="3200" b="1" baseline="30000" dirty="0">
                <a:solidFill>
                  <a:srgbClr val="0066FF"/>
                </a:solidFill>
                <a:latin typeface="+mn-ea"/>
                <a:ea typeface="+mn-ea"/>
              </a:rPr>
              <a:t>투자 영역 확대</a:t>
            </a:r>
            <a:r>
              <a:rPr lang="en-US" altLang="ko-KR" sz="3200" b="1" baseline="30000" dirty="0">
                <a:solidFill>
                  <a:srgbClr val="0066FF"/>
                </a:solidFill>
                <a:latin typeface="+mn-ea"/>
                <a:ea typeface="+mn-ea"/>
              </a:rPr>
              <a:t>, </a:t>
            </a:r>
            <a:r>
              <a:rPr lang="ko-KR" altLang="en-US" sz="3200" b="1" baseline="30000" dirty="0">
                <a:solidFill>
                  <a:srgbClr val="0066FF"/>
                </a:solidFill>
                <a:latin typeface="+mn-ea"/>
                <a:ea typeface="+mn-ea"/>
              </a:rPr>
              <a:t>운영 규제 완화</a:t>
            </a:r>
            <a:r>
              <a:rPr lang="ko-KR" altLang="en-US" sz="3200" b="1" dirty="0">
                <a:solidFill>
                  <a:srgbClr val="0066FF"/>
                </a:solidFill>
                <a:latin typeface="+mn-ea"/>
                <a:ea typeface="+mn-ea"/>
              </a:rPr>
              <a:t> 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3D3DE6B-59EF-4577-0BDD-80C0D18C71E3}"/>
              </a:ext>
            </a:extLst>
          </p:cNvPr>
          <p:cNvCxnSpPr/>
          <p:nvPr/>
        </p:nvCxnSpPr>
        <p:spPr>
          <a:xfrm>
            <a:off x="657726" y="1255071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345C00B-C71E-A9A6-C165-097001F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CE41BA76-441C-44EA-ABBB-6F50E7D8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8" y="1319114"/>
            <a:ext cx="4366260" cy="5295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7C75365-96D5-EE60-263F-E98E36EF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178" y="1771117"/>
            <a:ext cx="4686300" cy="44043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0390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4ADF9-476C-48AF-9E9E-D9F9FEED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 anchor="ctr"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앵커리츠를 활용한 임대주택 운영 사례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954C0FC-64D7-47BC-93B0-F83AE98B0D4D}"/>
              </a:ext>
            </a:extLst>
          </p:cNvPr>
          <p:cNvCxnSpPr>
            <a:cxnSpLocks/>
          </p:cNvCxnSpPr>
          <p:nvPr/>
        </p:nvCxnSpPr>
        <p:spPr>
          <a:xfrm>
            <a:off x="677334" y="1074199"/>
            <a:ext cx="9272209" cy="0"/>
          </a:xfrm>
          <a:prstGeom prst="line">
            <a:avLst/>
          </a:prstGeom>
          <a:ln w="31750" cmpd="thinThick">
            <a:solidFill>
              <a:srgbClr val="00B05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제목 4">
            <a:extLst>
              <a:ext uri="{FF2B5EF4-FFF2-40B4-BE49-F238E27FC236}">
                <a16:creationId xmlns:a16="http://schemas.microsoft.com/office/drawing/2014/main" id="{4624F648-9A8C-A2C9-75A6-B82DA3ECF651}"/>
              </a:ext>
            </a:extLst>
          </p:cNvPr>
          <p:cNvSpPr txBox="1">
            <a:spLocks/>
          </p:cNvSpPr>
          <p:nvPr/>
        </p:nvSpPr>
        <p:spPr>
          <a:xfrm>
            <a:off x="657725" y="284915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latin typeface="+mn-ea"/>
                <a:ea typeface="+mn-ea"/>
              </a:rPr>
              <a:t>Ⅳ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리츠 미래</a:t>
            </a:r>
            <a:r>
              <a:rPr lang="ko-KR" altLang="en-US" sz="3200" b="1" baseline="30000" dirty="0"/>
              <a:t> </a:t>
            </a:r>
            <a:r>
              <a:rPr lang="ko-KR" altLang="en-US" sz="3200" b="1" baseline="30000" dirty="0">
                <a:solidFill>
                  <a:srgbClr val="0066FF"/>
                </a:solidFill>
              </a:rPr>
              <a:t>투자 영역 확대</a:t>
            </a:r>
            <a:r>
              <a:rPr lang="en-US" altLang="ko-KR" sz="3200" b="1" baseline="30000" dirty="0">
                <a:solidFill>
                  <a:srgbClr val="0066FF"/>
                </a:solidFill>
              </a:rPr>
              <a:t>, </a:t>
            </a:r>
            <a:r>
              <a:rPr lang="ko-KR" altLang="en-US" sz="3200" b="1" baseline="30000" dirty="0">
                <a:solidFill>
                  <a:srgbClr val="0066FF"/>
                </a:solidFill>
              </a:rPr>
              <a:t>운영 규제 완화</a:t>
            </a:r>
            <a:r>
              <a:rPr lang="ko-KR" altLang="en-US" sz="3600" b="1" dirty="0">
                <a:solidFill>
                  <a:srgbClr val="0066FF"/>
                </a:solidFill>
              </a:rPr>
              <a:t> 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3D3DE6B-59EF-4577-0BDD-80C0D18C71E3}"/>
              </a:ext>
            </a:extLst>
          </p:cNvPr>
          <p:cNvCxnSpPr/>
          <p:nvPr/>
        </p:nvCxnSpPr>
        <p:spPr>
          <a:xfrm>
            <a:off x="657726" y="1255071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345C00B-C71E-A9A6-C165-097001F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C991AB0C-9CFE-376D-2AC6-82C63538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4" y="1538797"/>
            <a:ext cx="5414377" cy="46415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6A5F1AA7-B496-7DC5-23E8-42366F17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48" y="1560770"/>
            <a:ext cx="5400040" cy="41281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88579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B3007-F0AB-A0D9-3479-8674EEB0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4A762-446A-FAD6-E559-66697FAB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64598"/>
          </a:xfrm>
        </p:spPr>
        <p:txBody>
          <a:bodyPr anchor="ctr">
            <a:no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앵커리츠를 활용한 임대주택 운영 사례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6607E19-B47A-6DBE-5425-3BB7AEDFCA75}"/>
              </a:ext>
            </a:extLst>
          </p:cNvPr>
          <p:cNvCxnSpPr>
            <a:cxnSpLocks/>
          </p:cNvCxnSpPr>
          <p:nvPr/>
        </p:nvCxnSpPr>
        <p:spPr>
          <a:xfrm>
            <a:off x="677334" y="1074199"/>
            <a:ext cx="9272209" cy="0"/>
          </a:xfrm>
          <a:prstGeom prst="line">
            <a:avLst/>
          </a:prstGeom>
          <a:ln w="31750" cmpd="thinThick">
            <a:solidFill>
              <a:srgbClr val="00B05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제목 4">
            <a:extLst>
              <a:ext uri="{FF2B5EF4-FFF2-40B4-BE49-F238E27FC236}">
                <a16:creationId xmlns:a16="http://schemas.microsoft.com/office/drawing/2014/main" id="{4F37AE63-9076-9FE8-C497-CA746A741BAB}"/>
              </a:ext>
            </a:extLst>
          </p:cNvPr>
          <p:cNvSpPr txBox="1">
            <a:spLocks/>
          </p:cNvSpPr>
          <p:nvPr/>
        </p:nvSpPr>
        <p:spPr>
          <a:xfrm>
            <a:off x="657725" y="284915"/>
            <a:ext cx="10844463" cy="9061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latin typeface="+mn-ea"/>
                <a:ea typeface="+mn-ea"/>
              </a:rPr>
              <a:t>Ⅳ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리츠 미래</a:t>
            </a:r>
            <a:r>
              <a:rPr lang="ko-KR" altLang="en-US" sz="3200" b="1" baseline="30000" dirty="0"/>
              <a:t> </a:t>
            </a:r>
            <a:r>
              <a:rPr lang="ko-KR" altLang="en-US" sz="3200" b="1" baseline="30000" dirty="0">
                <a:solidFill>
                  <a:srgbClr val="0066FF"/>
                </a:solidFill>
              </a:rPr>
              <a:t>리츠를 전문 </a:t>
            </a:r>
            <a:r>
              <a:rPr lang="ko-KR" altLang="en-US" sz="3200" b="1" baseline="30000" dirty="0" err="1">
                <a:solidFill>
                  <a:srgbClr val="0066FF"/>
                </a:solidFill>
              </a:rPr>
              <a:t>디벨로퍼로</a:t>
            </a:r>
            <a:r>
              <a:rPr lang="ko-KR" altLang="en-US" sz="3200" b="1" baseline="30000" dirty="0">
                <a:solidFill>
                  <a:srgbClr val="0066FF"/>
                </a:solidFill>
              </a:rPr>
              <a:t> 육성</a:t>
            </a:r>
            <a:r>
              <a:rPr lang="ko-KR" altLang="en-US" sz="3600" b="1" dirty="0">
                <a:solidFill>
                  <a:srgbClr val="0066FF"/>
                </a:solidFill>
              </a:rPr>
              <a:t> 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B2FF887-F692-9C17-9D84-5DD003742060}"/>
              </a:ext>
            </a:extLst>
          </p:cNvPr>
          <p:cNvCxnSpPr/>
          <p:nvPr/>
        </p:nvCxnSpPr>
        <p:spPr>
          <a:xfrm>
            <a:off x="657726" y="1255071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79959C47-7D7F-FF69-AA17-BCC2643C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AE6737D-E143-60B4-0F18-7B9A9983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55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FDD17C-0ACD-363C-6AB9-6137BA4BA921}"/>
              </a:ext>
            </a:extLst>
          </p:cNvPr>
          <p:cNvSpPr/>
          <p:nvPr/>
        </p:nvSpPr>
        <p:spPr>
          <a:xfrm>
            <a:off x="1288676" y="1398885"/>
            <a:ext cx="9614647" cy="7037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3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부동산 </a:t>
            </a:r>
            <a:r>
              <a:rPr lang="en-US" altLang="ko-KR" sz="23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PF </a:t>
            </a:r>
            <a:r>
              <a:rPr lang="ko-KR" altLang="en-US" sz="23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제도 개선방안 </a:t>
            </a:r>
            <a:r>
              <a:rPr lang="ko-KR" altLang="en-US" sz="23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+mn-cs"/>
              </a:rPr>
              <a:t>수립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+mn-cs"/>
              </a:rPr>
              <a:t>- PF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+mn-cs"/>
              </a:rPr>
              <a:t>안정성을 높이고 주택공급은 활성화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+mn-cs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(2024. 11. 14, </a:t>
            </a:r>
            <a:r>
              <a:rPr lang="ko-KR" alt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관계부처 합동</a:t>
            </a:r>
            <a:r>
              <a:rPr lang="en-US" altLang="ko-KR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30C6591-4ADE-B355-31C6-AA72437B0A9A}"/>
              </a:ext>
            </a:extLst>
          </p:cNvPr>
          <p:cNvSpPr/>
          <p:nvPr/>
        </p:nvSpPr>
        <p:spPr>
          <a:xfrm>
            <a:off x="1290920" y="2303929"/>
            <a:ext cx="4446750" cy="38548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BA3D89-C2B6-5175-1D7B-E324319CB174}"/>
              </a:ext>
            </a:extLst>
          </p:cNvPr>
          <p:cNvSpPr/>
          <p:nvPr/>
        </p:nvSpPr>
        <p:spPr>
          <a:xfrm>
            <a:off x="6459279" y="2284019"/>
            <a:ext cx="4446750" cy="38747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42B4D15-89F8-DA62-6C3E-E69B3629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81" y="2365497"/>
            <a:ext cx="4315427" cy="368567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ED64C95-6384-8FC5-2C46-03D03365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03" y="2341182"/>
            <a:ext cx="4305901" cy="37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0F4D1AC-4DE2-AB96-8758-CFF4D49BEA5E}"/>
              </a:ext>
            </a:extLst>
          </p:cNvPr>
          <p:cNvCxnSpPr/>
          <p:nvPr/>
        </p:nvCxnSpPr>
        <p:spPr>
          <a:xfrm>
            <a:off x="657726" y="1134302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6DF2D9-66BE-47F8-C970-1FE32569B5B8}"/>
              </a:ext>
            </a:extLst>
          </p:cNvPr>
          <p:cNvSpPr txBox="1"/>
          <p:nvPr/>
        </p:nvSpPr>
        <p:spPr>
          <a:xfrm>
            <a:off x="10186242" y="1500767"/>
            <a:ext cx="116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(2024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ko-KR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말 기준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6CEE644-E272-FED3-93F9-CCBB0235E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88339"/>
              </p:ext>
            </p:extLst>
          </p:nvPr>
        </p:nvGraphicFramePr>
        <p:xfrm>
          <a:off x="705387" y="1716211"/>
          <a:ext cx="10740438" cy="3620344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584509"/>
                    </a:ext>
                  </a:extLst>
                </a:gridCol>
                <a:gridCol w="1454073">
                  <a:extLst>
                    <a:ext uri="{9D8B030D-6E8A-4147-A177-3AD203B41FA5}">
                      <a16:colId xmlns:a16="http://schemas.microsoft.com/office/drawing/2014/main" val="3450604152"/>
                    </a:ext>
                  </a:extLst>
                </a:gridCol>
                <a:gridCol w="1454073">
                  <a:extLst>
                    <a:ext uri="{9D8B030D-6E8A-4147-A177-3AD203B41FA5}">
                      <a16:colId xmlns:a16="http://schemas.microsoft.com/office/drawing/2014/main" val="4102742637"/>
                    </a:ext>
                  </a:extLst>
                </a:gridCol>
                <a:gridCol w="1454073">
                  <a:extLst>
                    <a:ext uri="{9D8B030D-6E8A-4147-A177-3AD203B41FA5}">
                      <a16:colId xmlns:a16="http://schemas.microsoft.com/office/drawing/2014/main" val="357095320"/>
                    </a:ext>
                  </a:extLst>
                </a:gridCol>
                <a:gridCol w="1454073">
                  <a:extLst>
                    <a:ext uri="{9D8B030D-6E8A-4147-A177-3AD203B41FA5}">
                      <a16:colId xmlns:a16="http://schemas.microsoft.com/office/drawing/2014/main" val="475130208"/>
                    </a:ext>
                  </a:extLst>
                </a:gridCol>
                <a:gridCol w="1454073">
                  <a:extLst>
                    <a:ext uri="{9D8B030D-6E8A-4147-A177-3AD203B41FA5}">
                      <a16:colId xmlns:a16="http://schemas.microsoft.com/office/drawing/2014/main" val="4183518167"/>
                    </a:ext>
                  </a:extLst>
                </a:gridCol>
                <a:gridCol w="1454073">
                  <a:extLst>
                    <a:ext uri="{9D8B030D-6E8A-4147-A177-3AD203B41FA5}">
                      <a16:colId xmlns:a16="http://schemas.microsoft.com/office/drawing/2014/main" val="3452445401"/>
                    </a:ext>
                  </a:extLst>
                </a:gridCol>
              </a:tblGrid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캐나다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호주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싱가포르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800" b="1" kern="0" spc="-20" dirty="0">
                          <a:solidFill>
                            <a:srgbClr val="0066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한국</a:t>
                      </a:r>
                      <a:endParaRPr lang="ko-KR" altLang="en-US" sz="1800" b="1" kern="0" spc="-20" baseline="30000" dirty="0">
                        <a:solidFill>
                          <a:srgbClr val="0066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8604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도입연도</a:t>
                      </a:r>
                      <a:endParaRPr lang="ko-KR" alt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1960</a:t>
                      </a:r>
                      <a:r>
                        <a:rPr lang="ko-KR" alt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1993</a:t>
                      </a:r>
                      <a:r>
                        <a:rPr lang="ko-KR" alt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1971</a:t>
                      </a:r>
                      <a:r>
                        <a:rPr lang="ko-KR" alt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2000</a:t>
                      </a:r>
                      <a:r>
                        <a:rPr lang="ko-KR" alt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2002</a:t>
                      </a:r>
                      <a:r>
                        <a:rPr lang="ko-KR" alt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2001</a:t>
                      </a:r>
                      <a:r>
                        <a:rPr lang="ko-KR" alt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년</a:t>
                      </a:r>
                      <a:endParaRPr lang="en-US" sz="1800" b="0" kern="0" spc="-50" dirty="0">
                        <a:solidFill>
                          <a:schemeClr val="accent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687884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상장리츠</a:t>
                      </a: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 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204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35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44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58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40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  <a:r>
                        <a:rPr lang="en-US" sz="1800" b="0" kern="0" spc="-50" baseline="3000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b="0" kern="0" spc="-50" baseline="3000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현재 </a:t>
                      </a:r>
                      <a:r>
                        <a:rPr lang="en-US" altLang="ko-KR" sz="1800" b="0" kern="0" spc="-50" baseline="3000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24)</a:t>
                      </a:r>
                      <a:endParaRPr lang="en-US" sz="1800" b="0" kern="0" spc="-50" baseline="30000" dirty="0">
                        <a:solidFill>
                          <a:schemeClr val="accent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352309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시가총액</a:t>
                      </a:r>
                      <a:r>
                        <a:rPr lang="en-US" altLang="ko-KR" sz="1800" b="1" kern="0" spc="-20" baseline="30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en-US" altLang="ko-KR" sz="1400" b="1" kern="0" spc="-20" baseline="30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조원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4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1,850.5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58.3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154.0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136.7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91.8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7.9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616513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배당수익률</a:t>
                      </a:r>
                      <a:endParaRPr lang="ko-KR" altLang="en-US" sz="14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4.3%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5.3%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11.4%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3.4%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7.1%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7.4%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703854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시가총액</a:t>
                      </a:r>
                      <a:r>
                        <a:rPr lang="en-US" altLang="ko-KR" sz="1800" b="1" kern="0" spc="-4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GDP</a:t>
                      </a:r>
                      <a:endParaRPr lang="en-US" sz="18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5.1%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2.1%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6.3%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2.6%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16.5%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0.3%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290899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GDP</a:t>
                      </a:r>
                      <a:r>
                        <a:rPr lang="en-US" sz="1800" b="1" kern="0" spc="-20" baseline="30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2)</a:t>
                      </a:r>
                      <a:r>
                        <a:rPr lang="en-US" altLang="ko-KR" sz="1800" b="1" kern="0" spc="-20" baseline="30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조원</a:t>
                      </a:r>
                      <a:r>
                        <a:rPr lang="en-US" altLang="ko-KR" sz="1400" b="1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sz="1400" b="1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32,269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2,712</a:t>
                      </a:r>
                      <a:endParaRPr lang="en-US" sz="1800" b="0" kern="0" spc="-5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2,123</a:t>
                      </a:r>
                      <a:endParaRPr lang="en-US" sz="1800" b="0" kern="0" spc="-5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5,362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592</a:t>
                      </a:r>
                      <a:endParaRPr lang="en-US" sz="1800" b="0" kern="0" spc="-50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5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2,121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96421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0FA8536F-0F7A-29DA-AE58-088097660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86" y="5321934"/>
            <a:ext cx="488306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1)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시가총액은 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2023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년 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9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월말 대원화 환율 적용</a:t>
            </a:r>
            <a:endParaRPr kumimoji="0" lang="ko-K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2) GDP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는 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2022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년 확정치임</a:t>
            </a:r>
            <a:endParaRPr kumimoji="0" lang="ko-K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*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자료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한양중고딕"/>
              </a:rPr>
              <a:t>: KAREIT, NAREIT, ARES, SGX, ASX, TSX, CIA factbook, The World Bank Group, ECOS</a:t>
            </a: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E85700-F37E-B34A-EBB7-CDE5A083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3" name="제목 4">
            <a:extLst>
              <a:ext uri="{FF2B5EF4-FFF2-40B4-BE49-F238E27FC236}">
                <a16:creationId xmlns:a16="http://schemas.microsoft.com/office/drawing/2014/main" id="{4DEE0BD4-070D-EC75-53E4-4AC1D1FB3FD4}"/>
              </a:ext>
            </a:extLst>
          </p:cNvPr>
          <p:cNvSpPr txBox="1">
            <a:spLocks/>
          </p:cNvSpPr>
          <p:nvPr/>
        </p:nvSpPr>
        <p:spPr>
          <a:xfrm>
            <a:off x="657725" y="234115"/>
            <a:ext cx="10844463" cy="8004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prstClr val="black"/>
                </a:solidFill>
                <a:latin typeface="맑은 고딕" panose="020F0302020204030204"/>
                <a:ea typeface="맑은 고딕" panose="020B0503020000020004" pitchFamily="50" charset="-127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주요 국가 </a:t>
            </a:r>
            <a:r>
              <a:rPr lang="ko-KR" altLang="en-US" sz="2400" b="1" dirty="0" err="1"/>
              <a:t>상장리츠</a:t>
            </a:r>
            <a:r>
              <a:rPr lang="ko-KR" altLang="en-US" sz="2400" b="1" dirty="0"/>
              <a:t> 현황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7425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</a:t>
            </a:r>
            <a:r>
              <a:rPr lang="ko-KR" altLang="en-US" sz="3200" b="1" baseline="30000" dirty="0">
                <a:solidFill>
                  <a:srgbClr val="0066FF"/>
                </a:solidFill>
              </a:rPr>
              <a:t>한국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- </a:t>
            </a:r>
            <a:r>
              <a:rPr lang="ko-KR" altLang="en-US" sz="2400" b="1" dirty="0"/>
              <a:t>정의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4B08297D-B8F3-97DF-62D4-71099E1A961A}"/>
              </a:ext>
            </a:extLst>
          </p:cNvPr>
          <p:cNvSpPr txBox="1">
            <a:spLocks/>
          </p:cNvSpPr>
          <p:nvPr/>
        </p:nvSpPr>
        <p:spPr>
          <a:xfrm>
            <a:off x="677332" y="1439877"/>
            <a:ext cx="10824855" cy="491646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리츠 </a:t>
            </a:r>
            <a:r>
              <a:rPr lang="en-US" altLang="ko-KR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REITs (</a:t>
            </a:r>
            <a:r>
              <a:rPr lang="en-US" altLang="ko-KR" sz="16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</a:t>
            </a:r>
            <a:r>
              <a:rPr lang="en-US" altLang="ko-KR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eal </a:t>
            </a:r>
            <a:r>
              <a:rPr lang="en-US" altLang="ko-KR" sz="16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</a:t>
            </a:r>
            <a:r>
              <a:rPr lang="en-US" altLang="ko-KR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state </a:t>
            </a:r>
            <a:r>
              <a:rPr lang="en-US" altLang="ko-KR" sz="16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nvestment </a:t>
            </a:r>
            <a:r>
              <a:rPr lang="en-US" altLang="ko-KR" sz="16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</a:t>
            </a:r>
            <a:r>
              <a:rPr lang="en-US" altLang="ko-KR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rust</a:t>
            </a:r>
            <a:r>
              <a:rPr lang="en-US" altLang="ko-KR" sz="16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</a:t>
            </a:r>
            <a:r>
              <a:rPr lang="en-US" altLang="ko-KR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= </a:t>
            </a:r>
            <a:r>
              <a:rPr lang="ko-KR" altLang="en-US" sz="1600" dirty="0">
                <a:solidFill>
                  <a:srgbClr val="0066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부동산투자회사</a:t>
            </a:r>
            <a:endParaRPr lang="en-US" altLang="ko-KR" sz="1600" dirty="0">
              <a:solidFill>
                <a:srgbClr val="0066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+mj-ea"/>
                <a:ea typeface="+mj-ea"/>
              </a:rPr>
              <a:t>개 </a:t>
            </a:r>
            <a:r>
              <a:rPr lang="ko-KR" altLang="en-US" sz="1600" dirty="0" err="1">
                <a:latin typeface="+mj-ea"/>
                <a:ea typeface="+mj-ea"/>
              </a:rPr>
              <a:t>념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다수의 투자자로부터 자금을 모아 부동산에 투자</a:t>
            </a:r>
            <a:r>
              <a:rPr lang="en-US" altLang="ko-KR" sz="1600" dirty="0">
                <a:latin typeface="+mj-ea"/>
                <a:ea typeface="+mj-ea"/>
              </a:rPr>
              <a:t>·</a:t>
            </a:r>
            <a:r>
              <a:rPr lang="ko-KR" altLang="en-US" sz="1600" dirty="0">
                <a:latin typeface="+mj-ea"/>
                <a:ea typeface="+mj-ea"/>
              </a:rPr>
              <a:t>운용하고 그 수익을 투자자에게 배분하는 </a:t>
            </a:r>
            <a:endParaRPr lang="en-US" altLang="ko-KR" sz="1600" dirty="0">
              <a:latin typeface="+mj-ea"/>
              <a:ea typeface="+mj-e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ko-KR" sz="1600" dirty="0">
                <a:latin typeface="+mj-ea"/>
                <a:ea typeface="+mj-ea"/>
              </a:rPr>
              <a:t>            </a:t>
            </a:r>
            <a:r>
              <a:rPr lang="ko-KR" altLang="en-US" sz="1600" dirty="0">
                <a:latin typeface="+mj-ea"/>
                <a:ea typeface="+mj-ea"/>
              </a:rPr>
              <a:t>부동산 간접투자수단</a:t>
            </a:r>
            <a:r>
              <a:rPr lang="en-US" altLang="ko-KR" sz="1600" dirty="0">
                <a:latin typeface="+mj-ea"/>
                <a:ea typeface="+mj-ea"/>
              </a:rPr>
              <a:t>(vehicle)</a:t>
            </a:r>
            <a:r>
              <a:rPr lang="ko-KR" altLang="en-US" sz="1600" dirty="0">
                <a:latin typeface="+mj-ea"/>
                <a:ea typeface="+mj-ea"/>
              </a:rPr>
              <a:t>인 주식회사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+mj-ea"/>
                <a:ea typeface="+mj-ea"/>
              </a:rPr>
              <a:t>근거법령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rgbClr val="0066FF"/>
                </a:solidFill>
                <a:latin typeface="+mj-ea"/>
                <a:ea typeface="+mj-ea"/>
              </a:rPr>
              <a:t>「부동산투자회사법」</a:t>
            </a:r>
            <a:r>
              <a:rPr lang="en-US" altLang="ko-KR" sz="1600" dirty="0">
                <a:latin typeface="+mj-ea"/>
                <a:ea typeface="+mj-ea"/>
              </a:rPr>
              <a:t>.  * </a:t>
            </a:r>
            <a:r>
              <a:rPr lang="ko-KR" altLang="en-US" sz="1600" dirty="0">
                <a:latin typeface="+mj-ea"/>
                <a:ea typeface="+mj-ea"/>
              </a:rPr>
              <a:t>감독기관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국토교통부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금융위원회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금융감독원</a:t>
            </a:r>
            <a:r>
              <a:rPr lang="en-US" altLang="ko-KR" sz="16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>
                <a:latin typeface="+mj-ea"/>
                <a:ea typeface="+mj-ea"/>
              </a:rPr>
              <a:t>요 건 </a:t>
            </a:r>
            <a:r>
              <a:rPr lang="en-US" altLang="ko-KR" sz="1600" dirty="0">
                <a:latin typeface="+mj-ea"/>
                <a:ea typeface="+mj-ea"/>
              </a:rPr>
              <a:t>:  ① </a:t>
            </a:r>
            <a:r>
              <a:rPr lang="ko-KR" altLang="en-US" sz="1600" dirty="0">
                <a:latin typeface="+mj-ea"/>
                <a:ea typeface="+mj-ea"/>
              </a:rPr>
              <a:t>영업인가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투자자 보호를 위해 인가 요건 충족 여부 판단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ko-KR" altLang="en-US" sz="1600" dirty="0">
                <a:latin typeface="+mj-ea"/>
                <a:ea typeface="+mj-ea"/>
              </a:rPr>
              <a:t>             ② 주식회사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「부동산투자회사법」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「상법」</a:t>
            </a:r>
            <a:endParaRPr lang="en-US" altLang="ko-KR" sz="1600" dirty="0">
              <a:latin typeface="+mj-ea"/>
              <a:ea typeface="+mj-ea"/>
            </a:endParaRPr>
          </a:p>
          <a:p>
            <a:pPr marL="1341438" indent="-1341438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ko-KR" sz="1600" dirty="0">
                <a:latin typeface="+mj-ea"/>
                <a:ea typeface="+mj-ea"/>
              </a:rPr>
              <a:t>                 * </a:t>
            </a:r>
            <a:r>
              <a:rPr lang="ko-KR" altLang="en-US" sz="1600" dirty="0">
                <a:latin typeface="+mj-ea"/>
                <a:ea typeface="+mj-ea"/>
              </a:rPr>
              <a:t>관련 법령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 「자본시장과 금융투자업에 관한 법률」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</a:t>
            </a:r>
            <a:r>
              <a:rPr lang="ko-KR" altLang="en-US" sz="1600" dirty="0" err="1">
                <a:latin typeface="+mj-ea"/>
                <a:ea typeface="+mj-ea"/>
              </a:rPr>
              <a:t>주택법</a:t>
            </a:r>
            <a:r>
              <a:rPr lang="ko-KR" altLang="en-US" sz="1600" dirty="0">
                <a:latin typeface="+mj-ea"/>
                <a:ea typeface="+mj-ea"/>
              </a:rPr>
              <a:t>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「민간임대주택에 관한 특별법」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「공공주택특별법」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「 도심복합개발 지원에 관한 법률」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「철도지하화 및 철도부지 통합개발에 관한 특별법」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노후계획도시 정비 및 지원에 관한 특별법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세제 법령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「법인세법」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「조세특례제한법」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「지방세특례제한법」 등</a:t>
            </a:r>
            <a:r>
              <a:rPr lang="en-US" altLang="ko-KR" sz="1600" dirty="0">
                <a:latin typeface="+mj-ea"/>
                <a:ea typeface="+mj-ea"/>
              </a:rPr>
              <a:t>), </a:t>
            </a:r>
            <a:r>
              <a:rPr lang="ko-KR" altLang="en-US" sz="1600" dirty="0">
                <a:latin typeface="+mj-ea"/>
                <a:ea typeface="+mj-ea"/>
              </a:rPr>
              <a:t>유가증권시장 상장규정 </a:t>
            </a:r>
            <a:r>
              <a:rPr lang="en-US" altLang="ko-KR" sz="1600" dirty="0">
                <a:latin typeface="+mj-ea"/>
                <a:ea typeface="+mj-ea"/>
              </a:rPr>
              <a:t>· </a:t>
            </a:r>
            <a:r>
              <a:rPr lang="ko-KR" altLang="en-US" sz="1600" dirty="0">
                <a:latin typeface="+mj-ea"/>
                <a:ea typeface="+mj-ea"/>
              </a:rPr>
              <a:t>공시규정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ko-KR" altLang="en-US" sz="1600" dirty="0">
                <a:latin typeface="+mj-ea"/>
                <a:ea typeface="+mj-ea"/>
              </a:rPr>
              <a:t>            ③ 주주 구성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최저자본금 충족 </a:t>
            </a:r>
            <a:r>
              <a:rPr lang="en-US" altLang="ko-KR" sz="1600" dirty="0">
                <a:latin typeface="+mj-ea"/>
                <a:ea typeface="+mj-ea"/>
              </a:rPr>
              <a:t>&amp; </a:t>
            </a:r>
            <a:r>
              <a:rPr lang="ko-KR" altLang="en-US" sz="1600" dirty="0">
                <a:latin typeface="+mj-ea"/>
                <a:ea typeface="+mj-ea"/>
              </a:rPr>
              <a:t>공모 제공 의무 </a:t>
            </a:r>
            <a:r>
              <a:rPr lang="en-US" altLang="ko-KR" sz="1600" dirty="0">
                <a:latin typeface="+mj-ea"/>
                <a:ea typeface="+mj-ea"/>
              </a:rPr>
              <a:t>&amp; 1</a:t>
            </a:r>
            <a:r>
              <a:rPr lang="ko-KR" altLang="en-US" sz="1600" dirty="0">
                <a:latin typeface="+mj-ea"/>
                <a:ea typeface="+mj-ea"/>
              </a:rPr>
              <a:t>인 지분 한도 제한</a:t>
            </a:r>
            <a:r>
              <a:rPr lang="en-US" altLang="ko-KR" sz="1600" dirty="0">
                <a:latin typeface="+mj-ea"/>
                <a:ea typeface="+mj-ea"/>
              </a:rPr>
              <a:t>. </a:t>
            </a:r>
            <a:r>
              <a:rPr lang="ko-KR" altLang="en-US" sz="1600" dirty="0">
                <a:latin typeface="+mj-ea"/>
                <a:ea typeface="+mj-ea"/>
              </a:rPr>
              <a:t>* 예외 있음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ko-KR" altLang="en-US" sz="1600" dirty="0">
                <a:latin typeface="+mj-ea"/>
                <a:ea typeface="+mj-ea"/>
              </a:rPr>
              <a:t>            ④ 부동산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solidFill>
                  <a:srgbClr val="0066FF"/>
                </a:solidFill>
                <a:latin typeface="+mj-ea"/>
                <a:ea typeface="+mj-ea"/>
              </a:rPr>
              <a:t>총 자산의 </a:t>
            </a:r>
            <a:r>
              <a:rPr lang="en-US" altLang="ko-KR" sz="1600" dirty="0">
                <a:solidFill>
                  <a:srgbClr val="0066FF"/>
                </a:solidFill>
                <a:latin typeface="+mj-ea"/>
                <a:ea typeface="+mj-ea"/>
              </a:rPr>
              <a:t>70% </a:t>
            </a:r>
            <a:r>
              <a:rPr lang="ko-KR" altLang="en-US" sz="1600" dirty="0">
                <a:solidFill>
                  <a:srgbClr val="0066FF"/>
                </a:solidFill>
                <a:latin typeface="+mj-ea"/>
                <a:ea typeface="+mj-ea"/>
              </a:rPr>
              <a:t>이상을 부동산에 투자</a:t>
            </a:r>
            <a:r>
              <a:rPr lang="en-US" altLang="ko-KR" sz="1600" dirty="0">
                <a:solidFill>
                  <a:srgbClr val="0066FF"/>
                </a:solidFill>
                <a:latin typeface="+mj-ea"/>
                <a:ea typeface="+mj-ea"/>
              </a:rPr>
              <a:t>·</a:t>
            </a:r>
            <a:r>
              <a:rPr lang="ko-KR" altLang="en-US" sz="1600" dirty="0">
                <a:solidFill>
                  <a:srgbClr val="0066FF"/>
                </a:solidFill>
                <a:latin typeface="+mj-ea"/>
                <a:ea typeface="+mj-ea"/>
              </a:rPr>
              <a:t>운용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ko-KR" altLang="en-US" sz="1600" dirty="0">
                <a:latin typeface="+mj-ea"/>
                <a:ea typeface="+mj-ea"/>
              </a:rPr>
              <a:t>            ⑤ 의무 배당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배당가능 이익의 </a:t>
            </a:r>
            <a:r>
              <a:rPr lang="en-US" altLang="ko-KR" sz="1600" b="1" dirty="0">
                <a:solidFill>
                  <a:srgbClr val="0066FF"/>
                </a:solidFill>
                <a:latin typeface="+mj-ea"/>
                <a:ea typeface="+mj-ea"/>
              </a:rPr>
              <a:t>90% </a:t>
            </a:r>
            <a:r>
              <a:rPr lang="ko-KR" altLang="en-US" sz="1600" b="1" dirty="0">
                <a:solidFill>
                  <a:srgbClr val="0066FF"/>
                </a:solidFill>
                <a:latin typeface="+mj-ea"/>
                <a:ea typeface="+mj-ea"/>
              </a:rPr>
              <a:t>이상을 주주에게 배당 의무</a:t>
            </a:r>
            <a:r>
              <a:rPr lang="en-US" altLang="ko-KR" sz="1600" dirty="0">
                <a:latin typeface="+mj-ea"/>
                <a:ea typeface="+mj-ea"/>
              </a:rPr>
              <a:t>. * </a:t>
            </a:r>
            <a:r>
              <a:rPr lang="ko-KR" altLang="en-US" sz="1600" dirty="0" err="1">
                <a:latin typeface="+mj-ea"/>
                <a:ea typeface="+mj-ea"/>
              </a:rPr>
              <a:t>자기관리리츠는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50% </a:t>
            </a:r>
            <a:r>
              <a:rPr lang="ko-KR" altLang="en-US" sz="1600" dirty="0">
                <a:latin typeface="+mj-ea"/>
                <a:ea typeface="+mj-ea"/>
              </a:rPr>
              <a:t>이상 배당 의무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ko-KR" sz="16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E1A96F4-6F6E-042A-8B0E-F6232B21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29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- </a:t>
            </a:r>
            <a:r>
              <a:rPr lang="ko-KR" altLang="en-US" sz="2400" b="1" dirty="0"/>
              <a:t>구조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315453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F21FFA-C5F5-B7AE-7D83-9F86DF5403C5}"/>
              </a:ext>
            </a:extLst>
          </p:cNvPr>
          <p:cNvSpPr txBox="1"/>
          <p:nvPr/>
        </p:nvSpPr>
        <p:spPr>
          <a:xfrm>
            <a:off x="2613892" y="5381238"/>
            <a:ext cx="6225308" cy="1020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b="1" dirty="0">
                <a:latin typeface="+mj-ea"/>
                <a:ea typeface="+mj-ea"/>
              </a:rPr>
              <a:t>투자수익성 </a:t>
            </a:r>
            <a:r>
              <a:rPr lang="en-US" altLang="ko-KR" sz="1400" b="1" dirty="0">
                <a:latin typeface="+mj-ea"/>
                <a:ea typeface="+mj-ea"/>
              </a:rPr>
              <a:t>: </a:t>
            </a:r>
            <a:r>
              <a:rPr lang="ko-KR" altLang="en-US" sz="1400" b="1" dirty="0">
                <a:latin typeface="+mj-ea"/>
                <a:ea typeface="+mj-ea"/>
              </a:rPr>
              <a:t>수익금</a:t>
            </a:r>
            <a:r>
              <a:rPr lang="en-US" altLang="ko-KR" sz="1400" b="1" dirty="0">
                <a:latin typeface="+mj-ea"/>
                <a:ea typeface="+mj-ea"/>
              </a:rPr>
              <a:t>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차입금리 의 상황에서 발생</a:t>
            </a:r>
            <a:endParaRPr lang="en-US" altLang="ko-KR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b="1" dirty="0">
                <a:latin typeface="+mj-ea"/>
                <a:ea typeface="+mj-ea"/>
              </a:rPr>
              <a:t>투자안정성 </a:t>
            </a:r>
            <a:r>
              <a:rPr lang="en-US" altLang="ko-KR" sz="1400" b="1" dirty="0">
                <a:latin typeface="+mj-ea"/>
                <a:ea typeface="+mj-ea"/>
              </a:rPr>
              <a:t>: </a:t>
            </a:r>
            <a:r>
              <a:rPr lang="ko-KR" altLang="en-US" sz="1400" b="1" dirty="0">
                <a:latin typeface="+mj-ea"/>
                <a:ea typeface="+mj-ea"/>
              </a:rPr>
              <a:t>부동산에서 발생하는 현금흐름의 지속성</a:t>
            </a:r>
            <a:endParaRPr lang="en-US" altLang="ko-KR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b="1" dirty="0">
                <a:latin typeface="+mj-ea"/>
                <a:ea typeface="+mj-ea"/>
              </a:rPr>
              <a:t>투자영속성 </a:t>
            </a:r>
            <a:r>
              <a:rPr lang="en-US" altLang="ko-KR" sz="1400" b="1" dirty="0">
                <a:latin typeface="+mj-ea"/>
                <a:ea typeface="+mj-ea"/>
              </a:rPr>
              <a:t>: </a:t>
            </a:r>
            <a:r>
              <a:rPr lang="ko-KR" altLang="en-US" sz="1400" b="1" dirty="0">
                <a:latin typeface="+mj-ea"/>
                <a:ea typeface="+mj-ea"/>
              </a:rPr>
              <a:t>지속적인 운영 가능성 </a:t>
            </a:r>
            <a:r>
              <a:rPr lang="en-US" altLang="ko-KR" sz="1400" b="1" dirty="0">
                <a:latin typeface="+mj-ea"/>
                <a:ea typeface="+mj-ea"/>
              </a:rPr>
              <a:t>= </a:t>
            </a:r>
            <a:r>
              <a:rPr lang="ko-KR" altLang="en-US" sz="1400" b="1" dirty="0">
                <a:latin typeface="+mj-ea"/>
                <a:ea typeface="+mj-ea"/>
              </a:rPr>
              <a:t>공모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>
                <a:latin typeface="+mj-ea"/>
                <a:ea typeface="+mj-ea"/>
              </a:rPr>
              <a:t>상장 유지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C752CA8-5139-F046-D435-7867E95D61AC}"/>
              </a:ext>
            </a:extLst>
          </p:cNvPr>
          <p:cNvSpPr/>
          <p:nvPr/>
        </p:nvSpPr>
        <p:spPr>
          <a:xfrm>
            <a:off x="4003372" y="2380018"/>
            <a:ext cx="1712745" cy="27121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리츠</a:t>
            </a:r>
            <a:br>
              <a:rPr lang="en-US" altLang="ko-KR" b="1" dirty="0">
                <a:latin typeface="+mj-ea"/>
                <a:ea typeface="+mj-ea"/>
              </a:rPr>
            </a:br>
            <a:r>
              <a:rPr lang="en-US" altLang="ko-KR" b="1" dirty="0">
                <a:latin typeface="+mj-ea"/>
                <a:ea typeface="+mj-ea"/>
              </a:rPr>
              <a:t>REITs</a:t>
            </a:r>
          </a:p>
          <a:p>
            <a:pPr algn="ctr"/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38645CB-225D-8D29-543E-37F14F8E9F09}"/>
              </a:ext>
            </a:extLst>
          </p:cNvPr>
          <p:cNvSpPr/>
          <p:nvPr/>
        </p:nvSpPr>
        <p:spPr>
          <a:xfrm>
            <a:off x="1358862" y="3754966"/>
            <a:ext cx="1496291" cy="133716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주 주</a:t>
            </a:r>
            <a:endParaRPr lang="en-US" altLang="ko-KR" b="1" dirty="0">
              <a:latin typeface="+mj-ea"/>
              <a:ea typeface="+mj-ea"/>
            </a:endParaRPr>
          </a:p>
          <a:p>
            <a:pPr algn="ctr"/>
            <a:endParaRPr lang="en-US" altLang="ko-KR" sz="500" b="1" dirty="0">
              <a:latin typeface="+mj-ea"/>
              <a:ea typeface="+mj-ea"/>
            </a:endParaRPr>
          </a:p>
          <a:p>
            <a:pPr algn="ctr"/>
            <a:r>
              <a:rPr lang="en-US" altLang="ko-KR" sz="1200" b="1" dirty="0">
                <a:latin typeface="+mj-ea"/>
                <a:ea typeface="+mj-ea"/>
              </a:rPr>
              <a:t>- </a:t>
            </a:r>
            <a:r>
              <a:rPr lang="ko-KR" altLang="en-US" sz="1200" b="1" dirty="0">
                <a:latin typeface="+mj-ea"/>
                <a:ea typeface="+mj-ea"/>
              </a:rPr>
              <a:t>일반국민</a:t>
            </a:r>
            <a:endParaRPr lang="en-US" altLang="ko-KR" sz="1200" b="1" dirty="0">
              <a:latin typeface="+mj-ea"/>
              <a:ea typeface="+mj-ea"/>
            </a:endParaRPr>
          </a:p>
          <a:p>
            <a:pPr algn="ctr"/>
            <a:r>
              <a:rPr lang="en-US" altLang="ko-KR" sz="1200" b="1" dirty="0">
                <a:latin typeface="+mj-ea"/>
                <a:ea typeface="+mj-ea"/>
              </a:rPr>
              <a:t>   - </a:t>
            </a:r>
            <a:r>
              <a:rPr lang="ko-KR" altLang="en-US" sz="1200" b="1" dirty="0">
                <a:latin typeface="+mj-ea"/>
                <a:ea typeface="+mj-ea"/>
              </a:rPr>
              <a:t>기관투자자</a:t>
            </a:r>
            <a:endParaRPr lang="en-US" altLang="ko-KR" sz="1200" b="1" dirty="0">
              <a:latin typeface="+mj-ea"/>
              <a:ea typeface="+mj-ea"/>
            </a:endParaRPr>
          </a:p>
          <a:p>
            <a:pPr algn="ctr"/>
            <a:r>
              <a:rPr lang="en-US" altLang="ko-KR" sz="1200" b="1" dirty="0">
                <a:latin typeface="+mj-ea"/>
                <a:ea typeface="+mj-ea"/>
              </a:rPr>
              <a:t> - </a:t>
            </a:r>
            <a:r>
              <a:rPr lang="ko-KR" altLang="en-US" sz="1200" b="1" dirty="0">
                <a:latin typeface="+mj-ea"/>
                <a:ea typeface="+mj-ea"/>
              </a:rPr>
              <a:t>연기금 등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1F4E0C3-76CA-CDDF-824D-84D475895152}"/>
              </a:ext>
            </a:extLst>
          </p:cNvPr>
          <p:cNvSpPr/>
          <p:nvPr/>
        </p:nvSpPr>
        <p:spPr>
          <a:xfrm>
            <a:off x="1358862" y="2369149"/>
            <a:ext cx="1468580" cy="10926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대출자</a:t>
            </a:r>
            <a:endParaRPr lang="en-US" altLang="ko-KR" b="1" dirty="0">
              <a:latin typeface="+mj-ea"/>
              <a:ea typeface="+mj-ea"/>
            </a:endParaRPr>
          </a:p>
          <a:p>
            <a:pPr algn="ctr"/>
            <a:endParaRPr lang="en-US" altLang="ko-KR" sz="800" b="1" dirty="0">
              <a:latin typeface="+mj-ea"/>
              <a:ea typeface="+mj-ea"/>
            </a:endParaRPr>
          </a:p>
          <a:p>
            <a:pPr algn="ctr"/>
            <a:r>
              <a:rPr lang="en-US" altLang="ko-KR" sz="1200" b="1" dirty="0">
                <a:latin typeface="+mj-ea"/>
                <a:ea typeface="+mj-ea"/>
              </a:rPr>
              <a:t>- </a:t>
            </a:r>
            <a:r>
              <a:rPr lang="ko-KR" altLang="en-US" sz="1200" b="1" dirty="0">
                <a:latin typeface="+mj-ea"/>
                <a:ea typeface="+mj-ea"/>
              </a:rPr>
              <a:t>금융기관</a:t>
            </a:r>
            <a:endParaRPr lang="en-US" altLang="ko-KR" sz="1200" b="1" dirty="0">
              <a:latin typeface="+mj-ea"/>
              <a:ea typeface="+mj-ea"/>
            </a:endParaRPr>
          </a:p>
          <a:p>
            <a:pPr algn="ctr"/>
            <a:r>
              <a:rPr lang="en-US" altLang="ko-KR" sz="1200" b="1" dirty="0">
                <a:latin typeface="+mj-ea"/>
                <a:ea typeface="+mj-ea"/>
              </a:rPr>
              <a:t> - </a:t>
            </a:r>
            <a:r>
              <a:rPr lang="ko-KR" altLang="en-US" sz="1200" b="1" dirty="0">
                <a:latin typeface="+mj-ea"/>
                <a:ea typeface="+mj-ea"/>
              </a:rPr>
              <a:t>연기금 등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C91A1FE-645F-7197-97A9-2666CF635B0A}"/>
              </a:ext>
            </a:extLst>
          </p:cNvPr>
          <p:cNvSpPr/>
          <p:nvPr/>
        </p:nvSpPr>
        <p:spPr>
          <a:xfrm>
            <a:off x="6363059" y="2761534"/>
            <a:ext cx="1902691" cy="21890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부동산 등</a:t>
            </a:r>
            <a:br>
              <a:rPr lang="en-US" altLang="ko-KR" b="1" dirty="0">
                <a:latin typeface="+mj-ea"/>
                <a:ea typeface="+mj-ea"/>
              </a:rPr>
            </a:b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투자자산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9" name="순서도: 다중 문서 8">
            <a:extLst>
              <a:ext uri="{FF2B5EF4-FFF2-40B4-BE49-F238E27FC236}">
                <a16:creationId xmlns:a16="http://schemas.microsoft.com/office/drawing/2014/main" id="{9274E485-E0A9-10B1-F2A9-838A9354F4E1}"/>
              </a:ext>
            </a:extLst>
          </p:cNvPr>
          <p:cNvSpPr/>
          <p:nvPr/>
        </p:nvSpPr>
        <p:spPr>
          <a:xfrm>
            <a:off x="9708885" y="2761533"/>
            <a:ext cx="1274619" cy="2189017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수분양인</a:t>
            </a:r>
            <a:endParaRPr lang="en-US" altLang="ko-KR" b="1" dirty="0">
              <a:latin typeface="+mj-ea"/>
              <a:ea typeface="+mj-ea"/>
            </a:endParaRPr>
          </a:p>
          <a:p>
            <a:pPr algn="ctr"/>
            <a:endParaRPr lang="en-US" altLang="ko-KR" b="1" dirty="0">
              <a:latin typeface="+mj-ea"/>
              <a:ea typeface="+mj-ea"/>
            </a:endParaRPr>
          </a:p>
          <a:p>
            <a:pPr algn="ctr"/>
            <a:r>
              <a:rPr lang="ko-KR" altLang="en-US" b="1" dirty="0">
                <a:latin typeface="+mj-ea"/>
                <a:ea typeface="+mj-ea"/>
              </a:rPr>
              <a:t>임차인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03649AE-48DF-C7C1-0F03-7941C795A0A6}"/>
              </a:ext>
            </a:extLst>
          </p:cNvPr>
          <p:cNvCxnSpPr>
            <a:cxnSpLocks/>
          </p:cNvCxnSpPr>
          <p:nvPr/>
        </p:nvCxnSpPr>
        <p:spPr>
          <a:xfrm>
            <a:off x="2855153" y="4240790"/>
            <a:ext cx="1178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92E77E6-0B91-CC27-1060-5A980331ED46}"/>
              </a:ext>
            </a:extLst>
          </p:cNvPr>
          <p:cNvCxnSpPr>
            <a:cxnSpLocks/>
          </p:cNvCxnSpPr>
          <p:nvPr/>
        </p:nvCxnSpPr>
        <p:spPr>
          <a:xfrm flipH="1">
            <a:off x="2815743" y="3148412"/>
            <a:ext cx="1207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BBB216D-5D7B-CB24-DE25-044E599DF08D}"/>
              </a:ext>
            </a:extLst>
          </p:cNvPr>
          <p:cNvCxnSpPr>
            <a:cxnSpLocks/>
          </p:cNvCxnSpPr>
          <p:nvPr/>
        </p:nvCxnSpPr>
        <p:spPr>
          <a:xfrm>
            <a:off x="2855153" y="2699796"/>
            <a:ext cx="1152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CD9288-0BDC-9BBB-F199-A95F65BC2EC8}"/>
              </a:ext>
            </a:extLst>
          </p:cNvPr>
          <p:cNvCxnSpPr>
            <a:cxnSpLocks/>
          </p:cNvCxnSpPr>
          <p:nvPr/>
        </p:nvCxnSpPr>
        <p:spPr>
          <a:xfrm flipH="1">
            <a:off x="2855153" y="4739553"/>
            <a:ext cx="1178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C0E795E-B04C-E49A-916C-CE1B6A1755B3}"/>
              </a:ext>
            </a:extLst>
          </p:cNvPr>
          <p:cNvCxnSpPr/>
          <p:nvPr/>
        </p:nvCxnSpPr>
        <p:spPr>
          <a:xfrm>
            <a:off x="5730367" y="3472701"/>
            <a:ext cx="63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4A0E25D-8596-C646-3117-96CDCE26BDCE}"/>
              </a:ext>
            </a:extLst>
          </p:cNvPr>
          <p:cNvCxnSpPr/>
          <p:nvPr/>
        </p:nvCxnSpPr>
        <p:spPr>
          <a:xfrm flipH="1">
            <a:off x="5730367" y="4211887"/>
            <a:ext cx="63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4FEFA0-6932-3E51-F7C1-EF7E86026171}"/>
              </a:ext>
            </a:extLst>
          </p:cNvPr>
          <p:cNvSpPr txBox="1"/>
          <p:nvPr/>
        </p:nvSpPr>
        <p:spPr>
          <a:xfrm>
            <a:off x="2951450" y="3186935"/>
            <a:ext cx="907472" cy="2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이자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1DDF66-E0E5-65DD-ED0C-FBD959FFBE86}"/>
              </a:ext>
            </a:extLst>
          </p:cNvPr>
          <p:cNvSpPr txBox="1"/>
          <p:nvPr/>
        </p:nvSpPr>
        <p:spPr>
          <a:xfrm>
            <a:off x="2925572" y="2170254"/>
            <a:ext cx="907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대출</a:t>
            </a:r>
            <a:endParaRPr lang="en-US" altLang="ko-KR" sz="1300" dirty="0">
              <a:latin typeface="+mj-ea"/>
              <a:ea typeface="+mj-ea"/>
            </a:endParaRPr>
          </a:p>
          <a:p>
            <a:pPr algn="ctr"/>
            <a:r>
              <a:rPr lang="en-US" altLang="ko-KR" sz="1300" dirty="0">
                <a:latin typeface="+mj-ea"/>
                <a:ea typeface="+mj-ea"/>
              </a:rPr>
              <a:t>(</a:t>
            </a:r>
            <a:r>
              <a:rPr lang="ko-KR" altLang="en-US" sz="1300" dirty="0">
                <a:latin typeface="+mj-ea"/>
                <a:ea typeface="+mj-ea"/>
              </a:rPr>
              <a:t>선순위</a:t>
            </a:r>
            <a:r>
              <a:rPr lang="en-US" altLang="ko-KR" sz="1300" dirty="0">
                <a:latin typeface="+mj-ea"/>
                <a:ea typeface="+mj-ea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CD6F4A-C727-0AB8-2515-48005AF64D31}"/>
              </a:ext>
            </a:extLst>
          </p:cNvPr>
          <p:cNvSpPr txBox="1"/>
          <p:nvPr/>
        </p:nvSpPr>
        <p:spPr>
          <a:xfrm>
            <a:off x="2946737" y="4803540"/>
            <a:ext cx="907472" cy="2923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배당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E5A3A-C0CA-0756-9783-5B13EB12F5F0}"/>
              </a:ext>
            </a:extLst>
          </p:cNvPr>
          <p:cNvSpPr txBox="1"/>
          <p:nvPr/>
        </p:nvSpPr>
        <p:spPr>
          <a:xfrm>
            <a:off x="2968293" y="3744599"/>
            <a:ext cx="907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출자</a:t>
            </a:r>
            <a:endParaRPr lang="en-US" altLang="ko-KR" sz="1300" dirty="0">
              <a:latin typeface="+mj-ea"/>
              <a:ea typeface="+mj-ea"/>
            </a:endParaRPr>
          </a:p>
          <a:p>
            <a:pPr algn="ctr"/>
            <a:r>
              <a:rPr lang="en-US" altLang="ko-KR" sz="1300" dirty="0">
                <a:latin typeface="+mj-ea"/>
                <a:ea typeface="+mj-ea"/>
              </a:rPr>
              <a:t>(</a:t>
            </a:r>
            <a:r>
              <a:rPr lang="ko-KR" altLang="en-US" sz="1300" dirty="0">
                <a:latin typeface="+mj-ea"/>
                <a:ea typeface="+mj-ea"/>
              </a:rPr>
              <a:t>후순위</a:t>
            </a:r>
            <a:r>
              <a:rPr lang="en-US" altLang="ko-KR" sz="1300" dirty="0">
                <a:latin typeface="+mj-ea"/>
                <a:ea typeface="+mj-ea"/>
              </a:rPr>
              <a:t>)</a:t>
            </a:r>
            <a:endParaRPr lang="ko-KR" altLang="en-US" sz="1300" dirty="0"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2FD60-9E32-E5A8-AA5B-4EE590E1030C}"/>
              </a:ext>
            </a:extLst>
          </p:cNvPr>
          <p:cNvSpPr txBox="1"/>
          <p:nvPr/>
        </p:nvSpPr>
        <p:spPr>
          <a:xfrm>
            <a:off x="5586055" y="3015777"/>
            <a:ext cx="907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투자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F0CE2-A79A-CF52-4606-ED5270147248}"/>
              </a:ext>
            </a:extLst>
          </p:cNvPr>
          <p:cNvSpPr txBox="1"/>
          <p:nvPr/>
        </p:nvSpPr>
        <p:spPr>
          <a:xfrm>
            <a:off x="5647240" y="4344233"/>
            <a:ext cx="907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수익금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E62D2F-0E92-B1B4-9B01-0F9F671E85FF}"/>
              </a:ext>
            </a:extLst>
          </p:cNvPr>
          <p:cNvSpPr txBox="1"/>
          <p:nvPr/>
        </p:nvSpPr>
        <p:spPr>
          <a:xfrm>
            <a:off x="8336179" y="3162300"/>
            <a:ext cx="1124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임대 </a:t>
            </a:r>
            <a:r>
              <a:rPr lang="en-US" altLang="ko-KR" sz="1300" dirty="0">
                <a:latin typeface="+mj-ea"/>
                <a:ea typeface="+mj-ea"/>
              </a:rPr>
              <a:t>/ </a:t>
            </a:r>
            <a:r>
              <a:rPr lang="ko-KR" altLang="en-US" sz="1300" dirty="0">
                <a:latin typeface="+mj-ea"/>
                <a:ea typeface="+mj-ea"/>
              </a:rPr>
              <a:t>분양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F66DA-55B5-799E-EBE0-26DDCCAD1F5F}"/>
              </a:ext>
            </a:extLst>
          </p:cNvPr>
          <p:cNvSpPr txBox="1"/>
          <p:nvPr/>
        </p:nvSpPr>
        <p:spPr>
          <a:xfrm>
            <a:off x="8236887" y="4152616"/>
            <a:ext cx="14719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+mj-ea"/>
                <a:ea typeface="+mj-ea"/>
              </a:rPr>
              <a:t>임대료 </a:t>
            </a:r>
            <a:r>
              <a:rPr lang="en-US" altLang="ko-KR" sz="1300" dirty="0">
                <a:latin typeface="+mj-ea"/>
                <a:ea typeface="+mj-ea"/>
              </a:rPr>
              <a:t>/ </a:t>
            </a:r>
            <a:r>
              <a:rPr lang="ko-KR" altLang="en-US" sz="1300" dirty="0">
                <a:latin typeface="+mj-ea"/>
                <a:ea typeface="+mj-ea"/>
              </a:rPr>
              <a:t>분양금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A2749BB-96DE-8859-F342-031A20E4E814}"/>
              </a:ext>
            </a:extLst>
          </p:cNvPr>
          <p:cNvCxnSpPr>
            <a:cxnSpLocks/>
          </p:cNvCxnSpPr>
          <p:nvPr/>
        </p:nvCxnSpPr>
        <p:spPr>
          <a:xfrm>
            <a:off x="8236887" y="3503350"/>
            <a:ext cx="14719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BC54DF4-AE19-E29A-4243-8E6310CD4AE0}"/>
              </a:ext>
            </a:extLst>
          </p:cNvPr>
          <p:cNvCxnSpPr/>
          <p:nvPr/>
        </p:nvCxnSpPr>
        <p:spPr>
          <a:xfrm flipH="1">
            <a:off x="8265750" y="4103976"/>
            <a:ext cx="1443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4495F51-D14E-398C-CABF-2ACF0930C1BC}"/>
              </a:ext>
            </a:extLst>
          </p:cNvPr>
          <p:cNvSpPr txBox="1"/>
          <p:nvPr/>
        </p:nvSpPr>
        <p:spPr>
          <a:xfrm>
            <a:off x="922639" y="1400783"/>
            <a:ext cx="10223156" cy="723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다수의 투자자</a:t>
            </a:r>
            <a:r>
              <a:rPr lang="ko-KR" altLang="en-US" dirty="0"/>
              <a:t>로부터 </a:t>
            </a:r>
            <a:r>
              <a:rPr lang="ko-KR" altLang="en-US" dirty="0">
                <a:solidFill>
                  <a:srgbClr val="FF0000"/>
                </a:solidFill>
              </a:rPr>
              <a:t>자금을 모으고 대출을 받아</a:t>
            </a:r>
            <a:r>
              <a:rPr lang="ko-KR" altLang="en-US" dirty="0"/>
              <a:t> 부동산 및 부동산 관련 증권 등에 </a:t>
            </a:r>
            <a:r>
              <a:rPr lang="ko-KR" altLang="en-US" dirty="0">
                <a:solidFill>
                  <a:srgbClr val="FF0000"/>
                </a:solidFill>
              </a:rPr>
              <a:t>투자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운영</a:t>
            </a:r>
            <a:r>
              <a:rPr lang="ko-KR" altLang="en-US" dirty="0"/>
              <a:t>하고 </a:t>
            </a:r>
          </a:p>
          <a:p>
            <a:pPr>
              <a:spcAft>
                <a:spcPts val="600"/>
              </a:spcAft>
            </a:pP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그 수익</a:t>
            </a:r>
            <a:r>
              <a:rPr lang="ko-KR" altLang="en-US" dirty="0"/>
              <a:t>을 투자자에게 </a:t>
            </a:r>
            <a:r>
              <a:rPr lang="ko-KR" altLang="en-US" dirty="0">
                <a:solidFill>
                  <a:srgbClr val="FF0000"/>
                </a:solidFill>
              </a:rPr>
              <a:t>배당</a:t>
            </a:r>
            <a:r>
              <a:rPr lang="ko-KR" altLang="en-US" dirty="0"/>
              <a:t>하는 부동산 </a:t>
            </a:r>
            <a:r>
              <a:rPr lang="ko-KR" altLang="en-US" dirty="0">
                <a:solidFill>
                  <a:srgbClr val="FF0000"/>
                </a:solidFill>
              </a:rPr>
              <a:t>간접투자기구</a:t>
            </a:r>
            <a:r>
              <a:rPr lang="ko-KR" altLang="en-US" dirty="0"/>
              <a:t>인 </a:t>
            </a:r>
            <a:r>
              <a:rPr lang="ko-KR" altLang="en-US" dirty="0">
                <a:solidFill>
                  <a:srgbClr val="FF0000"/>
                </a:solidFill>
              </a:rPr>
              <a:t>주식회사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3FD68283-FD2E-A265-BB69-863D503D4B96}"/>
              </a:ext>
            </a:extLst>
          </p:cNvPr>
          <p:cNvCxnSpPr>
            <a:cxnSpLocks/>
          </p:cNvCxnSpPr>
          <p:nvPr/>
        </p:nvCxnSpPr>
        <p:spPr>
          <a:xfrm>
            <a:off x="4119239" y="3941685"/>
            <a:ext cx="14668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01D77D6-E1D2-F792-0E53-9916A08CE09C}"/>
              </a:ext>
            </a:extLst>
          </p:cNvPr>
          <p:cNvCxnSpPr>
            <a:cxnSpLocks/>
          </p:cNvCxnSpPr>
          <p:nvPr/>
        </p:nvCxnSpPr>
        <p:spPr>
          <a:xfrm>
            <a:off x="4810537" y="3941685"/>
            <a:ext cx="0" cy="1008865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F0C04C-37F1-FE99-E312-DBF35A3642ED}"/>
              </a:ext>
            </a:extLst>
          </p:cNvPr>
          <p:cNvSpPr txBox="1"/>
          <p:nvPr/>
        </p:nvSpPr>
        <p:spPr>
          <a:xfrm>
            <a:off x="4325564" y="4023161"/>
            <a:ext cx="463544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ko-KR" altLang="en-US" sz="1300" dirty="0">
                <a:solidFill>
                  <a:schemeClr val="bg1"/>
                </a:solidFill>
              </a:rPr>
              <a:t>자산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845B93-6FC9-5A99-E54B-CD60EE12AF62}"/>
              </a:ext>
            </a:extLst>
          </p:cNvPr>
          <p:cNvSpPr txBox="1"/>
          <p:nvPr/>
        </p:nvSpPr>
        <p:spPr>
          <a:xfrm>
            <a:off x="4848109" y="4006845"/>
            <a:ext cx="737946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ko-KR" altLang="en-US" sz="1300" dirty="0">
                <a:solidFill>
                  <a:schemeClr val="bg1"/>
                </a:solidFill>
              </a:rPr>
              <a:t>부채</a:t>
            </a:r>
            <a:endParaRPr lang="en-US" altLang="ko-KR" sz="1300" dirty="0">
              <a:solidFill>
                <a:schemeClr val="bg1"/>
              </a:solidFill>
            </a:endParaRPr>
          </a:p>
          <a:p>
            <a:r>
              <a:rPr lang="en-US" altLang="ko-KR" sz="1300" dirty="0">
                <a:solidFill>
                  <a:schemeClr val="bg1"/>
                </a:solidFill>
              </a:rPr>
              <a:t>   </a:t>
            </a:r>
            <a:r>
              <a:rPr lang="ko-KR" altLang="en-US" sz="1300" dirty="0">
                <a:solidFill>
                  <a:schemeClr val="bg1"/>
                </a:solidFill>
              </a:rPr>
              <a:t>차입금</a:t>
            </a:r>
            <a:endParaRPr lang="en-US" altLang="ko-KR" sz="1300" dirty="0">
              <a:solidFill>
                <a:schemeClr val="bg1"/>
              </a:solidFill>
            </a:endParaRPr>
          </a:p>
          <a:p>
            <a:r>
              <a:rPr lang="ko-KR" altLang="en-US" sz="1300" dirty="0">
                <a:solidFill>
                  <a:schemeClr val="bg1"/>
                </a:solidFill>
              </a:rPr>
              <a:t>   보증금</a:t>
            </a:r>
            <a:endParaRPr lang="en-US" altLang="ko-KR" sz="13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94A875-171D-8787-EB66-1B7B7EA440B4}"/>
              </a:ext>
            </a:extLst>
          </p:cNvPr>
          <p:cNvSpPr txBox="1"/>
          <p:nvPr/>
        </p:nvSpPr>
        <p:spPr>
          <a:xfrm>
            <a:off x="4858049" y="4633003"/>
            <a:ext cx="463544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ko-KR" altLang="en-US" sz="1300" dirty="0">
                <a:solidFill>
                  <a:schemeClr val="bg1"/>
                </a:solidFill>
              </a:rPr>
              <a:t>자본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04444550-665F-B6D3-20A0-A5AC57E5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10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99" y="284915"/>
            <a:ext cx="11302088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투자대상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>
            <a:cxnSpLocks/>
          </p:cNvCxnSpPr>
          <p:nvPr/>
        </p:nvCxnSpPr>
        <p:spPr>
          <a:xfrm>
            <a:off x="483898" y="1315453"/>
            <a:ext cx="1128883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1E0881-AB0C-A413-9106-7A51A8B31434}"/>
              </a:ext>
            </a:extLst>
          </p:cNvPr>
          <p:cNvSpPr txBox="1">
            <a:spLocks/>
          </p:cNvSpPr>
          <p:nvPr/>
        </p:nvSpPr>
        <p:spPr>
          <a:xfrm>
            <a:off x="483898" y="1503984"/>
            <a:ext cx="4883236" cy="4075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ko-KR" altLang="en-US" sz="1500" b="1" dirty="0">
                <a:latin typeface="+mj-ea"/>
                <a:ea typeface="+mj-ea"/>
              </a:rPr>
              <a:t>투자대상과 자산운용방법</a:t>
            </a:r>
            <a:r>
              <a:rPr lang="en-US" altLang="ko-KR" sz="1500" b="1" dirty="0">
                <a:latin typeface="+mj-ea"/>
                <a:ea typeface="+mj-ea"/>
              </a:rPr>
              <a:t>(</a:t>
            </a:r>
            <a:r>
              <a:rPr lang="ko-KR" altLang="en-US" sz="1500" b="1" dirty="0" err="1">
                <a:latin typeface="+mj-ea"/>
                <a:ea typeface="+mj-ea"/>
              </a:rPr>
              <a:t>부투법</a:t>
            </a:r>
            <a:r>
              <a:rPr lang="ko-KR" altLang="en-US" sz="1500" b="1" dirty="0">
                <a:latin typeface="+mj-ea"/>
                <a:ea typeface="+mj-ea"/>
              </a:rPr>
              <a:t> 제</a:t>
            </a:r>
            <a:r>
              <a:rPr lang="en-US" altLang="ko-KR" sz="1500" b="1" dirty="0">
                <a:latin typeface="+mj-ea"/>
                <a:ea typeface="+mj-ea"/>
              </a:rPr>
              <a:t>21</a:t>
            </a:r>
            <a:r>
              <a:rPr lang="ko-KR" altLang="en-US" sz="1500" b="1" dirty="0">
                <a:latin typeface="+mj-ea"/>
                <a:ea typeface="+mj-ea"/>
              </a:rPr>
              <a:t>조</a:t>
            </a:r>
            <a:r>
              <a:rPr lang="en-US" altLang="ko-KR" sz="1500" b="1" dirty="0">
                <a:latin typeface="+mj-ea"/>
                <a:ea typeface="+mj-ea"/>
              </a:rPr>
              <a:t>)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D0DE0B13-E9A5-437B-1276-E5E62227E7BB}"/>
              </a:ext>
            </a:extLst>
          </p:cNvPr>
          <p:cNvSpPr txBox="1">
            <a:spLocks/>
          </p:cNvSpPr>
          <p:nvPr/>
        </p:nvSpPr>
        <p:spPr>
          <a:xfrm>
            <a:off x="5546039" y="1502688"/>
            <a:ext cx="6226694" cy="4075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ko-KR" altLang="en-US" sz="1500" b="1" dirty="0">
                <a:latin typeface="+mj-ea"/>
                <a:ea typeface="+mj-ea"/>
              </a:rPr>
              <a:t>간주 부동산</a:t>
            </a:r>
            <a:r>
              <a:rPr lang="en-US" altLang="ko-KR" sz="1500" b="1" dirty="0">
                <a:latin typeface="+mj-ea"/>
                <a:ea typeface="+mj-ea"/>
              </a:rPr>
              <a:t>(</a:t>
            </a:r>
            <a:r>
              <a:rPr lang="ko-KR" altLang="en-US" sz="1500" b="1" dirty="0" err="1">
                <a:latin typeface="+mj-ea"/>
                <a:ea typeface="+mj-ea"/>
              </a:rPr>
              <a:t>부투법</a:t>
            </a:r>
            <a:r>
              <a:rPr lang="ko-KR" altLang="en-US" sz="1500" b="1" dirty="0">
                <a:latin typeface="+mj-ea"/>
                <a:ea typeface="+mj-ea"/>
              </a:rPr>
              <a:t> 시행령 제</a:t>
            </a:r>
            <a:r>
              <a:rPr lang="en-US" altLang="ko-KR" sz="1500" b="1" dirty="0">
                <a:latin typeface="+mj-ea"/>
                <a:ea typeface="+mj-ea"/>
              </a:rPr>
              <a:t>27</a:t>
            </a:r>
            <a:r>
              <a:rPr lang="ko-KR" altLang="en-US" sz="1500" b="1" dirty="0">
                <a:latin typeface="+mj-ea"/>
                <a:ea typeface="+mj-ea"/>
              </a:rPr>
              <a:t>조제</a:t>
            </a:r>
            <a:r>
              <a:rPr lang="en-US" altLang="ko-KR" sz="1500" b="1" dirty="0">
                <a:latin typeface="+mj-ea"/>
                <a:ea typeface="+mj-ea"/>
              </a:rPr>
              <a:t>1</a:t>
            </a:r>
            <a:r>
              <a:rPr lang="ko-KR" altLang="en-US" sz="1500" b="1" dirty="0">
                <a:latin typeface="+mj-ea"/>
                <a:ea typeface="+mj-ea"/>
              </a:rPr>
              <a:t>항</a:t>
            </a:r>
            <a:r>
              <a:rPr lang="en-US" altLang="ko-KR" sz="1500" b="1" dirty="0">
                <a:latin typeface="+mj-ea"/>
                <a:ea typeface="+mj-ea"/>
              </a:rPr>
              <a:t>)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9A042FA1-5A03-8D25-329F-AD72754A9B54}"/>
              </a:ext>
            </a:extLst>
          </p:cNvPr>
          <p:cNvSpPr txBox="1">
            <a:spLocks/>
          </p:cNvSpPr>
          <p:nvPr/>
        </p:nvSpPr>
        <p:spPr>
          <a:xfrm>
            <a:off x="5559293" y="2018097"/>
            <a:ext cx="6213440" cy="47033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1. </a:t>
            </a:r>
            <a:r>
              <a:rPr lang="ko-KR" altLang="en-US" sz="1400" dirty="0">
                <a:latin typeface="+mj-ea"/>
                <a:ea typeface="+mj-ea"/>
              </a:rPr>
              <a:t>개발 중인 건축물에 부속된 토지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정착물에 대한 투자금액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2. </a:t>
            </a:r>
            <a:r>
              <a:rPr lang="ko-KR" altLang="en-US" sz="1400" dirty="0">
                <a:latin typeface="+mj-ea"/>
                <a:ea typeface="+mj-ea"/>
              </a:rPr>
              <a:t>프로젝트금융투자회사</a:t>
            </a:r>
            <a:r>
              <a:rPr lang="en-US" altLang="ko-KR" sz="1400" dirty="0">
                <a:latin typeface="+mj-ea"/>
                <a:ea typeface="+mj-ea"/>
              </a:rPr>
              <a:t>(PFV)</a:t>
            </a:r>
            <a:r>
              <a:rPr lang="ko-KR" altLang="en-US" sz="1400" dirty="0">
                <a:latin typeface="+mj-ea"/>
                <a:ea typeface="+mj-ea"/>
              </a:rPr>
              <a:t>의 주식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담보부 사채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3. </a:t>
            </a:r>
            <a:r>
              <a:rPr lang="ko-KR" altLang="en-US" sz="1400" dirty="0" err="1">
                <a:latin typeface="+mj-ea"/>
                <a:ea typeface="+mj-ea"/>
              </a:rPr>
              <a:t>사회기반시설투융자회사의</a:t>
            </a:r>
            <a:r>
              <a:rPr lang="ko-KR" altLang="en-US" sz="1400" dirty="0">
                <a:latin typeface="+mj-ea"/>
                <a:ea typeface="+mj-ea"/>
              </a:rPr>
              <a:t> 주식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담보부 사채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 err="1">
                <a:latin typeface="+mj-ea"/>
                <a:ea typeface="+mj-ea"/>
              </a:rPr>
              <a:t>보증부</a:t>
            </a:r>
            <a:r>
              <a:rPr lang="ko-KR" altLang="en-US" sz="1400" dirty="0">
                <a:latin typeface="+mj-ea"/>
                <a:ea typeface="+mj-ea"/>
              </a:rPr>
              <a:t> 사채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4. </a:t>
            </a:r>
            <a:r>
              <a:rPr lang="ko-KR" altLang="en-US" sz="1400" dirty="0">
                <a:latin typeface="+mj-ea"/>
                <a:ea typeface="+mj-ea"/>
              </a:rPr>
              <a:t>부동산의 소유권 또는 부동산 사용권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5. </a:t>
            </a:r>
            <a:r>
              <a:rPr lang="ko-KR" altLang="en-US" sz="1400" dirty="0">
                <a:latin typeface="+mj-ea"/>
                <a:ea typeface="+mj-ea"/>
              </a:rPr>
              <a:t>신탁재산 전부가 수익자에게 귀속하는 부동산 신탁 수익권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6. </a:t>
            </a:r>
            <a:r>
              <a:rPr lang="ko-KR" altLang="en-US" sz="1400" dirty="0">
                <a:latin typeface="+mj-ea"/>
                <a:ea typeface="+mj-ea"/>
              </a:rPr>
              <a:t>총자산의 </a:t>
            </a:r>
            <a:r>
              <a:rPr lang="en-US" altLang="ko-KR" sz="1400" dirty="0">
                <a:latin typeface="+mj-ea"/>
                <a:ea typeface="+mj-ea"/>
              </a:rPr>
              <a:t>80% </a:t>
            </a:r>
            <a:r>
              <a:rPr lang="ko-KR" altLang="en-US" sz="1400" dirty="0">
                <a:latin typeface="+mj-ea"/>
                <a:ea typeface="+mj-ea"/>
              </a:rPr>
              <a:t>이상이 부동산인 법인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조합의 지분증권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단</a:t>
            </a:r>
            <a:r>
              <a:rPr lang="en-US" altLang="ko-KR" sz="1400" dirty="0">
                <a:latin typeface="+mj-ea"/>
                <a:ea typeface="+mj-ea"/>
              </a:rPr>
              <a:t>, 50% </a:t>
            </a:r>
            <a:r>
              <a:rPr lang="ko-KR" altLang="en-US" sz="1400" dirty="0">
                <a:latin typeface="+mj-ea"/>
                <a:ea typeface="+mj-ea"/>
              </a:rPr>
              <a:t>초과 취득해야 함</a:t>
            </a:r>
            <a:r>
              <a:rPr lang="en-US" altLang="ko-KR" sz="1400" dirty="0">
                <a:latin typeface="+mj-ea"/>
                <a:ea typeface="+mj-ea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7. </a:t>
            </a:r>
            <a:r>
              <a:rPr lang="ko-KR" altLang="en-US" sz="1400" dirty="0">
                <a:latin typeface="+mj-ea"/>
                <a:ea typeface="+mj-ea"/>
              </a:rPr>
              <a:t>총자산의 </a:t>
            </a:r>
            <a:r>
              <a:rPr lang="en-US" altLang="ko-KR" sz="1400" dirty="0">
                <a:latin typeface="+mj-ea"/>
                <a:ea typeface="+mj-ea"/>
              </a:rPr>
              <a:t>80% </a:t>
            </a:r>
            <a:r>
              <a:rPr lang="ko-KR" altLang="en-US" sz="1400" dirty="0">
                <a:latin typeface="+mj-ea"/>
                <a:ea typeface="+mj-ea"/>
              </a:rPr>
              <a:t>이상이 개발 중인 건축물에 부속된 토지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정착물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개발사업인 법인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조합의 지분증권   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단</a:t>
            </a:r>
            <a:r>
              <a:rPr lang="en-US" altLang="ko-KR" sz="1400" dirty="0">
                <a:latin typeface="+mj-ea"/>
                <a:ea typeface="+mj-ea"/>
              </a:rPr>
              <a:t>, 20% </a:t>
            </a:r>
            <a:r>
              <a:rPr lang="ko-KR" altLang="en-US" sz="1400" dirty="0">
                <a:latin typeface="+mj-ea"/>
                <a:ea typeface="+mj-ea"/>
              </a:rPr>
              <a:t>초과 취득해야 함</a:t>
            </a:r>
            <a:r>
              <a:rPr lang="en-US" altLang="ko-KR" sz="1400" dirty="0">
                <a:latin typeface="+mj-ea"/>
                <a:ea typeface="+mj-ea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8. </a:t>
            </a:r>
            <a:r>
              <a:rPr lang="ko-KR" altLang="en-US" sz="1400" dirty="0">
                <a:latin typeface="+mj-ea"/>
                <a:ea typeface="+mj-ea"/>
              </a:rPr>
              <a:t>사회기반시설의 관리운영권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관리운영권을 가진 회사의 주식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사채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대출채권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9. </a:t>
            </a:r>
            <a:r>
              <a:rPr lang="ko-KR" altLang="en-US" sz="1400" dirty="0">
                <a:latin typeface="+mj-ea"/>
                <a:ea typeface="+mj-ea"/>
              </a:rPr>
              <a:t>유료도로관리권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유료도로관리권을 가진 회사의 주식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사채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대출채권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10. </a:t>
            </a:r>
            <a:r>
              <a:rPr lang="ko-KR" altLang="en-US" sz="1400" dirty="0">
                <a:latin typeface="+mj-ea"/>
                <a:ea typeface="+mj-ea"/>
              </a:rPr>
              <a:t>다른 리츠 또는 부동산집합투자기구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유사한 외국 부동산집합투자기구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부동산투자관련 기관 포함</a:t>
            </a:r>
            <a:r>
              <a:rPr lang="en-US" altLang="ko-KR" sz="1400" dirty="0">
                <a:latin typeface="+mj-ea"/>
                <a:ea typeface="+mj-ea"/>
              </a:rPr>
              <a:t>)</a:t>
            </a:r>
            <a:r>
              <a:rPr lang="ko-KR" altLang="en-US" sz="1400" dirty="0">
                <a:latin typeface="+mj-ea"/>
                <a:ea typeface="+mj-ea"/>
              </a:rPr>
              <a:t>의 지분증권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수익증권</a:t>
            </a:r>
            <a:r>
              <a:rPr lang="en-US" altLang="ko-KR" sz="1400" dirty="0">
                <a:latin typeface="+mj-ea"/>
                <a:ea typeface="+mj-ea"/>
              </a:rPr>
              <a:t>․</a:t>
            </a:r>
            <a:r>
              <a:rPr lang="ko-KR" altLang="en-US" sz="1400" dirty="0">
                <a:latin typeface="+mj-ea"/>
                <a:ea typeface="+mj-ea"/>
              </a:rPr>
              <a:t>채무증권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11. </a:t>
            </a:r>
            <a:r>
              <a:rPr lang="ko-KR" altLang="en-US" sz="1400" dirty="0">
                <a:latin typeface="+mj-ea"/>
                <a:ea typeface="+mj-ea"/>
              </a:rPr>
              <a:t>리츠 대출금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CD9EF72-0B2A-8680-EB88-56AA50717CCE}"/>
              </a:ext>
            </a:extLst>
          </p:cNvPr>
          <p:cNvSpPr txBox="1">
            <a:spLocks/>
          </p:cNvSpPr>
          <p:nvPr/>
        </p:nvSpPr>
        <p:spPr>
          <a:xfrm>
            <a:off x="483898" y="2018098"/>
            <a:ext cx="4883236" cy="47033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ko-KR" altLang="en-US" sz="1400" dirty="0">
                <a:latin typeface="+mj-ea"/>
                <a:ea typeface="+mj-ea"/>
              </a:rPr>
              <a:t>① </a:t>
            </a:r>
            <a:r>
              <a:rPr lang="ko-KR" altLang="en-US" sz="1400" b="1" dirty="0">
                <a:solidFill>
                  <a:srgbClr val="0066FF"/>
                </a:solidFill>
                <a:latin typeface="+mj-ea"/>
                <a:ea typeface="+mj-ea"/>
              </a:rPr>
              <a:t>부동산투자회사</a:t>
            </a:r>
            <a:r>
              <a:rPr lang="ko-KR" altLang="en-US" sz="1400" dirty="0">
                <a:solidFill>
                  <a:srgbClr val="0066FF"/>
                </a:solidFill>
                <a:latin typeface="+mj-ea"/>
                <a:ea typeface="+mj-ea"/>
              </a:rPr>
              <a:t>는 그 자산을 다음 각 호의 어느 하나에 </a:t>
            </a:r>
            <a:r>
              <a:rPr lang="ko-KR" altLang="en-US" sz="1400" b="1" dirty="0">
                <a:solidFill>
                  <a:srgbClr val="0066FF"/>
                </a:solidFill>
                <a:latin typeface="+mj-ea"/>
                <a:ea typeface="+mj-ea"/>
              </a:rPr>
              <a:t>투자</a:t>
            </a:r>
            <a:r>
              <a:rPr lang="ko-KR" altLang="en-US" sz="1400" dirty="0">
                <a:latin typeface="+mj-ea"/>
                <a:ea typeface="+mj-ea"/>
              </a:rPr>
              <a:t>하여야 한다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1. </a:t>
            </a:r>
            <a:r>
              <a:rPr lang="ko-KR" altLang="en-US" sz="1400" dirty="0">
                <a:latin typeface="+mj-ea"/>
                <a:ea typeface="+mj-ea"/>
              </a:rPr>
              <a:t>부동산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2. </a:t>
            </a:r>
            <a:r>
              <a:rPr lang="ko-KR" altLang="en-US" sz="1400" dirty="0">
                <a:latin typeface="+mj-ea"/>
                <a:ea typeface="+mj-ea"/>
              </a:rPr>
              <a:t>부동산개발사업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3. </a:t>
            </a:r>
            <a:r>
              <a:rPr lang="ko-KR" altLang="en-US" sz="1400" dirty="0">
                <a:latin typeface="+mj-ea"/>
                <a:ea typeface="+mj-ea"/>
              </a:rPr>
              <a:t>지상권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임차권 등 부동산 사용에 관한 권리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4. </a:t>
            </a:r>
            <a:r>
              <a:rPr lang="ko-KR" altLang="en-US" sz="1400" dirty="0">
                <a:latin typeface="+mj-ea"/>
                <a:ea typeface="+mj-ea"/>
              </a:rPr>
              <a:t>신탁이 종료된 때에 신탁재산 전부가 수익자에게 귀속하는 부동산 신탁 수익권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5. </a:t>
            </a:r>
            <a:r>
              <a:rPr lang="ko-KR" altLang="en-US" sz="1400" dirty="0">
                <a:latin typeface="+mj-ea"/>
                <a:ea typeface="+mj-ea"/>
              </a:rPr>
              <a:t>증권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채권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6. </a:t>
            </a:r>
            <a:r>
              <a:rPr lang="ko-KR" altLang="en-US" sz="1400" dirty="0">
                <a:latin typeface="+mj-ea"/>
                <a:ea typeface="+mj-ea"/>
              </a:rPr>
              <a:t>현금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금융기관의 예금을 포함한다</a:t>
            </a:r>
            <a:r>
              <a:rPr lang="en-US" altLang="ko-KR" sz="1400" dirty="0">
                <a:latin typeface="+mj-ea"/>
                <a:ea typeface="+mj-ea"/>
              </a:rPr>
              <a:t>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② </a:t>
            </a:r>
            <a:r>
              <a:rPr lang="ko-KR" altLang="en-US" sz="1400" dirty="0">
                <a:latin typeface="+mj-ea"/>
                <a:ea typeface="+mj-ea"/>
              </a:rPr>
              <a:t>부동산투자회사는 제</a:t>
            </a:r>
            <a:r>
              <a:rPr lang="en-US" altLang="ko-KR" sz="1400" dirty="0">
                <a:latin typeface="+mj-ea"/>
                <a:ea typeface="+mj-ea"/>
              </a:rPr>
              <a:t>1</a:t>
            </a:r>
            <a:r>
              <a:rPr lang="ko-KR" altLang="en-US" sz="1400" dirty="0">
                <a:latin typeface="+mj-ea"/>
                <a:ea typeface="+mj-ea"/>
              </a:rPr>
              <a:t>항 각 호에 대하여 다음 각 호의 어느 하나에 해당하는 방법으로 </a:t>
            </a:r>
            <a:r>
              <a:rPr lang="ko-KR" altLang="en-US" sz="1400" b="1" dirty="0" err="1">
                <a:solidFill>
                  <a:srgbClr val="0066FF"/>
                </a:solidFill>
                <a:latin typeface="+mj-ea"/>
                <a:ea typeface="+mj-ea"/>
              </a:rPr>
              <a:t>투자ㆍ운용</a:t>
            </a:r>
            <a:r>
              <a:rPr lang="ko-KR" altLang="en-US" sz="1400" dirty="0" err="1">
                <a:latin typeface="+mj-ea"/>
                <a:ea typeface="+mj-ea"/>
              </a:rPr>
              <a:t>하여야</a:t>
            </a:r>
            <a:r>
              <a:rPr lang="ko-KR" altLang="en-US" sz="1400" dirty="0">
                <a:latin typeface="+mj-ea"/>
                <a:ea typeface="+mj-ea"/>
              </a:rPr>
              <a:t> 한다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1. </a:t>
            </a:r>
            <a:r>
              <a:rPr lang="ko-KR" altLang="en-US" sz="1400" dirty="0">
                <a:latin typeface="+mj-ea"/>
                <a:ea typeface="+mj-ea"/>
              </a:rPr>
              <a:t>취득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개발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개량 및 처분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2. </a:t>
            </a:r>
            <a:r>
              <a:rPr lang="ko-KR" altLang="en-US" sz="1400" dirty="0">
                <a:latin typeface="+mj-ea"/>
                <a:ea typeface="+mj-ea"/>
              </a:rPr>
              <a:t>관리</a:t>
            </a:r>
            <a:r>
              <a:rPr lang="en-US" altLang="ko-KR" sz="1400" dirty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시설운영을 포함한다</a:t>
            </a:r>
            <a:r>
              <a:rPr lang="en-US" altLang="ko-KR" sz="1400" dirty="0">
                <a:latin typeface="+mj-ea"/>
                <a:ea typeface="+mj-ea"/>
              </a:rPr>
              <a:t>), </a:t>
            </a:r>
            <a:r>
              <a:rPr lang="ko-KR" altLang="en-US" sz="1400" dirty="0">
                <a:latin typeface="+mj-ea"/>
                <a:ea typeface="+mj-ea"/>
              </a:rPr>
              <a:t>임대차 및 전대차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ko-KR" sz="1400" dirty="0">
                <a:latin typeface="+mj-ea"/>
                <a:ea typeface="+mj-ea"/>
              </a:rPr>
              <a:t>3. </a:t>
            </a:r>
            <a:r>
              <a:rPr lang="ko-KR" altLang="en-US" sz="1400" dirty="0">
                <a:latin typeface="+mj-ea"/>
                <a:ea typeface="+mj-ea"/>
              </a:rPr>
              <a:t>제</a:t>
            </a:r>
            <a:r>
              <a:rPr lang="en-US" altLang="ko-KR" sz="1400" dirty="0">
                <a:latin typeface="+mj-ea"/>
                <a:ea typeface="+mj-ea"/>
              </a:rPr>
              <a:t>2</a:t>
            </a:r>
            <a:r>
              <a:rPr lang="ko-KR" altLang="en-US" sz="1400" dirty="0">
                <a:latin typeface="+mj-ea"/>
                <a:ea typeface="+mj-ea"/>
              </a:rPr>
              <a:t>조제</a:t>
            </a:r>
            <a:r>
              <a:rPr lang="en-US" altLang="ko-KR" sz="1400" dirty="0">
                <a:latin typeface="+mj-ea"/>
                <a:ea typeface="+mj-ea"/>
              </a:rPr>
              <a:t>4</a:t>
            </a:r>
            <a:r>
              <a:rPr lang="ko-KR" altLang="en-US" sz="1400" dirty="0">
                <a:latin typeface="+mj-ea"/>
                <a:ea typeface="+mj-ea"/>
              </a:rPr>
              <a:t>호에 따른 부동산개발사업을 목적으로 하는 법인 등 대통령령으로 정하는 자에 대하여 부동산에 대한 담보권 설정 등 대통령령으로 정한 방법에 따른 </a:t>
            </a:r>
            <a:r>
              <a:rPr lang="ko-KR" altLang="en-US" sz="1400" b="1" dirty="0">
                <a:solidFill>
                  <a:srgbClr val="0066FF"/>
                </a:solidFill>
                <a:latin typeface="+mj-ea"/>
                <a:ea typeface="+mj-ea"/>
              </a:rPr>
              <a:t>대출</a:t>
            </a:r>
            <a:r>
              <a:rPr lang="en-US" altLang="ko-KR" sz="1400" b="1" dirty="0">
                <a:solidFill>
                  <a:srgbClr val="0066FF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>
                <a:solidFill>
                  <a:srgbClr val="0066FF"/>
                </a:solidFill>
                <a:latin typeface="+mj-ea"/>
                <a:ea typeface="+mj-ea"/>
              </a:rPr>
              <a:t>예치</a:t>
            </a:r>
            <a:endParaRPr lang="en-US" altLang="ko-KR" sz="1400" b="1" dirty="0">
              <a:solidFill>
                <a:srgbClr val="0066FF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D8DC49C-9218-E583-E4DC-18ABF519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769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690BC72-7F5D-6BDC-022B-13921F4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284915"/>
            <a:ext cx="10844463" cy="90611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Ⅰ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리츠의 이해 </a:t>
            </a:r>
            <a:r>
              <a:rPr lang="en-US" altLang="ko-KR" sz="3200" b="1" dirty="0"/>
              <a:t>– </a:t>
            </a:r>
            <a:r>
              <a:rPr lang="ko-KR" altLang="en-US" sz="2400" b="1" dirty="0"/>
              <a:t>리츠 종류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용어 소개</a:t>
            </a:r>
            <a:r>
              <a:rPr lang="en-US" altLang="ko-KR" sz="2400" b="1" dirty="0"/>
              <a:t>)</a:t>
            </a:r>
            <a:endParaRPr lang="ko-KR" altLang="en-US" sz="32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EAAD8E-3EFC-D0A7-71CE-8BCDA055204D}"/>
              </a:ext>
            </a:extLst>
          </p:cNvPr>
          <p:cNvCxnSpPr/>
          <p:nvPr/>
        </p:nvCxnSpPr>
        <p:spPr>
          <a:xfrm>
            <a:off x="657726" y="1241311"/>
            <a:ext cx="1084446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94B8A6-BF7B-DAE5-8BD3-DF0F88B55607}"/>
              </a:ext>
            </a:extLst>
          </p:cNvPr>
          <p:cNvSpPr txBox="1"/>
          <p:nvPr/>
        </p:nvSpPr>
        <p:spPr>
          <a:xfrm>
            <a:off x="775445" y="2041031"/>
            <a:ext cx="10641010" cy="380873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리테일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(retail)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대형 쇼핑몰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아울렛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백화점 등 유통 부동산을 대상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FF8A5-7C11-6089-BFB1-6CF6B3C94FB7}"/>
              </a:ext>
            </a:extLst>
          </p:cNvPr>
          <p:cNvSpPr txBox="1"/>
          <p:nvPr/>
        </p:nvSpPr>
        <p:spPr>
          <a:xfrm>
            <a:off x="762189" y="2631034"/>
            <a:ext cx="10654494" cy="380873"/>
          </a:xfrm>
          <a:prstGeom prst="rect">
            <a:avLst/>
          </a:prstGeom>
          <a:solidFill>
            <a:srgbClr val="D0DBF0">
              <a:alpha val="40000"/>
            </a:srgb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주거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(residential)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아파트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기숙사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주택 등 다양한 주거시설을 개발 및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소유･관리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임대 등을 통해 수익 창출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FBADD04-79F0-F8FC-9ACB-9B5B90EFE36B}"/>
              </a:ext>
            </a:extLst>
          </p:cNvPr>
          <p:cNvSpPr/>
          <p:nvPr/>
        </p:nvSpPr>
        <p:spPr>
          <a:xfrm>
            <a:off x="762188" y="1490270"/>
            <a:ext cx="10654494" cy="382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오피스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(office)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주로 도심 내 업무중심지구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(CBD)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등에 입지한 중대형 오피스를 매입하여 설립하는 리츠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1402F-D1AF-E941-28D6-32319D4C7827}"/>
              </a:ext>
            </a:extLst>
          </p:cNvPr>
          <p:cNvSpPr txBox="1"/>
          <p:nvPr/>
        </p:nvSpPr>
        <p:spPr>
          <a:xfrm>
            <a:off x="775445" y="3138894"/>
            <a:ext cx="10627527" cy="665573"/>
          </a:xfrm>
          <a:prstGeom prst="rect">
            <a:avLst/>
          </a:prstGeom>
          <a:solidFill>
            <a:srgbClr val="FFC9C9">
              <a:alpha val="40000"/>
            </a:srgb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물류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(logistics)/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산업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(industrial)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물류･산업시설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소유･관리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임대 등을 통해 수익을 창출하며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최근 기존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창고 뿐만 아니라 산업단지에 대한 관심 증가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BD6BD-9B8B-E12C-D3D3-84FB71E3D991}"/>
              </a:ext>
            </a:extLst>
          </p:cNvPr>
          <p:cNvSpPr txBox="1"/>
          <p:nvPr/>
        </p:nvSpPr>
        <p:spPr>
          <a:xfrm>
            <a:off x="748935" y="3978904"/>
            <a:ext cx="10654494" cy="380873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데이터센터 리츠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인프라 리츠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광케이블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통신타워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농작물 리츠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삼림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리츠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등 다양한 리츠 존재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A013F-D02B-6593-3FB8-A1A55B972E61}"/>
              </a:ext>
            </a:extLst>
          </p:cNvPr>
          <p:cNvSpPr txBox="1"/>
          <p:nvPr/>
        </p:nvSpPr>
        <p:spPr>
          <a:xfrm>
            <a:off x="746887" y="4534214"/>
            <a:ext cx="10654494" cy="380873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一物 리츠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하나의 자산에 하나의 리츠가 활용되는 구조로 주로 주택건설 등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개발리츠가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 대부분 일물 리츠 형태를 보임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517379-82B2-0CB2-9E8D-CCAB75368CEA}"/>
              </a:ext>
            </a:extLst>
          </p:cNvPr>
          <p:cNvSpPr txBox="1"/>
          <p:nvPr/>
        </p:nvSpPr>
        <p:spPr>
          <a:xfrm>
            <a:off x="748933" y="5158910"/>
            <a:ext cx="10667977" cy="38895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多物 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하나의 리츠가 다수의 자산에 투자하는 형태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415D5E-0A31-9C9C-5214-03C08036B6EC}"/>
              </a:ext>
            </a:extLst>
          </p:cNvPr>
          <p:cNvSpPr txBox="1"/>
          <p:nvPr/>
        </p:nvSpPr>
        <p:spPr>
          <a:xfrm>
            <a:off x="762189" y="5722300"/>
            <a:ext cx="10667979" cy="380873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母子 리츠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하나의 리츠가 다른 리츠의 지분을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50%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이상 보유하거나 실질적 지배력을 갖는 경우 </a:t>
            </a:r>
            <a:r>
              <a:rPr lang="ko-KR" altLang="en-US" sz="1400" kern="0" dirty="0" err="1">
                <a:solidFill>
                  <a:srgbClr val="000000"/>
                </a:solidFill>
                <a:latin typeface="+mn-ea"/>
              </a:rPr>
              <a:t>모리츠와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+mn-ea"/>
              </a:rPr>
              <a:t>자리츠의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관계가 됨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712B59-C624-D31F-3613-A6D861F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63E-7DD7-4B2D-8D64-7F590779F299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4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86B2D0E47E6A754AA53F2DEEDC4B295D" ma:contentTypeVersion="5" ma:contentTypeDescription="새 문서를 만듭니다." ma:contentTypeScope="" ma:versionID="3234524e21ac38e48ea0d598a32d35a0">
  <xsd:schema xmlns:xsd="http://www.w3.org/2001/XMLSchema" xmlns:xs="http://www.w3.org/2001/XMLSchema" xmlns:p="http://schemas.microsoft.com/office/2006/metadata/properties" xmlns:ns3="7bfefa11-8c2b-45a9-81d3-375989ead0b3" targetNamespace="http://schemas.microsoft.com/office/2006/metadata/properties" ma:root="true" ma:fieldsID="c75e69d31af26c91dc454d5b6d4e6711" ns3:_="">
    <xsd:import namespace="7bfefa11-8c2b-45a9-81d3-375989ead0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efa11-8c2b-45a9-81d3-375989ead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0523A5-C8BB-4001-8F94-576827203E0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7bfefa11-8c2b-45a9-81d3-375989ead0b3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BC0877-D35B-4DBD-A1A3-FD14B617D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efa11-8c2b-45a9-81d3-375989ead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CF8EF4-30EA-4EF4-8F75-FE3B7C513A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11076</TotalTime>
  <Words>4460</Words>
  <Application>Microsoft Office PowerPoint</Application>
  <PresentationFormat>와이드스크린</PresentationFormat>
  <Paragraphs>1234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67" baseType="lpstr">
      <vt:lpstr>HY견고딕</vt:lpstr>
      <vt:lpstr>HY울릉도M</vt:lpstr>
      <vt:lpstr>HY중고딕</vt:lpstr>
      <vt:lpstr>HY헤드라인M</vt:lpstr>
      <vt:lpstr>KoPubWorld돋움체 Bold</vt:lpstr>
      <vt:lpstr>KoPub돋움체 Bold</vt:lpstr>
      <vt:lpstr>KoPub돋움체 Light</vt:lpstr>
      <vt:lpstr>굴림</vt:lpstr>
      <vt:lpstr>나눔고딕 ExtraBold</vt:lpstr>
      <vt:lpstr>맑은 고딕</vt:lpstr>
      <vt:lpstr>한양신명조</vt:lpstr>
      <vt:lpstr>함초롬돋움</vt:lpstr>
      <vt:lpstr>함초롬바탕</vt:lpstr>
      <vt:lpstr>휴먼명조</vt:lpstr>
      <vt:lpstr>ADLaM Display</vt:lpstr>
      <vt:lpstr>Arial</vt:lpstr>
      <vt:lpstr>Calibri</vt:lpstr>
      <vt:lpstr>Calibri Light</vt:lpstr>
      <vt:lpstr>Noto Sans</vt:lpstr>
      <vt:lpstr>Trebuchet MS</vt:lpstr>
      <vt:lpstr>Wingdings</vt:lpstr>
      <vt:lpstr>Office 2013 - 2022 테마</vt:lpstr>
      <vt:lpstr>부동산투자회사 이해와 활용 사례</vt:lpstr>
      <vt:lpstr>Ⅰ. 부동산투자회사(REITs, 리츠) 이해  </vt:lpstr>
      <vt:lpstr>목 차</vt:lpstr>
      <vt:lpstr>Ⅰ. 리츠 이해 - 부동산 간접투자수단(Vehicle)</vt:lpstr>
      <vt:lpstr>PowerPoint 프레젠테이션</vt:lpstr>
      <vt:lpstr>Ⅰ. 리츠 이해한국 - 정의</vt:lpstr>
      <vt:lpstr>Ⅰ. 리츠 이해 - 구조</vt:lpstr>
      <vt:lpstr>Ⅰ. 리츠 이해 – 투자대상</vt:lpstr>
      <vt:lpstr>Ⅰ. 리츠의 이해 – 리츠 종류(용어 소개)</vt:lpstr>
      <vt:lpstr>Ⅰ. 리츠의 이해 – 리츠 종류(용어 소개)</vt:lpstr>
      <vt:lpstr>Ⅱ. 리츠 이해 – 리츠 종류</vt:lpstr>
      <vt:lpstr>Ⅰ. 리츠 이해 – 운영 구조(1)</vt:lpstr>
      <vt:lpstr>Ⅰ. 리츠 이해 - 운영 구조(2)</vt:lpstr>
      <vt:lpstr>Ⅰ.  리츠 이해– 투자 프로세스</vt:lpstr>
      <vt:lpstr>Ⅰ. 리츠 이해 – 장점</vt:lpstr>
      <vt:lpstr>Ⅰ. 리츠 이해 – 장점</vt:lpstr>
      <vt:lpstr>Ⅰ. 리츠 이해 – 장점</vt:lpstr>
      <vt:lpstr>Ⅰ. 리츠 이해 – 장점(세제 지원)</vt:lpstr>
      <vt:lpstr>Ⅰ. 리츠 이해 – 장점(세제 지원 중 가장 큰 특징)</vt:lpstr>
      <vt:lpstr>Ⅰ. 리츠 이해 – 단점</vt:lpstr>
      <vt:lpstr>Ⅰ.  리츠 이해 – 리츠와 부동산펀드 비교</vt:lpstr>
      <vt:lpstr>Ⅰ.  리츠 이해 – 리츠와 PFV 와 비교</vt:lpstr>
      <vt:lpstr>Ⅰ.  리츠 이해 – 리츠, 부동산펀드, PFV  활용</vt:lpstr>
      <vt:lpstr>Ⅱ. K-리츠 현황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Ⅲ. 리츠 활용 사례  </vt:lpstr>
      <vt:lpstr>Ⅲ. 리츠 활용사례 – 오피스리츠</vt:lpstr>
      <vt:lpstr>Ⅲ. 리츠 활용사례 – 해외투자리츠</vt:lpstr>
      <vt:lpstr>Ⅲ. 리츠 활용사례 – 물류창고리츠</vt:lpstr>
      <vt:lpstr>Ⅲ. 리츠 활용사례 – 공공임대주택(10년 임대)리츠</vt:lpstr>
      <vt:lpstr>Ⅲ. 리츠 활용사례 – 공공지원 민간임대주택리츠</vt:lpstr>
      <vt:lpstr>앵커리츠를 활용한 임대주택 운영 사례</vt:lpstr>
      <vt:lpstr>앵커리츠를 활용한 임대주택 운영 사례</vt:lpstr>
      <vt:lpstr>Ⅲ. 리츠 활용사례 – 토지지원리츠+토지임대부 공공임대주택리츠</vt:lpstr>
      <vt:lpstr>도시개발을 위한 리츠 활용모델 제안</vt:lpstr>
      <vt:lpstr>Ⅲ. 리츠 활용사례 – 도시재생리츠</vt:lpstr>
      <vt:lpstr>PowerPoint 프레젠테이션</vt:lpstr>
      <vt:lpstr>Ⅳ. 리츠 미래</vt:lpstr>
      <vt:lpstr>앵커리츠를 활용한 임대주택 운영 사례</vt:lpstr>
      <vt:lpstr>앵커리츠를 활용한 임대주택 운영 사례</vt:lpstr>
      <vt:lpstr>앵커리츠를 활용한 임대주택 운영 사례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리츠 업무이해와 활용사례</dc:title>
  <dc:creator>kim suntae</dc:creator>
  <cp:lastModifiedBy>문성주</cp:lastModifiedBy>
  <cp:revision>359</cp:revision>
  <cp:lastPrinted>2024-11-08T05:11:04Z</cp:lastPrinted>
  <dcterms:created xsi:type="dcterms:W3CDTF">2023-03-11T05:46:52Z</dcterms:created>
  <dcterms:modified xsi:type="dcterms:W3CDTF">2024-11-26T23:56:10Z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0x01010086B2D0E47E6A754AA53F2DEEDC4B295D</vt:lpwstr>
  </property>
</Properties>
</file>