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941" r:id="rId2"/>
    <p:sldId id="970" r:id="rId3"/>
    <p:sldId id="973" r:id="rId4"/>
    <p:sldId id="972" r:id="rId5"/>
    <p:sldId id="971" r:id="rId6"/>
    <p:sldId id="962" r:id="rId7"/>
    <p:sldId id="969" r:id="rId8"/>
    <p:sldId id="968" r:id="rId9"/>
    <p:sldId id="967" r:id="rId10"/>
    <p:sldId id="965" r:id="rId11"/>
    <p:sldId id="964" r:id="rId12"/>
    <p:sldId id="963" r:id="rId13"/>
    <p:sldId id="961" r:id="rId14"/>
    <p:sldId id="953" r:id="rId15"/>
    <p:sldId id="957" r:id="rId16"/>
    <p:sldId id="959" r:id="rId17"/>
    <p:sldId id="954" r:id="rId18"/>
    <p:sldId id="955" r:id="rId19"/>
    <p:sldId id="952" r:id="rId20"/>
    <p:sldId id="875" r:id="rId21"/>
    <p:sldId id="951" r:id="rId22"/>
    <p:sldId id="950" r:id="rId23"/>
    <p:sldId id="874" r:id="rId24"/>
    <p:sldId id="879" r:id="rId25"/>
    <p:sldId id="949" r:id="rId26"/>
    <p:sldId id="882" r:id="rId27"/>
    <p:sldId id="883" r:id="rId28"/>
    <p:sldId id="885" r:id="rId29"/>
    <p:sldId id="948" r:id="rId30"/>
    <p:sldId id="947" r:id="rId31"/>
    <p:sldId id="889" r:id="rId32"/>
    <p:sldId id="890" r:id="rId33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746" autoAdjust="0"/>
  </p:normalViewPr>
  <p:slideViewPr>
    <p:cSldViewPr snapToGrid="0">
      <p:cViewPr varScale="1">
        <p:scale>
          <a:sx n="72" d="100"/>
          <a:sy n="72" d="100"/>
        </p:scale>
        <p:origin x="5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3AACB-E59E-4D1E-AAC1-00B49CE5CBFE}" type="datetimeFigureOut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E70B7-9F12-4E01-A71C-0DD81D9B26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6F0B5-1437-2AD9-9F28-4AFE45C4D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3E2782B-18AC-D5E6-7D98-C812874C8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85F2F9D-BCE0-2BA5-2077-B3F4D268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621E-1F20-480E-B16D-27593080C5E9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D94147-E085-BB74-13DE-8A769F26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8BF4EC-9885-A2D2-C35E-9CEE1481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85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7494F6-1ADB-60BA-2D16-CF6AC4EBD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386D731-2A1E-FD58-6920-28971D118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F0FE49-F054-04BB-1E00-A8D6D478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E393-676D-4DA9-B4FD-C299034E9EF9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A218B4-F4D6-2424-512A-F797C851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A19180-FF87-D473-1881-F26FEA21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4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CD3D547-8CA9-C2B2-B205-8317B51C9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544CD3A-0379-E436-6812-7D2A40C31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170339-6E3B-1AA8-C7D9-7AEBB40A1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6DAD-FB51-4ABC-9995-61934245C800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D89D54-D971-76E5-9350-006B2243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3B276C-997E-14AB-3637-0B19772C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76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097728-4CED-9D22-020B-27ED5514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7E7669-0900-21DC-2015-A4B4FD749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C2C27D-6B7F-BF20-AA22-B389797E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FD27-2D61-4ED6-AEA0-DE6B54672677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B99FDE-F78D-6443-E647-C2EE2AA1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7EECEA-9D67-E739-7763-53D7DC34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67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58F70B-F830-5AA2-264A-4CE380A1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BD8E0D-C544-03B6-E1A2-2D4950E49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55E1F-7666-6FB2-6986-4928FCB4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9EB8-2ECD-40A9-921A-0FC80DBA4F04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104609-79C0-63B0-A962-1E7BA93C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48FC4A-D814-8E48-9784-D65FCB1B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4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CD4579-B1C0-EC56-794A-34DDBCC8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F90D64-AB6A-0917-2386-4B3DB40E2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B00DD2-EE08-8444-A5B9-388293E6F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3E15D5-9BE8-799A-00B8-CCABA308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65EC-E68E-48D0-BACF-2563753D0CBD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C7E46E-57EA-05A1-2B27-26EFCBEF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BE6511B-BD2E-E1E2-00A4-25D89928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2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7AE365-06DD-E7CE-012D-B0BAB6DA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079F11-7936-8907-CB6F-70486B5A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C42D20-DE1E-2E01-E5BF-C4D3E3E81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38DFD4C-5342-63E7-412D-50D8EA9F1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2333828-148F-E2E0-8FF5-B35A3D036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C8F9C88-83B8-9D04-9CDC-58EFDE6F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2AB5-F9C6-4C0B-9964-1344EEAEF7AA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156B4E8-5136-0605-058D-E5414295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895250B-243D-4906-A95A-31F85D19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48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086E75-8E53-CF78-99FC-2B4FCCFB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D0D996-367C-937A-5EC2-E261556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2801-F85B-49F9-B4AF-CE14EDF6A4A9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B8A0940-CC78-B6AD-26A5-767E4FE1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D9C410E-E58F-42DA-519D-8886DC66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9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C39637A-8A4E-2CAC-AB9D-B6C6E1AE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C782-0E08-425B-AB56-EA0A11F6FACC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FB5EA3A-5BC5-5C41-2642-1F2CB95C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E79B0B6-B93B-D17B-0372-2339022E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75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98D9DE-6593-0DD3-C0F6-1F10E7189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6AC6DE-0CFA-72B0-F42A-D6BC46D08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40EDFA-0F60-7B00-4EEF-C894422DF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1A65A8-4654-F073-2DAD-90C44F40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5744-0DCA-4397-8632-950280455F66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ABD059-176C-A722-E9FD-A982466C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8CE0733-3729-7E55-03B6-CAC3284D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23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218114-3009-CEBB-EEAE-F46F6982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12A27C9-BE0C-1DA9-0825-66EF599F8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ADCA583-EEC5-F944-523F-DA4C05134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8147BD-CC0D-1AB0-9066-BF8D9565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E9CF-3E2D-4307-9511-9DE50F6E81AB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3FC96B-B544-0E2A-C205-D783EB92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D10450-151D-DD8B-5A72-BC621A2D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1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3E102B9-D84A-221E-5EF9-2D952E15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28476C8-B8B9-7C25-5C1D-F4285AE3E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3DE722-3A6A-8559-DE33-A7F8BD8B2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F789-8583-4D2D-9932-A4267A6B2FF7}" type="datetime1">
              <a:rPr lang="ko-KR" altLang="en-US" smtClean="0"/>
              <a:pPr/>
              <a:t>2024-11-27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AA1210-D101-E0A4-23D0-9838B395D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43006E-A3DC-3611-0F32-AE84F5914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F9B5-D01D-4A72-BBFE-8B6FBC9613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8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7280031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554E2-F258-688D-21CB-4199C27DC446}"/>
              </a:ext>
            </a:extLst>
          </p:cNvPr>
          <p:cNvSpPr txBox="1"/>
          <p:nvPr/>
        </p:nvSpPr>
        <p:spPr>
          <a:xfrm>
            <a:off x="54653" y="1849615"/>
            <a:ext cx="694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Microsoft GothicNeo" panose="020B0500000101010101" pitchFamily="50" charset="-127"/>
              </a:rPr>
              <a:t>채권토큰의</a:t>
            </a:r>
            <a:r>
              <a:rPr lang="ko-KR" altLang="en-US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Microsoft GothicNeo" panose="020B0500000101010101" pitchFamily="50" charset="-127"/>
              </a:rPr>
              <a:t> 경제성 분석</a:t>
            </a:r>
            <a:endParaRPr lang="en-US" altLang="ko-KR" sz="28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  <a:cs typeface="Microsoft GothicNeo" panose="020B05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366" y="845031"/>
            <a:ext cx="1995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2803" y="3519689"/>
            <a:ext cx="284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2024. 11.29(</a:t>
            </a:r>
            <a:r>
              <a:rPr lang="ko-KR" altLang="en-US" sz="2400" b="1" dirty="0">
                <a:solidFill>
                  <a:schemeClr val="bg1"/>
                </a:solidFill>
              </a:rPr>
              <a:t>금</a:t>
            </a:r>
            <a:r>
              <a:rPr lang="en-US" altLang="ko-KR" sz="2400" b="1" dirty="0">
                <a:solidFill>
                  <a:schemeClr val="bg1"/>
                </a:solidFill>
              </a:rPr>
              <a:t>) 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한국금융공학회">
            <a:extLst>
              <a:ext uri="{FF2B5EF4-FFF2-40B4-BE49-F238E27FC236}">
                <a16:creationId xmlns:a16="http://schemas.microsoft.com/office/drawing/2014/main" id="{A691711B-52C3-D24E-BFFC-CBAE7CE80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409" y="1052995"/>
            <a:ext cx="40862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부산대학교 로고 ai 일러스트 파일 다운">
            <a:extLst>
              <a:ext uri="{FF2B5EF4-FFF2-40B4-BE49-F238E27FC236}">
                <a16:creationId xmlns:a16="http://schemas.microsoft.com/office/drawing/2014/main" id="{1A4FF8B5-0F84-3FF1-6D5F-A8767230B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979" y="2600913"/>
            <a:ext cx="2299218" cy="229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5FEC3A-1614-4D61-40FC-749A82807199}"/>
              </a:ext>
            </a:extLst>
          </p:cNvPr>
          <p:cNvSpPr txBox="1"/>
          <p:nvPr/>
        </p:nvSpPr>
        <p:spPr>
          <a:xfrm>
            <a:off x="698631" y="4592354"/>
            <a:ext cx="5882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solidFill>
                  <a:schemeClr val="bg1"/>
                </a:solidFill>
              </a:rPr>
              <a:t>이민혁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부산대학교 경영학과 부교수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ko-KR" altLang="en-US" sz="2400" b="1" dirty="0">
                <a:solidFill>
                  <a:schemeClr val="bg1"/>
                </a:solidFill>
              </a:rPr>
              <a:t>이건우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부산대 경영학과 석사과정</a:t>
            </a:r>
            <a:r>
              <a:rPr lang="en-US" altLang="ko-KR" sz="2400" b="1" dirty="0">
                <a:solidFill>
                  <a:schemeClr val="bg1"/>
                </a:solidFill>
              </a:rPr>
              <a:t>) *</a:t>
            </a:r>
          </a:p>
          <a:p>
            <a:pPr algn="ctr"/>
            <a:r>
              <a:rPr lang="ko-KR" altLang="en-US" sz="2400" b="1" dirty="0">
                <a:solidFill>
                  <a:schemeClr val="bg1"/>
                </a:solidFill>
              </a:rPr>
              <a:t>정다훈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부산대 경영학과 석사과정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ko-KR" altLang="en-US" sz="2400" b="1" dirty="0" err="1">
                <a:solidFill>
                  <a:schemeClr val="bg1"/>
                </a:solidFill>
              </a:rPr>
              <a:t>김홍배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동서대학교 경영학부 교수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030" name="Picture 6" descr="동서대학교">
            <a:extLst>
              <a:ext uri="{FF2B5EF4-FFF2-40B4-BE49-F238E27FC236}">
                <a16:creationId xmlns:a16="http://schemas.microsoft.com/office/drawing/2014/main" id="{F9E0E826-8270-A572-40BF-1FD260743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970" y="2908690"/>
            <a:ext cx="1683664" cy="168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06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C2C6E-444B-4A89-440C-EB369019F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6DBA98B-1A1C-DEC6-43A6-0F7B067B46BB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641A7-3A7D-06F2-EF80-94479F861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6" y="3486818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8053A8D-7840-7A6B-32DE-110735DB6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6" y="3486818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8A339A-CD4D-D209-6762-AD32B58647B4}"/>
              </a:ext>
            </a:extLst>
          </p:cNvPr>
          <p:cNvSpPr txBox="1"/>
          <p:nvPr/>
        </p:nvSpPr>
        <p:spPr>
          <a:xfrm>
            <a:off x="1050367" y="934202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3.2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FB6FB2-B2BF-225D-6048-002E95C3F17E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14C1D5-24F1-85EA-FFB2-CF17C76D1ED5}"/>
              </a:ext>
            </a:extLst>
          </p:cNvPr>
          <p:cNvSpPr txBox="1"/>
          <p:nvPr/>
        </p:nvSpPr>
        <p:spPr>
          <a:xfrm>
            <a:off x="1266826" y="1563649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 err="1"/>
              <a:t>컨소시움</a:t>
            </a:r>
            <a:r>
              <a:rPr lang="ko-KR" altLang="en-US" sz="1600" dirty="0"/>
              <a:t> 블록체인 네트워크들의 장단점</a:t>
            </a:r>
            <a:endParaRPr lang="en-US" altLang="ko-KR" sz="1600" dirty="0"/>
          </a:p>
        </p:txBody>
      </p:sp>
      <p:graphicFrame>
        <p:nvGraphicFramePr>
          <p:cNvPr id="34" name="표 33">
            <a:extLst>
              <a:ext uri="{FF2B5EF4-FFF2-40B4-BE49-F238E27FC236}">
                <a16:creationId xmlns:a16="http://schemas.microsoft.com/office/drawing/2014/main" id="{C948B295-3533-62B4-E07D-9045DF0AB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1070"/>
              </p:ext>
            </p:extLst>
          </p:nvPr>
        </p:nvGraphicFramePr>
        <p:xfrm>
          <a:off x="1102170" y="2690537"/>
          <a:ext cx="9224584" cy="3165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840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213548462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Network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장점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단점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Hyperledger Fabric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모듈화 및 플러그가 가능한 구조로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네트워크 확장 용이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프라이버시와 기밀성 보장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다양한 합의 메커니즘 지원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확장될수록 복잡성 발생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제한된 네트워크 참여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Hyperledger Besu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이더리움 생태계와의 호환성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효율적인 합의 메커니즘 설정 가능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Fabric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에 비해 다양한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언어 지원 부족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낮은 대중성으로 서비스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호환 우려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4226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R3 Corda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트랜잭션 프라이버시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Corda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네트워크에서 업계간 협업 용이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한정된 적용 범위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주로 금융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)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설계 철학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네트워크 참여 제한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67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9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B414A-DB80-DAE1-A7D6-3A2E333EF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EDB4363-ACCF-A44D-1DB1-6F850F714B6E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ECD27D-05AF-EB93-FC64-BD2949D08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83" y="299333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CE13AEC-64D7-C63C-2DC0-FBB92A5B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83" y="299333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4DD257-D0AE-06AD-01A9-14ECE324D10C}"/>
              </a:ext>
            </a:extLst>
          </p:cNvPr>
          <p:cNvSpPr txBox="1"/>
          <p:nvPr/>
        </p:nvSpPr>
        <p:spPr>
          <a:xfrm>
            <a:off x="740682" y="807998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4.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블록체인을 통한 증권의 발행 과정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F471FF-9133-CA04-3A32-0DC9427AAF8B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D9055-B6C7-89A8-6373-C931B50C5703}"/>
              </a:ext>
            </a:extLst>
          </p:cNvPr>
          <p:cNvSpPr txBox="1"/>
          <p:nvPr/>
        </p:nvSpPr>
        <p:spPr>
          <a:xfrm>
            <a:off x="957141" y="1437445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현행 채권 전자증권 발행 프로세스</a:t>
            </a:r>
            <a:r>
              <a:rPr lang="en-US" altLang="ko-KR" sz="1600" dirty="0"/>
              <a:t>(</a:t>
            </a:r>
            <a:r>
              <a:rPr lang="ko-KR" altLang="en-US" sz="1600" dirty="0"/>
              <a:t>한국예탁결제원</a:t>
            </a:r>
            <a:r>
              <a:rPr lang="en-US" altLang="ko-KR" sz="1600" dirty="0"/>
              <a:t>, 2024, </a:t>
            </a:r>
            <a:r>
              <a:rPr lang="ko-KR" altLang="en-US" sz="1600" dirty="0"/>
              <a:t>재구성</a:t>
            </a:r>
            <a:r>
              <a:rPr lang="en-US" altLang="ko-KR" sz="1600" dirty="0"/>
              <a:t>)</a:t>
            </a:r>
          </a:p>
        </p:txBody>
      </p:sp>
      <p:pic>
        <p:nvPicPr>
          <p:cNvPr id="33" name="Picture 0">
            <a:extLst>
              <a:ext uri="{FF2B5EF4-FFF2-40B4-BE49-F238E27FC236}">
                <a16:creationId xmlns:a16="http://schemas.microsoft.com/office/drawing/2014/main" id="{ED94628D-2593-7411-D7ED-CF5605CB8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382" y="2130976"/>
            <a:ext cx="7583235" cy="273921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701030-264A-ED0E-927F-911769E56015}"/>
              </a:ext>
            </a:extLst>
          </p:cNvPr>
          <p:cNvSpPr txBox="1"/>
          <p:nvPr/>
        </p:nvSpPr>
        <p:spPr>
          <a:xfrm>
            <a:off x="957141" y="5022575"/>
            <a:ext cx="8682898" cy="1529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채권 발행 과정 </a:t>
            </a:r>
            <a:endParaRPr lang="en-US" altLang="ko-KR" sz="1600" dirty="0">
              <a:solidFill>
                <a:srgbClr val="0D0D0D"/>
              </a:solidFill>
              <a:latin typeface="ui-sans-serif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투자자가 주관사를 통해 청약을 제출</a:t>
            </a:r>
            <a:endParaRPr lang="en-US" altLang="ko-K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채권 대금을 납입하면 한국예탁결제원이 이를 전자적으로 등록하여 완료</a:t>
            </a:r>
            <a:endParaRPr lang="en-US" altLang="ko-KR" sz="1600" b="0" i="0" dirty="0">
              <a:solidFill>
                <a:srgbClr val="0D0D0D"/>
              </a:solidFill>
              <a:effectLst/>
              <a:latin typeface="ui-sans-serif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이후 주관사가 투자자의 계좌에 채권을 등록함으로써 발행과 거래가 최종적으로 완료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1136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67D36-22AF-2881-F11C-C656EF336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B4A07D6D-E49F-A19E-7B0C-367B1A3EC5ED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6CE2E4-8D86-F41C-6D44-1037511B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84" y="2520456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839311E-D733-43B2-3297-A3F0555F9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84" y="2520456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CA97A-9F00-90CC-3C85-299357D4B3E0}"/>
              </a:ext>
            </a:extLst>
          </p:cNvPr>
          <p:cNvSpPr txBox="1"/>
          <p:nvPr/>
        </p:nvSpPr>
        <p:spPr>
          <a:xfrm>
            <a:off x="1118053" y="919324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4.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블록체인을 통한 증권의 발행 과정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77E1E-09F6-7214-C68C-127276445589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12AC4-2CBF-88F4-B051-511A389EDEA8}"/>
              </a:ext>
            </a:extLst>
          </p:cNvPr>
          <p:cNvSpPr txBox="1"/>
          <p:nvPr/>
        </p:nvSpPr>
        <p:spPr>
          <a:xfrm>
            <a:off x="1334512" y="1548771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채권의 </a:t>
            </a:r>
            <a:r>
              <a:rPr lang="en-US" altLang="ko-KR" sz="1600" dirty="0"/>
              <a:t>STO </a:t>
            </a:r>
            <a:r>
              <a:rPr lang="ko-KR" altLang="en-US" sz="1600" dirty="0"/>
              <a:t>발행 프로세스</a:t>
            </a:r>
            <a:endParaRPr lang="en-US" altLang="ko-KR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7160D7-2AD5-33B7-C60F-3418C8190D7A}"/>
              </a:ext>
            </a:extLst>
          </p:cNvPr>
          <p:cNvSpPr txBox="1"/>
          <p:nvPr/>
        </p:nvSpPr>
        <p:spPr>
          <a:xfrm>
            <a:off x="5238121" y="3291101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7. </a:t>
            </a:r>
            <a:r>
              <a:rPr lang="ko-KR" altLang="en-US" sz="1100" spc="-150" dirty="0">
                <a:solidFill>
                  <a:srgbClr val="002060"/>
                </a:solidFill>
              </a:rPr>
              <a:t>자동 지급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7ADCAC-680E-7E17-3B79-799847B9A3F4}"/>
              </a:ext>
            </a:extLst>
          </p:cNvPr>
          <p:cNvSpPr txBox="1"/>
          <p:nvPr/>
        </p:nvSpPr>
        <p:spPr>
          <a:xfrm>
            <a:off x="4863173" y="4043085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5. </a:t>
            </a:r>
            <a:r>
              <a:rPr lang="ko-KR" altLang="en-US" sz="1100" spc="-150" dirty="0">
                <a:solidFill>
                  <a:srgbClr val="002060"/>
                </a:solidFill>
              </a:rPr>
              <a:t>채권 투자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3DB79-B124-42A9-8DDB-9AAAC2327E88}"/>
              </a:ext>
            </a:extLst>
          </p:cNvPr>
          <p:cNvSpPr txBox="1"/>
          <p:nvPr/>
        </p:nvSpPr>
        <p:spPr>
          <a:xfrm>
            <a:off x="4844573" y="3633436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4. </a:t>
            </a:r>
            <a:r>
              <a:rPr lang="ko-KR" altLang="en-US" sz="1100" spc="-150" dirty="0">
                <a:solidFill>
                  <a:srgbClr val="002060"/>
                </a:solidFill>
              </a:rPr>
              <a:t>코인 매수</a:t>
            </a: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8D47B3FD-054D-A20D-4DB8-89D626D68D5D}"/>
              </a:ext>
            </a:extLst>
          </p:cNvPr>
          <p:cNvSpPr/>
          <p:nvPr/>
        </p:nvSpPr>
        <p:spPr>
          <a:xfrm>
            <a:off x="1572791" y="2629331"/>
            <a:ext cx="1065152" cy="93849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발행인</a:t>
            </a:r>
            <a:endParaRPr lang="en-US" altLang="ko-KR" sz="1400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E0FC95D0-4C12-7F60-930F-813099A88166}"/>
              </a:ext>
            </a:extLst>
          </p:cNvPr>
          <p:cNvCxnSpPr>
            <a:cxnSpLocks/>
            <a:stCxn id="12" idx="6"/>
            <a:endCxn id="20" idx="2"/>
          </p:cNvCxnSpPr>
          <p:nvPr/>
        </p:nvCxnSpPr>
        <p:spPr>
          <a:xfrm flipV="1">
            <a:off x="2637944" y="3098580"/>
            <a:ext cx="106515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9FB88084-C1BB-5048-38DF-28B5151975B9}"/>
              </a:ext>
            </a:extLst>
          </p:cNvPr>
          <p:cNvSpPr/>
          <p:nvPr/>
        </p:nvSpPr>
        <p:spPr>
          <a:xfrm>
            <a:off x="2989336" y="2296186"/>
            <a:ext cx="4924425" cy="246959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A3E21A-5A99-93FE-0834-B1A9EB66B55B}"/>
              </a:ext>
            </a:extLst>
          </p:cNvPr>
          <p:cNvSpPr txBox="1"/>
          <p:nvPr/>
        </p:nvSpPr>
        <p:spPr>
          <a:xfrm>
            <a:off x="3305342" y="2038231"/>
            <a:ext cx="1797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Blockchain Network</a:t>
            </a:r>
            <a:endParaRPr lang="ko-KR" altLang="en-US" sz="1400" dirty="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FAABDDEC-9A5E-4DB0-00EF-E807A1D2A0BD}"/>
              </a:ext>
            </a:extLst>
          </p:cNvPr>
          <p:cNvSpPr/>
          <p:nvPr/>
        </p:nvSpPr>
        <p:spPr>
          <a:xfrm>
            <a:off x="3631866" y="2705530"/>
            <a:ext cx="3552825" cy="159076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F72D70-FD8C-097B-0A49-F1C91672E459}"/>
              </a:ext>
            </a:extLst>
          </p:cNvPr>
          <p:cNvSpPr txBox="1"/>
          <p:nvPr/>
        </p:nvSpPr>
        <p:spPr>
          <a:xfrm>
            <a:off x="3840201" y="2457208"/>
            <a:ext cx="1421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Smart Contract</a:t>
            </a:r>
            <a:endParaRPr lang="ko-KR" altLang="en-US" sz="1400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F85708F6-A559-B9E5-F930-9F8D465E6D6F}"/>
              </a:ext>
            </a:extLst>
          </p:cNvPr>
          <p:cNvSpPr/>
          <p:nvPr/>
        </p:nvSpPr>
        <p:spPr>
          <a:xfrm>
            <a:off x="1572791" y="3610685"/>
            <a:ext cx="1065152" cy="93849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투자자</a:t>
            </a:r>
            <a:endParaRPr lang="en-US" altLang="ko-KR" sz="140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B88D46E6-C814-F520-F603-C222EE48DD86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2637944" y="4046363"/>
            <a:ext cx="1065153" cy="15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>
            <a:extLst>
              <a:ext uri="{FF2B5EF4-FFF2-40B4-BE49-F238E27FC236}">
                <a16:creationId xmlns:a16="http://schemas.microsoft.com/office/drawing/2014/main" id="{B1C93BDE-AA51-6C5E-9F0D-F8B6137C0084}"/>
              </a:ext>
            </a:extLst>
          </p:cNvPr>
          <p:cNvSpPr/>
          <p:nvPr/>
        </p:nvSpPr>
        <p:spPr>
          <a:xfrm>
            <a:off x="3703096" y="2865895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차주</a:t>
            </a:r>
            <a:endParaRPr lang="en-US" altLang="ko-KR" sz="1200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9DC1254C-9205-D8AF-B81B-5B5C45F23504}"/>
              </a:ext>
            </a:extLst>
          </p:cNvPr>
          <p:cNvSpPr/>
          <p:nvPr/>
        </p:nvSpPr>
        <p:spPr>
          <a:xfrm>
            <a:off x="3703096" y="3813678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투자자</a:t>
            </a:r>
            <a:endParaRPr lang="en-US" altLang="ko-KR" sz="1200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440BAA86-C2FB-9A27-EC1E-967A2E137183}"/>
              </a:ext>
            </a:extLst>
          </p:cNvPr>
          <p:cNvSpPr/>
          <p:nvPr/>
        </p:nvSpPr>
        <p:spPr>
          <a:xfrm>
            <a:off x="5970046" y="3806669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코인</a:t>
            </a:r>
            <a:endParaRPr lang="en-US" altLang="ko-KR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3FA84B-0679-5289-D710-AC71B497287D}"/>
              </a:ext>
            </a:extLst>
          </p:cNvPr>
          <p:cNvSpPr txBox="1"/>
          <p:nvPr/>
        </p:nvSpPr>
        <p:spPr>
          <a:xfrm>
            <a:off x="5668992" y="2906372"/>
            <a:ext cx="1448908" cy="34051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Smart Contract</a:t>
            </a:r>
            <a:endParaRPr lang="ko-KR" altLang="en-US" sz="14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F1A11709-BB18-6060-32E6-C964474B7111}"/>
              </a:ext>
            </a:extLst>
          </p:cNvPr>
          <p:cNvCxnSpPr>
            <a:cxnSpLocks/>
          </p:cNvCxnSpPr>
          <p:nvPr/>
        </p:nvCxnSpPr>
        <p:spPr>
          <a:xfrm>
            <a:off x="4836571" y="3931690"/>
            <a:ext cx="993922" cy="6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DF249916-7278-A773-5C02-8356E5B82006}"/>
              </a:ext>
            </a:extLst>
          </p:cNvPr>
          <p:cNvCxnSpPr>
            <a:cxnSpLocks/>
          </p:cNvCxnSpPr>
          <p:nvPr/>
        </p:nvCxnSpPr>
        <p:spPr>
          <a:xfrm flipH="1">
            <a:off x="4836571" y="4049484"/>
            <a:ext cx="99392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3E5E06CB-E46B-BD9B-B674-002AD431465A}"/>
              </a:ext>
            </a:extLst>
          </p:cNvPr>
          <p:cNvCxnSpPr>
            <a:cxnSpLocks/>
          </p:cNvCxnSpPr>
          <p:nvPr/>
        </p:nvCxnSpPr>
        <p:spPr>
          <a:xfrm flipH="1">
            <a:off x="4675070" y="3080839"/>
            <a:ext cx="99392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101ADECD-33D1-E93F-E4B9-E0A2D7F3315E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768250" y="3076632"/>
            <a:ext cx="900743" cy="663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9120A37E-5F8B-85DB-809F-3D8ADCD71C0C}"/>
              </a:ext>
            </a:extLst>
          </p:cNvPr>
          <p:cNvCxnSpPr>
            <a:cxnSpLocks/>
          </p:cNvCxnSpPr>
          <p:nvPr/>
        </p:nvCxnSpPr>
        <p:spPr>
          <a:xfrm>
            <a:off x="2637943" y="2855884"/>
            <a:ext cx="993922" cy="6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CB80EB7-88AF-64F2-9D10-B3A64B0E17F5}"/>
              </a:ext>
            </a:extLst>
          </p:cNvPr>
          <p:cNvSpPr txBox="1"/>
          <p:nvPr/>
        </p:nvSpPr>
        <p:spPr>
          <a:xfrm>
            <a:off x="2664922" y="2582563"/>
            <a:ext cx="100540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2060"/>
                </a:solidFill>
              </a:rPr>
              <a:t>1.  </a:t>
            </a:r>
            <a:r>
              <a:rPr lang="ko-KR" altLang="en-US" sz="1100" dirty="0">
                <a:solidFill>
                  <a:srgbClr val="002060"/>
                </a:solidFill>
              </a:rPr>
              <a:t>계약 배포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A3274F-B5D6-9A3E-10ED-0BA7E44D51F1}"/>
              </a:ext>
            </a:extLst>
          </p:cNvPr>
          <p:cNvSpPr txBox="1"/>
          <p:nvPr/>
        </p:nvSpPr>
        <p:spPr>
          <a:xfrm>
            <a:off x="2635842" y="3110786"/>
            <a:ext cx="9557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2060"/>
                </a:solidFill>
              </a:rPr>
              <a:t>2. </a:t>
            </a:r>
            <a:r>
              <a:rPr lang="ko-KR" altLang="en-US" sz="1100" dirty="0">
                <a:solidFill>
                  <a:srgbClr val="002060"/>
                </a:solidFill>
              </a:rPr>
              <a:t>차주 등록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68E776-362F-BC10-DB66-C172620F8990}"/>
              </a:ext>
            </a:extLst>
          </p:cNvPr>
          <p:cNvSpPr txBox="1"/>
          <p:nvPr/>
        </p:nvSpPr>
        <p:spPr>
          <a:xfrm>
            <a:off x="2673630" y="3786580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3. </a:t>
            </a:r>
            <a:r>
              <a:rPr lang="ko-KR" altLang="en-US" sz="1100" spc="-150" dirty="0">
                <a:solidFill>
                  <a:srgbClr val="002060"/>
                </a:solidFill>
              </a:rPr>
              <a:t>투자자 등록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B991F0-50F4-A047-B52B-AD9B6D8DE733}"/>
              </a:ext>
            </a:extLst>
          </p:cNvPr>
          <p:cNvSpPr txBox="1"/>
          <p:nvPr/>
        </p:nvSpPr>
        <p:spPr>
          <a:xfrm>
            <a:off x="4691006" y="2805202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6. </a:t>
            </a:r>
            <a:r>
              <a:rPr lang="ko-KR" altLang="en-US" sz="1100" spc="-150" dirty="0">
                <a:solidFill>
                  <a:srgbClr val="002060"/>
                </a:solidFill>
              </a:rPr>
              <a:t>수익 발생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33A99D-4FBC-98B8-35D5-09DE79271EA7}"/>
              </a:ext>
            </a:extLst>
          </p:cNvPr>
          <p:cNvSpPr txBox="1"/>
          <p:nvPr/>
        </p:nvSpPr>
        <p:spPr>
          <a:xfrm>
            <a:off x="953647" y="4870931"/>
            <a:ext cx="10489657" cy="1898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스마트 </a:t>
            </a:r>
            <a:r>
              <a:rPr lang="ko-KR" altLang="en-US" sz="1600" b="0" i="0" dirty="0" err="1">
                <a:solidFill>
                  <a:srgbClr val="0D0D0D"/>
                </a:solidFill>
                <a:effectLst/>
                <a:latin typeface="ui-sans-serif"/>
              </a:rPr>
              <a:t>컨트랙트를</a:t>
            </a: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 블록체인에 배포한 후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, </a:t>
            </a: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발행인과 투자자의 디지털 지갑 정보를 등록하여 채권 거래를 시작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투자자는 지갑에 자금을 충전해 채권을 매수하며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, </a:t>
            </a: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이 과정과 소유 기록은 블록체인에 자동으로 등록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스마트 계약에 따라 수익은 투자 금액에 비례해 자동 계산 및 지급되며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, </a:t>
            </a: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모든 거래는 블록체인에 기록되어 투명성과 보안을 보장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b="0" i="0">
                <a:solidFill>
                  <a:srgbClr val="0D0D0D"/>
                </a:solidFill>
                <a:effectLst/>
                <a:latin typeface="ui-sans-serif"/>
                <a:sym typeface="Wingdings" panose="05000000000000000000" pitchFamily="2" charset="2"/>
              </a:rPr>
              <a:t>  </a:t>
            </a:r>
            <a:r>
              <a:rPr lang="ko-KR" altLang="en-US" sz="1600" b="0" i="0">
                <a:solidFill>
                  <a:srgbClr val="0D0D0D"/>
                </a:solidFill>
                <a:effectLst/>
                <a:latin typeface="ui-sans-serif"/>
              </a:rPr>
              <a:t>이를 </a:t>
            </a:r>
            <a:r>
              <a:rPr lang="ko-KR" altLang="en-US" sz="1600" b="0" i="0" dirty="0">
                <a:solidFill>
                  <a:srgbClr val="0D0D0D"/>
                </a:solidFill>
                <a:effectLst/>
                <a:latin typeface="ui-sans-serif"/>
              </a:rPr>
              <a:t>통해 중개자 없이 신뢰할 수 있는 채권 거래 환경이 제공</a:t>
            </a:r>
            <a:r>
              <a:rPr lang="en-US" altLang="ko-KR" sz="1600" b="0" i="0" dirty="0">
                <a:solidFill>
                  <a:srgbClr val="0D0D0D"/>
                </a:solidFill>
                <a:effectLst/>
                <a:latin typeface="ui-sans-serif"/>
              </a:rPr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17839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5018D-73C5-DD6A-70A4-652C75724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17E90949-E2BB-F1A5-BDCD-CA8FA99B6A1F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D53614-6831-29AA-7F6F-3C1537F68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6" y="3080417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D299E52-63CD-4C48-D8C8-6A64CB8C5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6" y="3080417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E781B-B19E-FC63-AB88-845BA2971512}"/>
              </a:ext>
            </a:extLst>
          </p:cNvPr>
          <p:cNvSpPr txBox="1"/>
          <p:nvPr/>
        </p:nvSpPr>
        <p:spPr>
          <a:xfrm>
            <a:off x="987425" y="895083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4.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블록체인을 통한 증권의 발행 과정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178F1-205F-B19B-0E61-12B50D82CD68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1E2ED1-15F9-68E5-F880-3BD78006CAE8}"/>
              </a:ext>
            </a:extLst>
          </p:cNvPr>
          <p:cNvSpPr txBox="1"/>
          <p:nvPr/>
        </p:nvSpPr>
        <p:spPr>
          <a:xfrm>
            <a:off x="1203884" y="1524530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채권 </a:t>
            </a:r>
            <a:r>
              <a:rPr lang="en-US" altLang="ko-KR" sz="1600" dirty="0"/>
              <a:t>STO </a:t>
            </a:r>
            <a:r>
              <a:rPr lang="ko-KR" altLang="en-US" sz="1600" dirty="0"/>
              <a:t>발행 프로세스의 트랜잭션 내용</a:t>
            </a:r>
            <a:endParaRPr lang="en-US" altLang="ko-KR" sz="1600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EE510B39-EDD6-95D1-D097-6CD51C91B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54652"/>
              </p:ext>
            </p:extLst>
          </p:nvPr>
        </p:nvGraphicFramePr>
        <p:xfrm>
          <a:off x="1063626" y="2360336"/>
          <a:ext cx="9224584" cy="3843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292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516329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b="1" kern="0" spc="-40" dirty="0">
                          <a:solidFill>
                            <a:srgbClr val="000000"/>
                          </a:solidFill>
                          <a:effectLst/>
                          <a:latin typeface="신명 신명조"/>
                          <a:ea typeface="신명 신명조"/>
                        </a:rPr>
                        <a:t>트랜잭션</a:t>
                      </a:r>
                      <a:endParaRPr lang="ko-KR" altLang="en-US" sz="1200" b="1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내용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계약 배포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사전에 설정한 스마트 컨트랙트를 블록체인 네트워크에 배포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차주 등록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차주의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이더리움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주소 등록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4226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투자자 등록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신규 투자자 등록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투자자의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이더리움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주소와 투자자 이름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기록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보유코인과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채권을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0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으로 초기화 시킴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67349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코인 매수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투자자의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현금토큰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매수 등록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채권 매수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투자자가 </a:t>
                      </a:r>
                      <a:r>
                        <a:rPr lang="ko-KR" alt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현금토큰으로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채권투자 실행 기록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수익 발생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차주의 기간 이자 지급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자동 지급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스마트계약 보유자는 차주에게서 받은 금액을 투자자에게 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자동자급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최소 투자 금액에 따라 투자자 수 결정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61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78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642F6-7435-4004-E551-824B7C683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BCCC255-AB37-4D2E-6637-124A676809AE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59EBD3-932E-E728-5399-F09EA81FA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732" y="3182018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A5C31D5-D5FE-20A9-9138-526EF119E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732" y="3182018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A31DBE-5BAA-3BC0-9646-60D724AA2AA0}"/>
              </a:ext>
            </a:extLst>
          </p:cNvPr>
          <p:cNvSpPr txBox="1"/>
          <p:nvPr/>
        </p:nvSpPr>
        <p:spPr>
          <a:xfrm>
            <a:off x="1000837" y="1041983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1.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기간단축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A52BE7-E893-8A08-3DBF-B3E0579B06AC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3.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편익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89B12-20E1-0110-797C-5350BEB67C73}"/>
              </a:ext>
            </a:extLst>
          </p:cNvPr>
          <p:cNvSpPr txBox="1"/>
          <p:nvPr/>
        </p:nvSpPr>
        <p:spPr>
          <a:xfrm>
            <a:off x="1000837" y="1617664"/>
            <a:ext cx="10753345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기반 채권 토큰 발행은 모집</a:t>
            </a:r>
            <a:r>
              <a:rPr lang="en-US" altLang="ko-KR" sz="1600" dirty="0"/>
              <a:t>, </a:t>
            </a:r>
            <a:r>
              <a:rPr lang="ko-KR" altLang="en-US" sz="1600" dirty="0"/>
              <a:t>청약</a:t>
            </a:r>
            <a:r>
              <a:rPr lang="en-US" altLang="ko-KR" sz="1600" dirty="0"/>
              <a:t>, </a:t>
            </a:r>
            <a:r>
              <a:rPr lang="ko-KR" altLang="en-US" sz="1600" dirty="0"/>
              <a:t>배분</a:t>
            </a:r>
            <a:r>
              <a:rPr lang="en-US" altLang="ko-KR" sz="1600" dirty="0"/>
              <a:t>, </a:t>
            </a:r>
            <a:r>
              <a:rPr lang="ko-KR" altLang="en-US" sz="1600" dirty="0"/>
              <a:t>발행</a:t>
            </a:r>
            <a:r>
              <a:rPr lang="en-US" altLang="ko-KR" sz="1600" dirty="0"/>
              <a:t>, </a:t>
            </a:r>
            <a:r>
              <a:rPr lang="ko-KR" altLang="en-US" sz="1600" dirty="0"/>
              <a:t>청산</a:t>
            </a:r>
            <a:r>
              <a:rPr lang="en-US" altLang="ko-KR" sz="1600" dirty="0"/>
              <a:t>, </a:t>
            </a:r>
            <a:r>
              <a:rPr lang="ko-KR" altLang="en-US" sz="1600" dirty="0"/>
              <a:t>결제 단계에서 시간을 크게 단축할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전통 채권 발행은 오프라인 작업으로 인해 많은 시간이 소요되지만</a:t>
            </a:r>
            <a:r>
              <a:rPr lang="en-US" altLang="ko-KR" sz="1600" dirty="0"/>
              <a:t>, </a:t>
            </a:r>
            <a:r>
              <a:rPr lang="ko-KR" altLang="en-US" sz="1600" dirty="0"/>
              <a:t>스마트 계약을 통한 </a:t>
            </a:r>
            <a:r>
              <a:rPr lang="en-US" altLang="ko-KR" sz="1600" dirty="0"/>
              <a:t>STP </a:t>
            </a:r>
            <a:r>
              <a:rPr lang="ko-KR" altLang="en-US" sz="1600" dirty="0"/>
              <a:t>자동화로 효율성을 높일 수 </a:t>
            </a:r>
            <a:r>
              <a:rPr lang="ko-KR" altLang="en-US" sz="1600" dirty="0" err="1"/>
              <a:t>있음발행</a:t>
            </a:r>
            <a:r>
              <a:rPr lang="ko-KR" altLang="en-US" sz="1600" dirty="0"/>
              <a:t> 과정에서 발생하는 비용은 </a:t>
            </a:r>
            <a:r>
              <a:rPr lang="en-US" altLang="ko-KR" sz="1600" dirty="0"/>
              <a:t>DART</a:t>
            </a:r>
            <a:r>
              <a:rPr lang="ko-KR" altLang="en-US" sz="1600" dirty="0"/>
              <a:t>를 통해 공개되며</a:t>
            </a:r>
            <a:r>
              <a:rPr lang="en-US" altLang="ko-KR" sz="1600" dirty="0"/>
              <a:t>, </a:t>
            </a:r>
            <a:r>
              <a:rPr lang="ko-KR" altLang="en-US" sz="1600" dirty="0"/>
              <a:t>수수료 항목의 합계만 공개됨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전통적인 채권 발행 기간은 최대 </a:t>
            </a:r>
            <a:r>
              <a:rPr lang="en-US" altLang="ko-KR" sz="1600" dirty="0"/>
              <a:t>30</a:t>
            </a:r>
            <a:r>
              <a:rPr lang="ko-KR" altLang="en-US" sz="1600" dirty="0"/>
              <a:t>일이지만</a:t>
            </a:r>
            <a:r>
              <a:rPr lang="en-US" altLang="ko-KR" sz="1600" dirty="0"/>
              <a:t>, </a:t>
            </a:r>
            <a:r>
              <a:rPr lang="ko-KR" altLang="en-US" sz="1600" dirty="0"/>
              <a:t>채권 토큰은 </a:t>
            </a:r>
            <a:r>
              <a:rPr lang="en-US" altLang="ko-KR" sz="1600" dirty="0"/>
              <a:t>T+1</a:t>
            </a:r>
            <a:r>
              <a:rPr lang="ko-KR" altLang="en-US" sz="1600" dirty="0"/>
              <a:t>을 통해 최소 </a:t>
            </a:r>
            <a:r>
              <a:rPr lang="en-US" altLang="ko-KR" sz="1600" dirty="0"/>
              <a:t>7</a:t>
            </a:r>
            <a:r>
              <a:rPr lang="ko-KR" altLang="en-US" sz="1600" dirty="0"/>
              <a:t>일에서 최대 </a:t>
            </a:r>
            <a:r>
              <a:rPr lang="en-US" altLang="ko-KR" sz="1600" dirty="0"/>
              <a:t>30</a:t>
            </a:r>
            <a:r>
              <a:rPr lang="ko-KR" altLang="en-US" sz="1600" dirty="0"/>
              <a:t>일까지 단축 가능함</a:t>
            </a:r>
            <a:endParaRPr lang="en-US" altLang="ko-KR" sz="1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7FA9D01-AF71-C414-E530-9EC7DD55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38" y="5528644"/>
            <a:ext cx="87604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789D0E6-CB4C-9EF4-1C9B-2D4705D90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038" y="5528644"/>
            <a:ext cx="87604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AE6C2-8985-085A-CBCF-16F9E109EB51}"/>
              </a:ext>
            </a:extLst>
          </p:cNvPr>
          <p:cNvSpPr txBox="1"/>
          <p:nvPr/>
        </p:nvSpPr>
        <p:spPr>
          <a:xfrm>
            <a:off x="1000836" y="3343310"/>
            <a:ext cx="9990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중개자 개입 제거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2920D2-3B80-4D23-F8D7-3A8B09D78E1D}"/>
              </a:ext>
            </a:extLst>
          </p:cNvPr>
          <p:cNvSpPr txBox="1"/>
          <p:nvPr/>
        </p:nvSpPr>
        <p:spPr>
          <a:xfrm>
            <a:off x="1217296" y="3972757"/>
            <a:ext cx="9512420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채권 토큰은 중앙예탁원</a:t>
            </a:r>
            <a:r>
              <a:rPr lang="en-US" altLang="ko-KR" sz="1600" dirty="0"/>
              <a:t>, </a:t>
            </a:r>
            <a:r>
              <a:rPr lang="ko-KR" altLang="en-US" sz="1600" dirty="0"/>
              <a:t>수탁자</a:t>
            </a:r>
            <a:r>
              <a:rPr lang="en-US" altLang="ko-KR" sz="1600" dirty="0"/>
              <a:t>, </a:t>
            </a:r>
            <a:r>
              <a:rPr lang="ko-KR" altLang="en-US" sz="1600" dirty="0"/>
              <a:t>거래소 등 중개자의 개입을 줄여 오류와 지연을 최소화할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기술로 스마트 계약을 통해 자동 발행</a:t>
            </a:r>
            <a:r>
              <a:rPr lang="en-US" altLang="ko-KR" sz="1600" dirty="0"/>
              <a:t>, </a:t>
            </a:r>
            <a:r>
              <a:rPr lang="ko-KR" altLang="en-US" sz="1600" dirty="0"/>
              <a:t>청산</a:t>
            </a:r>
            <a:r>
              <a:rPr lang="en-US" altLang="ko-KR" sz="1600" dirty="0"/>
              <a:t>, </a:t>
            </a:r>
            <a:r>
              <a:rPr lang="ko-KR" altLang="en-US" sz="1600" dirty="0"/>
              <a:t>결제가 가능해 중개자 없이 진행됨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전통 채권은 중개자 개입으로 인해 지연이 발생할 수 있으나</a:t>
            </a:r>
            <a:r>
              <a:rPr lang="en-US" altLang="ko-KR" sz="1600" dirty="0"/>
              <a:t>, </a:t>
            </a:r>
            <a:r>
              <a:rPr lang="ko-KR" altLang="en-US" sz="1600" dirty="0"/>
              <a:t>블록체인 네트워크에서는 실시간 총액 결제 및 증권대금 동시결제로 결제 지연과 거래 위험을 제거할 수 있음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65099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1DCFB8-3DF6-0B0A-552F-C30454FA1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875DD2C-D6BF-2332-597F-05F96CF4A4ED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845528-B454-1670-322E-A9CA0509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45" y="3269103"/>
            <a:ext cx="9941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3EF3CFF-6DDB-C8E9-9CBC-23E817364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45" y="3269103"/>
            <a:ext cx="9941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517D62-E5CA-C5F1-18AA-AE3757E753B3}"/>
              </a:ext>
            </a:extLst>
          </p:cNvPr>
          <p:cNvSpPr txBox="1"/>
          <p:nvPr/>
        </p:nvSpPr>
        <p:spPr>
          <a:xfrm>
            <a:off x="854944" y="1083769"/>
            <a:ext cx="1133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3.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투명성 제고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(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사기 및 위조 위험방지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)</a:t>
            </a:r>
            <a:endParaRPr lang="ko-KR" altLang="en-US" sz="2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2060"/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1A7FC-A36F-57BC-1EBF-F096D8C30B34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3.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편익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CBA043-8AF7-E39E-09FC-EEC489F2FACC}"/>
              </a:ext>
            </a:extLst>
          </p:cNvPr>
          <p:cNvSpPr txBox="1"/>
          <p:nvPr/>
        </p:nvSpPr>
        <p:spPr>
          <a:xfrm>
            <a:off x="1071403" y="1713216"/>
            <a:ext cx="10794593" cy="115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기반 채권 토큰은 모든 거래를 분산 원장에 기록하여 높은 투명성과 보안성을 제공함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거래 내역이 변경 불가능하게 기록되어 사기 및 위조 위험이 크게 줄어듦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거래 데이터는 암호화되어 </a:t>
            </a:r>
            <a:r>
              <a:rPr lang="ko-KR" altLang="en-US" sz="1600" dirty="0" err="1"/>
              <a:t>비허가</a:t>
            </a:r>
            <a:r>
              <a:rPr lang="ko-KR" altLang="en-US" sz="1600" dirty="0"/>
              <a:t> 접근이 불가능하며</a:t>
            </a:r>
            <a:r>
              <a:rPr lang="en-US" altLang="ko-KR" sz="1600" dirty="0"/>
              <a:t>, </a:t>
            </a:r>
            <a:r>
              <a:rPr lang="ko-KR" altLang="en-US" sz="1600" dirty="0"/>
              <a:t>참가자 간 실시간으로 투명하고 일관된 정보를 제공함</a:t>
            </a:r>
            <a:endParaRPr lang="en-US" altLang="ko-KR" sz="1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638F94D-5458-4B6F-1E43-3138D4B98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45" y="5615729"/>
            <a:ext cx="94422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47BF5C2-4C50-1619-27D3-FCE1303E3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45" y="5615729"/>
            <a:ext cx="94422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E68DE8-253B-FC45-1DDF-DA6F07A058A1}"/>
              </a:ext>
            </a:extLst>
          </p:cNvPr>
          <p:cNvSpPr txBox="1"/>
          <p:nvPr/>
        </p:nvSpPr>
        <p:spPr>
          <a:xfrm>
            <a:off x="854944" y="3430395"/>
            <a:ext cx="1076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4.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투자자 접근성 및 유동성 확대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9239DF-BEE1-12AD-A1FC-01C3A1D48F99}"/>
              </a:ext>
            </a:extLst>
          </p:cNvPr>
          <p:cNvSpPr txBox="1"/>
          <p:nvPr/>
        </p:nvSpPr>
        <p:spPr>
          <a:xfrm>
            <a:off x="1071403" y="4059842"/>
            <a:ext cx="10252726" cy="115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기반 채권 토큰은 투자자 접근성과 유동성을 높일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투자자는 블록체인 플랫폼을 통해 발행 정보에 쉽게 접근하고</a:t>
            </a:r>
            <a:r>
              <a:rPr lang="en-US" altLang="ko-KR" sz="1600" dirty="0"/>
              <a:t>, 24</a:t>
            </a:r>
            <a:r>
              <a:rPr lang="ko-KR" altLang="en-US" sz="1600" dirty="0"/>
              <a:t>시간 거래가 가능함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투자자의 요구에 맞춘 상품 제공 및 조각 투자를 통해 소액 투자도 가능하며</a:t>
            </a:r>
            <a:r>
              <a:rPr lang="en-US" altLang="ko-KR" sz="1600" dirty="0"/>
              <a:t>, </a:t>
            </a:r>
            <a:r>
              <a:rPr lang="ko-KR" altLang="en-US" sz="1600" dirty="0"/>
              <a:t>개인 투자자 접근성이 향상됨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476597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5C3C1-0093-0156-1764-3014A62A1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AE90CA8-EDCC-6B77-B6FD-76F21E8C2E49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90ABD-0EB3-9D14-1E33-E09E04FBB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2" y="3036875"/>
            <a:ext cx="8873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51E918E-490E-CA36-B633-42D8BFCF4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2" y="3036875"/>
            <a:ext cx="88730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D9144A-9990-8853-BF90-6DB031B5E1EE}"/>
              </a:ext>
            </a:extLst>
          </p:cNvPr>
          <p:cNvSpPr txBox="1"/>
          <p:nvPr/>
        </p:nvSpPr>
        <p:spPr>
          <a:xfrm>
            <a:off x="749141" y="851541"/>
            <a:ext cx="1011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5.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거래상대방 위험 감소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E77427-3315-93FF-D9FA-2FD5CC42E8D5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3.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편익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49D5A8-176D-8752-0373-0A6EDF56E21B}"/>
              </a:ext>
            </a:extLst>
          </p:cNvPr>
          <p:cNvSpPr txBox="1"/>
          <p:nvPr/>
        </p:nvSpPr>
        <p:spPr>
          <a:xfrm>
            <a:off x="965600" y="1480988"/>
            <a:ext cx="9634667" cy="115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채권 토큰화는 거래 상대방의 위험을 감소시킬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기반 지급결제 방식</a:t>
            </a:r>
            <a:r>
              <a:rPr lang="en-US" altLang="ko-KR" sz="1600" dirty="0"/>
              <a:t>(DvP </a:t>
            </a:r>
            <a:r>
              <a:rPr lang="ko-KR" altLang="en-US" sz="1600" dirty="0"/>
              <a:t>및 </a:t>
            </a:r>
            <a:r>
              <a:rPr lang="en-US" altLang="ko-KR" sz="1600" dirty="0"/>
              <a:t>RTGS)</a:t>
            </a:r>
            <a:r>
              <a:rPr lang="ko-KR" altLang="en-US" sz="1600" dirty="0"/>
              <a:t>을 통해 결제 지연 및 신용 위험이 줄어듦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동일 플랫폼에서 실시간 교환이 가능하여 담보 요건을 완화하고</a:t>
            </a:r>
            <a:r>
              <a:rPr lang="en-US" altLang="ko-KR" sz="1600" dirty="0"/>
              <a:t>, </a:t>
            </a:r>
            <a:r>
              <a:rPr lang="ko-KR" altLang="en-US" sz="1600" dirty="0"/>
              <a:t>자산 효율성을 높일 수 있음</a:t>
            </a:r>
            <a:endParaRPr lang="en-US" altLang="ko-KR" sz="1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C757C0C-61F8-0D40-96C3-EEFB311E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2" y="526454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735F034-CA20-4D42-5A32-5EC1B5E29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2" y="526454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8D841-4FEA-ECDF-F25C-CC85115355DF}"/>
              </a:ext>
            </a:extLst>
          </p:cNvPr>
          <p:cNvSpPr txBox="1"/>
          <p:nvPr/>
        </p:nvSpPr>
        <p:spPr>
          <a:xfrm>
            <a:off x="749141" y="3079208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6.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수탁 비용 절감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48BA9-D1C5-ABB7-1514-3B504E27C00D}"/>
              </a:ext>
            </a:extLst>
          </p:cNvPr>
          <p:cNvSpPr txBox="1"/>
          <p:nvPr/>
        </p:nvSpPr>
        <p:spPr>
          <a:xfrm>
            <a:off x="965600" y="3708655"/>
            <a:ext cx="8614757" cy="1891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채권 토큰화를 통해 수탁 과정에서 발생하는 다양한 비용을 절감할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기술로 수탁자의 역할을 최소화하여 관련 비용을 줄이며</a:t>
            </a:r>
            <a:r>
              <a:rPr lang="en-US" altLang="ko-KR" sz="1600" dirty="0"/>
              <a:t>, </a:t>
            </a:r>
            <a:r>
              <a:rPr lang="ko-KR" altLang="en-US" sz="1600" dirty="0"/>
              <a:t>자동화된 자산 관리가 가능함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수탁 비용은 최소 </a:t>
            </a:r>
            <a:r>
              <a:rPr lang="en-US" altLang="ko-KR" sz="1600" dirty="0"/>
              <a:t>33%</a:t>
            </a:r>
            <a:r>
              <a:rPr lang="ko-KR" altLang="en-US" sz="1600" dirty="0"/>
              <a:t>에서 최대 </a:t>
            </a:r>
            <a:r>
              <a:rPr lang="en-US" altLang="ko-KR" sz="1600" dirty="0"/>
              <a:t>64% </a:t>
            </a:r>
            <a:r>
              <a:rPr lang="ko-KR" altLang="en-US" sz="1600" dirty="0"/>
              <a:t>절감 효과가 있으며</a:t>
            </a:r>
            <a:r>
              <a:rPr lang="en-US" altLang="ko-KR" sz="1600" dirty="0"/>
              <a:t>, </a:t>
            </a:r>
            <a:r>
              <a:rPr lang="ko-KR" altLang="en-US" sz="1600" dirty="0"/>
              <a:t>유통 시장에서는 절감 효과가 </a:t>
            </a:r>
            <a:r>
              <a:rPr lang="en-US" altLang="ko-KR" sz="1600" dirty="0"/>
              <a:t>17%</a:t>
            </a:r>
            <a:r>
              <a:rPr lang="ko-KR" altLang="en-US" sz="1600" dirty="0"/>
              <a:t>에서 </a:t>
            </a:r>
            <a:r>
              <a:rPr lang="en-US" altLang="ko-KR" sz="1600" dirty="0"/>
              <a:t>50% </a:t>
            </a:r>
            <a:r>
              <a:rPr lang="ko-KR" altLang="en-US" sz="1600" dirty="0"/>
              <a:t>수준으로 나타남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491113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E8189-09CA-249F-997A-2E2DECA36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0CE6F33-812F-E572-1D77-32264E284629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7A418F-7A63-2999-406F-1C7E8366B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6" y="3211046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5ADAAD2-3233-8709-239D-F6080EA2D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26" y="3211046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C456A1-216C-C48C-8F7E-383BB89F55FC}"/>
              </a:ext>
            </a:extLst>
          </p:cNvPr>
          <p:cNvSpPr txBox="1"/>
          <p:nvPr/>
        </p:nvSpPr>
        <p:spPr>
          <a:xfrm>
            <a:off x="987425" y="1025712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7.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발행 비용 절감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B619A8-ABDD-5635-1739-68F0BD6C4C5C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3.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편익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A25CA6-5111-8D29-5843-51E072B28E75}"/>
              </a:ext>
            </a:extLst>
          </p:cNvPr>
          <p:cNvSpPr txBox="1"/>
          <p:nvPr/>
        </p:nvSpPr>
        <p:spPr>
          <a:xfrm>
            <a:off x="1073922" y="1611742"/>
            <a:ext cx="8614757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Khan et al.(2022)</a:t>
            </a:r>
            <a:r>
              <a:rPr lang="ko-KR" altLang="en-US" sz="1600" dirty="0"/>
              <a:t>의 연구는 채권 토큰화를 통한 발행비용 절감에 대한 대표적 연구임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이슬람 전통채권 </a:t>
            </a:r>
            <a:r>
              <a:rPr lang="en-US" altLang="ko-KR" sz="1600" dirty="0"/>
              <a:t>Sukuk</a:t>
            </a:r>
            <a:r>
              <a:rPr lang="ko-KR" altLang="en-US" sz="1600" dirty="0"/>
              <a:t>를 대상으로 채권 토큰과 전통채권의 발행비용을 비교함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공적 블록체인 발행은 전통 방식 대비 </a:t>
            </a:r>
            <a:r>
              <a:rPr lang="en-US" altLang="ko-KR" sz="1600" dirty="0"/>
              <a:t>60.62%, </a:t>
            </a:r>
            <a:r>
              <a:rPr lang="ko-KR" altLang="en-US" sz="1600" dirty="0"/>
              <a:t>사적 블록체인 발행은 </a:t>
            </a:r>
            <a:r>
              <a:rPr lang="en-US" altLang="ko-KR" sz="1600" dirty="0"/>
              <a:t>64.57%</a:t>
            </a:r>
            <a:r>
              <a:rPr lang="ko-KR" altLang="en-US" sz="1600" dirty="0"/>
              <a:t>의 비용 절감 효과가 나타남</a:t>
            </a:r>
            <a:endParaRPr lang="en-US" altLang="ko-KR" sz="1600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4B9868A-81E7-3B91-FAFE-98DA9BC22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38238"/>
              </p:ext>
            </p:extLst>
          </p:nvPr>
        </p:nvGraphicFramePr>
        <p:xfrm>
          <a:off x="1073922" y="3603171"/>
          <a:ext cx="8090263" cy="2232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411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631475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Sukuk issuance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Total cost = Fees and Expenses + Issue price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Fees and Expenses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Conventional issuance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$7,165,532 (1.4311%)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115.11bp</a:t>
                      </a:r>
                      <a:b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$5,755,532 (1.1511%)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Tokenization on public Ethereum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$3,676,316 (0.7433%)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45.33bp</a:t>
                      </a:r>
                      <a:b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$2,266,316 (0.4533%)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Tokenization on consortium blockchain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$3,443,734 (0.6907%)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40.78bp</a:t>
                      </a:r>
                      <a:b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$2,033,734 (0.40789%)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Tokenization on internal blockchain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$3,432,815 (0.6885%)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40.57bp</a:t>
                      </a:r>
                      <a:b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$2,022,815(0.40570%)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61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432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BA33B-E995-B032-0334-00CCCE938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77A701A5-BB7D-2119-1FF2-70FEEE44A9B5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D54C0C-2EA3-5601-CAFF-B7329CCC5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903" y="32400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0CAD883-229A-72AF-351E-DED1BD67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903" y="32400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3FAEBA-CABD-FB70-ECC8-6E204E05FDFE}"/>
              </a:ext>
            </a:extLst>
          </p:cNvPr>
          <p:cNvSpPr txBox="1"/>
          <p:nvPr/>
        </p:nvSpPr>
        <p:spPr>
          <a:xfrm>
            <a:off x="1073702" y="105474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7.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발행 비용 절감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F84E1-1801-5358-07E8-1A6FE419BE42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3.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편익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CB8392-3BA5-0772-D2D3-E6024BEF2F72}"/>
              </a:ext>
            </a:extLst>
          </p:cNvPr>
          <p:cNvSpPr txBox="1"/>
          <p:nvPr/>
        </p:nvSpPr>
        <p:spPr>
          <a:xfrm>
            <a:off x="1160199" y="1640771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블록체인 분산원장기반 증권 발행비용 절감사례</a:t>
            </a:r>
            <a:endParaRPr lang="en-US" altLang="ko-KR" sz="1600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CD617415-E3C5-5E64-32D0-576817FFD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77957"/>
              </p:ext>
            </p:extLst>
          </p:nvPr>
        </p:nvGraphicFramePr>
        <p:xfrm>
          <a:off x="1149903" y="2777067"/>
          <a:ext cx="8614755" cy="275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8759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22763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1424182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  <a:gridCol w="1424182">
                  <a:extLst>
                    <a:ext uri="{9D8B030D-6E8A-4147-A177-3AD203B41FA5}">
                      <a16:colId xmlns:a16="http://schemas.microsoft.com/office/drawing/2014/main" val="860587154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선행 연구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전통채권 대비 절감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발행자산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762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HSBC &amp; SDFA(2019)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사적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89%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Green Bond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762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Entoro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Capital(2019)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사적 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39%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사모증권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762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Cash Link &amp; Finoa(2020)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총비용 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14-68% 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주식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부동산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독일토큰증권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762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Cash Link &amp; Finoa(2020)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 비용 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59% 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절감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 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B2B2C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en-US" sz="1200" kern="0" spc="-4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Lambert et al.,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IPO 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대비 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50%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이상 절감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주식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7620" algn="ctr" fontAlgn="base" latinLnBrk="0">
                        <a:lnSpc>
                          <a:spcPct val="164000"/>
                        </a:lnSpc>
                      </a:pP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Global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61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578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2AB59-726C-B380-F6A9-87843BF0F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3AF3A02-21A6-3B56-6699-FC72279506EE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F226D-52E2-9E7F-0CDC-06746B292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44" y="319653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7FEDFC9-0BF3-F6C4-EB07-05B5281C3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44" y="319653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7FEC6F-B190-D402-C8ED-55D4BB1F346D}"/>
              </a:ext>
            </a:extLst>
          </p:cNvPr>
          <p:cNvSpPr txBox="1"/>
          <p:nvPr/>
        </p:nvSpPr>
        <p:spPr>
          <a:xfrm>
            <a:off x="933443" y="1011198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1.1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부산금융중심지 역내 공기업의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특수채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규모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28430-B879-8A80-3C43-34FD153D05B4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07670D0-3530-7EB0-C27C-54054BA76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50170"/>
              </p:ext>
            </p:extLst>
          </p:nvPr>
        </p:nvGraphicFramePr>
        <p:xfrm>
          <a:off x="2486335" y="2252542"/>
          <a:ext cx="5369652" cy="1641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1527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2958125">
                  <a:extLst>
                    <a:ext uri="{9D8B030D-6E8A-4147-A177-3AD203B41FA5}">
                      <a16:colId xmlns:a16="http://schemas.microsoft.com/office/drawing/2014/main" val="2001545184"/>
                    </a:ext>
                  </a:extLst>
                </a:gridCol>
              </a:tblGrid>
              <a:tr h="3868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수치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313598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금액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694,100,000,000 (6,941</a:t>
                      </a:r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억 원</a:t>
                      </a:r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313598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쿠폰 빈도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반기별</a:t>
                      </a:r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</a:t>
                      </a:r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년에 두차례</a:t>
                      </a:r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260736"/>
                  </a:ext>
                </a:extLst>
              </a:tr>
              <a:tr h="313598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연간 이익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379.4bp(3.794%)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321967"/>
                  </a:ext>
                </a:extLst>
              </a:tr>
              <a:tr h="313598"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기간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년</a:t>
                      </a:r>
                      <a:endParaRPr lang="en-US" altLang="ko-K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6388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53AF55B-3A12-B696-D80F-158A76DAC351}"/>
              </a:ext>
            </a:extLst>
          </p:cNvPr>
          <p:cNvSpPr txBox="1"/>
          <p:nvPr/>
        </p:nvSpPr>
        <p:spPr>
          <a:xfrm>
            <a:off x="1149902" y="4436190"/>
            <a:ext cx="8614757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2023</a:t>
            </a:r>
            <a:r>
              <a:rPr lang="ko-KR" altLang="en-US" sz="1600" dirty="0"/>
              <a:t>년 </a:t>
            </a:r>
            <a:r>
              <a:rPr lang="en-US" altLang="ko-KR" sz="1600" dirty="0"/>
              <a:t>3</a:t>
            </a:r>
            <a:r>
              <a:rPr lang="ko-KR" altLang="en-US" sz="1600" dirty="0"/>
              <a:t>월 </a:t>
            </a:r>
            <a:r>
              <a:rPr lang="en-US" altLang="ko-KR" sz="1600" dirty="0"/>
              <a:t>1</a:t>
            </a:r>
            <a:r>
              <a:rPr lang="ko-KR" altLang="en-US" sz="1600" dirty="0"/>
              <a:t>일 기준 부산광역시 공기업의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잔액은 약 </a:t>
            </a:r>
            <a:r>
              <a:rPr lang="en-US" altLang="ko-KR" sz="1600" dirty="0"/>
              <a:t>181</a:t>
            </a:r>
            <a:r>
              <a:rPr lang="ko-KR" altLang="en-US" sz="1600" dirty="0"/>
              <a:t>조 </a:t>
            </a:r>
            <a:r>
              <a:rPr lang="en-US" altLang="ko-KR" sz="1600" dirty="0"/>
              <a:t>7,200</a:t>
            </a:r>
            <a:r>
              <a:rPr lang="ko-KR" altLang="en-US" sz="1600" dirty="0"/>
              <a:t>억 원임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한국주택금융공사의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잔액이 </a:t>
            </a:r>
            <a:r>
              <a:rPr lang="en-US" altLang="ko-KR" sz="1600" dirty="0"/>
              <a:t>171</a:t>
            </a:r>
            <a:r>
              <a:rPr lang="ko-KR" altLang="en-US" sz="1600" dirty="0"/>
              <a:t>조 </a:t>
            </a:r>
            <a:r>
              <a:rPr lang="en-US" altLang="ko-KR" sz="1600" dirty="0"/>
              <a:t>2,548</a:t>
            </a:r>
            <a:r>
              <a:rPr lang="ko-KR" altLang="en-US" sz="1600" dirty="0"/>
              <a:t>억 원으로 대다수를 차지함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발행 과정에서 발생하는 비용은 </a:t>
            </a:r>
            <a:r>
              <a:rPr lang="en-US" altLang="ko-KR" sz="1600" dirty="0"/>
              <a:t>DART</a:t>
            </a:r>
            <a:r>
              <a:rPr lang="ko-KR" altLang="en-US" sz="1600" dirty="0"/>
              <a:t>를 통해 공개되며</a:t>
            </a:r>
            <a:r>
              <a:rPr lang="en-US" altLang="ko-KR" sz="1600" dirty="0"/>
              <a:t>, </a:t>
            </a:r>
            <a:r>
              <a:rPr lang="ko-KR" altLang="en-US" sz="1600" dirty="0"/>
              <a:t>수수료 항목의 합계만 공개됨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본 연구에서는 다양한 공시 자료와 사례를 통해 각 발행 과정의 수수료 비용을 추정함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90336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FC70A-BAF5-E5E9-FD5D-7CD8EC451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FD9728FA-EF16-5229-75CD-505F6ED0FDFB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05654-4AB9-62F5-9DCD-03926E789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9BA7A6-994A-82DA-37E8-A775FEBE6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49339-C3BF-6E62-7841-6F79C1C08D0A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목차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C664D0-B32C-2D0B-E495-CDDC66A56992}"/>
              </a:ext>
            </a:extLst>
          </p:cNvPr>
          <p:cNvSpPr txBox="1"/>
          <p:nvPr/>
        </p:nvSpPr>
        <p:spPr>
          <a:xfrm>
            <a:off x="460864" y="1329162"/>
            <a:ext cx="8614757" cy="419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dirty="0"/>
              <a:t>서론</a:t>
            </a:r>
            <a:endParaRPr lang="en-US" altLang="ko-KR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dirty="0" err="1"/>
              <a:t>채권토큰의</a:t>
            </a:r>
            <a:r>
              <a:rPr lang="ko-KR" altLang="en-US" sz="2400" dirty="0"/>
              <a:t> 정의 및 내용</a:t>
            </a:r>
            <a:endParaRPr lang="en-US" altLang="ko-KR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dirty="0" err="1"/>
              <a:t>채권토큰의</a:t>
            </a:r>
            <a:r>
              <a:rPr lang="ko-KR" altLang="en-US" sz="2400" dirty="0"/>
              <a:t> 편익</a:t>
            </a:r>
            <a:endParaRPr lang="en-US" altLang="ko-KR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dirty="0" err="1"/>
              <a:t>채권토큰화</a:t>
            </a:r>
            <a:r>
              <a:rPr lang="ko-KR" altLang="en-US" sz="2400" dirty="0"/>
              <a:t> 발행비용 실증분석</a:t>
            </a:r>
            <a:endParaRPr lang="en-US" altLang="ko-KR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ko-KR" altLang="en-US" sz="2400" dirty="0"/>
              <a:t>결론</a:t>
            </a:r>
            <a:endParaRPr lang="en-US" altLang="ko-KR" sz="2400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94616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F9795-9B4D-3666-E680-B90E3A79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597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B2B2F48-5B18-8FC7-5250-28EA2D768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597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3F268D-9484-2D72-DB8C-EE41AC3F7D67}"/>
              </a:ext>
            </a:extLst>
          </p:cNvPr>
          <p:cNvSpPr txBox="1"/>
          <p:nvPr/>
        </p:nvSpPr>
        <p:spPr>
          <a:xfrm>
            <a:off x="1848653" y="2323474"/>
            <a:ext cx="54956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가상 계좌 구현</a:t>
            </a:r>
            <a:r>
              <a:rPr lang="en-US" altLang="ko-KR" sz="1400" dirty="0"/>
              <a:t>(Ganache) </a:t>
            </a:r>
            <a:r>
              <a:rPr lang="ko-KR" altLang="en-US" sz="1400" dirty="0"/>
              <a:t>및 연동</a:t>
            </a:r>
            <a:r>
              <a:rPr lang="en-US" altLang="ko-KR" sz="1400" dirty="0"/>
              <a:t>(</a:t>
            </a:r>
            <a:r>
              <a:rPr lang="en-US" altLang="ko-KR" sz="1400" dirty="0" err="1"/>
              <a:t>Metamask</a:t>
            </a:r>
            <a:r>
              <a:rPr lang="en-US" altLang="ko-KR" sz="1400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/>
              <a:t>전송 수수료</a:t>
            </a:r>
            <a:r>
              <a:rPr lang="en-US" altLang="ko-KR" sz="1400" dirty="0"/>
              <a:t>(ETH) : 2024</a:t>
            </a:r>
            <a:r>
              <a:rPr lang="ko-KR" altLang="en-US" sz="1400" dirty="0"/>
              <a:t>년 </a:t>
            </a:r>
            <a:r>
              <a:rPr lang="en-US" altLang="ko-KR" sz="1400" dirty="0"/>
              <a:t>5</a:t>
            </a:r>
            <a:r>
              <a:rPr lang="ko-KR" altLang="en-US" sz="1400" dirty="0"/>
              <a:t>월 </a:t>
            </a:r>
            <a:r>
              <a:rPr lang="en-US" altLang="ko-KR" sz="1400" dirty="0"/>
              <a:t>1</a:t>
            </a:r>
            <a:r>
              <a:rPr lang="ko-KR" altLang="en-US" sz="1400" dirty="0"/>
              <a:t>일 기준</a:t>
            </a:r>
            <a:endParaRPr lang="en-US" altLang="ko-KR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/>
              <a:t>이더리움</a:t>
            </a:r>
            <a:r>
              <a:rPr lang="ko-KR" altLang="en-US" sz="1400" dirty="0"/>
              <a:t> 가격 </a:t>
            </a:r>
            <a:r>
              <a:rPr lang="en-US" altLang="ko-KR" sz="1400" dirty="0"/>
              <a:t>: 2024</a:t>
            </a:r>
            <a:r>
              <a:rPr lang="ko-KR" altLang="en-US" sz="1400" dirty="0"/>
              <a:t>년 </a:t>
            </a:r>
            <a:r>
              <a:rPr lang="en-US" altLang="ko-KR" sz="1400" dirty="0"/>
              <a:t>5</a:t>
            </a:r>
            <a:r>
              <a:rPr lang="ko-KR" altLang="en-US" sz="1400" dirty="0"/>
              <a:t>월 </a:t>
            </a:r>
            <a:r>
              <a:rPr lang="en-US" altLang="ko-KR" sz="1400" dirty="0"/>
              <a:t>1</a:t>
            </a:r>
            <a:r>
              <a:rPr lang="ko-KR" altLang="en-US" sz="1400" dirty="0"/>
              <a:t>일 기준</a:t>
            </a:r>
            <a:r>
              <a:rPr lang="en-US" altLang="ko-KR" sz="1400" dirty="0"/>
              <a:t>(4,186,000</a:t>
            </a:r>
            <a:r>
              <a:rPr lang="ko-KR" altLang="en-US" sz="1400" dirty="0"/>
              <a:t>원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업비트</a:t>
            </a:r>
            <a:r>
              <a:rPr lang="en-US" altLang="ko-KR" sz="1400" dirty="0"/>
              <a:t>)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D4F50A72-2970-E368-DA8D-5B1D9BDDB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042" y="2919148"/>
            <a:ext cx="1622608" cy="27852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59598B-0FFD-4BD7-E9D4-00D8A39261B8}"/>
              </a:ext>
            </a:extLst>
          </p:cNvPr>
          <p:cNvSpPr txBox="1"/>
          <p:nvPr/>
        </p:nvSpPr>
        <p:spPr>
          <a:xfrm>
            <a:off x="958396" y="85154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1.2.1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공적 블록체인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48CCF-A1DA-B7A1-9331-812E1072EEDC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15A5E7-C37C-8E48-8FF0-A891E8EF43EB}"/>
              </a:ext>
            </a:extLst>
          </p:cNvPr>
          <p:cNvSpPr txBox="1"/>
          <p:nvPr/>
        </p:nvSpPr>
        <p:spPr>
          <a:xfrm>
            <a:off x="1044893" y="1437571"/>
            <a:ext cx="8614757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스마트 </a:t>
            </a:r>
            <a:r>
              <a:rPr lang="ko-KR" altLang="en-US" sz="1600" dirty="0" err="1"/>
              <a:t>컨트랙트</a:t>
            </a:r>
            <a:r>
              <a:rPr lang="ko-KR" altLang="en-US" sz="1600" dirty="0"/>
              <a:t> 환경을 구현하기 위해 </a:t>
            </a:r>
            <a:r>
              <a:rPr lang="en-US" altLang="ko-KR" sz="1600" dirty="0"/>
              <a:t>Remix IDE</a:t>
            </a:r>
            <a:r>
              <a:rPr lang="ko-KR" altLang="en-US" sz="1600" dirty="0"/>
              <a:t>를 이용하여 </a:t>
            </a:r>
            <a:r>
              <a:rPr lang="en-US" altLang="ko-KR" sz="1600" dirty="0"/>
              <a:t>Solidity </a:t>
            </a:r>
            <a:r>
              <a:rPr lang="ko-KR" altLang="en-US" sz="1600" dirty="0"/>
              <a:t>언어 사용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/>
              <a:t>Test Net </a:t>
            </a:r>
            <a:r>
              <a:rPr lang="ko-KR" altLang="en-US" sz="1600" dirty="0"/>
              <a:t>환경과 </a:t>
            </a:r>
            <a:r>
              <a:rPr lang="en-US" altLang="ko-KR" sz="1600" dirty="0"/>
              <a:t>Main Net </a:t>
            </a:r>
            <a:r>
              <a:rPr lang="ko-KR" altLang="en-US" sz="1600" dirty="0"/>
              <a:t>환경의 </a:t>
            </a:r>
            <a:r>
              <a:rPr lang="en-US" altLang="ko-KR" sz="1600" dirty="0"/>
              <a:t>Transaction Fee </a:t>
            </a:r>
            <a:r>
              <a:rPr lang="ko-KR" altLang="en-US" sz="1600" dirty="0"/>
              <a:t>산출 및 수수료 계산 진행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894D7-4EA7-7B24-C0C3-7137D7752F03}"/>
              </a:ext>
            </a:extLst>
          </p:cNvPr>
          <p:cNvSpPr txBox="1"/>
          <p:nvPr/>
        </p:nvSpPr>
        <p:spPr>
          <a:xfrm>
            <a:off x="4773667" y="4797659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7. </a:t>
            </a:r>
            <a:r>
              <a:rPr lang="ko-KR" altLang="en-US" sz="1100" spc="-150" dirty="0">
                <a:solidFill>
                  <a:srgbClr val="002060"/>
                </a:solidFill>
              </a:rPr>
              <a:t>자동 지급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A7F8CD-C99B-0DDB-B4CA-B3507C138436}"/>
              </a:ext>
            </a:extLst>
          </p:cNvPr>
          <p:cNvSpPr txBox="1"/>
          <p:nvPr/>
        </p:nvSpPr>
        <p:spPr>
          <a:xfrm>
            <a:off x="4398719" y="5549643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5. </a:t>
            </a:r>
            <a:r>
              <a:rPr lang="ko-KR" altLang="en-US" sz="1100" spc="-150" dirty="0">
                <a:solidFill>
                  <a:srgbClr val="002060"/>
                </a:solidFill>
              </a:rPr>
              <a:t>채권 투자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40AE71-3F36-99AB-DBE1-2C2126118542}"/>
              </a:ext>
            </a:extLst>
          </p:cNvPr>
          <p:cNvSpPr txBox="1"/>
          <p:nvPr/>
        </p:nvSpPr>
        <p:spPr>
          <a:xfrm>
            <a:off x="4380119" y="5139994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4. </a:t>
            </a:r>
            <a:r>
              <a:rPr lang="ko-KR" altLang="en-US" sz="1100" spc="-150" dirty="0">
                <a:solidFill>
                  <a:srgbClr val="002060"/>
                </a:solidFill>
              </a:rPr>
              <a:t>코인 매수</a:t>
            </a: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2D732B6F-6430-DA04-1159-DE9974D7F48F}"/>
              </a:ext>
            </a:extLst>
          </p:cNvPr>
          <p:cNvSpPr/>
          <p:nvPr/>
        </p:nvSpPr>
        <p:spPr>
          <a:xfrm>
            <a:off x="1108337" y="4135889"/>
            <a:ext cx="1065152" cy="93849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발행인</a:t>
            </a:r>
            <a:endParaRPr lang="en-US" altLang="ko-KR" sz="140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B46E894E-B9B9-37C2-C1B6-EEE6C653E534}"/>
              </a:ext>
            </a:extLst>
          </p:cNvPr>
          <p:cNvCxnSpPr>
            <a:cxnSpLocks/>
            <a:stCxn id="17" idx="6"/>
            <a:endCxn id="25" idx="2"/>
          </p:cNvCxnSpPr>
          <p:nvPr/>
        </p:nvCxnSpPr>
        <p:spPr>
          <a:xfrm flipV="1">
            <a:off x="2173490" y="4605138"/>
            <a:ext cx="106515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EF10A26-5557-F902-6E38-7649740F1F73}"/>
              </a:ext>
            </a:extLst>
          </p:cNvPr>
          <p:cNvSpPr/>
          <p:nvPr/>
        </p:nvSpPr>
        <p:spPr>
          <a:xfrm>
            <a:off x="2524882" y="3802744"/>
            <a:ext cx="4924425" cy="246959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4F2CF5-C310-2046-1A12-38E26D80C0BF}"/>
              </a:ext>
            </a:extLst>
          </p:cNvPr>
          <p:cNvSpPr txBox="1"/>
          <p:nvPr/>
        </p:nvSpPr>
        <p:spPr>
          <a:xfrm>
            <a:off x="2840888" y="3544789"/>
            <a:ext cx="1797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Blockchain Network</a:t>
            </a:r>
            <a:endParaRPr lang="ko-KR" altLang="en-US" sz="1400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4E44A512-2078-1E61-D405-40C5699AE782}"/>
              </a:ext>
            </a:extLst>
          </p:cNvPr>
          <p:cNvSpPr/>
          <p:nvPr/>
        </p:nvSpPr>
        <p:spPr>
          <a:xfrm>
            <a:off x="3167412" y="4212088"/>
            <a:ext cx="3552825" cy="159076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852729-DF52-F5FB-1C55-72327D016ED7}"/>
              </a:ext>
            </a:extLst>
          </p:cNvPr>
          <p:cNvSpPr txBox="1"/>
          <p:nvPr/>
        </p:nvSpPr>
        <p:spPr>
          <a:xfrm>
            <a:off x="3375747" y="3963766"/>
            <a:ext cx="1421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Smart Contract</a:t>
            </a:r>
            <a:endParaRPr lang="ko-KR" altLang="en-US" sz="1400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4A35377B-6E8D-8520-511F-1A3378DB7207}"/>
              </a:ext>
            </a:extLst>
          </p:cNvPr>
          <p:cNvSpPr/>
          <p:nvPr/>
        </p:nvSpPr>
        <p:spPr>
          <a:xfrm>
            <a:off x="1108337" y="5117243"/>
            <a:ext cx="1065152" cy="93849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투자자</a:t>
            </a:r>
            <a:endParaRPr lang="en-US" altLang="ko-KR" sz="14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F996EF80-DED8-75D9-D543-9978C84BE446}"/>
              </a:ext>
            </a:extLst>
          </p:cNvPr>
          <p:cNvCxnSpPr>
            <a:cxnSpLocks/>
            <a:endCxn id="26" idx="2"/>
          </p:cNvCxnSpPr>
          <p:nvPr/>
        </p:nvCxnSpPr>
        <p:spPr>
          <a:xfrm flipV="1">
            <a:off x="2173490" y="5552921"/>
            <a:ext cx="1065153" cy="15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타원 24">
            <a:extLst>
              <a:ext uri="{FF2B5EF4-FFF2-40B4-BE49-F238E27FC236}">
                <a16:creationId xmlns:a16="http://schemas.microsoft.com/office/drawing/2014/main" id="{D98A40B2-6250-B947-2769-01BC95142102}"/>
              </a:ext>
            </a:extLst>
          </p:cNvPr>
          <p:cNvSpPr/>
          <p:nvPr/>
        </p:nvSpPr>
        <p:spPr>
          <a:xfrm>
            <a:off x="3238642" y="4372453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차주</a:t>
            </a:r>
            <a:endParaRPr lang="en-US" altLang="ko-KR" sz="1200" dirty="0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DAC11555-A7B6-ABED-9203-7BC1EE870432}"/>
              </a:ext>
            </a:extLst>
          </p:cNvPr>
          <p:cNvSpPr/>
          <p:nvPr/>
        </p:nvSpPr>
        <p:spPr>
          <a:xfrm>
            <a:off x="3238642" y="5320236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투자자</a:t>
            </a:r>
            <a:endParaRPr lang="en-US" altLang="ko-KR" sz="1200" dirty="0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F4C17768-50D9-A7A3-166C-7B5D8ACB10A4}"/>
              </a:ext>
            </a:extLst>
          </p:cNvPr>
          <p:cNvSpPr/>
          <p:nvPr/>
        </p:nvSpPr>
        <p:spPr>
          <a:xfrm>
            <a:off x="5505592" y="5313227"/>
            <a:ext cx="993922" cy="4653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코인</a:t>
            </a:r>
            <a:endParaRPr lang="en-US" altLang="ko-KR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BA8A0C-CB1F-31A4-E23E-3AD4BF5DAB8A}"/>
              </a:ext>
            </a:extLst>
          </p:cNvPr>
          <p:cNvSpPr txBox="1"/>
          <p:nvPr/>
        </p:nvSpPr>
        <p:spPr>
          <a:xfrm>
            <a:off x="5204538" y="4412930"/>
            <a:ext cx="1448908" cy="34051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Smart Contract</a:t>
            </a:r>
            <a:endParaRPr lang="ko-KR" altLang="en-US" sz="1400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E9A911D9-E1E4-48A8-58E7-9730C7B30C85}"/>
              </a:ext>
            </a:extLst>
          </p:cNvPr>
          <p:cNvCxnSpPr>
            <a:cxnSpLocks/>
          </p:cNvCxnSpPr>
          <p:nvPr/>
        </p:nvCxnSpPr>
        <p:spPr>
          <a:xfrm>
            <a:off x="4372117" y="5438248"/>
            <a:ext cx="993922" cy="6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FE0B609C-2726-3775-A5C3-5E36DB7E2B9F}"/>
              </a:ext>
            </a:extLst>
          </p:cNvPr>
          <p:cNvCxnSpPr>
            <a:cxnSpLocks/>
          </p:cNvCxnSpPr>
          <p:nvPr/>
        </p:nvCxnSpPr>
        <p:spPr>
          <a:xfrm flipH="1">
            <a:off x="4372117" y="5556042"/>
            <a:ext cx="99392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4C352A6A-2274-4CEF-8E92-CC6CE0A4BFA6}"/>
              </a:ext>
            </a:extLst>
          </p:cNvPr>
          <p:cNvCxnSpPr>
            <a:cxnSpLocks/>
          </p:cNvCxnSpPr>
          <p:nvPr/>
        </p:nvCxnSpPr>
        <p:spPr>
          <a:xfrm flipH="1">
            <a:off x="4210616" y="4587397"/>
            <a:ext cx="99392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E0F10BDD-8E7C-A749-DC65-57CAAA6E8A20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4303796" y="4583190"/>
            <a:ext cx="900743" cy="663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97DD74DE-88D4-9F17-7651-95B53A7A67ED}"/>
              </a:ext>
            </a:extLst>
          </p:cNvPr>
          <p:cNvCxnSpPr>
            <a:cxnSpLocks/>
          </p:cNvCxnSpPr>
          <p:nvPr/>
        </p:nvCxnSpPr>
        <p:spPr>
          <a:xfrm>
            <a:off x="2173489" y="4362442"/>
            <a:ext cx="993922" cy="6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2152DBC-E1E3-F09E-785D-FDCB637A2F11}"/>
              </a:ext>
            </a:extLst>
          </p:cNvPr>
          <p:cNvSpPr txBox="1"/>
          <p:nvPr/>
        </p:nvSpPr>
        <p:spPr>
          <a:xfrm>
            <a:off x="2200468" y="4089121"/>
            <a:ext cx="100540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2060"/>
                </a:solidFill>
              </a:rPr>
              <a:t>1.  </a:t>
            </a:r>
            <a:r>
              <a:rPr lang="ko-KR" altLang="en-US" sz="1100" dirty="0">
                <a:solidFill>
                  <a:srgbClr val="002060"/>
                </a:solidFill>
              </a:rPr>
              <a:t>계약 배포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B6C596-3E9F-D0C4-8FCA-C14FE75522AF}"/>
              </a:ext>
            </a:extLst>
          </p:cNvPr>
          <p:cNvSpPr txBox="1"/>
          <p:nvPr/>
        </p:nvSpPr>
        <p:spPr>
          <a:xfrm>
            <a:off x="2171388" y="4617344"/>
            <a:ext cx="955711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002060"/>
                </a:solidFill>
              </a:rPr>
              <a:t>2. </a:t>
            </a:r>
            <a:r>
              <a:rPr lang="ko-KR" altLang="en-US" sz="1100" dirty="0">
                <a:solidFill>
                  <a:srgbClr val="002060"/>
                </a:solidFill>
              </a:rPr>
              <a:t>차주 등록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48BED5-CF8A-5DD3-4D4F-D00380BC57D8}"/>
              </a:ext>
            </a:extLst>
          </p:cNvPr>
          <p:cNvSpPr txBox="1"/>
          <p:nvPr/>
        </p:nvSpPr>
        <p:spPr>
          <a:xfrm>
            <a:off x="2209176" y="5293138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3. </a:t>
            </a:r>
            <a:r>
              <a:rPr lang="ko-KR" altLang="en-US" sz="1100" spc="-150" dirty="0">
                <a:solidFill>
                  <a:srgbClr val="002060"/>
                </a:solidFill>
              </a:rPr>
              <a:t>투자자 등록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BB4352-E3F8-2055-A758-C086403AA143}"/>
              </a:ext>
            </a:extLst>
          </p:cNvPr>
          <p:cNvSpPr txBox="1"/>
          <p:nvPr/>
        </p:nvSpPr>
        <p:spPr>
          <a:xfrm>
            <a:off x="4226552" y="4311760"/>
            <a:ext cx="92044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100" spc="-150" dirty="0">
                <a:solidFill>
                  <a:srgbClr val="002060"/>
                </a:solidFill>
              </a:rPr>
              <a:t>6. </a:t>
            </a:r>
            <a:r>
              <a:rPr lang="ko-KR" altLang="en-US" sz="1100" spc="-150" dirty="0">
                <a:solidFill>
                  <a:srgbClr val="002060"/>
                </a:solidFill>
              </a:rPr>
              <a:t>수익 발생</a:t>
            </a:r>
          </a:p>
        </p:txBody>
      </p:sp>
    </p:spTree>
    <p:extLst>
      <p:ext uri="{BB962C8B-B14F-4D97-AF65-F5344CB8AC3E}">
        <p14:creationId xmlns:p14="http://schemas.microsoft.com/office/powerpoint/2010/main" val="2197762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8D72C-7264-1572-1B58-83FD1F2BC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7E97FFE-DF59-B732-F7A5-DD7F0D8B7F99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F36011-1940-D2ED-4BF9-42C0A5A6C194}"/>
              </a:ext>
            </a:extLst>
          </p:cNvPr>
          <p:cNvSpPr txBox="1"/>
          <p:nvPr/>
        </p:nvSpPr>
        <p:spPr>
          <a:xfrm>
            <a:off x="1049023" y="1970968"/>
            <a:ext cx="94021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b="1" dirty="0"/>
              <a:t>Private/Consortium network</a:t>
            </a:r>
            <a:r>
              <a:rPr lang="ko-KR" altLang="en-US" sz="1600" b="1" dirty="0"/>
              <a:t>을 구축하기 위해서는 각 </a:t>
            </a:r>
            <a:r>
              <a:rPr lang="en-US" altLang="ko-KR" sz="1600" b="1" dirty="0"/>
              <a:t>Layer</a:t>
            </a:r>
            <a:r>
              <a:rPr lang="ko-KR" altLang="en-US" sz="1600" b="1" dirty="0"/>
              <a:t>의 역할이 전제되어야 하고</a:t>
            </a:r>
            <a:r>
              <a:rPr lang="en-US" altLang="ko-KR" sz="1600" b="1" dirty="0"/>
              <a:t>, </a:t>
            </a:r>
            <a:br>
              <a:rPr lang="en-US" altLang="ko-KR" sz="1600" b="1" dirty="0"/>
            </a:br>
            <a:r>
              <a:rPr lang="ko-KR" altLang="en-US" sz="1600" b="1" dirty="0"/>
              <a:t>해당 </a:t>
            </a:r>
            <a:r>
              <a:rPr lang="en-US" altLang="ko-KR" sz="1600" b="1" dirty="0"/>
              <a:t>Layer</a:t>
            </a:r>
            <a:r>
              <a:rPr lang="ko-KR" altLang="en-US" sz="1600" b="1" dirty="0"/>
              <a:t>위에서 블록체인 서비스가 가능</a:t>
            </a:r>
            <a:endParaRPr lang="en-US" altLang="ko-KR" sz="1600" b="1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Layer 0 : </a:t>
            </a:r>
            <a:r>
              <a:rPr lang="ko-KR" altLang="en-US" sz="1600" dirty="0"/>
              <a:t>각 지역의 중심으로</a:t>
            </a:r>
            <a:r>
              <a:rPr lang="en-US" altLang="ko-KR" sz="1600" dirty="0"/>
              <a:t>(Node), </a:t>
            </a:r>
            <a:r>
              <a:rPr lang="ko-KR" altLang="en-US" sz="1600" dirty="0"/>
              <a:t>서버 컴퓨팅 리소스를 제공하는 층</a:t>
            </a:r>
            <a:r>
              <a:rPr lang="en-US" altLang="ko-KR" sz="1600" dirty="0"/>
              <a:t>(ex. Amazon EC2)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Layer 1:  Layer 0 </a:t>
            </a:r>
            <a:r>
              <a:rPr lang="ko-KR" altLang="en-US" sz="1600" dirty="0"/>
              <a:t>위에서 네트워크를 형성하는 플랫폼  층</a:t>
            </a:r>
            <a:r>
              <a:rPr lang="en-US" altLang="ko-KR" sz="1600" dirty="0"/>
              <a:t>(ex. Hyperledger Fabric, R3 Corda)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Layer 2:</a:t>
            </a:r>
            <a:r>
              <a:rPr lang="ko-KR" altLang="en-US" sz="1600" dirty="0"/>
              <a:t>  개인정보 보안 등 추가적인 조치를 필요로 하는 플랫폼 층</a:t>
            </a:r>
            <a:r>
              <a:rPr lang="en-US" altLang="ko-KR" sz="1600" dirty="0"/>
              <a:t>(ex. Canton)</a:t>
            </a:r>
            <a:endParaRPr lang="ko-KR" altLang="en-US" sz="1600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ADB2B20A-A9C3-CA32-C02F-11ADAEAB5236}"/>
              </a:ext>
            </a:extLst>
          </p:cNvPr>
          <p:cNvSpPr/>
          <p:nvPr/>
        </p:nvSpPr>
        <p:spPr>
          <a:xfrm>
            <a:off x="2061734" y="4221670"/>
            <a:ext cx="4034266" cy="225391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9AC08B-307D-72AC-6E0C-AB8834759079}"/>
              </a:ext>
            </a:extLst>
          </p:cNvPr>
          <p:cNvSpPr txBox="1"/>
          <p:nvPr/>
        </p:nvSpPr>
        <p:spPr>
          <a:xfrm>
            <a:off x="2062464" y="5867930"/>
            <a:ext cx="773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Layer 0</a:t>
            </a:r>
            <a:endParaRPr lang="ko-KR" altLang="en-US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8831A9-5BF6-51F6-6F56-092941DA7E6F}"/>
              </a:ext>
            </a:extLst>
          </p:cNvPr>
          <p:cNvSpPr txBox="1"/>
          <p:nvPr/>
        </p:nvSpPr>
        <p:spPr>
          <a:xfrm>
            <a:off x="2061734" y="5182949"/>
            <a:ext cx="773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Layer 1</a:t>
            </a:r>
            <a:endParaRPr lang="ko-KR" altLang="en-US" sz="1400" dirty="0"/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8A92FA49-E63E-4927-C489-8A4EC1575886}"/>
              </a:ext>
            </a:extLst>
          </p:cNvPr>
          <p:cNvSpPr/>
          <p:nvPr/>
        </p:nvSpPr>
        <p:spPr>
          <a:xfrm>
            <a:off x="2724529" y="4413001"/>
            <a:ext cx="3130838" cy="47963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5B69EE-13D3-DA34-F829-EC063D6C779E}"/>
              </a:ext>
            </a:extLst>
          </p:cNvPr>
          <p:cNvSpPr txBox="1"/>
          <p:nvPr/>
        </p:nvSpPr>
        <p:spPr>
          <a:xfrm>
            <a:off x="2061734" y="4505714"/>
            <a:ext cx="773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Layer 2</a:t>
            </a:r>
            <a:endParaRPr lang="ko-KR" altLang="en-US" sz="1400" dirty="0"/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D53AFC3B-68ED-0D05-6317-84FA9DF1F4C9}"/>
              </a:ext>
            </a:extLst>
          </p:cNvPr>
          <p:cNvSpPr/>
          <p:nvPr/>
        </p:nvSpPr>
        <p:spPr>
          <a:xfrm>
            <a:off x="2724529" y="5106261"/>
            <a:ext cx="3130839" cy="47963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23784AE7-A250-130C-1B4B-6C59A2122C61}"/>
              </a:ext>
            </a:extLst>
          </p:cNvPr>
          <p:cNvSpPr/>
          <p:nvPr/>
        </p:nvSpPr>
        <p:spPr>
          <a:xfrm>
            <a:off x="2724529" y="5804037"/>
            <a:ext cx="3130839" cy="47963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CD35F7CA-034C-F385-29B0-C8DBCF7AA1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92" t="43939" r="20409" b="43977"/>
          <a:stretch/>
        </p:blipFill>
        <p:spPr>
          <a:xfrm>
            <a:off x="2892405" y="5897895"/>
            <a:ext cx="1451052" cy="295697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F512F286-4E06-7A3E-D0DD-792557BF84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376" b="25974"/>
          <a:stretch/>
        </p:blipFill>
        <p:spPr>
          <a:xfrm>
            <a:off x="4431315" y="5858949"/>
            <a:ext cx="1292976" cy="358502"/>
          </a:xfrm>
          <a:prstGeom prst="rect">
            <a:avLst/>
          </a:prstGeom>
        </p:spPr>
      </p:pic>
      <p:pic>
        <p:nvPicPr>
          <p:cNvPr id="1034" name="Picture 10" descr="Welcome | Besu documentation">
            <a:extLst>
              <a:ext uri="{FF2B5EF4-FFF2-40B4-BE49-F238E27FC236}">
                <a16:creationId xmlns:a16="http://schemas.microsoft.com/office/drawing/2014/main" id="{2958DFD1-6508-023D-AD91-2ABB4A598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17" y="5176747"/>
            <a:ext cx="1116172" cy="34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C35EECA8-E9A0-F7CE-4194-D6286623BE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6223" y="5189067"/>
            <a:ext cx="1243419" cy="347171"/>
          </a:xfrm>
          <a:prstGeom prst="rect">
            <a:avLst/>
          </a:prstGeom>
        </p:spPr>
      </p:pic>
      <p:pic>
        <p:nvPicPr>
          <p:cNvPr id="1038" name="Picture 14" descr="The Canton Network Completes the Most Comprehensive Blockchain Pilot to  Date for Tokenized Real World Assets - Blockchain.News">
            <a:extLst>
              <a:ext uri="{FF2B5EF4-FFF2-40B4-BE49-F238E27FC236}">
                <a16:creationId xmlns:a16="http://schemas.microsoft.com/office/drawing/2014/main" id="{EDEA2163-AB4A-C91A-BEC2-7A78ECEE2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7" b="29110"/>
          <a:stretch/>
        </p:blipFill>
        <p:spPr bwMode="auto">
          <a:xfrm>
            <a:off x="2984248" y="4483450"/>
            <a:ext cx="1267366" cy="27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C0EE71E6-FF33-F96D-B6F4-B4710042D78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3750" b="34831"/>
          <a:stretch/>
        </p:blipFill>
        <p:spPr>
          <a:xfrm>
            <a:off x="4426104" y="4483451"/>
            <a:ext cx="1303398" cy="273008"/>
          </a:xfrm>
          <a:prstGeom prst="rect">
            <a:avLst/>
          </a:prstGeom>
        </p:spPr>
      </p:pic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1F5934E5-742C-848D-8189-66A4CAB8DB8D}"/>
              </a:ext>
            </a:extLst>
          </p:cNvPr>
          <p:cNvCxnSpPr>
            <a:stCxn id="37" idx="2"/>
            <a:endCxn id="35" idx="0"/>
          </p:cNvCxnSpPr>
          <p:nvPr/>
        </p:nvCxnSpPr>
        <p:spPr>
          <a:xfrm>
            <a:off x="2415004" y="4813490"/>
            <a:ext cx="0" cy="3694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E915EBD6-156C-4173-28F3-161D3403ECC4}"/>
              </a:ext>
            </a:extLst>
          </p:cNvPr>
          <p:cNvCxnSpPr/>
          <p:nvPr/>
        </p:nvCxnSpPr>
        <p:spPr>
          <a:xfrm>
            <a:off x="2415004" y="5523815"/>
            <a:ext cx="0" cy="3694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화살표: 오른쪽 50">
            <a:extLst>
              <a:ext uri="{FF2B5EF4-FFF2-40B4-BE49-F238E27FC236}">
                <a16:creationId xmlns:a16="http://schemas.microsoft.com/office/drawing/2014/main" id="{CBDDA371-D8B0-52D0-8440-E96388C44D41}"/>
              </a:ext>
            </a:extLst>
          </p:cNvPr>
          <p:cNvSpPr/>
          <p:nvPr/>
        </p:nvSpPr>
        <p:spPr>
          <a:xfrm>
            <a:off x="6149957" y="5206115"/>
            <a:ext cx="387130" cy="30165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64F2C8C4-8DFF-A863-2774-C21C5E317C3B}"/>
              </a:ext>
            </a:extLst>
          </p:cNvPr>
          <p:cNvSpPr/>
          <p:nvPr/>
        </p:nvSpPr>
        <p:spPr>
          <a:xfrm>
            <a:off x="6553129" y="4209879"/>
            <a:ext cx="2028200" cy="225391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C38AF128-245E-8B6C-F0BB-24D4438050BD}"/>
              </a:ext>
            </a:extLst>
          </p:cNvPr>
          <p:cNvSpPr/>
          <p:nvPr/>
        </p:nvSpPr>
        <p:spPr>
          <a:xfrm>
            <a:off x="6648562" y="4609438"/>
            <a:ext cx="1829619" cy="171064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+mn-ea"/>
              </a:rPr>
              <a:t>Tokenized Securities</a:t>
            </a:r>
          </a:p>
          <a:p>
            <a:pPr algn="ctr"/>
            <a:endParaRPr lang="en-US" altLang="ko-KR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b="1" dirty="0">
                <a:solidFill>
                  <a:schemeClr val="tx1"/>
                </a:solidFill>
                <a:latin typeface="+mn-ea"/>
              </a:rPr>
              <a:t>Cash Tokens</a:t>
            </a:r>
            <a:endParaRPr lang="ko-KR" altLang="en-US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9F94FB-ED1E-F7CF-2049-4F6020F2B24E}"/>
              </a:ext>
            </a:extLst>
          </p:cNvPr>
          <p:cNvSpPr txBox="1"/>
          <p:nvPr/>
        </p:nvSpPr>
        <p:spPr>
          <a:xfrm>
            <a:off x="7042673" y="4301841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Instruments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AD334-6B01-08A3-E120-0C203C4B1995}"/>
              </a:ext>
            </a:extLst>
          </p:cNvPr>
          <p:cNvSpPr txBox="1"/>
          <p:nvPr/>
        </p:nvSpPr>
        <p:spPr>
          <a:xfrm>
            <a:off x="962526" y="85154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1.2.2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E43D9F-78F9-A0D5-37AF-26115FCB3940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E1FDA3-8C24-BAD5-21A7-D71B91E7800A}"/>
              </a:ext>
            </a:extLst>
          </p:cNvPr>
          <p:cNvSpPr txBox="1"/>
          <p:nvPr/>
        </p:nvSpPr>
        <p:spPr>
          <a:xfrm>
            <a:off x="1049023" y="1437571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 err="1"/>
              <a:t>컨소시움</a:t>
            </a:r>
            <a:r>
              <a:rPr lang="ko-KR" altLang="en-US" sz="1600" dirty="0"/>
              <a:t> 블록체인에서의 채권 발행을 위한 </a:t>
            </a:r>
            <a:r>
              <a:rPr lang="en-US" altLang="ko-KR" sz="1600" dirty="0"/>
              <a:t>Layer </a:t>
            </a:r>
            <a:r>
              <a:rPr lang="ko-KR" altLang="en-US" sz="1600" dirty="0" err="1"/>
              <a:t>아키텍쳐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3562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BDF60-5574-E5AE-4E66-0E32F79E5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31BCB7E-9192-9EF8-5EF2-F3B3350FF6DE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32F49D-99B1-C08F-81F3-0A1FBF78CA72}"/>
              </a:ext>
            </a:extLst>
          </p:cNvPr>
          <p:cNvSpPr txBox="1"/>
          <p:nvPr/>
        </p:nvSpPr>
        <p:spPr>
          <a:xfrm>
            <a:off x="1016453" y="932599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전통방식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B2AC5B-F2B7-3D80-F10E-EF71AAA9A12A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03C4D-CC16-F941-F4CF-724CBA5C7BBA}"/>
              </a:ext>
            </a:extLst>
          </p:cNvPr>
          <p:cNvSpPr txBox="1"/>
          <p:nvPr/>
        </p:nvSpPr>
        <p:spPr>
          <a:xfrm>
            <a:off x="1102950" y="1518629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한국주택금융공사 </a:t>
            </a:r>
            <a:r>
              <a:rPr lang="en-US" altLang="ko-KR" sz="1600" dirty="0"/>
              <a:t>MBS(2023. 12)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A1D7AB14-FA4E-5818-649B-63BEA1E24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274285"/>
              </p:ext>
            </p:extLst>
          </p:nvPr>
        </p:nvGraphicFramePr>
        <p:xfrm>
          <a:off x="1791304" y="2155391"/>
          <a:ext cx="6739466" cy="4614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92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106269">
                  <a:extLst>
                    <a:ext uri="{9D8B030D-6E8A-4147-A177-3AD203B41FA5}">
                      <a16:colId xmlns:a16="http://schemas.microsoft.com/office/drawing/2014/main" val="2447592735"/>
                    </a:ext>
                  </a:extLst>
                </a:gridCol>
                <a:gridCol w="113527">
                  <a:extLst>
                    <a:ext uri="{9D8B030D-6E8A-4147-A177-3AD203B41FA5}">
                      <a16:colId xmlns:a16="http://schemas.microsoft.com/office/drawing/2014/main" val="3946250549"/>
                    </a:ext>
                  </a:extLst>
                </a:gridCol>
                <a:gridCol w="299274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</a:tblGrid>
              <a:tr h="3458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(2024-05-01)(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발행 규모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694,100,000,000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73930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71,616,300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14871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발행규모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차감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694,028,383,700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16361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비율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1.03bp(0.0103%)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680138"/>
                  </a:ext>
                </a:extLst>
              </a:tr>
              <a:tr h="2845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수수료 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07848"/>
                  </a:ext>
                </a:extLst>
              </a:tr>
              <a:tr h="40652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인수수수료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 hMerge="1">
                  <a:txBody>
                    <a:bodyPr/>
                    <a:lstStyle/>
                    <a:p>
                      <a:pPr algn="ctr" rtl="0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발행등록수수료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00330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전자입찰 대행수수료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181930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상장수수료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495726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자산실사 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434598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신용평가수수료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78123"/>
                  </a:ext>
                </a:extLst>
              </a:tr>
              <a:tr h="406523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71,616,300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52,668,585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45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148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CB498C95-BD2F-872B-7968-9C8F22E5A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48186"/>
              </p:ext>
            </p:extLst>
          </p:nvPr>
        </p:nvGraphicFramePr>
        <p:xfrm>
          <a:off x="1204750" y="2544964"/>
          <a:ext cx="7956884" cy="358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9221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1989221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1989221">
                  <a:extLst>
                    <a:ext uri="{9D8B030D-6E8A-4147-A177-3AD203B41FA5}">
                      <a16:colId xmlns:a16="http://schemas.microsoft.com/office/drawing/2014/main" val="873910769"/>
                    </a:ext>
                  </a:extLst>
                </a:gridCol>
                <a:gridCol w="1989221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</a:tblGrid>
              <a:tr h="32435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수수료 구분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금액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)(</a:t>
                      </a:r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추정본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구분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출처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36964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자산실사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52,416,300</a:t>
                      </a:r>
                      <a:endParaRPr lang="en-US" altLang="ko-KR" sz="12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en-US" altLang="ko-KR" sz="1200" dirty="0">
                          <a:effectLst/>
                        </a:rPr>
                        <a:t>-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altLang="ko-KR" sz="1200" b="0" dirty="0">
                          <a:effectLst/>
                        </a:rPr>
                        <a:t>-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558686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신용평가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ase"/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ase"/>
                      <a:endParaRPr lang="en-US" altLang="ko-KR" sz="800" b="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536964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인수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10,000,000</a:t>
                      </a:r>
                      <a:endParaRPr lang="en-US" altLang="ko-KR" sz="12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ase"/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effectLst/>
                        </a:rPr>
                        <a:t>공기업 </a:t>
                      </a:r>
                      <a:r>
                        <a:rPr lang="en-US" altLang="ko-KR" sz="1200" b="0" dirty="0">
                          <a:effectLst/>
                        </a:rPr>
                        <a:t>A</a:t>
                      </a:r>
                      <a:r>
                        <a:rPr lang="ko-KR" altLang="en-US" sz="1200" b="0" dirty="0">
                          <a:effectLst/>
                        </a:rPr>
                        <a:t>사 발행 </a:t>
                      </a:r>
                      <a:r>
                        <a:rPr lang="ko-KR" altLang="en-US" sz="1200" b="0" dirty="0" err="1">
                          <a:effectLst/>
                        </a:rPr>
                        <a:t>비용참고</a:t>
                      </a:r>
                      <a:endParaRPr lang="en-US" altLang="ko-KR" sz="1200" b="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536964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상장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1,700,000</a:t>
                      </a:r>
                      <a:endParaRPr lang="en-US" altLang="ko-KR" sz="12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</a:rPr>
                        <a:t>상장금액 </a:t>
                      </a:r>
                      <a:r>
                        <a:rPr lang="en-US" altLang="ko-KR" sz="1200" dirty="0">
                          <a:effectLst/>
                        </a:rPr>
                        <a:t>5,000</a:t>
                      </a:r>
                      <a:r>
                        <a:rPr lang="ko-KR" altLang="en-US" sz="1200" dirty="0">
                          <a:effectLst/>
                        </a:rPr>
                        <a:t>억원 이상</a:t>
                      </a:r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b="0" dirty="0">
                          <a:effectLst/>
                        </a:rPr>
                        <a:t>한국거래소 상장수수료</a:t>
                      </a:r>
                      <a:endParaRPr lang="en-US" altLang="ko-KR" sz="1200" b="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334161"/>
                  </a:ext>
                </a:extLst>
              </a:tr>
              <a:tr h="558686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전자입찰 대행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7,000,000</a:t>
                      </a:r>
                      <a:endParaRPr lang="en-US" altLang="ko-KR" sz="12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</a:rPr>
                        <a:t>자본금</a:t>
                      </a:r>
                      <a:r>
                        <a:rPr lang="en-US" altLang="ko-KR" sz="1200" dirty="0">
                          <a:effectLst/>
                        </a:rPr>
                        <a:t> 100</a:t>
                      </a:r>
                      <a:r>
                        <a:rPr lang="ko-KR" altLang="en-US" sz="1200" dirty="0">
                          <a:effectLst/>
                        </a:rPr>
                        <a:t>억원 이상</a:t>
                      </a:r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b="0" dirty="0">
                          <a:effectLst/>
                        </a:rPr>
                        <a:t>시중은행 증권대행수수료</a:t>
                      </a:r>
                      <a:r>
                        <a:rPr lang="en-US" altLang="ko-KR" sz="1200" b="0" dirty="0">
                          <a:effectLst/>
                        </a:rPr>
                        <a:t>(</a:t>
                      </a:r>
                      <a:r>
                        <a:rPr lang="ko-KR" altLang="en-US" sz="1200" b="0" dirty="0">
                          <a:effectLst/>
                        </a:rPr>
                        <a:t>하나</a:t>
                      </a:r>
                      <a:r>
                        <a:rPr lang="en-US" altLang="ko-KR" sz="1200" b="0" dirty="0">
                          <a:effectLst/>
                        </a:rPr>
                        <a:t>)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646496"/>
                  </a:ext>
                </a:extLst>
              </a:tr>
              <a:tr h="536964"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  <a:latin typeface="+mn-ea"/>
                          <a:ea typeface="+mn-ea"/>
                        </a:rPr>
                        <a:t>발행등록 수수료</a:t>
                      </a: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500,000</a:t>
                      </a:r>
                      <a:endParaRPr lang="en-US" altLang="ko-KR" sz="12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dirty="0">
                          <a:effectLst/>
                        </a:rPr>
                        <a:t>공사채 규모 </a:t>
                      </a:r>
                      <a:r>
                        <a:rPr lang="en-US" altLang="ko-KR" sz="1200" dirty="0">
                          <a:effectLst/>
                        </a:rPr>
                        <a:t>100</a:t>
                      </a:r>
                      <a:r>
                        <a:rPr lang="ko-KR" altLang="en-US" sz="1200" dirty="0">
                          <a:effectLst/>
                        </a:rPr>
                        <a:t>억원 초과</a:t>
                      </a:r>
                      <a:endParaRPr lang="en-US" altLang="ko-KR" sz="120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ko-KR" altLang="en-US" sz="1200" b="0" dirty="0">
                          <a:effectLst/>
                        </a:rPr>
                        <a:t>한국예탁결제원</a:t>
                      </a:r>
                      <a:endParaRPr lang="en-US" altLang="ko-KR" sz="1200" b="0" dirty="0">
                        <a:effectLst/>
                      </a:endParaRPr>
                    </a:p>
                  </a:txBody>
                  <a:tcPr marL="52426" marR="52426" marT="26213" marB="262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565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CB11D35-1EA0-5396-F9F4-9F818E38D649}"/>
              </a:ext>
            </a:extLst>
          </p:cNvPr>
          <p:cNvSpPr txBox="1"/>
          <p:nvPr/>
        </p:nvSpPr>
        <p:spPr>
          <a:xfrm>
            <a:off x="958397" y="982169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전통방식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6A7623-772C-D563-5AF2-C712E643902C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3B0445-DC99-4849-E21A-57C867A6CFEC}"/>
              </a:ext>
            </a:extLst>
          </p:cNvPr>
          <p:cNvSpPr txBox="1"/>
          <p:nvPr/>
        </p:nvSpPr>
        <p:spPr>
          <a:xfrm>
            <a:off x="1044894" y="1568199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세부 발행 수수료 추정 금액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748927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28686BC-D89C-F4F5-D51E-9AFD6D5A7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169" y="1998334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7844547-004E-F892-8992-78EDAD038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169" y="2174182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50E2680-BBD1-CE18-BB60-8A64C8F22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48392"/>
              </p:ext>
            </p:extLst>
          </p:nvPr>
        </p:nvGraphicFramePr>
        <p:xfrm>
          <a:off x="1107169" y="2451181"/>
          <a:ext cx="8482940" cy="331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7215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2858783">
                  <a:extLst>
                    <a:ext uri="{9D8B030D-6E8A-4147-A177-3AD203B41FA5}">
                      <a16:colId xmlns:a16="http://schemas.microsoft.com/office/drawing/2014/main" val="2001545184"/>
                    </a:ext>
                  </a:extLst>
                </a:gridCol>
                <a:gridCol w="1738367">
                  <a:extLst>
                    <a:ext uri="{9D8B030D-6E8A-4147-A177-3AD203B41FA5}">
                      <a16:colId xmlns:a16="http://schemas.microsoft.com/office/drawing/2014/main" val="1463502883"/>
                    </a:ext>
                  </a:extLst>
                </a:gridCol>
                <a:gridCol w="2298575">
                  <a:extLst>
                    <a:ext uri="{9D8B030D-6E8A-4147-A177-3AD203B41FA5}">
                      <a16:colId xmlns:a16="http://schemas.microsoft.com/office/drawing/2014/main" val="1229222784"/>
                    </a:ext>
                  </a:extLst>
                </a:gridCol>
              </a:tblGrid>
              <a:tr h="48505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배수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이더리움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수수료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(ETH,2024-05-01)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(2024-05-01)(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계약 배포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* 1 (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계약 배포 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회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0.012578599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52,654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차주 등록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* 1 (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차주 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0.000412471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1,726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62507"/>
                  </a:ext>
                </a:extLst>
              </a:tr>
              <a:tr h="46751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투자자등록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* 1 (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투자자 수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0.001523439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6,377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260736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코인매수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최소단위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* 1 (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투자자 당 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1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회 매수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)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0.002112582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8,843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321967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채권투자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전액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* 1 (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투자자 당 채권 투자 전환</a:t>
                      </a: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)</a:t>
                      </a:r>
                      <a:endParaRPr lang="en-US" altLang="ko-KR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0.001615095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6,760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28108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수익발생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반기별</a:t>
                      </a:r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* 2 * 3 (3</a:t>
                      </a:r>
                      <a:r>
                        <a:rPr lang="ko-KR" altLang="en-US" sz="1200" b="0" i="0" u="none" strike="noStrike" dirty="0" err="1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년동안</a:t>
                      </a:r>
                      <a:r>
                        <a:rPr lang="ko-KR" altLang="en-US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0" i="0" u="none" strike="noStrike" dirty="0" err="1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반기씩</a:t>
                      </a:r>
                      <a:r>
                        <a:rPr lang="en-US" altLang="ko-KR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0.002897139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12,127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63882"/>
                  </a:ext>
                </a:extLst>
              </a:tr>
              <a:tr h="393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자동지급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* 2 * 3 (</a:t>
                      </a:r>
                      <a:r>
                        <a:rPr lang="ko-KR" altLang="en-US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투자자 당 </a:t>
                      </a:r>
                      <a:r>
                        <a:rPr lang="en-US" altLang="ko-KR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3</a:t>
                      </a:r>
                      <a:r>
                        <a:rPr lang="ko-KR" altLang="en-US" sz="1200" b="0" i="0" u="none" strike="noStrike" dirty="0" err="1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년동안</a:t>
                      </a:r>
                      <a:r>
                        <a:rPr lang="ko-KR" altLang="en-US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 </a:t>
                      </a:r>
                      <a:r>
                        <a:rPr lang="ko-KR" altLang="en-US" sz="1200" b="0" i="0" u="none" strike="noStrike" dirty="0" err="1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반기씩</a:t>
                      </a:r>
                      <a:r>
                        <a:rPr lang="en-US" altLang="ko-KR" sz="1200" b="0" i="0" u="none" strike="noStrike" dirty="0">
                          <a:solidFill>
                            <a:srgbClr val="24272A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)</a:t>
                      </a:r>
                      <a:endParaRPr lang="en-US" altLang="ko-KR" sz="1200" b="0" i="0" u="none" strike="noStrike" dirty="0">
                        <a:solidFill>
                          <a:srgbClr val="24272A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0.009542769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39,946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58046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4CF322D-8265-5948-7CB4-6F2357AC3029}"/>
              </a:ext>
            </a:extLst>
          </p:cNvPr>
          <p:cNvSpPr txBox="1"/>
          <p:nvPr/>
        </p:nvSpPr>
        <p:spPr>
          <a:xfrm>
            <a:off x="1030968" y="1112798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2.2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공적 블록체인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8528C9-A93D-BCD7-D7BF-C7ED288DEB3D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EC793B-772A-0271-E637-86ACDFF3C073}"/>
              </a:ext>
            </a:extLst>
          </p:cNvPr>
          <p:cNvSpPr txBox="1"/>
          <p:nvPr/>
        </p:nvSpPr>
        <p:spPr>
          <a:xfrm>
            <a:off x="1117465" y="1698828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각 트랜잭션에서 발생하는 수수료 항목 및 비용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794561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4C75E-9D83-56FE-82B1-14634BE52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4E39ACF-3109-4F08-BD77-527E0C580C0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7D6F05-3DA5-0E80-1A87-49859077F2E2}"/>
              </a:ext>
            </a:extLst>
          </p:cNvPr>
          <p:cNvSpPr txBox="1"/>
          <p:nvPr/>
        </p:nvSpPr>
        <p:spPr>
          <a:xfrm>
            <a:off x="1001939" y="793484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2.2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공적 블록체인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70993-4583-8953-EA06-D7B95D46C7DA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670A2-D133-DF97-8F0E-77BD4FFE3BD4}"/>
              </a:ext>
            </a:extLst>
          </p:cNvPr>
          <p:cNvSpPr txBox="1"/>
          <p:nvPr/>
        </p:nvSpPr>
        <p:spPr>
          <a:xfrm>
            <a:off x="1088436" y="1379514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공적 블록체인 발행 수수료 항목 및 비용</a:t>
            </a:r>
            <a:r>
              <a:rPr lang="en-US" altLang="ko-KR" sz="1600" dirty="0"/>
              <a:t>(</a:t>
            </a:r>
            <a:r>
              <a:rPr lang="ko-KR" altLang="en-US" sz="1600" dirty="0"/>
              <a:t>투자자 </a:t>
            </a:r>
            <a:r>
              <a:rPr lang="en-US" altLang="ko-KR" sz="1600" dirty="0"/>
              <a:t>3</a:t>
            </a:r>
            <a:r>
              <a:rPr lang="ko-KR" altLang="en-US" sz="1600" dirty="0"/>
              <a:t>명</a:t>
            </a:r>
            <a:r>
              <a:rPr lang="en-US" altLang="ko-KR" sz="1600" dirty="0"/>
              <a:t>)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851F6288-6268-25B6-AFC0-771BD4379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79483"/>
              </p:ext>
            </p:extLst>
          </p:nvPr>
        </p:nvGraphicFramePr>
        <p:xfrm>
          <a:off x="1776790" y="2016276"/>
          <a:ext cx="6739466" cy="4614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92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1256641">
                  <a:extLst>
                    <a:ext uri="{9D8B030D-6E8A-4147-A177-3AD203B41FA5}">
                      <a16:colId xmlns:a16="http://schemas.microsoft.com/office/drawing/2014/main" val="2447592735"/>
                    </a:ext>
                  </a:extLst>
                </a:gridCol>
                <a:gridCol w="1963155">
                  <a:extLst>
                    <a:ext uri="{9D8B030D-6E8A-4147-A177-3AD203B41FA5}">
                      <a16:colId xmlns:a16="http://schemas.microsoft.com/office/drawing/2014/main" val="2039732476"/>
                    </a:ext>
                  </a:extLst>
                </a:gridCol>
                <a:gridCol w="299274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</a:tblGrid>
              <a:tr h="3458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(2024-05-01)(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발행 규모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694,100,000,000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73930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52,668,585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14871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발행규모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차감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694,047,331,415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16361"/>
                  </a:ext>
                </a:extLst>
              </a:tr>
              <a:tr h="284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비율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0.75bp(0.00</a:t>
                      </a: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+mn-ea"/>
                        </a:rPr>
                        <a:t>75880</a:t>
                      </a: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680138"/>
                  </a:ext>
                </a:extLst>
              </a:tr>
              <a:tr h="2845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수수료 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07848"/>
                  </a:ext>
                </a:extLst>
              </a:tr>
              <a:tr h="28456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Transaction Fee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계약 배포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차주 등록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62507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투자자등록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260736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코인매수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26,529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321967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채권투자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20,280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28108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수익발생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12,127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63882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자동지급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119,838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580466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추가 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평가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신용평가수수료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33,000,000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046323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자산실사수수료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19,416,300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491081"/>
                  </a:ext>
                </a:extLst>
              </a:tr>
              <a:tr h="284566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52,668,585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45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690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D6820E-D2B7-A6C5-F0E6-49D1D6EC252C}"/>
              </a:ext>
            </a:extLst>
          </p:cNvPr>
          <p:cNvSpPr txBox="1"/>
          <p:nvPr/>
        </p:nvSpPr>
        <p:spPr>
          <a:xfrm>
            <a:off x="1030379" y="1886424"/>
            <a:ext cx="8614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Layer 0 : </a:t>
            </a:r>
            <a:r>
              <a:rPr lang="ko-KR" altLang="en-US" sz="1600" dirty="0"/>
              <a:t>특수채 발생 상황을 가정하여 주요 지역에 </a:t>
            </a:r>
            <a:r>
              <a:rPr lang="en-US" altLang="ko-KR" sz="1600" dirty="0"/>
              <a:t>Cloud Computing</a:t>
            </a:r>
            <a:r>
              <a:rPr lang="ko-KR" altLang="en-US" sz="1600" dirty="0"/>
              <a:t>를 활용하여 </a:t>
            </a:r>
            <a:br>
              <a:rPr lang="en-US" altLang="ko-KR" sz="1600" dirty="0"/>
            </a:br>
            <a:r>
              <a:rPr lang="en-US" altLang="ko-KR" sz="1600" dirty="0"/>
              <a:t>Node Hosting </a:t>
            </a:r>
            <a:r>
              <a:rPr lang="ko-KR" altLang="en-US" sz="1600" dirty="0"/>
              <a:t>가정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지역 </a:t>
            </a:r>
            <a:r>
              <a:rPr lang="en-US" altLang="ko-KR" sz="1600" dirty="0"/>
              <a:t>: </a:t>
            </a:r>
            <a:r>
              <a:rPr lang="ko-KR" altLang="en-US" sz="1600" dirty="0"/>
              <a:t>서울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기간 </a:t>
            </a:r>
            <a:r>
              <a:rPr lang="en-US" altLang="ko-KR" sz="1600" dirty="0"/>
              <a:t>: 3</a:t>
            </a:r>
            <a:r>
              <a:rPr lang="ko-KR" altLang="en-US" sz="1600" dirty="0"/>
              <a:t>년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비용 </a:t>
            </a:r>
            <a:r>
              <a:rPr lang="en-US" altLang="ko-KR" sz="1600" dirty="0"/>
              <a:t>: 2 Node </a:t>
            </a:r>
            <a:r>
              <a:rPr lang="ko-KR" altLang="en-US" sz="1600" dirty="0"/>
              <a:t>기준 계산</a:t>
            </a:r>
            <a:r>
              <a:rPr lang="en-US" altLang="ko-KR" sz="1600" dirty="0"/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00CCE7C2-F915-053D-BC95-0940A0FC2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1600"/>
              </p:ext>
            </p:extLst>
          </p:nvPr>
        </p:nvGraphicFramePr>
        <p:xfrm>
          <a:off x="1027001" y="4215545"/>
          <a:ext cx="7945885" cy="14424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30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2086687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2716890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Cloud Computing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Cost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AWS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$2,007.8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다양한 서비스 지원</a:t>
                      </a:r>
                      <a:endParaRPr lang="en-US" altLang="ko-KR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글로벌적으로 사용</a:t>
                      </a:r>
                      <a:r>
                        <a:rPr lang="en-US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호환 용이</a:t>
                      </a:r>
                      <a:endParaRPr lang="en-US" altLang="ko-KR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en-US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비용 효율적</a:t>
                      </a:r>
                      <a:endParaRPr lang="en-US" altLang="ko-KR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Naver Cloud PLATFORM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5,093,280(</a:t>
                      </a:r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간편한 설정 및 확장 용이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비용 효율적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01F54B7-1EB4-C74C-F5A8-4E0DA8753B57}"/>
              </a:ext>
            </a:extLst>
          </p:cNvPr>
          <p:cNvSpPr txBox="1"/>
          <p:nvPr/>
        </p:nvSpPr>
        <p:spPr>
          <a:xfrm>
            <a:off x="1027001" y="3759765"/>
            <a:ext cx="861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Layer 0 : Cloud Computing Service Supplier </a:t>
            </a:r>
            <a:r>
              <a:rPr lang="ko-KR" altLang="en-US" sz="1600" dirty="0"/>
              <a:t>리스트업</a:t>
            </a:r>
            <a:r>
              <a:rPr lang="en-US" altLang="ko-KR" sz="1600" dirty="0"/>
              <a:t>, 3</a:t>
            </a:r>
            <a:r>
              <a:rPr lang="ko-KR" altLang="en-US" sz="1600" dirty="0"/>
              <a:t>년 단위 비용</a:t>
            </a:r>
            <a:r>
              <a:rPr lang="en-US" altLang="ko-KR" sz="1600" dirty="0"/>
              <a:t> </a:t>
            </a:r>
            <a:r>
              <a:rPr lang="ko-KR" altLang="en-US" sz="1600" dirty="0"/>
              <a:t>산출</a:t>
            </a:r>
            <a:endParaRPr lang="en-US" altLang="ko-KR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E786B-BB47-A8A1-6A70-0CB9C9D18A8E}"/>
              </a:ext>
            </a:extLst>
          </p:cNvPr>
          <p:cNvSpPr txBox="1"/>
          <p:nvPr/>
        </p:nvSpPr>
        <p:spPr>
          <a:xfrm>
            <a:off x="1027002" y="5569392"/>
            <a:ext cx="861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Cloud Computing Service</a:t>
            </a:r>
            <a:r>
              <a:rPr lang="ko-KR" altLang="en-US" sz="1600" dirty="0"/>
              <a:t>중</a:t>
            </a:r>
            <a:r>
              <a:rPr lang="en-US" altLang="ko-KR" sz="1600" dirty="0"/>
              <a:t>, </a:t>
            </a:r>
            <a:r>
              <a:rPr lang="ko-KR" altLang="en-US" sz="1600" dirty="0"/>
              <a:t>본 비용산정에서는 </a:t>
            </a:r>
            <a:r>
              <a:rPr lang="en-US" altLang="ko-KR" sz="1600" dirty="0"/>
              <a:t>AWS</a:t>
            </a:r>
            <a:r>
              <a:rPr lang="ko-KR" altLang="en-US" sz="1600" dirty="0"/>
              <a:t>선정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향후 노드 추가를 통한 물리적 서비스 범위 확장이 용이한 점</a:t>
            </a:r>
            <a:r>
              <a:rPr lang="en-US" altLang="ko-KR" sz="1600" dirty="0"/>
              <a:t>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Naver Cloud Platform</a:t>
            </a:r>
            <a:r>
              <a:rPr lang="ko-KR" altLang="en-US" sz="1600" dirty="0"/>
              <a:t>와 비교하여 비용</a:t>
            </a:r>
            <a:r>
              <a:rPr lang="en-US" altLang="ko-KR" sz="1600" dirty="0"/>
              <a:t>-</a:t>
            </a:r>
            <a:r>
              <a:rPr lang="ko-KR" altLang="en-US" sz="1600" dirty="0"/>
              <a:t>효율적인 점 고려</a:t>
            </a:r>
            <a:endParaRPr lang="en-US" altLang="ko-KR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105A74-41C7-1904-036C-DACF6CAC7D56}"/>
              </a:ext>
            </a:extLst>
          </p:cNvPr>
          <p:cNvSpPr txBox="1"/>
          <p:nvPr/>
        </p:nvSpPr>
        <p:spPr>
          <a:xfrm>
            <a:off x="943882" y="936323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2.3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7DB7FC-FEA4-3E7D-3F44-3B8FF1D77B71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6A5665-652B-B3B7-51DD-6324346F74D4}"/>
              </a:ext>
            </a:extLst>
          </p:cNvPr>
          <p:cNvSpPr txBox="1"/>
          <p:nvPr/>
        </p:nvSpPr>
        <p:spPr>
          <a:xfrm>
            <a:off x="1030379" y="1522353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/>
              <a:t>Layer 0 Cloud Platform</a:t>
            </a:r>
            <a:r>
              <a:rPr lang="ko-KR" altLang="en-US" sz="1600" dirty="0"/>
              <a:t>의 비용과 장점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20394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8CC3A0-9FB9-4DAB-0B5B-C534EEBE8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96317"/>
              </p:ext>
            </p:extLst>
          </p:nvPr>
        </p:nvGraphicFramePr>
        <p:xfrm>
          <a:off x="1085820" y="2239581"/>
          <a:ext cx="7945885" cy="2659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30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2086687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2716890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/>
                        <a:t>Hyperledger Fabric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Cost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IBM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$7,621.2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데이터 불변성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강력한 보안 기능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Naver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3,153,600(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설정 및 확장 용이</a:t>
                      </a:r>
                      <a:endParaRPr lang="en-US" altLang="ko-KR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비용 효율적</a:t>
                      </a:r>
                      <a:endParaRPr lang="en-US" altLang="ko-KR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Oracle - Enterprise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$11,303.0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신속한 설정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강력한 보안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3076309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Azure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$8,961.5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빠른 배포 지원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Amazon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$15,768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설정 용이성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ctr" fontAlgn="ctr">
                        <a:buFontTx/>
                        <a:buChar char="-"/>
                      </a:pP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보안 네트워킹 효율적</a:t>
                      </a:r>
                      <a:endParaRPr lang="en-US" altLang="ko-KR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0930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BB164E7-7AF3-67F3-1DD2-F4C1AFA013CA}"/>
              </a:ext>
            </a:extLst>
          </p:cNvPr>
          <p:cNvSpPr txBox="1"/>
          <p:nvPr/>
        </p:nvSpPr>
        <p:spPr>
          <a:xfrm>
            <a:off x="842282" y="5200061"/>
            <a:ext cx="8173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Hyperledger</a:t>
            </a:r>
            <a:r>
              <a:rPr lang="ko-KR" altLang="en-US" sz="1600" dirty="0"/>
              <a:t> </a:t>
            </a:r>
            <a:r>
              <a:rPr lang="en-US" altLang="ko-KR" sz="1600" dirty="0"/>
              <a:t>Fabric </a:t>
            </a:r>
            <a:r>
              <a:rPr lang="ko-KR" altLang="en-US" sz="1600" dirty="0"/>
              <a:t>서비스 중</a:t>
            </a:r>
            <a:r>
              <a:rPr lang="en-US" altLang="ko-KR" sz="1600" dirty="0"/>
              <a:t>, </a:t>
            </a:r>
            <a:r>
              <a:rPr lang="ko-KR" altLang="en-US" sz="1600" dirty="0"/>
              <a:t>본 비용산정에서는 </a:t>
            </a:r>
            <a:r>
              <a:rPr lang="en-US" altLang="ko-KR" sz="1600" dirty="0"/>
              <a:t>Naver</a:t>
            </a:r>
            <a:r>
              <a:rPr lang="ko-KR" altLang="en-US" sz="1600" dirty="0"/>
              <a:t>선정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타 플랫폼대비 설정 및 확장이 용이한점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국내 빅테크 기업이라 운용상 소통이 용이한 점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서비스 안정성이 있는 플랫폼 중 비용</a:t>
            </a:r>
            <a:r>
              <a:rPr lang="en-US" altLang="ko-KR" sz="1600" dirty="0"/>
              <a:t>-</a:t>
            </a:r>
            <a:r>
              <a:rPr lang="ko-KR" altLang="en-US" sz="1600" dirty="0"/>
              <a:t>효율적인 점 고려</a:t>
            </a:r>
            <a:endParaRPr lang="en-US" altLang="ko-KR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88729B-D649-6CDB-1162-D1D05A029DE9}"/>
              </a:ext>
            </a:extLst>
          </p:cNvPr>
          <p:cNvSpPr txBox="1"/>
          <p:nvPr/>
        </p:nvSpPr>
        <p:spPr>
          <a:xfrm>
            <a:off x="842281" y="1052955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2.3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C0BD5-B11C-6BF2-84E3-0C4F7A90AF42}"/>
              </a:ext>
            </a:extLst>
          </p:cNvPr>
          <p:cNvSpPr txBox="1"/>
          <p:nvPr/>
        </p:nvSpPr>
        <p:spPr>
          <a:xfrm>
            <a:off x="928778" y="1638985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/>
              <a:t>Layer 1 Hyperledger Fabric Platform</a:t>
            </a:r>
            <a:r>
              <a:rPr lang="ko-KR" altLang="en-US" sz="1600" dirty="0"/>
              <a:t>의 비용과 장점</a:t>
            </a:r>
            <a:endParaRPr lang="en-US" altLang="ko-KR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B0EEF-3B3D-BB90-7AA0-9043375AF4BA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</p:spTree>
    <p:extLst>
      <p:ext uri="{BB962C8B-B14F-4D97-AF65-F5344CB8AC3E}">
        <p14:creationId xmlns:p14="http://schemas.microsoft.com/office/powerpoint/2010/main" val="4187198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-21514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F9795-9B4D-3666-E680-B90E3A79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11" y="1176871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BE8D338-F395-04D5-6F40-14B46B2A6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54316"/>
              </p:ext>
            </p:extLst>
          </p:nvPr>
        </p:nvGraphicFramePr>
        <p:xfrm>
          <a:off x="1096595" y="1677011"/>
          <a:ext cx="8024866" cy="504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875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946485">
                  <a:extLst>
                    <a:ext uri="{9D8B030D-6E8A-4147-A177-3AD203B41FA5}">
                      <a16:colId xmlns:a16="http://schemas.microsoft.com/office/drawing/2014/main" val="2447592735"/>
                    </a:ext>
                  </a:extLst>
                </a:gridCol>
                <a:gridCol w="994610">
                  <a:extLst>
                    <a:ext uri="{9D8B030D-6E8A-4147-A177-3AD203B41FA5}">
                      <a16:colId xmlns:a16="http://schemas.microsoft.com/office/drawing/2014/main" val="2039732476"/>
                    </a:ext>
                  </a:extLst>
                </a:gridCol>
                <a:gridCol w="2738107">
                  <a:extLst>
                    <a:ext uri="{9D8B030D-6E8A-4147-A177-3AD203B41FA5}">
                      <a16:colId xmlns:a16="http://schemas.microsoft.com/office/drawing/2014/main" val="723564170"/>
                    </a:ext>
                  </a:extLst>
                </a:gridCol>
                <a:gridCol w="2948789">
                  <a:extLst>
                    <a:ext uri="{9D8B030D-6E8A-4147-A177-3AD203B41FA5}">
                      <a16:colId xmlns:a16="http://schemas.microsoft.com/office/drawing/2014/main" val="1630546497"/>
                    </a:ext>
                  </a:extLst>
                </a:gridCol>
              </a:tblGrid>
              <a:tr h="32210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발행 규모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694,100,000,000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73930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58,180,040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14871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발행규모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차감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694,041,819,960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16361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비율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+mn-ea"/>
                        </a:rPr>
                        <a:t>0.83bp(0.0083820%)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680138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수수료 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07848"/>
                  </a:ext>
                </a:extLst>
              </a:tr>
              <a:tr h="261079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Transaction Fee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계약 배포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차주 등록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6250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투자자등록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260736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코인매수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32196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채권투자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28108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수익발생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63882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자동지급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580466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Node 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Hosting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Fee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Website Hosting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1,305,070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클라우드 및 노드 호스팅 비용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024908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Blockchain Node Seoul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dirty="0">
                          <a:latin typeface="+mn-ea"/>
                          <a:ea typeface="+mn-ea"/>
                        </a:rPr>
                        <a:t>1,305,070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67737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Naver Blockchain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3,153,600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172549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추가 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평가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신용평가수수료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33,000,000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046323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자산실사수수료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19,416,300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491081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58,180,040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4517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30C95E9-491C-576D-736D-F3D80374A5BC}"/>
              </a:ext>
            </a:extLst>
          </p:cNvPr>
          <p:cNvSpPr txBox="1"/>
          <p:nvPr/>
        </p:nvSpPr>
        <p:spPr>
          <a:xfrm>
            <a:off x="769710" y="676957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2.3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7BA0F0-FB64-F5DC-FF5A-5417C809DD6C}"/>
              </a:ext>
            </a:extLst>
          </p:cNvPr>
          <p:cNvSpPr txBox="1"/>
          <p:nvPr/>
        </p:nvSpPr>
        <p:spPr>
          <a:xfrm>
            <a:off x="856207" y="1262987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 err="1"/>
              <a:t>컨소시움</a:t>
            </a:r>
            <a:r>
              <a:rPr lang="ko-KR" altLang="en-US" sz="1600" dirty="0"/>
              <a:t> 블록체인 기반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발행비용</a:t>
            </a:r>
            <a:endParaRPr lang="en-US" altLang="ko-KR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FDE5B-B351-D8C6-B4A4-7C688D78E0D1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</p:spTree>
    <p:extLst>
      <p:ext uri="{BB962C8B-B14F-4D97-AF65-F5344CB8AC3E}">
        <p14:creationId xmlns:p14="http://schemas.microsoft.com/office/powerpoint/2010/main" val="2882779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F7A6F-FB13-9312-4F41-2791EB8B0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F4BDA274-6AF4-2965-EB71-FCFB89A50322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D50089-14C8-1894-21EE-FC1A51ED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807" y="2000010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D8CFA4-CEB4-44C7-E8EC-EC0FBB9C59BB}"/>
              </a:ext>
            </a:extLst>
          </p:cNvPr>
          <p:cNvSpPr txBox="1"/>
          <p:nvPr/>
        </p:nvSpPr>
        <p:spPr>
          <a:xfrm>
            <a:off x="7121717" y="1936318"/>
            <a:ext cx="2393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ko-KR" altLang="en-US" sz="1350" b="1" dirty="0"/>
              <a:t>수수료 </a:t>
            </a:r>
            <a:r>
              <a:rPr lang="en-US" altLang="ko-KR" sz="1400" b="1" dirty="0">
                <a:solidFill>
                  <a:srgbClr val="000000"/>
                </a:solidFill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0.75516</a:t>
            </a:r>
            <a:r>
              <a:rPr lang="en-US" altLang="ko-KR" sz="14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bp</a:t>
            </a:r>
            <a:endParaRPr lang="en-US" altLang="ko-KR" sz="135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EF65C7-6A7B-76EE-917B-4EE408312DE1}"/>
              </a:ext>
            </a:extLst>
          </p:cNvPr>
          <p:cNvSpPr txBox="1"/>
          <p:nvPr/>
        </p:nvSpPr>
        <p:spPr>
          <a:xfrm>
            <a:off x="856795" y="938626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2.3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(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사적블록체인 소유를 가정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)</a:t>
            </a:r>
            <a:endParaRPr lang="ko-KR" altLang="en-US" sz="2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2060"/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FA8871FE-1004-4D23-D706-0E0DFE96B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255793"/>
              </p:ext>
            </p:extLst>
          </p:nvPr>
        </p:nvGraphicFramePr>
        <p:xfrm>
          <a:off x="1121338" y="2340700"/>
          <a:ext cx="7933780" cy="4279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30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1479331">
                  <a:extLst>
                    <a:ext uri="{9D8B030D-6E8A-4147-A177-3AD203B41FA5}">
                      <a16:colId xmlns:a16="http://schemas.microsoft.com/office/drawing/2014/main" val="2447592735"/>
                    </a:ext>
                  </a:extLst>
                </a:gridCol>
                <a:gridCol w="2311051">
                  <a:extLst>
                    <a:ext uri="{9D8B030D-6E8A-4147-A177-3AD203B41FA5}">
                      <a16:colId xmlns:a16="http://schemas.microsoft.com/office/drawing/2014/main" val="2039732476"/>
                    </a:ext>
                  </a:extLst>
                </a:gridCol>
                <a:gridCol w="3523090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</a:tblGrid>
              <a:tr h="32210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원화 환산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발행 규모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694,100,000,000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73930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52,416,300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14871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발행규모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차감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694,047,583,700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16361"/>
                  </a:ext>
                </a:extLst>
              </a:tr>
              <a:tr h="2610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 비율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0.0075516%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3680138"/>
                  </a:ext>
                </a:extLst>
              </a:tr>
              <a:tr h="26107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수수료 항목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07848"/>
                  </a:ext>
                </a:extLst>
              </a:tr>
              <a:tr h="26107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Transaction Fee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계약 배포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1414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차주 등록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636250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투자자등록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260736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코인매수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321967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채권투자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28108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수익발생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63882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자동지급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580466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추가 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평가 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신용평가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dirty="0"/>
                        <a:t>52,416,300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046323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자산실사</a:t>
                      </a:r>
                      <a:endParaRPr lang="en-US" altLang="ko-KR" sz="9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수수료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491081"/>
                  </a:ext>
                </a:extLst>
              </a:tr>
              <a:tr h="26107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총 수수료 비용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dirty="0"/>
                        <a:t>52,416,300</a:t>
                      </a:r>
                      <a:endParaRPr lang="en-US" altLang="ko-KR" sz="9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4517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F489B90-1372-4340-6ECE-FF3DFE487446}"/>
              </a:ext>
            </a:extLst>
          </p:cNvPr>
          <p:cNvSpPr txBox="1"/>
          <p:nvPr/>
        </p:nvSpPr>
        <p:spPr>
          <a:xfrm>
            <a:off x="943292" y="1524656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노드 호스팅 </a:t>
            </a:r>
            <a:r>
              <a:rPr lang="ko-KR" altLang="en-US" sz="1600" dirty="0" err="1"/>
              <a:t>컨소시움</a:t>
            </a:r>
            <a:r>
              <a:rPr lang="ko-KR" altLang="en-US" sz="1600" dirty="0"/>
              <a:t> 블록체인 기반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발행 비용</a:t>
            </a:r>
            <a:endParaRPr lang="en-US" altLang="ko-KR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389DD-3A38-4597-50C8-5B141D082E4E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</p:spTree>
    <p:extLst>
      <p:ext uri="{BB962C8B-B14F-4D97-AF65-F5344CB8AC3E}">
        <p14:creationId xmlns:p14="http://schemas.microsoft.com/office/powerpoint/2010/main" val="134400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35F1C-32A8-B797-8F92-CD55AF177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E08294A-6348-43DD-0936-7BC8B1571BC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4315E1-D843-9EFB-D8B1-40EB3D2C6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5A76E1-78FA-B21F-BE21-6EE7E746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10BBA-0221-3386-43EB-618546B94EE8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1. 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서 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BF33AF-7981-31EF-AB08-B30F95786E5A}"/>
              </a:ext>
            </a:extLst>
          </p:cNvPr>
          <p:cNvSpPr txBox="1"/>
          <p:nvPr/>
        </p:nvSpPr>
        <p:spPr>
          <a:xfrm>
            <a:off x="975842" y="1805750"/>
            <a:ext cx="8614757" cy="373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/>
              <a:t>비트코인은</a:t>
            </a:r>
            <a:r>
              <a:rPr lang="ko-KR" altLang="en-US" sz="1600" dirty="0"/>
              <a:t> </a:t>
            </a:r>
            <a:r>
              <a:rPr lang="en-US" altLang="ko-KR" sz="1600" dirty="0"/>
              <a:t>P2P </a:t>
            </a:r>
            <a:r>
              <a:rPr lang="ko-KR" altLang="en-US" sz="1600" dirty="0"/>
              <a:t>금융 결제를 가능하게 하여 금융 중개자 없이 거래의 투명성과 보안성이 높아지게 되었으며</a:t>
            </a:r>
            <a:r>
              <a:rPr lang="en-US" altLang="ko-KR" sz="1600" dirty="0"/>
              <a:t>, </a:t>
            </a:r>
            <a:r>
              <a:rPr lang="ko-KR" altLang="en-US" sz="1600" dirty="0"/>
              <a:t>스마트 </a:t>
            </a:r>
            <a:r>
              <a:rPr lang="ko-KR" altLang="en-US" sz="1600" dirty="0" err="1"/>
              <a:t>컨트랙트를</a:t>
            </a:r>
            <a:r>
              <a:rPr lang="ko-KR" altLang="en-US" sz="1600" dirty="0"/>
              <a:t> 통해 중개자 없는 자동화 거래가 가능하게 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STO</a:t>
            </a:r>
            <a:r>
              <a:rPr lang="ko-KR" altLang="en-US" sz="1600" dirty="0"/>
              <a:t>는 자본시장법상 증권을 </a:t>
            </a:r>
            <a:r>
              <a:rPr lang="ko-KR" altLang="en-US" sz="1600" dirty="0" err="1"/>
              <a:t>디지털화한</a:t>
            </a:r>
            <a:r>
              <a:rPr lang="ko-KR" altLang="en-US" sz="1600" dirty="0"/>
              <a:t> 형태로</a:t>
            </a:r>
            <a:r>
              <a:rPr lang="en-US" altLang="ko-KR" sz="1600" dirty="0"/>
              <a:t>, </a:t>
            </a:r>
            <a:r>
              <a:rPr lang="ko-KR" altLang="en-US" sz="1600" dirty="0"/>
              <a:t>배당금</a:t>
            </a:r>
            <a:r>
              <a:rPr lang="en-US" altLang="ko-KR" sz="1600" dirty="0"/>
              <a:t>, </a:t>
            </a:r>
            <a:r>
              <a:rPr lang="ko-KR" altLang="en-US" sz="1600" dirty="0"/>
              <a:t>고정이자</a:t>
            </a:r>
            <a:r>
              <a:rPr lang="en-US" altLang="ko-KR" sz="1600" dirty="0"/>
              <a:t>, </a:t>
            </a:r>
            <a:r>
              <a:rPr lang="ko-KR" altLang="en-US" sz="1600" dirty="0"/>
              <a:t>의결권 등을 제공하며</a:t>
            </a:r>
            <a:r>
              <a:rPr lang="en-US" altLang="ko-KR" sz="1600" dirty="0"/>
              <a:t>, </a:t>
            </a:r>
            <a:r>
              <a:rPr lang="ko-KR" altLang="en-US" sz="1600" dirty="0"/>
              <a:t>블록체인 기술로 중개자 없이 신뢰할 수 있는 실시간 거래가 가능하게 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우리나라는 조각투자 가이드라인을 발표하였으나</a:t>
            </a:r>
            <a:r>
              <a:rPr lang="en-US" altLang="ko-KR" sz="1600" dirty="0"/>
              <a:t>, STO </a:t>
            </a:r>
            <a:r>
              <a:rPr lang="ko-KR" altLang="en-US" sz="1600" dirty="0"/>
              <a:t>관련 법제화가 진행되지 않아 규제 </a:t>
            </a:r>
            <a:r>
              <a:rPr lang="ko-KR" altLang="en-US" sz="1600" dirty="0" err="1"/>
              <a:t>샌드박스에서</a:t>
            </a:r>
            <a:r>
              <a:rPr lang="ko-KR" altLang="en-US" sz="1600" dirty="0"/>
              <a:t> 사업이 이루어지고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해외에서는 블록체인을 통해 전통자산의 토큰화가 이루어지고 있으며</a:t>
            </a:r>
            <a:r>
              <a:rPr lang="en-US" altLang="ko-KR" sz="1600" dirty="0"/>
              <a:t>, </a:t>
            </a:r>
            <a:r>
              <a:rPr lang="ko-KR" altLang="en-US" sz="1600" dirty="0"/>
              <a:t>프랑스와 홍콩 등에서도 채권을 </a:t>
            </a:r>
            <a:r>
              <a:rPr lang="ko-KR" altLang="en-US" sz="1600" dirty="0" err="1"/>
              <a:t>토큰화하여</a:t>
            </a:r>
            <a:r>
              <a:rPr lang="ko-KR" altLang="en-US" sz="1600" dirty="0"/>
              <a:t> 발행한 사례가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한국예탁결제원의 중앙집중화 전자등록 방식은 안정성을 제공하지만 비용이 높고 발행 기간이 길어</a:t>
            </a:r>
            <a:r>
              <a:rPr lang="en-US" altLang="ko-KR" sz="1600" dirty="0"/>
              <a:t>, </a:t>
            </a:r>
            <a:r>
              <a:rPr lang="ko-KR" altLang="en-US" sz="1600" dirty="0"/>
              <a:t>분산원장</a:t>
            </a:r>
            <a:r>
              <a:rPr lang="en-US" altLang="ko-KR" sz="1600" dirty="0"/>
              <a:t>(DLT) </a:t>
            </a:r>
            <a:r>
              <a:rPr lang="ko-KR" altLang="en-US" sz="1600" dirty="0"/>
              <a:t>기반 방식이 효율성 개선에 도움이 될 수 있음</a:t>
            </a:r>
            <a:endParaRPr lang="en-US" altLang="ko-KR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DAAB4-D7EA-760A-F2BA-D88C7D2EC5EA}"/>
              </a:ext>
            </a:extLst>
          </p:cNvPr>
          <p:cNvSpPr txBox="1"/>
          <p:nvPr/>
        </p:nvSpPr>
        <p:spPr>
          <a:xfrm>
            <a:off x="1011523" y="123511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도입부 및 배경</a:t>
            </a:r>
          </a:p>
        </p:txBody>
      </p:sp>
    </p:spTree>
    <p:extLst>
      <p:ext uri="{BB962C8B-B14F-4D97-AF65-F5344CB8AC3E}">
        <p14:creationId xmlns:p14="http://schemas.microsoft.com/office/powerpoint/2010/main" val="4140701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11451-651E-1341-71F6-889AB644B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7FE3F093-6BB7-91F5-C810-C96FF68E1D7A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30307-BC38-5291-FD57-F464332D0FF9}"/>
              </a:ext>
            </a:extLst>
          </p:cNvPr>
          <p:cNvSpPr txBox="1"/>
          <p:nvPr/>
        </p:nvSpPr>
        <p:spPr>
          <a:xfrm>
            <a:off x="1117963" y="866055"/>
            <a:ext cx="740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3. </a:t>
            </a:r>
            <a:r>
              <a:rPr lang="ko-KR" altLang="en-US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강건성 분석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FDF644-A62A-F8FE-3F56-A20DDC12B777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725477-1AA3-E8E6-2E5D-A28BBD0AF044}"/>
              </a:ext>
            </a:extLst>
          </p:cNvPr>
          <p:cNvSpPr txBox="1"/>
          <p:nvPr/>
        </p:nvSpPr>
        <p:spPr>
          <a:xfrm>
            <a:off x="1048189" y="1965064"/>
            <a:ext cx="8818184" cy="4476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기반의 발행방식의 대체가 아주 높은 경제성을 보장하지는 않음</a:t>
            </a:r>
            <a:br>
              <a:rPr lang="en-US" altLang="ko-KR" sz="1600" dirty="0"/>
            </a:br>
            <a:r>
              <a:rPr lang="en-US" altLang="ko-KR" sz="1600" dirty="0">
                <a:sym typeface="Wingdings" panose="05000000000000000000" pitchFamily="2" charset="2"/>
              </a:rPr>
              <a:t> </a:t>
            </a:r>
            <a:r>
              <a:rPr lang="ko-KR" altLang="en-US" sz="1600" dirty="0">
                <a:sym typeface="Wingdings" panose="05000000000000000000" pitchFamily="2" charset="2"/>
              </a:rPr>
              <a:t>따라서 강건성 분석을 진행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동사의 다른 </a:t>
            </a:r>
            <a:r>
              <a:rPr lang="en-US" altLang="ko-KR" sz="1600" dirty="0"/>
              <a:t>DART </a:t>
            </a:r>
            <a:r>
              <a:rPr lang="ko-KR" altLang="en-US" sz="1600" dirty="0"/>
              <a:t>공시자료 발행 건에서는 수수료율의 변동이 발생할 수 있음을 확인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2024</a:t>
            </a:r>
            <a:r>
              <a:rPr lang="ko-KR" altLang="en-US" sz="1600" dirty="0"/>
              <a:t>년 </a:t>
            </a:r>
            <a:r>
              <a:rPr lang="en-US" altLang="ko-KR" sz="1600" dirty="0"/>
              <a:t>1</a:t>
            </a:r>
            <a:r>
              <a:rPr lang="ko-KR" altLang="en-US" sz="1600" dirty="0"/>
              <a:t>월</a:t>
            </a:r>
            <a:r>
              <a:rPr lang="en-US" altLang="ko-KR" sz="1600" dirty="0"/>
              <a:t>, </a:t>
            </a:r>
            <a:r>
              <a:rPr lang="ko-KR" altLang="en-US" sz="1600" dirty="0"/>
              <a:t>발행된 </a:t>
            </a:r>
            <a:r>
              <a:rPr lang="en-US" altLang="ko-KR" sz="1600" dirty="0"/>
              <a:t>1</a:t>
            </a:r>
            <a:r>
              <a:rPr lang="ko-KR" altLang="en-US" sz="1600" dirty="0"/>
              <a:t>조 원 규모의 채권에서는 </a:t>
            </a:r>
            <a:r>
              <a:rPr lang="en-US" altLang="ko-KR" sz="1600" dirty="0"/>
              <a:t>5.32bp</a:t>
            </a:r>
            <a:r>
              <a:rPr lang="ko-KR" altLang="en-US" sz="1600" dirty="0"/>
              <a:t>의 수수료가 발생했으며</a:t>
            </a:r>
            <a:r>
              <a:rPr lang="en-US" altLang="ko-KR" sz="1600" dirty="0"/>
              <a:t>, </a:t>
            </a:r>
            <a:r>
              <a:rPr lang="ko-KR" altLang="en-US" sz="1600" dirty="0"/>
              <a:t>이는 블록체인 기반 발행 비용</a:t>
            </a:r>
            <a:r>
              <a:rPr lang="en-US" altLang="ko-KR" sz="1600" dirty="0"/>
              <a:t>(0.75bp) </a:t>
            </a:r>
            <a:r>
              <a:rPr lang="ko-KR" altLang="en-US" sz="1600" dirty="0"/>
              <a:t>대비 최대 </a:t>
            </a:r>
            <a:r>
              <a:rPr lang="en-US" altLang="ko-KR" sz="1600" dirty="0"/>
              <a:t>4.57bp(89%)</a:t>
            </a:r>
            <a:r>
              <a:rPr lang="ko-KR" altLang="en-US" sz="1600" dirty="0"/>
              <a:t>의 경제적 이익을 제공하는 것으로 확인됨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또한 타 공기업의 채권 발행 건에서도 블록체인 방식의 수수료 변동이 상이한 것을 확인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추가적으로</a:t>
            </a:r>
            <a:r>
              <a:rPr lang="en-US" altLang="ko-KR" sz="1600" dirty="0"/>
              <a:t>, </a:t>
            </a:r>
            <a:r>
              <a:rPr lang="ko-KR" altLang="en-US" sz="1600" dirty="0"/>
              <a:t>전라도 소재 </a:t>
            </a:r>
            <a:r>
              <a:rPr lang="en-US" altLang="ko-KR" sz="1600" dirty="0"/>
              <a:t>A </a:t>
            </a:r>
            <a:r>
              <a:rPr lang="ko-KR" altLang="en-US" sz="1600" dirty="0"/>
              <a:t>공기업의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</a:t>
            </a:r>
            <a:r>
              <a:rPr lang="en-US" altLang="ko-KR" sz="1600" dirty="0"/>
              <a:t>Straight Bond </a:t>
            </a:r>
            <a:r>
              <a:rPr lang="ko-KR" altLang="en-US" sz="1600" dirty="0"/>
              <a:t>발행 내부 자료를 분석한 결과</a:t>
            </a:r>
            <a:r>
              <a:rPr lang="en-US" altLang="ko-KR" sz="1600" dirty="0"/>
              <a:t>, </a:t>
            </a:r>
            <a:r>
              <a:rPr lang="ko-KR" altLang="en-US" sz="1600" dirty="0"/>
              <a:t>전통 방식 발행 비용이 </a:t>
            </a:r>
            <a:r>
              <a:rPr lang="en-US" altLang="ko-KR" sz="1600" dirty="0"/>
              <a:t>1.9bp</a:t>
            </a:r>
            <a:r>
              <a:rPr lang="ko-KR" altLang="en-US" sz="1600" dirty="0"/>
              <a:t>였고</a:t>
            </a:r>
            <a:r>
              <a:rPr lang="en-US" altLang="ko-KR" sz="1600" dirty="0"/>
              <a:t>, </a:t>
            </a:r>
            <a:r>
              <a:rPr lang="ko-KR" altLang="en-US" sz="1600" dirty="0"/>
              <a:t>블록체인 발행 방식으로 비용을 절감한 경우 </a:t>
            </a:r>
            <a:r>
              <a:rPr lang="en-US" altLang="ko-KR" sz="1600" dirty="0"/>
              <a:t>1.15bp(60%)</a:t>
            </a:r>
            <a:r>
              <a:rPr lang="ko-KR" altLang="en-US" sz="1600" dirty="0"/>
              <a:t>의 절감 효과가 있는 것으로 나타났음</a:t>
            </a:r>
          </a:p>
        </p:txBody>
      </p:sp>
    </p:spTree>
    <p:extLst>
      <p:ext uri="{BB962C8B-B14F-4D97-AF65-F5344CB8AC3E}">
        <p14:creationId xmlns:p14="http://schemas.microsoft.com/office/powerpoint/2010/main" val="3169475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48D7F-1945-4B01-C1CF-241C22E44E4E}"/>
              </a:ext>
            </a:extLst>
          </p:cNvPr>
          <p:cNvSpPr txBox="1"/>
          <p:nvPr/>
        </p:nvSpPr>
        <p:spPr>
          <a:xfrm>
            <a:off x="892826" y="1040226"/>
            <a:ext cx="740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4. </a:t>
            </a:r>
            <a:r>
              <a:rPr lang="ko-KR" altLang="en-US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발행방식 간 비용 비교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A25CA6-5111-8D29-5843-51E072B28E75}"/>
              </a:ext>
            </a:extLst>
          </p:cNvPr>
          <p:cNvSpPr txBox="1"/>
          <p:nvPr/>
        </p:nvSpPr>
        <p:spPr>
          <a:xfrm>
            <a:off x="979323" y="1626256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발행 방식별 수수료 비교</a:t>
            </a:r>
            <a:endParaRPr lang="en-US" altLang="ko-KR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BBA269-6E95-BDA1-2C4B-87707E7C4853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4.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채권토큰화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발행비용 실증분석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84B9868A-81E7-3B91-FAFE-98DA9BC22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393689"/>
              </p:ext>
            </p:extLst>
          </p:nvPr>
        </p:nvGraphicFramePr>
        <p:xfrm>
          <a:off x="1104282" y="2172083"/>
          <a:ext cx="8090264" cy="22519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198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2355118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1337474">
                  <a:extLst>
                    <a:ext uri="{9D8B030D-6E8A-4147-A177-3AD203B41FA5}">
                      <a16:colId xmlns:a16="http://schemas.microsoft.com/office/drawing/2014/main" val="2751747557"/>
                    </a:ext>
                  </a:extLst>
                </a:gridCol>
                <a:gridCol w="1337474">
                  <a:extLst>
                    <a:ext uri="{9D8B030D-6E8A-4147-A177-3AD203B41FA5}">
                      <a16:colId xmlns:a16="http://schemas.microsoft.com/office/drawing/2014/main" val="1874418810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발행 방식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수수료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수수료율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절감 비율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전통 발행 방식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71,616,300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원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1.03719bp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661821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Tokenization on public Ethereum(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투자자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52,668,585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원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0.75880bp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26.45%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91838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Tokenization on private/consortium blockchain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58,180,040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원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0.83820bp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18.76%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2613565"/>
                  </a:ext>
                </a:extLst>
              </a:tr>
              <a:tr h="426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Tokenization on internal blockchain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52,416,300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원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0.75516bp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26.80%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618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DE2BF8-DA6E-4622-A5BA-A9DCA3DA358A}"/>
              </a:ext>
            </a:extLst>
          </p:cNvPr>
          <p:cNvSpPr txBox="1"/>
          <p:nvPr/>
        </p:nvSpPr>
        <p:spPr>
          <a:xfrm>
            <a:off x="979323" y="4673124"/>
            <a:ext cx="10457935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전통적 채권 발행 방식이 가장 높은 수수료율을 보임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공적 블록체인의 채권 발행은 전통 방식 대비 </a:t>
            </a:r>
            <a:r>
              <a:rPr lang="en-US" altLang="ko-KR" sz="1600" dirty="0"/>
              <a:t>26.45%</a:t>
            </a:r>
            <a:r>
              <a:rPr lang="ko-KR" altLang="en-US" sz="1600" dirty="0"/>
              <a:t>의 수수료 절감 효과를 기대할 수 있음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사적 블록체인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컨소시움</a:t>
            </a:r>
            <a:r>
              <a:rPr lang="en-US" altLang="ko-KR" sz="1600" dirty="0"/>
              <a:t>)</a:t>
            </a:r>
            <a:r>
              <a:rPr lang="ko-KR" altLang="en-US" sz="1600" dirty="0"/>
              <a:t>은 </a:t>
            </a:r>
            <a:r>
              <a:rPr lang="en-US" altLang="ko-KR" sz="1600" dirty="0"/>
              <a:t>18.76%</a:t>
            </a:r>
            <a:r>
              <a:rPr lang="ko-KR" altLang="en-US" sz="1600" dirty="0"/>
              <a:t>에서 최대 </a:t>
            </a:r>
            <a:r>
              <a:rPr lang="en-US" altLang="ko-KR" sz="1600" dirty="0"/>
              <a:t>26.80%</a:t>
            </a:r>
            <a:r>
              <a:rPr lang="ko-KR" altLang="en-US" sz="1600" dirty="0"/>
              <a:t>까지 수수료 절감 효과가 있음</a:t>
            </a:r>
          </a:p>
        </p:txBody>
      </p:sp>
    </p:spTree>
    <p:extLst>
      <p:ext uri="{BB962C8B-B14F-4D97-AF65-F5344CB8AC3E}">
        <p14:creationId xmlns:p14="http://schemas.microsoft.com/office/powerpoint/2010/main" val="1077654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48C58DA-E108-9F2B-0D59-E40FC3892CA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F9795-9B4D-3666-E680-B90E3A79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00" y="2087097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60A6A-EBC5-2517-CDAA-496308204A66}"/>
              </a:ext>
            </a:extLst>
          </p:cNvPr>
          <p:cNvSpPr txBox="1"/>
          <p:nvPr/>
        </p:nvSpPr>
        <p:spPr>
          <a:xfrm>
            <a:off x="638208" y="1487378"/>
            <a:ext cx="8855040" cy="4846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본 연구는 블록체인 기술을 도입한 채권 발행의 경제적 이점을 전통 전자증권 방식과 비교하여 실증 분석하였으며</a:t>
            </a:r>
            <a:r>
              <a:rPr lang="en-US" altLang="ko-KR" sz="1600" dirty="0"/>
              <a:t>, </a:t>
            </a:r>
            <a:r>
              <a:rPr lang="ko-KR" altLang="en-US" sz="1600" dirty="0"/>
              <a:t>블록체인 발행 방식이 발행 비용을 크게 절감함을 확인함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반복적인 채권 발행 시 초기 설정 이후 추가 발행 비용이 감소하여</a:t>
            </a:r>
            <a:r>
              <a:rPr lang="en-US" altLang="ko-KR" sz="1600" dirty="0"/>
              <a:t>, </a:t>
            </a:r>
            <a:r>
              <a:rPr lang="ko-KR" altLang="en-US" sz="1600" dirty="0"/>
              <a:t>지속적 발행에서는 비용 효율성이 더욱 두드러짐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블록체인 기술을 통해 투명한 투자 기록 보관</a:t>
            </a:r>
            <a:r>
              <a:rPr lang="en-US" altLang="ko-KR" sz="1600" dirty="0"/>
              <a:t>, </a:t>
            </a:r>
            <a:r>
              <a:rPr lang="ko-KR" altLang="en-US" sz="1600" dirty="0"/>
              <a:t>스마트 </a:t>
            </a:r>
            <a:r>
              <a:rPr lang="ko-KR" altLang="en-US" sz="1600" dirty="0" err="1"/>
              <a:t>컨트랙트를</a:t>
            </a:r>
            <a:r>
              <a:rPr lang="ko-KR" altLang="en-US" sz="1600" dirty="0"/>
              <a:t> 이용한 자동화 및 효율성 향상</a:t>
            </a:r>
            <a:r>
              <a:rPr lang="en-US" altLang="ko-KR" sz="1600" dirty="0"/>
              <a:t>, </a:t>
            </a:r>
            <a:r>
              <a:rPr lang="ko-KR" altLang="en-US" sz="1600" dirty="0"/>
              <a:t>중개자 개입 최소화 등이 가능해짐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선진국들은 블록체인 분산원장 기술을 도입해 자본시장의 비용 효율성과 투명성을 개선하고 있음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본 연구는 다양한 블록체인 플랫폼과 변수</a:t>
            </a:r>
            <a:r>
              <a:rPr lang="en-US" altLang="ko-KR" sz="1600" dirty="0"/>
              <a:t>, </a:t>
            </a:r>
            <a:r>
              <a:rPr lang="ko-KR" altLang="en-US" sz="1600" dirty="0"/>
              <a:t>추가 수수료 등을 반영하지 못한 한계를 가짐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향후 연구는 다양한 블록체인 플랫폼 비교</a:t>
            </a:r>
            <a:r>
              <a:rPr lang="en-US" altLang="ko-KR" sz="1600" dirty="0"/>
              <a:t>, </a:t>
            </a:r>
            <a:r>
              <a:rPr lang="ko-KR" altLang="en-US" sz="1600" dirty="0"/>
              <a:t>법적 규제 분석</a:t>
            </a:r>
            <a:r>
              <a:rPr lang="en-US" altLang="ko-KR" sz="1600" dirty="0"/>
              <a:t>, </a:t>
            </a:r>
            <a:r>
              <a:rPr lang="ko-KR" altLang="en-US" sz="1600" dirty="0"/>
              <a:t>보안성 강화</a:t>
            </a:r>
            <a:r>
              <a:rPr lang="en-US" altLang="ko-KR" sz="1600" dirty="0"/>
              <a:t>, </a:t>
            </a:r>
            <a:r>
              <a:rPr lang="ko-KR" altLang="en-US" sz="1600" dirty="0"/>
              <a:t>실무 적용 문제 해결 방안을 모색할 필요가 있음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0519CC-6DE5-5F16-66F1-8632A0EB7E8B}"/>
              </a:ext>
            </a:extLst>
          </p:cNvPr>
          <p:cNvSpPr txBox="1"/>
          <p:nvPr/>
        </p:nvSpPr>
        <p:spPr>
          <a:xfrm>
            <a:off x="710399" y="1025713"/>
            <a:ext cx="740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의의 및 추후 연구 과제</a:t>
            </a:r>
            <a:endParaRPr lang="ko-KR" altLang="en-US" sz="2400" i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002060"/>
              </a:solidFill>
              <a:latin typeface="Pretendard ExtraLight" panose="02000303000000020004" pitchFamily="50" charset="-127"/>
              <a:ea typeface="Pretendard ExtraLight" panose="02000303000000020004" pitchFamily="50" charset="-127"/>
              <a:cs typeface="Pretendard ExtraLight" panose="020003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11EC74-0262-48CB-96EB-457B2267587A}"/>
              </a:ext>
            </a:extLst>
          </p:cNvPr>
          <p:cNvSpPr txBox="1"/>
          <p:nvPr/>
        </p:nvSpPr>
        <p:spPr>
          <a:xfrm>
            <a:off x="638208" y="1053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5. 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  <a:cs typeface="Pretendard ExtraLight" panose="02000303000000020004" pitchFamily="50" charset="-127"/>
              </a:rPr>
              <a:t>결론</a:t>
            </a:r>
          </a:p>
        </p:txBody>
      </p:sp>
    </p:spTree>
    <p:extLst>
      <p:ext uri="{BB962C8B-B14F-4D97-AF65-F5344CB8AC3E}">
        <p14:creationId xmlns:p14="http://schemas.microsoft.com/office/powerpoint/2010/main" val="228444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E924D-B076-004B-71CE-B42A5083B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DAE2196-2532-EA6B-9C1F-1DA8574327B6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AE4A9E-F8BF-5C6D-BED8-2A019C335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79F2BC3-F9F3-7324-222A-7B93C48C8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6154B-E549-775E-2DA3-F11B8C58D6B5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1. 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서 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424967E-95F1-7CDF-4C93-6DEAA1070EF1}"/>
              </a:ext>
            </a:extLst>
          </p:cNvPr>
          <p:cNvSpPr txBox="1"/>
          <p:nvPr/>
        </p:nvSpPr>
        <p:spPr>
          <a:xfrm>
            <a:off x="1011523" y="1797710"/>
            <a:ext cx="8614757" cy="373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채권은 높은 기술 안정성과 필요성으로 인해 주요 국가들이 </a:t>
            </a:r>
            <a:r>
              <a:rPr lang="en-US" altLang="ko-KR" sz="1600" dirty="0"/>
              <a:t>DLT </a:t>
            </a:r>
            <a:r>
              <a:rPr lang="ko-KR" altLang="en-US" sz="1600" dirty="0"/>
              <a:t>자본시장에서 우선적으로 블록체인 기반 발행을 도입하게 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부산의 </a:t>
            </a:r>
            <a:r>
              <a:rPr lang="ko-KR" altLang="en-US" sz="1600" dirty="0" err="1"/>
              <a:t>특수채</a:t>
            </a:r>
            <a:r>
              <a:rPr lang="ko-KR" altLang="en-US" sz="1600" dirty="0"/>
              <a:t> 잔액은 약 </a:t>
            </a:r>
            <a:r>
              <a:rPr lang="en-US" altLang="ko-KR" sz="1600" dirty="0"/>
              <a:t>182</a:t>
            </a:r>
            <a:r>
              <a:rPr lang="ko-KR" altLang="en-US" sz="1600" dirty="0"/>
              <a:t>조 원으로</a:t>
            </a:r>
            <a:r>
              <a:rPr lang="en-US" altLang="ko-KR" sz="1600" dirty="0"/>
              <a:t>, STO</a:t>
            </a:r>
            <a:r>
              <a:rPr lang="ko-KR" altLang="en-US" sz="1600" dirty="0"/>
              <a:t>를 통해 자금조성 편의성</a:t>
            </a:r>
            <a:r>
              <a:rPr lang="en-US" altLang="ko-KR" sz="1600" dirty="0"/>
              <a:t>, </a:t>
            </a:r>
            <a:r>
              <a:rPr lang="ko-KR" altLang="en-US" sz="1600" dirty="0"/>
              <a:t>블록체인 생태계 조성</a:t>
            </a:r>
            <a:r>
              <a:rPr lang="en-US" altLang="ko-KR" sz="1600" dirty="0"/>
              <a:t>, </a:t>
            </a:r>
            <a:r>
              <a:rPr lang="ko-KR" altLang="en-US" sz="1600" dirty="0"/>
              <a:t>글로벌 투자자 접근성 확대 등 경제적 효과가 기대됨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또한 부산 디지털자산거래소의 상장 </a:t>
            </a:r>
            <a:r>
              <a:rPr lang="ko-KR" altLang="en-US" sz="1600" dirty="0" err="1"/>
              <a:t>종목수를</a:t>
            </a:r>
            <a:r>
              <a:rPr lang="ko-KR" altLang="en-US" sz="1600" dirty="0"/>
              <a:t> 확대시켜 시가총액의 증가 등 디지털 자산거래소의 경쟁력 평가에도 기여 할 것으로 판단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본 연구는 채권 토큰화의 경제적 편익을 분석하고</a:t>
            </a:r>
            <a:r>
              <a:rPr lang="en-US" altLang="ko-KR" sz="1600" dirty="0"/>
              <a:t>, STO </a:t>
            </a:r>
            <a:r>
              <a:rPr lang="ko-KR" altLang="en-US" sz="1600" dirty="0"/>
              <a:t>발행 방식이 전통 방식보다 효율성이 높음을 확인하고자 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본 연구는 이론적 배경</a:t>
            </a:r>
            <a:r>
              <a:rPr lang="en-US" altLang="ko-KR" sz="1600" dirty="0"/>
              <a:t>, </a:t>
            </a:r>
            <a:r>
              <a:rPr lang="ko-KR" altLang="en-US" sz="1600" dirty="0"/>
              <a:t>채권 토큰화의 경제적 효율성</a:t>
            </a:r>
            <a:r>
              <a:rPr lang="en-US" altLang="ko-KR" sz="1600" dirty="0"/>
              <a:t>, </a:t>
            </a:r>
            <a:r>
              <a:rPr lang="ko-KR" altLang="en-US" sz="1600" dirty="0"/>
              <a:t>발행비용 분석</a:t>
            </a:r>
            <a:r>
              <a:rPr lang="en-US" altLang="ko-KR" sz="1600" dirty="0"/>
              <a:t>, </a:t>
            </a:r>
            <a:r>
              <a:rPr lang="ko-KR" altLang="en-US" sz="1600" dirty="0"/>
              <a:t>그리고 연구 결과 요약 및 활용방안으로 구성됨</a:t>
            </a:r>
            <a:endParaRPr lang="en-US" altLang="ko-K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EA4B1-5BAF-34C2-AD80-8981D29585E0}"/>
              </a:ext>
            </a:extLst>
          </p:cNvPr>
          <p:cNvSpPr txBox="1"/>
          <p:nvPr/>
        </p:nvSpPr>
        <p:spPr>
          <a:xfrm>
            <a:off x="1011523" y="123511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도입부 및 배경</a:t>
            </a:r>
          </a:p>
        </p:txBody>
      </p:sp>
    </p:spTree>
    <p:extLst>
      <p:ext uri="{BB962C8B-B14F-4D97-AF65-F5344CB8AC3E}">
        <p14:creationId xmlns:p14="http://schemas.microsoft.com/office/powerpoint/2010/main" val="311605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81F06-2392-06D2-88D3-007071706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CEF79194-3273-0934-410E-28DE9E550C2E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94471A-466F-88F5-40D3-4A9C0F754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397" y="3300547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7CBB519-2258-CF1E-E76B-ED007BE40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397" y="3300547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5988A4-A4BD-8023-41E2-FC20C4C4D792}"/>
              </a:ext>
            </a:extLst>
          </p:cNvPr>
          <p:cNvSpPr txBox="1"/>
          <p:nvPr/>
        </p:nvSpPr>
        <p:spPr>
          <a:xfrm>
            <a:off x="755196" y="1115213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1.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우선적으로 토큰화가 될 자산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: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채권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5C42F2-52BD-980E-2D29-17AB36BDA310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0EAA0E-CA89-3B9E-99C5-CC33E6767081}"/>
              </a:ext>
            </a:extLst>
          </p:cNvPr>
          <p:cNvSpPr txBox="1"/>
          <p:nvPr/>
        </p:nvSpPr>
        <p:spPr>
          <a:xfrm>
            <a:off x="971655" y="1744660"/>
            <a:ext cx="8614757" cy="336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시장 참가자들은 금융 자산의 유동성을 높이기 위해 토큰화에 동의하지만</a:t>
            </a:r>
            <a:r>
              <a:rPr lang="en-US" altLang="ko-KR" sz="1600" dirty="0"/>
              <a:t>, </a:t>
            </a:r>
            <a:r>
              <a:rPr lang="ko-KR" altLang="en-US" sz="1600" dirty="0"/>
              <a:t>어떤 자산이 높은 가치를 가질지에 대해 의견이 갈림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투자자들은 개인 자산의 토큰화 시장에서 </a:t>
            </a:r>
            <a:r>
              <a:rPr lang="en-US" altLang="ko-KR" sz="1600" dirty="0"/>
              <a:t>Private Equity, </a:t>
            </a:r>
            <a:r>
              <a:rPr lang="ko-KR" altLang="en-US" sz="1600" dirty="0"/>
              <a:t>채권</a:t>
            </a:r>
            <a:r>
              <a:rPr lang="en-US" altLang="ko-KR" sz="1600" dirty="0"/>
              <a:t>, </a:t>
            </a:r>
            <a:r>
              <a:rPr lang="ko-KR" altLang="en-US" sz="1600" dirty="0"/>
              <a:t>수익증권 펀드의 토큰화를 선호함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채권 토큰은 기술 안정성</a:t>
            </a:r>
            <a:r>
              <a:rPr lang="en-US" altLang="ko-KR" sz="1600" dirty="0"/>
              <a:t>, </a:t>
            </a:r>
            <a:r>
              <a:rPr lang="ko-KR" altLang="en-US" sz="1600" dirty="0"/>
              <a:t>낮은 유동성</a:t>
            </a:r>
            <a:r>
              <a:rPr lang="en-US" altLang="ko-KR" sz="1600" dirty="0"/>
              <a:t>, </a:t>
            </a:r>
            <a:r>
              <a:rPr lang="ko-KR" altLang="en-US" sz="1600" dirty="0"/>
              <a:t>중개화 및 사적 거래의 복잡성 측면에서 토큰화의 잠재성이 높다고 평가됨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특수채는 정부 보증으로 안정적이며</a:t>
            </a:r>
            <a:r>
              <a:rPr lang="en-US" altLang="ko-KR" sz="1600" dirty="0"/>
              <a:t>, </a:t>
            </a:r>
            <a:r>
              <a:rPr lang="ko-KR" altLang="en-US" sz="1600" dirty="0"/>
              <a:t>주로 기관 투자자들이 만기 보유하는 특징을 가짐 </a:t>
            </a:r>
            <a:br>
              <a:rPr lang="en-US" altLang="ko-KR" sz="1600" dirty="0"/>
            </a:br>
            <a:r>
              <a:rPr lang="en-US" altLang="ko-KR" sz="1600" dirty="0">
                <a:sym typeface="Wingdings" panose="05000000000000000000" pitchFamily="2" charset="2"/>
              </a:rPr>
              <a:t> </a:t>
            </a:r>
            <a:r>
              <a:rPr lang="ko-KR" altLang="en-US" sz="1600" dirty="0">
                <a:sym typeface="Wingdings" panose="05000000000000000000" pitchFamily="2" charset="2"/>
              </a:rPr>
              <a:t>투자자 보호 측면에서 </a:t>
            </a:r>
            <a:r>
              <a:rPr lang="ko-KR" altLang="en-US" sz="1600" dirty="0"/>
              <a:t>앞서 제기된 문제들을 해결할 수 있는 기술적 타당성과 안정성 구축에 유리하다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4328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CD6E2-AFC8-1E2D-AD20-32FED4745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0118013-FE34-7C04-E5EA-79F3D4D3BFCD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C6EB3F-CC9D-2CBD-CFC9-240AAA81A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00" y="347230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62B964C-F67E-293F-3E22-83A0A1420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00" y="347230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F65A04-82EC-5C99-B1AF-F687C4513F70}"/>
              </a:ext>
            </a:extLst>
          </p:cNvPr>
          <p:cNvSpPr txBox="1"/>
          <p:nvPr/>
        </p:nvSpPr>
        <p:spPr>
          <a:xfrm>
            <a:off x="971658" y="1257788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토큰 증권의 정의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8D098-E407-2502-1DAF-6F672B69789C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0F6D88-EFB7-EE01-DB74-E3E080D4BA37}"/>
              </a:ext>
            </a:extLst>
          </p:cNvPr>
          <p:cNvSpPr txBox="1"/>
          <p:nvPr/>
        </p:nvSpPr>
        <p:spPr>
          <a:xfrm>
            <a:off x="971658" y="1916418"/>
            <a:ext cx="8614757" cy="226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토큰 증권은 분산원장 기술을 이용해 자본시장법상 증권을 </a:t>
            </a:r>
            <a:r>
              <a:rPr lang="ko-KR" altLang="en-US" sz="1600" dirty="0" err="1"/>
              <a:t>디지털화한</a:t>
            </a:r>
            <a:r>
              <a:rPr lang="ko-KR" altLang="en-US" sz="1600" dirty="0"/>
              <a:t> 형태로</a:t>
            </a:r>
            <a:r>
              <a:rPr lang="en-US" altLang="ko-KR" sz="1600" dirty="0"/>
              <a:t>, </a:t>
            </a:r>
            <a:r>
              <a:rPr lang="ko-KR" altLang="en-US" sz="1600" dirty="0"/>
              <a:t>자산의 소유권을 블록체인에서 거래할 수 있도록 함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토큰 증권은 스마트 계약을 통해 발행되며</a:t>
            </a:r>
            <a:r>
              <a:rPr lang="en-US" altLang="ko-KR" sz="1600" dirty="0"/>
              <a:t>, </a:t>
            </a:r>
            <a:r>
              <a:rPr lang="ko-KR" altLang="en-US" sz="1600" dirty="0" err="1"/>
              <a:t>탈중앙화된</a:t>
            </a:r>
            <a:r>
              <a:rPr lang="ko-KR" altLang="en-US" sz="1600" dirty="0"/>
              <a:t> 방식으로 관리되어 거래의 투명성과 보안성을 높임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금융위원회는 비정형적 증권의 소액 발행에 블록체인 분산원장 방식을 권장하고</a:t>
            </a:r>
            <a:r>
              <a:rPr lang="en-US" altLang="ko-KR" sz="1600" dirty="0"/>
              <a:t>, </a:t>
            </a:r>
            <a:r>
              <a:rPr lang="ko-KR" altLang="en-US" sz="1600" dirty="0"/>
              <a:t>채권과 같은 정형자산은 규제 개선이 필요함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17806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2C858-5F6E-0DAB-CAD3-2505487F2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88D4F38C-6407-AC10-F221-1596B2ACCA59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E517B4-621D-36B7-3FB8-E87B9E9B0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005058C-0C02-4B68-DBC4-78DB9E940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883" y="3036875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435F04-4318-50DF-0806-943F2DD78A22}"/>
              </a:ext>
            </a:extLst>
          </p:cNvPr>
          <p:cNvSpPr txBox="1"/>
          <p:nvPr/>
        </p:nvSpPr>
        <p:spPr>
          <a:xfrm>
            <a:off x="935448" y="919057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2.2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토큰 증권의 이점과 문제점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385D22-E971-DBA7-C566-C1F0B187C6A5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graphicFrame>
        <p:nvGraphicFramePr>
          <p:cNvPr id="37" name="표 36">
            <a:extLst>
              <a:ext uri="{FF2B5EF4-FFF2-40B4-BE49-F238E27FC236}">
                <a16:creationId xmlns:a16="http://schemas.microsoft.com/office/drawing/2014/main" id="{92401FA9-7BC3-9A79-43BB-20EF9ACEB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98976"/>
              </p:ext>
            </p:extLst>
          </p:nvPr>
        </p:nvGraphicFramePr>
        <p:xfrm>
          <a:off x="639313" y="2243628"/>
          <a:ext cx="10739888" cy="4050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981">
                  <a:extLst>
                    <a:ext uri="{9D8B030D-6E8A-4147-A177-3AD203B41FA5}">
                      <a16:colId xmlns:a16="http://schemas.microsoft.com/office/drawing/2014/main" val="2826847770"/>
                    </a:ext>
                  </a:extLst>
                </a:gridCol>
                <a:gridCol w="1814506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6262333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1891068">
                  <a:extLst>
                    <a:ext uri="{9D8B030D-6E8A-4147-A177-3AD203B41FA5}">
                      <a16:colId xmlns:a16="http://schemas.microsoft.com/office/drawing/2014/main" val="213548462"/>
                    </a:ext>
                  </a:extLst>
                </a:gridCol>
              </a:tblGrid>
              <a:tr h="2395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연구자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399026">
                <a:tc rowSpan="6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이점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유동성 증가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 증권은 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24/7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거래가 가능하며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전통적 거래방식에 비해 유동성을 높일 수 있음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Rodriguez(2023), </a:t>
                      </a:r>
                      <a:r>
                        <a:rPr 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Priem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(2020)</a:t>
                      </a:r>
                      <a:endParaRPr 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분할소유가능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토큰화된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자산은 분할 소유가 가능하여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고가의 자산에 투자할 수 있게 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42263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비용 절감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중개인 없이 직접 거래가 가능하므로 거래 비용을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절감할 수 있음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759850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접근성확대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지리적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경제적 제한으로 인해 투자 기회가 제한되었던 투자자들이 접근할 수 있는 기회를 만듦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Rodriguez(2023)</a:t>
                      </a:r>
                      <a:endParaRPr 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278694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투명성강화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블록체인 기술의 특성상 모든 거래 내역이 투명하게 공개되며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실시간으로 확인할 수 있음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343678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신속한 거래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스마트 계약을 통해 거래가 자동으로 이루어지므로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거래 속도가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빨라짐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Priem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(2020)</a:t>
                      </a:r>
                      <a:endParaRPr 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011398"/>
                  </a:ext>
                </a:extLst>
              </a:tr>
              <a:tr h="399026"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문제점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규제불확실성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</a:pP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토큰화 된 증권에 대한 규제는 아직 초기 단계에 있으며</a:t>
                      </a:r>
                      <a:r>
                        <a:rPr lang="en-US" altLang="ko-KR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각국의 규제 차이와 불확실성으로 인해 법적 안정성이 낮음</a:t>
                      </a:r>
                      <a:endParaRPr lang="ko-KR" alt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Priem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(2020)</a:t>
                      </a:r>
                      <a:endParaRPr 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67349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기술 복잡성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블록체인 기술과 스마트 계약을 이해하고 사용할 수 있는 기술적 능력이 요구됨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129767"/>
                  </a:ext>
                </a:extLst>
              </a:tr>
              <a:tr h="399026">
                <a:tc vMerge="1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시장 변동성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암호화폐 시장의 특성상 가격 변동성이 높아 투자자들에게 큰 리스크가 될 수 있음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4000"/>
                        </a:lnSpc>
                      </a:pPr>
                      <a:r>
                        <a:rPr lang="en-US" sz="1200" kern="0" spc="-4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Carapella</a:t>
                      </a:r>
                      <a:r>
                        <a:rPr lang="en-US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 et al(2023)</a:t>
                      </a:r>
                      <a:endParaRPr lang="en-US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819555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743CE3D2-24D0-4272-9511-589D36FDA13D}"/>
              </a:ext>
            </a:extLst>
          </p:cNvPr>
          <p:cNvSpPr txBox="1"/>
          <p:nvPr/>
        </p:nvSpPr>
        <p:spPr>
          <a:xfrm>
            <a:off x="1151907" y="1548504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토큰증권의 이점 및 문제점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8253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5383F-35EF-4BA0-8B3E-5179AE8C3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796CD9A-CCD0-AD90-2349-6A16BE631ADF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3CADF1-D73E-FD9A-908E-03C919EF2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311" y="3225561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4F597B5-07C9-ECD1-DB40-B7A3C7F2D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311" y="3225561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7226D8-EBBC-315F-2F31-8FBE0EE84058}"/>
              </a:ext>
            </a:extLst>
          </p:cNvPr>
          <p:cNvSpPr txBox="1"/>
          <p:nvPr/>
        </p:nvSpPr>
        <p:spPr>
          <a:xfrm>
            <a:off x="1035852" y="982951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2.3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토큰 증권의 규제 현황 관련 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506E59-7925-69C6-7E4A-AD73D08DBCC7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graphicFrame>
        <p:nvGraphicFramePr>
          <p:cNvPr id="37" name="표 36">
            <a:extLst>
              <a:ext uri="{FF2B5EF4-FFF2-40B4-BE49-F238E27FC236}">
                <a16:creationId xmlns:a16="http://schemas.microsoft.com/office/drawing/2014/main" id="{0707FCE8-B479-C121-E340-4B16D72DD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25915"/>
              </p:ext>
            </p:extLst>
          </p:nvPr>
        </p:nvGraphicFramePr>
        <p:xfrm>
          <a:off x="1087655" y="2429280"/>
          <a:ext cx="9224584" cy="3556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840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213548462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국가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 증권 규제 현황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관련 법 및 규제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한국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 증권 발행 및 유통에 대한 가이드라인을 제시하여 규제 체계 마련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금융투자서비스 및 자본시장법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토큰증권 발행 및 유통 가이드라인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미국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증권으로 간주될 경우 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SEC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의 규제를 받으며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하위 테스트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(Howey Test)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를 적용하여 판단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Securities Act of 1933),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증권거래법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Securities Exchange Act of 1934)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4226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독일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블록체인 기반 토큰을 증권으로 분류하며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암호화 자산 규제에 대한 법적 프레임워크 마련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증권거래법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금융상품 시장 지침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증권발행법</a:t>
                      </a:r>
                      <a:r>
                        <a:rPr lang="en-US" altLang="ko-KR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자본투자법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67349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스위스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디지털증권의 발행 및 유통을 허용하며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금융 시장 인프라 법과 스위스 의무법에 따라 규제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금융시장인프라법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129767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싱가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포르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디지털 형태의 증권을 인정하고 규제하며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증권선물법에 따라 규제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증권선물법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(SFA), MAS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의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디지털 결제 토큰 규제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819555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48F0AC44-3479-41EE-76AE-84A298CDFDA8}"/>
              </a:ext>
            </a:extLst>
          </p:cNvPr>
          <p:cNvSpPr txBox="1"/>
          <p:nvPr/>
        </p:nvSpPr>
        <p:spPr>
          <a:xfrm>
            <a:off x="1252311" y="1612398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/>
              <a:t>국가별 토큰증권 규제 현황 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2140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FB416-3BCA-F40D-65FF-246ECDC44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1456250E-8CEA-E01E-7C81-4E33AD2309D2}"/>
              </a:ext>
            </a:extLst>
          </p:cNvPr>
          <p:cNvSpPr/>
          <p:nvPr/>
        </p:nvSpPr>
        <p:spPr>
          <a:xfrm>
            <a:off x="0" y="0"/>
            <a:ext cx="12192000" cy="580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53E01F-7079-F8A9-3EE7-0D0E8FBAC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9911" y="3022361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CB4CFAAD-7A8D-18AD-94F6-9DBB97447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9911" y="3022361"/>
            <a:ext cx="7933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F8C89F-D1CD-15F1-DA5E-7C5C864ED808}"/>
              </a:ext>
            </a:extLst>
          </p:cNvPr>
          <p:cNvSpPr txBox="1"/>
          <p:nvPr/>
        </p:nvSpPr>
        <p:spPr>
          <a:xfrm>
            <a:off x="955976" y="785194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3.1 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공적 블록체인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432D93-497F-4257-0A24-9BF50534FA09}"/>
              </a:ext>
            </a:extLst>
          </p:cNvPr>
          <p:cNvSpPr txBox="1"/>
          <p:nvPr/>
        </p:nvSpPr>
        <p:spPr>
          <a:xfrm>
            <a:off x="851281" y="1225556"/>
            <a:ext cx="8614757" cy="199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err="1"/>
              <a:t>비트코인은</a:t>
            </a:r>
            <a:r>
              <a:rPr lang="ko-KR" altLang="en-US" sz="1200" dirty="0"/>
              <a:t> </a:t>
            </a:r>
            <a:r>
              <a:rPr lang="en-US" altLang="ko-KR" sz="1200" dirty="0"/>
              <a:t>2009</a:t>
            </a:r>
            <a:r>
              <a:rPr lang="ko-KR" altLang="en-US" sz="1200" dirty="0"/>
              <a:t>년 </a:t>
            </a:r>
            <a:r>
              <a:rPr lang="ko-KR" altLang="en-US" sz="1200" dirty="0" err="1"/>
              <a:t>사토시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나카모토에</a:t>
            </a:r>
            <a:r>
              <a:rPr lang="ko-KR" altLang="en-US" sz="1200" dirty="0"/>
              <a:t> 의해 개발된 탈중앙화 디지털 통화로</a:t>
            </a:r>
            <a:r>
              <a:rPr lang="en-US" altLang="ko-KR" sz="1200" dirty="0"/>
              <a:t>, 2024</a:t>
            </a:r>
            <a:r>
              <a:rPr lang="ko-KR" altLang="en-US" sz="1200" dirty="0"/>
              <a:t>년 기준 시가총액 </a:t>
            </a:r>
            <a:r>
              <a:rPr lang="en-US" altLang="ko-KR" sz="1200" dirty="0"/>
              <a:t>1</a:t>
            </a:r>
            <a:r>
              <a:rPr lang="ko-KR" altLang="en-US" sz="1200" dirty="0"/>
              <a:t>조 달러에 이르렀음</a:t>
            </a:r>
            <a:endParaRPr lang="en-US" altLang="ko-KR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err="1"/>
              <a:t>이더리움은</a:t>
            </a:r>
            <a:r>
              <a:rPr lang="ko-KR" altLang="en-US" sz="1200" dirty="0"/>
              <a:t> </a:t>
            </a:r>
            <a:r>
              <a:rPr lang="en-US" altLang="ko-KR" sz="1200" dirty="0"/>
              <a:t>2015</a:t>
            </a:r>
            <a:r>
              <a:rPr lang="ko-KR" altLang="en-US" sz="1200" dirty="0"/>
              <a:t>년 </a:t>
            </a:r>
            <a:r>
              <a:rPr lang="ko-KR" altLang="en-US" sz="1200" dirty="0" err="1"/>
              <a:t>비탈릭</a:t>
            </a:r>
            <a:r>
              <a:rPr lang="ko-KR" altLang="en-US" sz="1200" dirty="0"/>
              <a:t> </a:t>
            </a:r>
            <a:r>
              <a:rPr lang="ko-KR" altLang="en-US" sz="1200" dirty="0" err="1"/>
              <a:t>부테린이</a:t>
            </a:r>
            <a:r>
              <a:rPr lang="ko-KR" altLang="en-US" sz="1200" dirty="0"/>
              <a:t> 개발한 블록체인 플랫폼으로</a:t>
            </a:r>
            <a:r>
              <a:rPr lang="en-US" altLang="ko-KR" sz="1200" dirty="0"/>
              <a:t>, </a:t>
            </a:r>
            <a:r>
              <a:rPr lang="ko-KR" altLang="en-US" sz="1200" dirty="0"/>
              <a:t>스마트 계약을 통해 다양한 분산 애플리케이션</a:t>
            </a:r>
            <a:r>
              <a:rPr lang="en-US" altLang="ko-KR" sz="1200" dirty="0"/>
              <a:t>(</a:t>
            </a:r>
            <a:r>
              <a:rPr lang="en-US" altLang="ko-KR" sz="1200" dirty="0" err="1"/>
              <a:t>DApps</a:t>
            </a:r>
            <a:r>
              <a:rPr lang="en-US" altLang="ko-KR" sz="1200" dirty="0"/>
              <a:t>)</a:t>
            </a:r>
            <a:r>
              <a:rPr lang="ko-KR" altLang="en-US" sz="1200" dirty="0"/>
              <a:t>을 실행 가능하게 함</a:t>
            </a:r>
            <a:endParaRPr lang="en-US" altLang="ko-KR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err="1"/>
              <a:t>이더리움은</a:t>
            </a:r>
            <a:r>
              <a:rPr lang="ko-KR" altLang="en-US" sz="1200" dirty="0"/>
              <a:t> </a:t>
            </a:r>
            <a:r>
              <a:rPr lang="en-US" altLang="ko-KR" sz="1200" dirty="0"/>
              <a:t>PoW(</a:t>
            </a:r>
            <a:r>
              <a:rPr lang="ko-KR" altLang="en-US" sz="1200" dirty="0"/>
              <a:t>작업증명</a:t>
            </a:r>
            <a:r>
              <a:rPr lang="en-US" altLang="ko-KR" sz="1200" dirty="0"/>
              <a:t>)</a:t>
            </a:r>
            <a:r>
              <a:rPr lang="ko-KR" altLang="en-US" sz="1200" dirty="0"/>
              <a:t>에서 </a:t>
            </a:r>
            <a:r>
              <a:rPr lang="en-US" altLang="ko-KR" sz="1200" dirty="0" err="1"/>
              <a:t>PoS</a:t>
            </a:r>
            <a:r>
              <a:rPr lang="en-US" altLang="ko-KR" sz="1200" dirty="0"/>
              <a:t>(</a:t>
            </a:r>
            <a:r>
              <a:rPr lang="ko-KR" altLang="en-US" sz="1200" dirty="0"/>
              <a:t>지분 증명</a:t>
            </a:r>
            <a:r>
              <a:rPr lang="en-US" altLang="ko-KR" sz="1200" dirty="0"/>
              <a:t>)</a:t>
            </a:r>
            <a:r>
              <a:rPr lang="ko-KR" altLang="en-US" sz="1200" dirty="0"/>
              <a:t>로 전환하여 에너지 효율성과 확장성을 개선하고</a:t>
            </a:r>
            <a:r>
              <a:rPr lang="en-US" altLang="ko-KR" sz="1200" dirty="0"/>
              <a:t>, DeFi</a:t>
            </a:r>
            <a:r>
              <a:rPr lang="ko-KR" altLang="en-US" sz="1200" dirty="0"/>
              <a:t>와 </a:t>
            </a:r>
            <a:r>
              <a:rPr lang="en-US" altLang="ko-KR" sz="1200" dirty="0"/>
              <a:t>NFT </a:t>
            </a:r>
            <a:r>
              <a:rPr lang="ko-KR" altLang="en-US" sz="1200" dirty="0"/>
              <a:t>등에서 활발히 활용됨</a:t>
            </a:r>
            <a:endParaRPr lang="en-US" altLang="ko-KR" sz="1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 err="1"/>
              <a:t>비트코인은</a:t>
            </a:r>
            <a:r>
              <a:rPr lang="ko-KR" altLang="en-US" sz="1200" dirty="0"/>
              <a:t> 금융 혁신의 시작을 이끌었고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이더리움은</a:t>
            </a:r>
            <a:r>
              <a:rPr lang="ko-KR" altLang="en-US" sz="1200" dirty="0"/>
              <a:t> 스마트 계약 기능으로 블록체인 생태계를 확장함</a:t>
            </a:r>
            <a:endParaRPr lang="en-US" altLang="ko-KR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12FF9-BD3C-7564-1583-AFF57F140D51}"/>
              </a:ext>
            </a:extLst>
          </p:cNvPr>
          <p:cNvSpPr txBox="1"/>
          <p:nvPr/>
        </p:nvSpPr>
        <p:spPr>
          <a:xfrm>
            <a:off x="314253" y="88279"/>
            <a:ext cx="5143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2. </a:t>
            </a:r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채권토큰의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cs typeface="Pretendard ExtraLight" panose="02000303000000020004" pitchFamily="50" charset="-127"/>
              </a:rPr>
              <a:t> 정의 및 내용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9ECCE7FD-72F8-8BC7-C7DC-50A94C5D1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88062"/>
              </p:ext>
            </p:extLst>
          </p:nvPr>
        </p:nvGraphicFramePr>
        <p:xfrm>
          <a:off x="1079108" y="4330025"/>
          <a:ext cx="9224584" cy="2194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840">
                  <a:extLst>
                    <a:ext uri="{9D8B030D-6E8A-4147-A177-3AD203B41FA5}">
                      <a16:colId xmlns:a16="http://schemas.microsoft.com/office/drawing/2014/main" val="33836446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65306033"/>
                    </a:ext>
                  </a:extLst>
                </a:gridCol>
                <a:gridCol w="3310372">
                  <a:extLst>
                    <a:ext uri="{9D8B030D-6E8A-4147-A177-3AD203B41FA5}">
                      <a16:colId xmlns:a16="http://schemas.microsoft.com/office/drawing/2014/main" val="213548462"/>
                    </a:ext>
                  </a:extLst>
                </a:gridCol>
              </a:tblGrid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특성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내용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선행연구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78224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폐쇄성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허가된 사용자만 거래에 참여가능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,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공적 블록체인 보다 높은 수준의 프라이버시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da-DK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Dong et al(2023),</a:t>
                      </a:r>
                      <a:endParaRPr lang="da-DK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da-DK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Chen et al(2024)</a:t>
                      </a:r>
                      <a:endParaRPr lang="da-DK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48435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효율성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빠른 거래 처리 속도와 확장성을 통해 효율적 운영가능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Levis et al(2021)</a:t>
                      </a:r>
                      <a:endParaRPr 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Dong et al(2023)</a:t>
                      </a:r>
                      <a:endParaRPr 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42263"/>
                  </a:ext>
                </a:extLst>
              </a:tr>
              <a:tr h="5263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보안성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</a:pPr>
                      <a:r>
                        <a:rPr lang="ko-KR" altLang="en-US" sz="1200" kern="0" spc="-4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합의 메커니즘을 사용하여 높은 보안성 유지</a:t>
                      </a:r>
                      <a:endParaRPr lang="ko-KR" altLang="en-US" sz="12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da-DK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Levis et al(2021),</a:t>
                      </a:r>
                      <a:endParaRPr lang="da-DK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120650" algn="ctr" fontAlgn="base" latinLnBrk="0">
                        <a:lnSpc>
                          <a:spcPct val="120000"/>
                        </a:lnSpc>
                      </a:pPr>
                      <a:r>
                        <a:rPr lang="da-DK" sz="1200" kern="0" spc="-40" dirty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한양신명조"/>
                        </a:rPr>
                        <a:t>Chen et al(2024)</a:t>
                      </a:r>
                      <a:endParaRPr lang="da-DK" sz="12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673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CEDE5FD-714D-AC7E-A47A-E269171326A2}"/>
              </a:ext>
            </a:extLst>
          </p:cNvPr>
          <p:cNvSpPr txBox="1"/>
          <p:nvPr/>
        </p:nvSpPr>
        <p:spPr>
          <a:xfrm>
            <a:off x="851281" y="3241975"/>
            <a:ext cx="904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3.2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컨소시움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2060"/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블록체인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61F700-1AC4-8109-2B5D-DADBBE9B5909}"/>
              </a:ext>
            </a:extLst>
          </p:cNvPr>
          <p:cNvSpPr txBox="1"/>
          <p:nvPr/>
        </p:nvSpPr>
        <p:spPr>
          <a:xfrm>
            <a:off x="1067740" y="3809874"/>
            <a:ext cx="861475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600" dirty="0" err="1"/>
              <a:t>컨소시움</a:t>
            </a:r>
            <a:r>
              <a:rPr lang="ko-KR" altLang="en-US" sz="1600" dirty="0"/>
              <a:t> 블록체인의 주요 특징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57518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50934</TotalTime>
  <Words>3167</Words>
  <Application>Microsoft Office PowerPoint</Application>
  <PresentationFormat>와이드스크린</PresentationFormat>
  <Paragraphs>629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2" baseType="lpstr">
      <vt:lpstr>Pretendard ExtraLight</vt:lpstr>
      <vt:lpstr>Pretendard SemiBold</vt:lpstr>
      <vt:lpstr>ui-sans-serif</vt:lpstr>
      <vt:lpstr>맑은 고딕</vt:lpstr>
      <vt:lpstr>신명 신명조</vt:lpstr>
      <vt:lpstr>한양신명조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안호균</dc:creator>
  <cp:lastModifiedBy>문성주</cp:lastModifiedBy>
  <cp:revision>1213</cp:revision>
  <cp:lastPrinted>2024-08-29T09:10:39Z</cp:lastPrinted>
  <dcterms:created xsi:type="dcterms:W3CDTF">2023-11-06T09:01:33Z</dcterms:created>
  <dcterms:modified xsi:type="dcterms:W3CDTF">2024-11-26T23:58:51Z</dcterms:modified>
</cp:coreProperties>
</file>