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98" r:id="rId1"/>
  </p:sldMasterIdLst>
  <p:notesMasterIdLst>
    <p:notesMasterId r:id="rId31"/>
  </p:notesMasterIdLst>
  <p:handoutMasterIdLst>
    <p:handoutMasterId r:id="rId32"/>
  </p:handoutMasterIdLst>
  <p:sldIdLst>
    <p:sldId id="267" r:id="rId2"/>
    <p:sldId id="269" r:id="rId3"/>
    <p:sldId id="359" r:id="rId4"/>
    <p:sldId id="360" r:id="rId5"/>
    <p:sldId id="361" r:id="rId6"/>
    <p:sldId id="362" r:id="rId7"/>
    <p:sldId id="363" r:id="rId8"/>
    <p:sldId id="280" r:id="rId9"/>
    <p:sldId id="364" r:id="rId10"/>
    <p:sldId id="365" r:id="rId11"/>
    <p:sldId id="366" r:id="rId12"/>
    <p:sldId id="367" r:id="rId13"/>
    <p:sldId id="368" r:id="rId14"/>
    <p:sldId id="369" r:id="rId15"/>
    <p:sldId id="370" r:id="rId16"/>
    <p:sldId id="371" r:id="rId17"/>
    <p:sldId id="376" r:id="rId18"/>
    <p:sldId id="372" r:id="rId19"/>
    <p:sldId id="373" r:id="rId20"/>
    <p:sldId id="377" r:id="rId21"/>
    <p:sldId id="378" r:id="rId22"/>
    <p:sldId id="379" r:id="rId23"/>
    <p:sldId id="380" r:id="rId24"/>
    <p:sldId id="381" r:id="rId25"/>
    <p:sldId id="382" r:id="rId26"/>
    <p:sldId id="383" r:id="rId27"/>
    <p:sldId id="335" r:id="rId28"/>
    <p:sldId id="384" r:id="rId29"/>
    <p:sldId id="268" r:id="rId30"/>
  </p:sldIdLst>
  <p:sldSz cx="9144000" cy="6858000" type="screen4x3"/>
  <p:notesSz cx="6858000" cy="9144000"/>
  <p:defaultTextStyle>
    <a:defPPr>
      <a:defRPr lang="ko-KR"/>
    </a:defPPr>
    <a:lvl1pPr marL="0" algn="l" defTabSz="801654" rtl="0" eaLnBrk="1" latinLnBrk="1" hangingPunct="1">
      <a:defRPr sz="1578" kern="1200">
        <a:solidFill>
          <a:schemeClr val="tx1"/>
        </a:solidFill>
        <a:latin typeface="+mn-lt"/>
        <a:ea typeface="+mn-ea"/>
        <a:cs typeface="+mn-cs"/>
      </a:defRPr>
    </a:lvl1pPr>
    <a:lvl2pPr marL="400827" algn="l" defTabSz="801654" rtl="0" eaLnBrk="1" latinLnBrk="1" hangingPunct="1">
      <a:defRPr sz="1578" kern="1200">
        <a:solidFill>
          <a:schemeClr val="tx1"/>
        </a:solidFill>
        <a:latin typeface="+mn-lt"/>
        <a:ea typeface="+mn-ea"/>
        <a:cs typeface="+mn-cs"/>
      </a:defRPr>
    </a:lvl2pPr>
    <a:lvl3pPr marL="801654" algn="l" defTabSz="801654" rtl="0" eaLnBrk="1" latinLnBrk="1" hangingPunct="1">
      <a:defRPr sz="1578" kern="1200">
        <a:solidFill>
          <a:schemeClr val="tx1"/>
        </a:solidFill>
        <a:latin typeface="+mn-lt"/>
        <a:ea typeface="+mn-ea"/>
        <a:cs typeface="+mn-cs"/>
      </a:defRPr>
    </a:lvl3pPr>
    <a:lvl4pPr marL="1202482" algn="l" defTabSz="801654" rtl="0" eaLnBrk="1" latinLnBrk="1" hangingPunct="1">
      <a:defRPr sz="1578" kern="1200">
        <a:solidFill>
          <a:schemeClr val="tx1"/>
        </a:solidFill>
        <a:latin typeface="+mn-lt"/>
        <a:ea typeface="+mn-ea"/>
        <a:cs typeface="+mn-cs"/>
      </a:defRPr>
    </a:lvl4pPr>
    <a:lvl5pPr marL="1603309" algn="l" defTabSz="801654" rtl="0" eaLnBrk="1" latinLnBrk="1" hangingPunct="1">
      <a:defRPr sz="1578" kern="1200">
        <a:solidFill>
          <a:schemeClr val="tx1"/>
        </a:solidFill>
        <a:latin typeface="+mn-lt"/>
        <a:ea typeface="+mn-ea"/>
        <a:cs typeface="+mn-cs"/>
      </a:defRPr>
    </a:lvl5pPr>
    <a:lvl6pPr marL="2004136" algn="l" defTabSz="801654" rtl="0" eaLnBrk="1" latinLnBrk="1" hangingPunct="1">
      <a:defRPr sz="1578" kern="1200">
        <a:solidFill>
          <a:schemeClr val="tx1"/>
        </a:solidFill>
        <a:latin typeface="+mn-lt"/>
        <a:ea typeface="+mn-ea"/>
        <a:cs typeface="+mn-cs"/>
      </a:defRPr>
    </a:lvl6pPr>
    <a:lvl7pPr marL="2404963" algn="l" defTabSz="801654" rtl="0" eaLnBrk="1" latinLnBrk="1" hangingPunct="1">
      <a:defRPr sz="1578" kern="1200">
        <a:solidFill>
          <a:schemeClr val="tx1"/>
        </a:solidFill>
        <a:latin typeface="+mn-lt"/>
        <a:ea typeface="+mn-ea"/>
        <a:cs typeface="+mn-cs"/>
      </a:defRPr>
    </a:lvl7pPr>
    <a:lvl8pPr marL="2805791" algn="l" defTabSz="801654" rtl="0" eaLnBrk="1" latinLnBrk="1" hangingPunct="1">
      <a:defRPr sz="1578" kern="1200">
        <a:solidFill>
          <a:schemeClr val="tx1"/>
        </a:solidFill>
        <a:latin typeface="+mn-lt"/>
        <a:ea typeface="+mn-ea"/>
        <a:cs typeface="+mn-cs"/>
      </a:defRPr>
    </a:lvl8pPr>
    <a:lvl9pPr marL="3206618" algn="l" defTabSz="801654" rtl="0" eaLnBrk="1" latinLnBrk="1" hangingPunct="1">
      <a:defRPr sz="157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ACF4677E-8BD2-47ae-8A1F-98590045965D">
      <hp:hncThemeShow xmlns:hp="http://schemas.haansoft.com/office/presentation/8.0" xmlns:dsp="http://schemas.microsoft.com/office/drawing/2008/diagram" xmlns:dgm="http://schemas.openxmlformats.org/drawingml/2006/diagram" xmlns:c="http://schemas.openxmlformats.org/drawingml/2006/chart" xmlns="" themeShowType="1" themeSkinType="1" themeTransitionType="1" useThemeTransition="1" byMouseClick="1" attrType="1" dur="200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3457" autoAdjust="0"/>
  </p:normalViewPr>
  <p:slideViewPr>
    <p:cSldViewPr snapToGrid="0">
      <p:cViewPr varScale="1">
        <p:scale>
          <a:sx n="115" d="100"/>
          <a:sy n="115" d="100"/>
        </p:scale>
        <p:origin x="1476" y="84"/>
      </p:cViewPr>
      <p:guideLst/>
    </p:cSldViewPr>
  </p:slideViewPr>
  <p:notesTextViewPr>
    <p:cViewPr>
      <p:scale>
        <a:sx n="100" d="100"/>
        <a:sy n="100" d="100"/>
      </p:scale>
      <p:origin x="0" y="0"/>
    </p:cViewPr>
  </p:notesTextViewPr>
  <p:notesViewPr>
    <p:cSldViewPr snapToGrid="0">
      <p:cViewPr varScale="1">
        <p:scale>
          <a:sx n="60" d="100"/>
          <a:sy n="60" d="100"/>
        </p:scale>
        <p:origin x="3187"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pPr lvl="0">
              <a:defRPr/>
            </a:pPr>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a:lstStyle>
            <a:lvl1pPr algn="r">
              <a:defRPr sz="1200"/>
            </a:lvl1pPr>
          </a:lstStyle>
          <a:p>
            <a:pPr lvl="0">
              <a:defRPr/>
            </a:pPr>
            <a:fld id="{D86F7B12-431B-4C41-844D-2B0B7CAB733F}" type="datetime1">
              <a:rPr lang="ko-KR" altLang="en-US"/>
              <a:pPr lvl="0">
                <a:defRPr/>
              </a:pPr>
              <a:t>2024-11-27</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anchor="b"/>
          <a:lstStyle>
            <a:lvl1pPr algn="l">
              <a:defRPr sz="1200"/>
            </a:lvl1pPr>
          </a:lstStyle>
          <a:p>
            <a:pPr lvl="0">
              <a:defRPr/>
            </a:pPr>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anchor="b"/>
          <a:lstStyle>
            <a:lvl1pPr algn="r">
              <a:defRPr sz="1200"/>
            </a:lvl1pPr>
          </a:lstStyle>
          <a:p>
            <a:pPr lvl="0">
              <a:defRPr/>
            </a:pPr>
            <a:fld id="{11E43F2B-F20F-45E9-BF2F-6C09A53201B3}" type="slidenum">
              <a:rPr lang="ko-KR" altLang="en-US"/>
              <a:pPr lvl="0">
                <a:defRPr/>
              </a:pPr>
              <a:t>‹#›</a:t>
            </a:fld>
            <a:endParaRPr lang="ko-KR"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pPr lvl="0">
              <a:defRPr/>
            </a:pPr>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pPr lvl="0">
              <a:defRPr/>
            </a:pPr>
            <a:fld id="{44B522EC-D584-400B-8F0E-4958D799F6E6}" type="datetime1">
              <a:rPr lang="ko-KR" altLang="en-US"/>
              <a:pPr lvl="0">
                <a:defRPr/>
              </a:pPr>
              <a:t>2024-11-27</a:t>
            </a:fld>
            <a:endParaRPr lang="ko-KR" altLang="en-US"/>
          </a:p>
        </p:txBody>
      </p:sp>
      <p:sp>
        <p:nvSpPr>
          <p:cNvPr id="4" name="슬라이드 이미지 개체 틀 3"/>
          <p:cNvSpPr>
            <a:spLocks noGrp="1" noRot="1" noChangeAspect="1" noTextEdi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anchor="ctr"/>
          <a:lstStyle/>
          <a:p>
            <a:pPr lvl="0">
              <a:defRPr/>
            </a:pPr>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defRPr/>
            </a:pPr>
            <a:r>
              <a:rPr lang="ko-KR" altLang="en-US"/>
              <a:t>마스터 텍스트 스타일 편집</a:t>
            </a:r>
          </a:p>
          <a:p>
            <a:pPr lvl="1">
              <a:defRPr/>
            </a:pPr>
            <a:r>
              <a:rPr lang="ko-KR" altLang="en-US"/>
              <a:t>둘째 수준</a:t>
            </a:r>
          </a:p>
          <a:p>
            <a:pPr lvl="2">
              <a:defRPr/>
            </a:pPr>
            <a:r>
              <a:rPr lang="ko-KR" altLang="en-US"/>
              <a:t>셋째 수준</a:t>
            </a:r>
          </a:p>
          <a:p>
            <a:pPr lvl="3">
              <a:defRPr/>
            </a:pPr>
            <a:r>
              <a:rPr lang="ko-KR" altLang="en-US"/>
              <a:t>넷째 수준</a:t>
            </a:r>
          </a:p>
          <a:p>
            <a:pPr lvl="4">
              <a:defRPr/>
            </a:pPr>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pPr lvl="0">
              <a:defRPr/>
            </a:pPr>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pPr lvl="0">
              <a:defRPr/>
            </a:pPr>
            <a:fld id="{1180D1EA-0D62-4E79-B1B0-DB8BAEEB3AF3}" type="slidenum">
              <a:rPr lang="ko-KR" altLang="en-US"/>
              <a:pPr lvl="0">
                <a:defRPr/>
              </a:pPr>
              <a:t>‹#›</a:t>
            </a:fld>
            <a:endParaRPr lang="ko-KR"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5_제목 슬라이드">
    <p:bg>
      <p:bgPr>
        <a:solidFill>
          <a:schemeClr val="bg1"/>
        </a:solidFill>
        <a:effectLst/>
      </p:bgPr>
    </p:bg>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D0A5DDE0-F7BB-4509-A2FF-560F208D2F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0000" b="50000"/>
          <a:stretch/>
        </p:blipFill>
        <p:spPr>
          <a:xfrm flipH="1" flipV="1">
            <a:off x="0" y="0"/>
            <a:ext cx="3429000" cy="3429000"/>
          </a:xfrm>
          <a:prstGeom prst="rect">
            <a:avLst/>
          </a:prstGeom>
        </p:spPr>
      </p:pic>
      <p:pic>
        <p:nvPicPr>
          <p:cNvPr id="6" name="그림 5">
            <a:extLst>
              <a:ext uri="{FF2B5EF4-FFF2-40B4-BE49-F238E27FC236}">
                <a16:creationId xmlns:a16="http://schemas.microsoft.com/office/drawing/2014/main" id="{C487A1DC-0B8B-498C-A38C-78F4616672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0000" b="50000"/>
          <a:stretch/>
        </p:blipFill>
        <p:spPr>
          <a:xfrm>
            <a:off x="5715000" y="3429000"/>
            <a:ext cx="3429000" cy="3429000"/>
          </a:xfrm>
          <a:prstGeom prst="rect">
            <a:avLst/>
          </a:prstGeom>
        </p:spPr>
      </p:pic>
      <p:sp>
        <p:nvSpPr>
          <p:cNvPr id="12" name="자유형: 도형 11">
            <a:extLst>
              <a:ext uri="{FF2B5EF4-FFF2-40B4-BE49-F238E27FC236}">
                <a16:creationId xmlns:a16="http://schemas.microsoft.com/office/drawing/2014/main" id="{B8C01EC1-792A-433C-AD4B-A88436B328E8}"/>
              </a:ext>
            </a:extLst>
          </p:cNvPr>
          <p:cNvSpPr/>
          <p:nvPr userDrawn="1"/>
        </p:nvSpPr>
        <p:spPr>
          <a:xfrm>
            <a:off x="0" y="593387"/>
            <a:ext cx="9138744" cy="6858000"/>
          </a:xfrm>
          <a:custGeom>
            <a:avLst/>
            <a:gdLst>
              <a:gd name="connsiteX0" fmla="*/ 1955981 w 9138744"/>
              <a:gd name="connsiteY0" fmla="*/ 0 h 6858000"/>
              <a:gd name="connsiteX1" fmla="*/ 4493172 w 9138744"/>
              <a:gd name="connsiteY1" fmla="*/ 0 h 6858000"/>
              <a:gd name="connsiteX2" fmla="*/ 4645572 w 9138744"/>
              <a:gd name="connsiteY2" fmla="*/ 0 h 6858000"/>
              <a:gd name="connsiteX3" fmla="*/ 9138744 w 9138744"/>
              <a:gd name="connsiteY3" fmla="*/ 0 h 6858000"/>
              <a:gd name="connsiteX4" fmla="*/ 9138744 w 9138744"/>
              <a:gd name="connsiteY4" fmla="*/ 3025986 h 6858000"/>
              <a:gd name="connsiteX5" fmla="*/ 9138744 w 9138744"/>
              <a:gd name="connsiteY5" fmla="*/ 3494750 h 6858000"/>
              <a:gd name="connsiteX6" fmla="*/ 9128584 w 9138744"/>
              <a:gd name="connsiteY6" fmla="*/ 3505200 h 6858000"/>
              <a:gd name="connsiteX7" fmla="*/ 7182763 w 9138744"/>
              <a:gd name="connsiteY7" fmla="*/ 6858000 h 6858000"/>
              <a:gd name="connsiteX8" fmla="*/ 4645572 w 9138744"/>
              <a:gd name="connsiteY8" fmla="*/ 6858000 h 6858000"/>
              <a:gd name="connsiteX9" fmla="*/ 4493172 w 9138744"/>
              <a:gd name="connsiteY9" fmla="*/ 6858000 h 6858000"/>
              <a:gd name="connsiteX10" fmla="*/ 0 w 9138744"/>
              <a:gd name="connsiteY10" fmla="*/ 6858000 h 6858000"/>
              <a:gd name="connsiteX11" fmla="*/ 0 w 9138744"/>
              <a:gd name="connsiteY11" fmla="*/ 3832014 h 6858000"/>
              <a:gd name="connsiteX12" fmla="*/ 0 w 9138744"/>
              <a:gd name="connsiteY12" fmla="*/ 3363250 h 6858000"/>
              <a:gd name="connsiteX13" fmla="*/ 10160 w 9138744"/>
              <a:gd name="connsiteY13" fmla="*/ 335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38744" h="6858000">
                <a:moveTo>
                  <a:pt x="1955981" y="0"/>
                </a:moveTo>
                <a:lnTo>
                  <a:pt x="4493172" y="0"/>
                </a:lnTo>
                <a:lnTo>
                  <a:pt x="4645572" y="0"/>
                </a:lnTo>
                <a:lnTo>
                  <a:pt x="9138744" y="0"/>
                </a:lnTo>
                <a:lnTo>
                  <a:pt x="9138744" y="3025986"/>
                </a:lnTo>
                <a:lnTo>
                  <a:pt x="9138744" y="3494750"/>
                </a:lnTo>
                <a:lnTo>
                  <a:pt x="9128584" y="3505200"/>
                </a:lnTo>
                <a:lnTo>
                  <a:pt x="7182763" y="6858000"/>
                </a:lnTo>
                <a:lnTo>
                  <a:pt x="4645572" y="6858000"/>
                </a:lnTo>
                <a:lnTo>
                  <a:pt x="4493172" y="6858000"/>
                </a:lnTo>
                <a:lnTo>
                  <a:pt x="0" y="6858000"/>
                </a:lnTo>
                <a:lnTo>
                  <a:pt x="0" y="3832014"/>
                </a:lnTo>
                <a:lnTo>
                  <a:pt x="0" y="3363250"/>
                </a:lnTo>
                <a:lnTo>
                  <a:pt x="10160" y="3352800"/>
                </a:lnTo>
                <a:close/>
              </a:path>
            </a:pathLst>
          </a:custGeom>
          <a:blipFill dpi="0" rotWithShape="1">
            <a:blip r:embed="rId3">
              <a:alphaModFix amt="24000"/>
            </a:blip>
            <a:srcRect/>
            <a:stretch>
              <a:fillRect l="-10000" t="-13000" r="-10000" b="-12000"/>
            </a:stretch>
          </a:blipFill>
          <a:ln>
            <a:noFill/>
          </a:ln>
          <a:scene3d>
            <a:camera prst="obliqueBottomLeft"/>
            <a:lightRig rig="threePt" dir="t"/>
          </a:scene3d>
        </p:spPr>
        <p:txBody>
          <a:bodyPr rtlCol="0" anchor="ctr">
            <a:noAutofit/>
          </a:bodyPr>
          <a:lstStyle/>
          <a:p>
            <a:pPr algn="ctr"/>
            <a:endParaRPr lang="ko-KR" altLang="en-US" spc="-150">
              <a:solidFill>
                <a:schemeClr val="tx1">
                  <a:lumMod val="75000"/>
                  <a:lumOff val="25000"/>
                </a:schemeClr>
              </a:solidFill>
              <a:latin typeface="+mj-ea"/>
              <a:ea typeface="+mj-ea"/>
            </a:endParaRPr>
          </a:p>
        </p:txBody>
      </p:sp>
      <p:pic>
        <p:nvPicPr>
          <p:cNvPr id="13" name="그림 12">
            <a:extLst>
              <a:ext uri="{FF2B5EF4-FFF2-40B4-BE49-F238E27FC236}">
                <a16:creationId xmlns:a16="http://schemas.microsoft.com/office/drawing/2014/main" id="{3CFB93E4-30A6-43C1-81E2-0482DF54EC5B}"/>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a:ext>
            </a:extLst>
          </a:blip>
          <a:stretch>
            <a:fillRect/>
          </a:stretch>
        </p:blipFill>
        <p:spPr>
          <a:xfrm>
            <a:off x="6846997" y="199763"/>
            <a:ext cx="2104313" cy="241672"/>
          </a:xfrm>
          <a:prstGeom prst="rect">
            <a:avLst/>
          </a:prstGeom>
        </p:spPr>
      </p:pic>
    </p:spTree>
    <p:extLst>
      <p:ext uri="{BB962C8B-B14F-4D97-AF65-F5344CB8AC3E}">
        <p14:creationId xmlns:p14="http://schemas.microsoft.com/office/powerpoint/2010/main" val="1720255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캡션 있는 그림">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236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제목 및 세로 텍스트">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50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세로 제목 및 텍스트">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301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082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384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762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구역 머리글">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671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콘텐츠 2개">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975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비교">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184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제목만">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847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제목 슬라이드">
    <p:bg>
      <p:bgPr>
        <a:solidFill>
          <a:schemeClr val="bg1"/>
        </a:solidFill>
        <a:effectLst/>
      </p:bgPr>
    </p:bg>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C365AB1C-0B3D-47C0-9703-9EF36DB9AF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00" b="50000"/>
          <a:stretch/>
        </p:blipFill>
        <p:spPr>
          <a:xfrm>
            <a:off x="4572000" y="2286000"/>
            <a:ext cx="4572000" cy="4572000"/>
          </a:xfrm>
          <a:prstGeom prst="rect">
            <a:avLst/>
          </a:prstGeom>
        </p:spPr>
      </p:pic>
      <p:pic>
        <p:nvPicPr>
          <p:cNvPr id="3" name="그림 2">
            <a:extLst>
              <a:ext uri="{FF2B5EF4-FFF2-40B4-BE49-F238E27FC236}">
                <a16:creationId xmlns:a16="http://schemas.microsoft.com/office/drawing/2014/main" id="{83AAE080-8D2A-4AD6-8DC0-F36EFD41B228}"/>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a:ext>
            </a:extLst>
          </a:blip>
          <a:stretch>
            <a:fillRect/>
          </a:stretch>
        </p:blipFill>
        <p:spPr>
          <a:xfrm>
            <a:off x="165925" y="6536241"/>
            <a:ext cx="1740698" cy="199912"/>
          </a:xfrm>
          <a:prstGeom prst="rect">
            <a:avLst/>
          </a:prstGeom>
        </p:spPr>
      </p:pic>
    </p:spTree>
    <p:extLst>
      <p:ext uri="{BB962C8B-B14F-4D97-AF65-F5344CB8AC3E}">
        <p14:creationId xmlns:p14="http://schemas.microsoft.com/office/powerpoint/2010/main" val="2385908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캡션 있는 콘텐츠">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78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캡션 있는 그림">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859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제목 및 세로 텍스트">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936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세로 제목 및 텍스트">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671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제목 슬라이드">
    <p:bg>
      <p:bgPr>
        <a:solidFill>
          <a:schemeClr val="bg1"/>
        </a:solidFill>
        <a:effectLst/>
      </p:bgPr>
    </p:bg>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04B12545-5A08-4926-BB6A-77CC0A1E0F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0000" b="50000"/>
          <a:stretch/>
        </p:blipFill>
        <p:spPr>
          <a:xfrm flipV="1">
            <a:off x="6600497" y="-2"/>
            <a:ext cx="2543503" cy="1492467"/>
          </a:xfrm>
          <a:prstGeom prst="rect">
            <a:avLst/>
          </a:prstGeom>
        </p:spPr>
      </p:pic>
      <p:pic>
        <p:nvPicPr>
          <p:cNvPr id="3" name="그림 2">
            <a:extLst>
              <a:ext uri="{FF2B5EF4-FFF2-40B4-BE49-F238E27FC236}">
                <a16:creationId xmlns:a16="http://schemas.microsoft.com/office/drawing/2014/main" id="{92D5A2F5-D5C8-4020-874F-1207E88BFCA4}"/>
              </a:ext>
            </a:extLst>
          </p:cNvPr>
          <p:cNvPicPr>
            <a:picLocks noChangeAspect="1"/>
          </p:cNvPicPr>
          <p:nvPr userDrawn="1"/>
        </p:nvPicPr>
        <p:blipFill>
          <a:blip r:embed="rId3" cstate="hq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a:ext>
            </a:extLst>
          </a:blip>
          <a:stretch>
            <a:fillRect/>
          </a:stretch>
        </p:blipFill>
        <p:spPr>
          <a:xfrm>
            <a:off x="7352320" y="6533829"/>
            <a:ext cx="1503680" cy="172692"/>
          </a:xfrm>
          <a:prstGeom prst="rect">
            <a:avLst/>
          </a:prstGeom>
        </p:spPr>
      </p:pic>
      <p:cxnSp>
        <p:nvCxnSpPr>
          <p:cNvPr id="4" name="직선 연결선 3">
            <a:extLst>
              <a:ext uri="{FF2B5EF4-FFF2-40B4-BE49-F238E27FC236}">
                <a16:creationId xmlns:a16="http://schemas.microsoft.com/office/drawing/2014/main" id="{3074DFE2-6635-433E-829D-EFC75844BCB8}"/>
              </a:ext>
            </a:extLst>
          </p:cNvPr>
          <p:cNvCxnSpPr>
            <a:cxnSpLocks/>
          </p:cNvCxnSpPr>
          <p:nvPr userDrawn="1"/>
        </p:nvCxnSpPr>
        <p:spPr>
          <a:xfrm>
            <a:off x="216000" y="6422990"/>
            <a:ext cx="8640000" cy="0"/>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12" name="슬라이드 번호 개체 틀 5">
            <a:extLst>
              <a:ext uri="{FF2B5EF4-FFF2-40B4-BE49-F238E27FC236}">
                <a16:creationId xmlns:a16="http://schemas.microsoft.com/office/drawing/2014/main" id="{D977DE41-F078-4C3F-BC4F-2BA67BC16626}"/>
              </a:ext>
            </a:extLst>
          </p:cNvPr>
          <p:cNvSpPr>
            <a:spLocks noGrp="1"/>
          </p:cNvSpPr>
          <p:nvPr>
            <p:ph type="sldNum" sz="quarter" idx="12"/>
          </p:nvPr>
        </p:nvSpPr>
        <p:spPr>
          <a:xfrm>
            <a:off x="3543300" y="6501620"/>
            <a:ext cx="2057400" cy="365125"/>
          </a:xfrm>
          <a:prstGeom prst="rect">
            <a:avLst/>
          </a:prstGeom>
        </p:spPr>
        <p:txBody>
          <a:bodyPr/>
          <a:lstStyle>
            <a:lvl1pPr algn="ctr">
              <a:defRPr sz="1100">
                <a:solidFill>
                  <a:schemeClr val="tx1">
                    <a:lumMod val="85000"/>
                    <a:lumOff val="15000"/>
                  </a:schemeClr>
                </a:solidFill>
              </a:defRPr>
            </a:lvl1pPr>
          </a:lstStyle>
          <a:p>
            <a:fld id="{4ADD5A9D-D08D-461C-9A50-E2568218B5D5}" type="slidenum">
              <a:rPr lang="ko-KR" altLang="en-US" smtClean="0"/>
              <a:pPr/>
              <a:t>‹#›</a:t>
            </a:fld>
            <a:endParaRPr lang="ko-KR" altLang="en-US"/>
          </a:p>
        </p:txBody>
      </p:sp>
      <p:pic>
        <p:nvPicPr>
          <p:cNvPr id="10" name="그림 9">
            <a:extLst>
              <a:ext uri="{FF2B5EF4-FFF2-40B4-BE49-F238E27FC236}">
                <a16:creationId xmlns:a16="http://schemas.microsoft.com/office/drawing/2014/main" id="{037F1915-0ADB-4A32-9EB0-5200DA1D20D3}"/>
              </a:ext>
            </a:extLst>
          </p:cNvPr>
          <p:cNvPicPr>
            <a:picLocks noChangeAspect="1"/>
          </p:cNvPicPr>
          <p:nvPr userDrawn="1"/>
        </p:nvPicPr>
        <p:blipFill>
          <a:blip r:embed="rId5"/>
          <a:stretch>
            <a:fillRect/>
          </a:stretch>
        </p:blipFill>
        <p:spPr>
          <a:xfrm rot="5400000">
            <a:off x="4530333" y="-2406710"/>
            <a:ext cx="13039" cy="6696000"/>
          </a:xfrm>
          <a:prstGeom prst="rect">
            <a:avLst/>
          </a:prstGeom>
        </p:spPr>
      </p:pic>
    </p:spTree>
    <p:extLst>
      <p:ext uri="{BB962C8B-B14F-4D97-AF65-F5344CB8AC3E}">
        <p14:creationId xmlns:p14="http://schemas.microsoft.com/office/powerpoint/2010/main" val="2230854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구역 머리글">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67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콘텐츠 2개">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876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비교">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408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제목만">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560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747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캡션 있는 콘텐츠">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87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324535"/>
      </p:ext>
    </p:extLst>
  </p:cSld>
  <p:clrMap bg1="lt1" tx1="dk1" bg2="lt2" tx2="dk2" accent1="accent1" accent2="accent2" accent3="accent3" accent4="accent4" accent5="accent5" accent6="accent6" hlink="hlink" folHlink="folHlink"/>
  <p:sldLayoutIdLst>
    <p:sldLayoutId id="2147483980" r:id="rId1"/>
    <p:sldLayoutId id="2147483978" r:id="rId2"/>
    <p:sldLayoutId id="2147483979"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 id="2147483975" r:id="rId21"/>
    <p:sldLayoutId id="2147483976" r:id="rId22"/>
    <p:sldLayoutId id="2147483977" r:id="rId23"/>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defTabSz="425213" rtl="0" eaLnBrk="1" latinLnBrk="1" hangingPunct="1">
        <a:lnSpc>
          <a:spcPct val="90000"/>
        </a:lnSpc>
        <a:spcBef>
          <a:spcPct val="0"/>
        </a:spcBef>
        <a:buNone/>
        <a:defRPr sz="2046" kern="1200">
          <a:solidFill>
            <a:schemeClr val="tx1"/>
          </a:solidFill>
          <a:latin typeface="+mj-lt"/>
          <a:ea typeface="+mj-ea"/>
          <a:cs typeface="+mj-cs"/>
        </a:defRPr>
      </a:lvl1pPr>
    </p:titleStyle>
    <p:bodyStyle>
      <a:lvl1pPr marL="106304" indent="-106304" algn="l" defTabSz="425213" rtl="0" eaLnBrk="1" latinLnBrk="1" hangingPunct="1">
        <a:lnSpc>
          <a:spcPct val="90000"/>
        </a:lnSpc>
        <a:spcBef>
          <a:spcPts val="465"/>
        </a:spcBef>
        <a:buFont typeface="Arial" panose="020B0604020202020204" pitchFamily="34" charset="0"/>
        <a:buChar char="•"/>
        <a:defRPr sz="1302" kern="1200">
          <a:solidFill>
            <a:schemeClr val="tx1"/>
          </a:solidFill>
          <a:latin typeface="+mn-lt"/>
          <a:ea typeface="+mn-ea"/>
          <a:cs typeface="+mn-cs"/>
        </a:defRPr>
      </a:lvl1pPr>
      <a:lvl2pPr marL="318910" indent="-106304" algn="l" defTabSz="425213" rtl="0" eaLnBrk="1" latinLnBrk="1" hangingPunct="1">
        <a:lnSpc>
          <a:spcPct val="90000"/>
        </a:lnSpc>
        <a:spcBef>
          <a:spcPts val="233"/>
        </a:spcBef>
        <a:buFont typeface="Arial" panose="020B0604020202020204" pitchFamily="34" charset="0"/>
        <a:buChar char="•"/>
        <a:defRPr sz="1116" kern="1200">
          <a:solidFill>
            <a:schemeClr val="tx1"/>
          </a:solidFill>
          <a:latin typeface="+mn-lt"/>
          <a:ea typeface="+mn-ea"/>
          <a:cs typeface="+mn-cs"/>
        </a:defRPr>
      </a:lvl2pPr>
      <a:lvl3pPr marL="531517" indent="-106304" algn="l" defTabSz="425213" rtl="0" eaLnBrk="1" latinLnBrk="1" hangingPunct="1">
        <a:lnSpc>
          <a:spcPct val="90000"/>
        </a:lnSpc>
        <a:spcBef>
          <a:spcPts val="233"/>
        </a:spcBef>
        <a:buFont typeface="Arial" panose="020B0604020202020204" pitchFamily="34" charset="0"/>
        <a:buChar char="•"/>
        <a:defRPr sz="930" kern="1200">
          <a:solidFill>
            <a:schemeClr val="tx1"/>
          </a:solidFill>
          <a:latin typeface="+mn-lt"/>
          <a:ea typeface="+mn-ea"/>
          <a:cs typeface="+mn-cs"/>
        </a:defRPr>
      </a:lvl3pPr>
      <a:lvl4pPr marL="744123" indent="-106304" algn="l" defTabSz="425213" rtl="0" eaLnBrk="1" latinLnBrk="1" hangingPunct="1">
        <a:lnSpc>
          <a:spcPct val="90000"/>
        </a:lnSpc>
        <a:spcBef>
          <a:spcPts val="233"/>
        </a:spcBef>
        <a:buFont typeface="Arial" panose="020B0604020202020204" pitchFamily="34" charset="0"/>
        <a:buChar char="•"/>
        <a:defRPr sz="837" kern="1200">
          <a:solidFill>
            <a:schemeClr val="tx1"/>
          </a:solidFill>
          <a:latin typeface="+mn-lt"/>
          <a:ea typeface="+mn-ea"/>
          <a:cs typeface="+mn-cs"/>
        </a:defRPr>
      </a:lvl4pPr>
      <a:lvl5pPr marL="956729" indent="-106304" algn="l" defTabSz="425213" rtl="0" eaLnBrk="1" latinLnBrk="1" hangingPunct="1">
        <a:lnSpc>
          <a:spcPct val="90000"/>
        </a:lnSpc>
        <a:spcBef>
          <a:spcPts val="233"/>
        </a:spcBef>
        <a:buFont typeface="Arial" panose="020B0604020202020204" pitchFamily="34" charset="0"/>
        <a:buChar char="•"/>
        <a:defRPr sz="837" kern="1200">
          <a:solidFill>
            <a:schemeClr val="tx1"/>
          </a:solidFill>
          <a:latin typeface="+mn-lt"/>
          <a:ea typeface="+mn-ea"/>
          <a:cs typeface="+mn-cs"/>
        </a:defRPr>
      </a:lvl5pPr>
      <a:lvl6pPr marL="1169336" indent="-106304" algn="l" defTabSz="425213" rtl="0" eaLnBrk="1" latinLnBrk="1" hangingPunct="1">
        <a:lnSpc>
          <a:spcPct val="90000"/>
        </a:lnSpc>
        <a:spcBef>
          <a:spcPts val="233"/>
        </a:spcBef>
        <a:buFont typeface="Arial" panose="020B0604020202020204" pitchFamily="34" charset="0"/>
        <a:buChar char="•"/>
        <a:defRPr sz="837" kern="1200">
          <a:solidFill>
            <a:schemeClr val="tx1"/>
          </a:solidFill>
          <a:latin typeface="+mn-lt"/>
          <a:ea typeface="+mn-ea"/>
          <a:cs typeface="+mn-cs"/>
        </a:defRPr>
      </a:lvl6pPr>
      <a:lvl7pPr marL="1381943" indent="-106304" algn="l" defTabSz="425213" rtl="0" eaLnBrk="1" latinLnBrk="1" hangingPunct="1">
        <a:lnSpc>
          <a:spcPct val="90000"/>
        </a:lnSpc>
        <a:spcBef>
          <a:spcPts val="233"/>
        </a:spcBef>
        <a:buFont typeface="Arial" panose="020B0604020202020204" pitchFamily="34" charset="0"/>
        <a:buChar char="•"/>
        <a:defRPr sz="837" kern="1200">
          <a:solidFill>
            <a:schemeClr val="tx1"/>
          </a:solidFill>
          <a:latin typeface="+mn-lt"/>
          <a:ea typeface="+mn-ea"/>
          <a:cs typeface="+mn-cs"/>
        </a:defRPr>
      </a:lvl7pPr>
      <a:lvl8pPr marL="1594550" indent="-106304" algn="l" defTabSz="425213" rtl="0" eaLnBrk="1" latinLnBrk="1" hangingPunct="1">
        <a:lnSpc>
          <a:spcPct val="90000"/>
        </a:lnSpc>
        <a:spcBef>
          <a:spcPts val="233"/>
        </a:spcBef>
        <a:buFont typeface="Arial" panose="020B0604020202020204" pitchFamily="34" charset="0"/>
        <a:buChar char="•"/>
        <a:defRPr sz="837" kern="1200">
          <a:solidFill>
            <a:schemeClr val="tx1"/>
          </a:solidFill>
          <a:latin typeface="+mn-lt"/>
          <a:ea typeface="+mn-ea"/>
          <a:cs typeface="+mn-cs"/>
        </a:defRPr>
      </a:lvl8pPr>
      <a:lvl9pPr marL="1807156" indent="-106304" algn="l" defTabSz="425213" rtl="0" eaLnBrk="1" latinLnBrk="1" hangingPunct="1">
        <a:lnSpc>
          <a:spcPct val="90000"/>
        </a:lnSpc>
        <a:spcBef>
          <a:spcPts val="233"/>
        </a:spcBef>
        <a:buFont typeface="Arial" panose="020B0604020202020204" pitchFamily="34" charset="0"/>
        <a:buChar char="•"/>
        <a:defRPr sz="837" kern="1200">
          <a:solidFill>
            <a:schemeClr val="tx1"/>
          </a:solidFill>
          <a:latin typeface="+mn-lt"/>
          <a:ea typeface="+mn-ea"/>
          <a:cs typeface="+mn-cs"/>
        </a:defRPr>
      </a:lvl9pPr>
    </p:bodyStyle>
    <p:otherStyle>
      <a:defPPr>
        <a:defRPr lang="ko-KR"/>
      </a:defPPr>
      <a:lvl1pPr marL="0" algn="l" defTabSz="425213" rtl="0" eaLnBrk="1" latinLnBrk="1" hangingPunct="1">
        <a:defRPr sz="837" kern="1200">
          <a:solidFill>
            <a:schemeClr val="tx1"/>
          </a:solidFill>
          <a:latin typeface="+mn-lt"/>
          <a:ea typeface="+mn-ea"/>
          <a:cs typeface="+mn-cs"/>
        </a:defRPr>
      </a:lvl1pPr>
      <a:lvl2pPr marL="212606" algn="l" defTabSz="425213" rtl="0" eaLnBrk="1" latinLnBrk="1" hangingPunct="1">
        <a:defRPr sz="837" kern="1200">
          <a:solidFill>
            <a:schemeClr val="tx1"/>
          </a:solidFill>
          <a:latin typeface="+mn-lt"/>
          <a:ea typeface="+mn-ea"/>
          <a:cs typeface="+mn-cs"/>
        </a:defRPr>
      </a:lvl2pPr>
      <a:lvl3pPr marL="425213" algn="l" defTabSz="425213" rtl="0" eaLnBrk="1" latinLnBrk="1" hangingPunct="1">
        <a:defRPr sz="837" kern="1200">
          <a:solidFill>
            <a:schemeClr val="tx1"/>
          </a:solidFill>
          <a:latin typeface="+mn-lt"/>
          <a:ea typeface="+mn-ea"/>
          <a:cs typeface="+mn-cs"/>
        </a:defRPr>
      </a:lvl3pPr>
      <a:lvl4pPr marL="637820" algn="l" defTabSz="425213" rtl="0" eaLnBrk="1" latinLnBrk="1" hangingPunct="1">
        <a:defRPr sz="837" kern="1200">
          <a:solidFill>
            <a:schemeClr val="tx1"/>
          </a:solidFill>
          <a:latin typeface="+mn-lt"/>
          <a:ea typeface="+mn-ea"/>
          <a:cs typeface="+mn-cs"/>
        </a:defRPr>
      </a:lvl4pPr>
      <a:lvl5pPr marL="850427" algn="l" defTabSz="425213" rtl="0" eaLnBrk="1" latinLnBrk="1" hangingPunct="1">
        <a:defRPr sz="837" kern="1200">
          <a:solidFill>
            <a:schemeClr val="tx1"/>
          </a:solidFill>
          <a:latin typeface="+mn-lt"/>
          <a:ea typeface="+mn-ea"/>
          <a:cs typeface="+mn-cs"/>
        </a:defRPr>
      </a:lvl5pPr>
      <a:lvl6pPr marL="1063033" algn="l" defTabSz="425213" rtl="0" eaLnBrk="1" latinLnBrk="1" hangingPunct="1">
        <a:defRPr sz="837" kern="1200">
          <a:solidFill>
            <a:schemeClr val="tx1"/>
          </a:solidFill>
          <a:latin typeface="+mn-lt"/>
          <a:ea typeface="+mn-ea"/>
          <a:cs typeface="+mn-cs"/>
        </a:defRPr>
      </a:lvl6pPr>
      <a:lvl7pPr marL="1275640" algn="l" defTabSz="425213" rtl="0" eaLnBrk="1" latinLnBrk="1" hangingPunct="1">
        <a:defRPr sz="837" kern="1200">
          <a:solidFill>
            <a:schemeClr val="tx1"/>
          </a:solidFill>
          <a:latin typeface="+mn-lt"/>
          <a:ea typeface="+mn-ea"/>
          <a:cs typeface="+mn-cs"/>
        </a:defRPr>
      </a:lvl7pPr>
      <a:lvl8pPr marL="1488246" algn="l" defTabSz="425213" rtl="0" eaLnBrk="1" latinLnBrk="1" hangingPunct="1">
        <a:defRPr sz="837" kern="1200">
          <a:solidFill>
            <a:schemeClr val="tx1"/>
          </a:solidFill>
          <a:latin typeface="+mn-lt"/>
          <a:ea typeface="+mn-ea"/>
          <a:cs typeface="+mn-cs"/>
        </a:defRPr>
      </a:lvl8pPr>
      <a:lvl9pPr marL="1700852" algn="l" defTabSz="425213" rtl="0" eaLnBrk="1" latinLnBrk="1" hangingPunct="1">
        <a:defRPr sz="8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 name="그룹 54"/>
          <p:cNvGrpSpPr/>
          <p:nvPr/>
        </p:nvGrpSpPr>
        <p:grpSpPr>
          <a:xfrm>
            <a:off x="739688" y="4167808"/>
            <a:ext cx="7974858" cy="1739340"/>
            <a:chOff x="743360" y="4173120"/>
            <a:chExt cx="7974858" cy="1739340"/>
          </a:xfrm>
        </p:grpSpPr>
        <p:sp>
          <p:nvSpPr>
            <p:cNvPr id="25" name="TextBox 24"/>
            <p:cNvSpPr txBox="1"/>
            <p:nvPr/>
          </p:nvSpPr>
          <p:spPr>
            <a:xfrm>
              <a:off x="743360" y="4521104"/>
              <a:ext cx="7664623" cy="389658"/>
            </a:xfrm>
            <a:prstGeom prst="rect">
              <a:avLst/>
            </a:prstGeom>
            <a:effectLst/>
          </p:spPr>
          <p:txBody>
            <a:bodyPr wrap="square">
              <a:spAutoFit/>
            </a:bodyPr>
            <a:lstStyle/>
            <a:p>
              <a:pPr marL="0" marR="0" indent="0" algn="ctr" fontAlgn="base" latinLnBrk="0">
                <a:lnSpc>
                  <a:spcPct val="115000"/>
                </a:lnSpc>
              </a:pPr>
              <a:r>
                <a:rPr lang="en-US" altLang="ko-KR" sz="1800" kern="0" spc="-40" dirty="0">
                  <a:solidFill>
                    <a:srgbClr val="000000"/>
                  </a:solidFill>
                  <a:effectLst/>
                  <a:latin typeface="한양견명조"/>
                  <a:ea typeface="한양견명조"/>
                </a:rPr>
                <a:t>Revised KMV Model using Herding Measurement in the Chinese Loan Market</a:t>
              </a:r>
              <a:endParaRPr lang="en-US" altLang="ko-KR" sz="1800" kern="0" spc="0" dirty="0">
                <a:solidFill>
                  <a:srgbClr val="000000"/>
                </a:solidFill>
                <a:effectLst/>
                <a:latin typeface="함초롬바탕" panose="02030604000101010101" pitchFamily="18" charset="-128"/>
              </a:endParaRPr>
            </a:p>
          </p:txBody>
        </p:sp>
        <p:sp>
          <p:nvSpPr>
            <p:cNvPr id="26" name="TextBox 25"/>
            <p:cNvSpPr txBox="1"/>
            <p:nvPr/>
          </p:nvSpPr>
          <p:spPr>
            <a:xfrm>
              <a:off x="899655" y="5468364"/>
              <a:ext cx="7818563" cy="444096"/>
            </a:xfrm>
            <a:prstGeom prst="rect">
              <a:avLst/>
            </a:prstGeom>
            <a:noFill/>
            <a:scene3d>
              <a:camera prst="obliqueBottomLeft"/>
              <a:lightRig rig="threePt" dir="t"/>
            </a:scene3d>
          </p:spPr>
          <p:txBody>
            <a:bodyPr wrap="square">
              <a:spAutoFit/>
            </a:bodyPr>
            <a:lstStyle/>
            <a:p>
              <a:pPr algn="r">
                <a:lnSpc>
                  <a:spcPct val="165000"/>
                </a:lnSpc>
                <a:spcBef>
                  <a:spcPts val="0"/>
                </a:spcBef>
                <a:spcAft>
                  <a:spcPts val="0"/>
                </a:spcAft>
                <a:defRPr/>
              </a:pPr>
              <a:r>
                <a:rPr lang="en-US" altLang="ko-KR" b="0" i="0" u="none" strike="noStrike" spc="-40" dirty="0" err="1"/>
                <a:t>Yongshang</a:t>
              </a:r>
              <a:r>
                <a:rPr lang="en-US" altLang="ko-KR" b="0" i="0" u="none" strike="noStrike" spc="-40" dirty="0"/>
                <a:t> Liu · </a:t>
              </a:r>
              <a:r>
                <a:rPr lang="en-US" altLang="ko-KR" b="0" i="0" u="none" strike="noStrike" spc="-40" dirty="0" err="1"/>
                <a:t>S</a:t>
              </a:r>
              <a:r>
                <a:rPr lang="en-US" altLang="ko-KR" spc="-40" dirty="0" err="1"/>
                <a:t>ungh</a:t>
              </a:r>
              <a:r>
                <a:rPr lang="en-US" altLang="ko-KR" b="0" i="0" u="none" strike="noStrike" spc="-40" dirty="0" err="1"/>
                <a:t>wan</a:t>
              </a:r>
              <a:r>
                <a:rPr lang="en-US" altLang="ko-KR" b="0" i="0" u="none" strike="noStrike" spc="-40" dirty="0"/>
                <a:t> Kim (Kyungpook National University)</a:t>
              </a:r>
              <a:endParaRPr lang="pt-BR" altLang="ko-KR" sz="1800" kern="0" spc="0" dirty="0">
                <a:solidFill>
                  <a:srgbClr val="000000"/>
                </a:solidFill>
                <a:effectLst/>
                <a:latin typeface="함초롬바탕"/>
              </a:endParaRPr>
            </a:p>
          </p:txBody>
        </p:sp>
        <p:pic>
          <p:nvPicPr>
            <p:cNvPr id="53" name="그림 52"/>
            <p:cNvPicPr>
              <a:picLocks noChangeAspect="1"/>
            </p:cNvPicPr>
            <p:nvPr/>
          </p:nvPicPr>
          <p:blipFill rotWithShape="1">
            <a:blip r:embed="rId3"/>
            <a:stretch>
              <a:fillRect/>
            </a:stretch>
          </p:blipFill>
          <p:spPr>
            <a:xfrm rot="5400000">
              <a:off x="4556758" y="1996660"/>
              <a:ext cx="30483" cy="4383404"/>
            </a:xfrm>
            <a:prstGeom prst="rect">
              <a:avLst/>
            </a:prstGeom>
          </p:spPr>
        </p:pic>
        <p:pic>
          <p:nvPicPr>
            <p:cNvPr id="54" name="그림 53"/>
            <p:cNvPicPr>
              <a:picLocks noChangeAspect="1"/>
            </p:cNvPicPr>
            <p:nvPr/>
          </p:nvPicPr>
          <p:blipFill rotWithShape="1">
            <a:blip r:embed="rId3"/>
            <a:stretch>
              <a:fillRect/>
            </a:stretch>
          </p:blipFill>
          <p:spPr>
            <a:xfrm rot="5400000">
              <a:off x="4560430" y="2997861"/>
              <a:ext cx="30483" cy="4383404"/>
            </a:xfrm>
            <a:prstGeom prst="rect">
              <a:avLst/>
            </a:prstGeom>
          </p:spPr>
        </p:pic>
      </p:grpSp>
      <p:pic>
        <p:nvPicPr>
          <p:cNvPr id="5" name="그림 4"/>
          <p:cNvPicPr>
            <a:picLocks noChangeAspect="1"/>
          </p:cNvPicPr>
          <p:nvPr/>
        </p:nvPicPr>
        <p:blipFill rotWithShape="1">
          <a:blip r:embed="rId4"/>
          <a:stretch>
            <a:fillRect/>
          </a:stretch>
        </p:blipFill>
        <p:spPr>
          <a:xfrm>
            <a:off x="3326060" y="1354524"/>
            <a:ext cx="2484537" cy="248774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B8EB4-612A-29EF-2112-BDD5EB6A4470}"/>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81A6E317-5C42-8B82-7E02-A707954BBD7F}"/>
              </a:ext>
            </a:extLst>
          </p:cNvPr>
          <p:cNvSpPr>
            <a:spLocks noGrp="1"/>
          </p:cNvSpPr>
          <p:nvPr>
            <p:ph type="sldNum" sz="quarter" idx="12"/>
          </p:nvPr>
        </p:nvSpPr>
        <p:spPr/>
        <p:txBody>
          <a:bodyPr/>
          <a:lstStyle/>
          <a:p>
            <a:pPr lvl="0">
              <a:defRPr/>
            </a:pPr>
            <a:fld id="{4ADD5A9D-D08D-461C-9A50-E2568218B5D5}" type="slidenum">
              <a:rPr lang="en-US" altLang="en-US"/>
              <a:pPr lvl="0">
                <a:defRPr/>
              </a:pPr>
              <a:t>10</a:t>
            </a:fld>
            <a:endParaRPr lang="en-US" altLang="en-US"/>
          </a:p>
        </p:txBody>
      </p:sp>
      <p:sp>
        <p:nvSpPr>
          <p:cNvPr id="51" name="TextBox 50">
            <a:extLst>
              <a:ext uri="{FF2B5EF4-FFF2-40B4-BE49-F238E27FC236}">
                <a16:creationId xmlns:a16="http://schemas.microsoft.com/office/drawing/2014/main" id="{A6050FEE-6FE5-D065-EEF3-DA1FB7A2ACAF}"/>
              </a:ext>
            </a:extLst>
          </p:cNvPr>
          <p:cNvSpPr txBox="1"/>
          <p:nvPr/>
        </p:nvSpPr>
        <p:spPr>
          <a:xfrm>
            <a:off x="2147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3</a:t>
            </a:r>
            <a:endParaRPr lang="ko-KR" altLang="en-US" sz="8800">
              <a:solidFill>
                <a:srgbClr val="B00026"/>
              </a:solidFill>
              <a:latin typeface="나눔스퀘어 Bold"/>
              <a:ea typeface="나눔스퀘어 Bold"/>
            </a:endParaRPr>
          </a:p>
        </p:txBody>
      </p:sp>
      <p:sp>
        <p:nvSpPr>
          <p:cNvPr id="55" name="TextBox 54">
            <a:extLst>
              <a:ext uri="{FF2B5EF4-FFF2-40B4-BE49-F238E27FC236}">
                <a16:creationId xmlns:a16="http://schemas.microsoft.com/office/drawing/2014/main" id="{F59EA343-056B-1DDE-A77E-B46275A80225}"/>
              </a:ext>
            </a:extLst>
          </p:cNvPr>
          <p:cNvSpPr txBox="1"/>
          <p:nvPr/>
        </p:nvSpPr>
        <p:spPr>
          <a:xfrm>
            <a:off x="443538" y="1220821"/>
            <a:ext cx="7833590" cy="700448"/>
          </a:xfrm>
          <a:prstGeom prst="rect">
            <a:avLst/>
          </a:prstGeom>
          <a:noFill/>
          <a:scene3d>
            <a:camera prst="obliqueBottomLeft"/>
            <a:lightRig rig="threePt" dir="t"/>
          </a:scene3d>
        </p:spPr>
        <p:txBody>
          <a:bodyPr wrap="square">
            <a:spAutoFit/>
          </a:bodyPr>
          <a:lstStyle/>
          <a:p>
            <a:pPr marL="342900" indent="-342900" algn="just" fontAlgn="base">
              <a:lnSpc>
                <a:spcPct val="120000"/>
              </a:lnSpc>
              <a:buAutoNum type="arabicPeriod"/>
            </a:pPr>
            <a:r>
              <a:rPr lang="en-US" altLang="ko-KR" sz="1800" kern="0" spc="0" dirty="0">
                <a:solidFill>
                  <a:srgbClr val="000000"/>
                </a:solidFill>
                <a:effectLst/>
                <a:latin typeface="*#�°��-Identity-H"/>
                <a:ea typeface="*#�°��-Identity-H"/>
              </a:rPr>
              <a:t>Introduction to the KMV Model</a:t>
            </a:r>
          </a:p>
          <a:p>
            <a:pPr algn="just" fontAlgn="base">
              <a:lnSpc>
                <a:spcPct val="120000"/>
              </a:lnSpc>
            </a:pPr>
            <a:endParaRPr lang="en-US" altLang="ko-KR" sz="1600" kern="0" dirty="0">
              <a:solidFill>
                <a:srgbClr val="000000"/>
              </a:solidFill>
              <a:latin typeface="*#�°��-Identity-H"/>
            </a:endParaRPr>
          </a:p>
        </p:txBody>
      </p:sp>
      <p:pic>
        <p:nvPicPr>
          <p:cNvPr id="4" name="图片 3">
            <a:extLst>
              <a:ext uri="{FF2B5EF4-FFF2-40B4-BE49-F238E27FC236}">
                <a16:creationId xmlns:a16="http://schemas.microsoft.com/office/drawing/2014/main" id="{934B0D63-53E8-8BA5-991E-1029BB9A08C6}"/>
              </a:ext>
            </a:extLst>
          </p:cNvPr>
          <p:cNvPicPr>
            <a:picLocks noChangeAspect="1"/>
          </p:cNvPicPr>
          <p:nvPr/>
        </p:nvPicPr>
        <p:blipFill>
          <a:blip r:embed="rId2"/>
          <a:stretch>
            <a:fillRect/>
          </a:stretch>
        </p:blipFill>
        <p:spPr>
          <a:xfrm>
            <a:off x="344898" y="1614847"/>
            <a:ext cx="7868783" cy="4528853"/>
          </a:xfrm>
          <a:prstGeom prst="rect">
            <a:avLst/>
          </a:prstGeom>
        </p:spPr>
      </p:pic>
      <p:sp>
        <p:nvSpPr>
          <p:cNvPr id="5" name="직사각형 51">
            <a:extLst>
              <a:ext uri="{FF2B5EF4-FFF2-40B4-BE49-F238E27FC236}">
                <a16:creationId xmlns:a16="http://schemas.microsoft.com/office/drawing/2014/main" id="{BC09F970-50C5-432B-3215-34E034D5B451}"/>
              </a:ext>
            </a:extLst>
          </p:cNvPr>
          <p:cNvSpPr/>
          <p:nvPr/>
        </p:nvSpPr>
        <p:spPr>
          <a:xfrm>
            <a:off x="1158930" y="296009"/>
            <a:ext cx="2253823"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effectLst/>
                <a:latin typeface="한양신명조"/>
                <a:ea typeface="한양신명조"/>
              </a:rPr>
              <a:t>Ⅲ. Model I</a:t>
            </a:r>
            <a:r>
              <a:rPr lang="en-US" altLang="zh-CN" sz="1800" kern="0" spc="-40" dirty="0">
                <a:solidFill>
                  <a:srgbClr val="000000"/>
                </a:solidFill>
                <a:effectLst/>
                <a:latin typeface="한양신명조"/>
                <a:ea typeface="한양신명조"/>
              </a:rPr>
              <a:t>ntroduction</a:t>
            </a:r>
            <a:endParaRPr lang="en-US" altLang="ko-KR" sz="1800" kern="0" spc="0" dirty="0">
              <a:solidFill>
                <a:srgbClr val="000000"/>
              </a:solidFill>
              <a:effectLst/>
              <a:latin typeface="함초롬바탕" panose="02030604000101010101" pitchFamily="18" charset="-128"/>
            </a:endParaRPr>
          </a:p>
        </p:txBody>
      </p:sp>
    </p:spTree>
    <p:extLst>
      <p:ext uri="{BB962C8B-B14F-4D97-AF65-F5344CB8AC3E}">
        <p14:creationId xmlns:p14="http://schemas.microsoft.com/office/powerpoint/2010/main" val="3323384375"/>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E4BA6-B42A-F6C9-93E5-780327064E61}"/>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774C3223-3C74-06D1-4A14-6ED982557940}"/>
              </a:ext>
            </a:extLst>
          </p:cNvPr>
          <p:cNvSpPr>
            <a:spLocks noGrp="1"/>
          </p:cNvSpPr>
          <p:nvPr>
            <p:ph type="sldNum" sz="quarter" idx="12"/>
          </p:nvPr>
        </p:nvSpPr>
        <p:spPr/>
        <p:txBody>
          <a:bodyPr/>
          <a:lstStyle/>
          <a:p>
            <a:pPr lvl="0">
              <a:defRPr/>
            </a:pPr>
            <a:fld id="{4ADD5A9D-D08D-461C-9A50-E2568218B5D5}" type="slidenum">
              <a:rPr lang="en-US" altLang="en-US"/>
              <a:pPr lvl="0">
                <a:defRPr/>
              </a:pPr>
              <a:t>11</a:t>
            </a:fld>
            <a:endParaRPr lang="en-US" altLang="en-US"/>
          </a:p>
        </p:txBody>
      </p:sp>
      <p:sp>
        <p:nvSpPr>
          <p:cNvPr id="51" name="TextBox 50">
            <a:extLst>
              <a:ext uri="{FF2B5EF4-FFF2-40B4-BE49-F238E27FC236}">
                <a16:creationId xmlns:a16="http://schemas.microsoft.com/office/drawing/2014/main" id="{1F178BAC-9B68-3878-8934-0049CC4066E6}"/>
              </a:ext>
            </a:extLst>
          </p:cNvPr>
          <p:cNvSpPr txBox="1"/>
          <p:nvPr/>
        </p:nvSpPr>
        <p:spPr>
          <a:xfrm>
            <a:off x="2147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3</a:t>
            </a:r>
            <a:endParaRPr lang="ko-KR" altLang="en-US" sz="8800">
              <a:solidFill>
                <a:srgbClr val="B00026"/>
              </a:solidFill>
              <a:latin typeface="나눔스퀘어 Bold"/>
              <a:ea typeface="나눔스퀘어 Bold"/>
            </a:endParaRPr>
          </a:p>
        </p:txBody>
      </p:sp>
      <p:sp>
        <p:nvSpPr>
          <p:cNvPr id="52" name="직사각형 51">
            <a:extLst>
              <a:ext uri="{FF2B5EF4-FFF2-40B4-BE49-F238E27FC236}">
                <a16:creationId xmlns:a16="http://schemas.microsoft.com/office/drawing/2014/main" id="{06B61FC6-5C5B-361F-BC73-78E8D686DF58}"/>
              </a:ext>
            </a:extLst>
          </p:cNvPr>
          <p:cNvSpPr/>
          <p:nvPr/>
        </p:nvSpPr>
        <p:spPr>
          <a:xfrm>
            <a:off x="1158930" y="296009"/>
            <a:ext cx="2253823"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effectLst/>
                <a:latin typeface="한양신명조"/>
                <a:ea typeface="한양신명조"/>
              </a:rPr>
              <a:t>Ⅲ. Model I</a:t>
            </a:r>
            <a:r>
              <a:rPr lang="en-US" altLang="zh-CN" sz="1800" kern="0" spc="-40" dirty="0">
                <a:solidFill>
                  <a:srgbClr val="000000"/>
                </a:solidFill>
                <a:effectLst/>
                <a:latin typeface="한양신명조"/>
                <a:ea typeface="한양신명조"/>
              </a:rPr>
              <a:t>ntroduction</a:t>
            </a:r>
            <a:endParaRPr lang="en-US" altLang="ko-KR" sz="1800" kern="0" spc="0" dirty="0">
              <a:solidFill>
                <a:srgbClr val="000000"/>
              </a:solidFill>
              <a:effectLst/>
              <a:latin typeface="함초롬바탕" panose="02030604000101010101" pitchFamily="18" charset="-128"/>
            </a:endParaRPr>
          </a:p>
        </p:txBody>
      </p:sp>
      <p:sp>
        <p:nvSpPr>
          <p:cNvPr id="55" name="TextBox 54">
            <a:extLst>
              <a:ext uri="{FF2B5EF4-FFF2-40B4-BE49-F238E27FC236}">
                <a16:creationId xmlns:a16="http://schemas.microsoft.com/office/drawing/2014/main" id="{2621CAE7-A2DC-5666-3F4B-450D8D4E1895}"/>
              </a:ext>
            </a:extLst>
          </p:cNvPr>
          <p:cNvSpPr txBox="1"/>
          <p:nvPr/>
        </p:nvSpPr>
        <p:spPr>
          <a:xfrm>
            <a:off x="443538" y="1220821"/>
            <a:ext cx="7833590" cy="700448"/>
          </a:xfrm>
          <a:prstGeom prst="rect">
            <a:avLst/>
          </a:prstGeom>
          <a:noFill/>
          <a:scene3d>
            <a:camera prst="obliqueBottomLeft"/>
            <a:lightRig rig="threePt" dir="t"/>
          </a:scene3d>
        </p:spPr>
        <p:txBody>
          <a:bodyPr wrap="square">
            <a:spAutoFit/>
          </a:bodyPr>
          <a:lstStyle/>
          <a:p>
            <a:pPr marL="342900" indent="-342900" algn="just" fontAlgn="base">
              <a:lnSpc>
                <a:spcPct val="120000"/>
              </a:lnSpc>
              <a:buAutoNum type="arabicPeriod"/>
            </a:pPr>
            <a:r>
              <a:rPr lang="en-US" altLang="ko-KR" sz="1800" kern="0" spc="0" dirty="0">
                <a:solidFill>
                  <a:srgbClr val="000000"/>
                </a:solidFill>
                <a:effectLst/>
                <a:latin typeface="*#�°��-Identity-H"/>
                <a:ea typeface="*#�°��-Identity-H"/>
              </a:rPr>
              <a:t>Introduction to the KMV Model</a:t>
            </a:r>
          </a:p>
          <a:p>
            <a:pPr algn="just" fontAlgn="base">
              <a:lnSpc>
                <a:spcPct val="120000"/>
              </a:lnSpc>
            </a:pPr>
            <a:endParaRPr lang="en-US" altLang="ko-KR" sz="1600" kern="0" dirty="0">
              <a:solidFill>
                <a:srgbClr val="000000"/>
              </a:solidFill>
              <a:latin typeface="*#�°��-Identity-H"/>
            </a:endParaRPr>
          </a:p>
        </p:txBody>
      </p:sp>
      <p:pic>
        <p:nvPicPr>
          <p:cNvPr id="4" name="图片 3">
            <a:extLst>
              <a:ext uri="{FF2B5EF4-FFF2-40B4-BE49-F238E27FC236}">
                <a16:creationId xmlns:a16="http://schemas.microsoft.com/office/drawing/2014/main" id="{CA7F145E-7FE8-0A8C-415F-0AE14CCA100B}"/>
              </a:ext>
            </a:extLst>
          </p:cNvPr>
          <p:cNvPicPr>
            <a:picLocks noChangeAspect="1"/>
          </p:cNvPicPr>
          <p:nvPr/>
        </p:nvPicPr>
        <p:blipFill>
          <a:blip r:embed="rId2"/>
          <a:stretch>
            <a:fillRect/>
          </a:stretch>
        </p:blipFill>
        <p:spPr>
          <a:xfrm>
            <a:off x="316797" y="1801771"/>
            <a:ext cx="8472639" cy="3519948"/>
          </a:xfrm>
          <a:prstGeom prst="rect">
            <a:avLst/>
          </a:prstGeom>
        </p:spPr>
      </p:pic>
    </p:spTree>
    <p:extLst>
      <p:ext uri="{BB962C8B-B14F-4D97-AF65-F5344CB8AC3E}">
        <p14:creationId xmlns:p14="http://schemas.microsoft.com/office/powerpoint/2010/main" val="147029962"/>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A831B-1BAD-941C-AF6D-FE7446B07738}"/>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9FB359D5-455D-4A7E-02E4-6D0BDC5A0617}"/>
              </a:ext>
            </a:extLst>
          </p:cNvPr>
          <p:cNvSpPr>
            <a:spLocks noGrp="1"/>
          </p:cNvSpPr>
          <p:nvPr>
            <p:ph type="sldNum" sz="quarter" idx="12"/>
          </p:nvPr>
        </p:nvSpPr>
        <p:spPr/>
        <p:txBody>
          <a:bodyPr/>
          <a:lstStyle/>
          <a:p>
            <a:pPr lvl="0">
              <a:defRPr/>
            </a:pPr>
            <a:fld id="{4ADD5A9D-D08D-461C-9A50-E2568218B5D5}" type="slidenum">
              <a:rPr lang="en-US" altLang="en-US"/>
              <a:pPr lvl="0">
                <a:defRPr/>
              </a:pPr>
              <a:t>12</a:t>
            </a:fld>
            <a:endParaRPr lang="en-US" altLang="en-US"/>
          </a:p>
        </p:txBody>
      </p:sp>
      <p:sp>
        <p:nvSpPr>
          <p:cNvPr id="51" name="TextBox 50">
            <a:extLst>
              <a:ext uri="{FF2B5EF4-FFF2-40B4-BE49-F238E27FC236}">
                <a16:creationId xmlns:a16="http://schemas.microsoft.com/office/drawing/2014/main" id="{4F0594B7-53EE-F4C9-C5C5-EE9AD99B047F}"/>
              </a:ext>
            </a:extLst>
          </p:cNvPr>
          <p:cNvSpPr txBox="1"/>
          <p:nvPr/>
        </p:nvSpPr>
        <p:spPr>
          <a:xfrm>
            <a:off x="2147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3</a:t>
            </a:r>
            <a:endParaRPr lang="ko-KR" altLang="en-US" sz="8800">
              <a:solidFill>
                <a:srgbClr val="B00026"/>
              </a:solidFill>
              <a:latin typeface="나눔스퀘어 Bold"/>
              <a:ea typeface="나눔스퀘어 Bold"/>
            </a:endParaRPr>
          </a:p>
        </p:txBody>
      </p:sp>
      <p:sp>
        <p:nvSpPr>
          <p:cNvPr id="55" name="TextBox 54">
            <a:extLst>
              <a:ext uri="{FF2B5EF4-FFF2-40B4-BE49-F238E27FC236}">
                <a16:creationId xmlns:a16="http://schemas.microsoft.com/office/drawing/2014/main" id="{6880BFAA-78D6-ED42-784C-62BEC0B843F3}"/>
              </a:ext>
            </a:extLst>
          </p:cNvPr>
          <p:cNvSpPr txBox="1"/>
          <p:nvPr/>
        </p:nvSpPr>
        <p:spPr>
          <a:xfrm>
            <a:off x="443538" y="1220821"/>
            <a:ext cx="7833590" cy="1032847"/>
          </a:xfrm>
          <a:prstGeom prst="rect">
            <a:avLst/>
          </a:prstGeom>
          <a:noFill/>
          <a:scene3d>
            <a:camera prst="obliqueBottomLeft"/>
            <a:lightRig rig="threePt" dir="t"/>
          </a:scene3d>
        </p:spPr>
        <p:txBody>
          <a:bodyPr wrap="square">
            <a:spAutoFit/>
          </a:bodyPr>
          <a:lstStyle/>
          <a:p>
            <a:pPr algn="just" fontAlgn="base">
              <a:lnSpc>
                <a:spcPct val="120000"/>
              </a:lnSpc>
            </a:pPr>
            <a:r>
              <a:rPr lang="en-US" altLang="ko-KR" sz="1800" kern="0" spc="0" dirty="0">
                <a:solidFill>
                  <a:srgbClr val="000000"/>
                </a:solidFill>
                <a:effectLst/>
                <a:latin typeface="*#�°��-Identity-H"/>
                <a:ea typeface="*#�°��-Identity-H"/>
              </a:rPr>
              <a:t>2. KMV Model Parameter </a:t>
            </a:r>
            <a:r>
              <a:rPr lang="en-US" altLang="ko-KR" sz="1800" kern="0" dirty="0">
                <a:solidFill>
                  <a:srgbClr val="000000"/>
                </a:solidFill>
                <a:latin typeface="*#�°��-Identity-H"/>
                <a:ea typeface="*#�°��-Identity-H"/>
              </a:rPr>
              <a:t>S</a:t>
            </a:r>
            <a:r>
              <a:rPr lang="en-US" altLang="ko-KR" sz="1800" kern="0" spc="0" dirty="0">
                <a:solidFill>
                  <a:srgbClr val="000000"/>
                </a:solidFill>
                <a:effectLst/>
                <a:latin typeface="*#�°��-Identity-H"/>
                <a:ea typeface="*#�°��-Identity-H"/>
              </a:rPr>
              <a:t>election</a:t>
            </a:r>
            <a:endParaRPr lang="en-US" altLang="ko-KR" sz="1800" kern="0" spc="0" dirty="0">
              <a:solidFill>
                <a:srgbClr val="000000"/>
              </a:solidFill>
              <a:effectLst/>
              <a:latin typeface="함초롬바탕" panose="02030604000101010101" pitchFamily="18" charset="-128"/>
            </a:endParaRPr>
          </a:p>
          <a:p>
            <a:pPr algn="just" fontAlgn="base">
              <a:lnSpc>
                <a:spcPct val="120000"/>
              </a:lnSpc>
            </a:pPr>
            <a:endParaRPr lang="en-US" altLang="ko-KR" sz="1800" kern="0" spc="0" dirty="0">
              <a:solidFill>
                <a:srgbClr val="000000"/>
              </a:solidFill>
              <a:effectLst/>
              <a:latin typeface="*#�°��-Identity-H"/>
              <a:ea typeface="*#�°��-Identity-H"/>
            </a:endParaRPr>
          </a:p>
          <a:p>
            <a:pPr algn="just" fontAlgn="base">
              <a:lnSpc>
                <a:spcPct val="120000"/>
              </a:lnSpc>
            </a:pPr>
            <a:endParaRPr lang="en-US" altLang="ko-KR" sz="1600" kern="0" dirty="0">
              <a:solidFill>
                <a:srgbClr val="000000"/>
              </a:solidFill>
              <a:latin typeface="*#�°��-Identity-H"/>
            </a:endParaRPr>
          </a:p>
        </p:txBody>
      </p:sp>
      <p:pic>
        <p:nvPicPr>
          <p:cNvPr id="4" name="图片 3">
            <a:extLst>
              <a:ext uri="{FF2B5EF4-FFF2-40B4-BE49-F238E27FC236}">
                <a16:creationId xmlns:a16="http://schemas.microsoft.com/office/drawing/2014/main" id="{AF9A70EE-E7C6-ACC1-DF97-1B6263F82070}"/>
              </a:ext>
            </a:extLst>
          </p:cNvPr>
          <p:cNvPicPr>
            <a:picLocks noChangeAspect="1"/>
          </p:cNvPicPr>
          <p:nvPr/>
        </p:nvPicPr>
        <p:blipFill>
          <a:blip r:embed="rId2"/>
          <a:stretch>
            <a:fillRect/>
          </a:stretch>
        </p:blipFill>
        <p:spPr>
          <a:xfrm>
            <a:off x="307910" y="1666714"/>
            <a:ext cx="8392552" cy="4526692"/>
          </a:xfrm>
          <a:prstGeom prst="rect">
            <a:avLst/>
          </a:prstGeom>
        </p:spPr>
      </p:pic>
      <p:sp>
        <p:nvSpPr>
          <p:cNvPr id="5" name="직사각형 51">
            <a:extLst>
              <a:ext uri="{FF2B5EF4-FFF2-40B4-BE49-F238E27FC236}">
                <a16:creationId xmlns:a16="http://schemas.microsoft.com/office/drawing/2014/main" id="{259810CA-EB44-F41C-F890-F1CECC13DF1A}"/>
              </a:ext>
            </a:extLst>
          </p:cNvPr>
          <p:cNvSpPr/>
          <p:nvPr/>
        </p:nvSpPr>
        <p:spPr>
          <a:xfrm>
            <a:off x="1158930" y="296009"/>
            <a:ext cx="2253823"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effectLst/>
                <a:latin typeface="한양신명조"/>
                <a:ea typeface="한양신명조"/>
              </a:rPr>
              <a:t>Ⅲ. Model I</a:t>
            </a:r>
            <a:r>
              <a:rPr lang="en-US" altLang="zh-CN" sz="1800" kern="0" spc="-40" dirty="0">
                <a:solidFill>
                  <a:srgbClr val="000000"/>
                </a:solidFill>
                <a:effectLst/>
                <a:latin typeface="한양신명조"/>
                <a:ea typeface="한양신명조"/>
              </a:rPr>
              <a:t>ntroduction</a:t>
            </a:r>
            <a:endParaRPr lang="en-US" altLang="ko-KR" sz="1800" kern="0" spc="0" dirty="0">
              <a:solidFill>
                <a:srgbClr val="000000"/>
              </a:solidFill>
              <a:effectLst/>
              <a:latin typeface="함초롬바탕" panose="02030604000101010101" pitchFamily="18" charset="-128"/>
            </a:endParaRPr>
          </a:p>
        </p:txBody>
      </p:sp>
    </p:spTree>
    <p:extLst>
      <p:ext uri="{BB962C8B-B14F-4D97-AF65-F5344CB8AC3E}">
        <p14:creationId xmlns:p14="http://schemas.microsoft.com/office/powerpoint/2010/main" val="796165894"/>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34CF-F387-CA21-F090-0F890B389B08}"/>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A4C2F00F-42CA-5D74-1693-0DB12E011D6C}"/>
              </a:ext>
            </a:extLst>
          </p:cNvPr>
          <p:cNvSpPr>
            <a:spLocks noGrp="1"/>
          </p:cNvSpPr>
          <p:nvPr>
            <p:ph type="sldNum" sz="quarter" idx="12"/>
          </p:nvPr>
        </p:nvSpPr>
        <p:spPr/>
        <p:txBody>
          <a:bodyPr/>
          <a:lstStyle/>
          <a:p>
            <a:pPr lvl="0">
              <a:defRPr/>
            </a:pPr>
            <a:fld id="{4ADD5A9D-D08D-461C-9A50-E2568218B5D5}" type="slidenum">
              <a:rPr lang="en-US" altLang="en-US"/>
              <a:pPr lvl="0">
                <a:defRPr/>
              </a:pPr>
              <a:t>13</a:t>
            </a:fld>
            <a:endParaRPr lang="en-US" altLang="en-US"/>
          </a:p>
        </p:txBody>
      </p:sp>
      <p:sp>
        <p:nvSpPr>
          <p:cNvPr id="51" name="TextBox 50">
            <a:extLst>
              <a:ext uri="{FF2B5EF4-FFF2-40B4-BE49-F238E27FC236}">
                <a16:creationId xmlns:a16="http://schemas.microsoft.com/office/drawing/2014/main" id="{9A6D56E3-3775-720A-B28E-BDB531D0A039}"/>
              </a:ext>
            </a:extLst>
          </p:cNvPr>
          <p:cNvSpPr txBox="1"/>
          <p:nvPr/>
        </p:nvSpPr>
        <p:spPr>
          <a:xfrm>
            <a:off x="2147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3</a:t>
            </a:r>
            <a:endParaRPr lang="ko-KR" altLang="en-US" sz="8800">
              <a:solidFill>
                <a:srgbClr val="B00026"/>
              </a:solidFill>
              <a:latin typeface="나눔스퀘어 Bold"/>
              <a:ea typeface="나눔스퀘어 Bold"/>
            </a:endParaRPr>
          </a:p>
        </p:txBody>
      </p:sp>
      <p:sp>
        <p:nvSpPr>
          <p:cNvPr id="55" name="TextBox 54">
            <a:extLst>
              <a:ext uri="{FF2B5EF4-FFF2-40B4-BE49-F238E27FC236}">
                <a16:creationId xmlns:a16="http://schemas.microsoft.com/office/drawing/2014/main" id="{C6590B75-9855-54B6-25CC-BC99A0E6D18B}"/>
              </a:ext>
            </a:extLst>
          </p:cNvPr>
          <p:cNvSpPr txBox="1"/>
          <p:nvPr/>
        </p:nvSpPr>
        <p:spPr>
          <a:xfrm>
            <a:off x="443538" y="1220821"/>
            <a:ext cx="7833590" cy="1032847"/>
          </a:xfrm>
          <a:prstGeom prst="rect">
            <a:avLst/>
          </a:prstGeom>
          <a:noFill/>
          <a:scene3d>
            <a:camera prst="obliqueBottomLeft"/>
            <a:lightRig rig="threePt" dir="t"/>
          </a:scene3d>
        </p:spPr>
        <p:txBody>
          <a:bodyPr wrap="square">
            <a:spAutoFit/>
          </a:bodyPr>
          <a:lstStyle/>
          <a:p>
            <a:pPr algn="just" fontAlgn="base">
              <a:lnSpc>
                <a:spcPct val="120000"/>
              </a:lnSpc>
            </a:pPr>
            <a:r>
              <a:rPr lang="en-US" altLang="ko-KR" sz="1800" kern="0" spc="0" dirty="0">
                <a:solidFill>
                  <a:srgbClr val="000000"/>
                </a:solidFill>
                <a:effectLst/>
                <a:latin typeface="*#�°��-Identity-H"/>
                <a:ea typeface="*#�°��-Identity-H"/>
              </a:rPr>
              <a:t>2. KMV Model Parameter </a:t>
            </a:r>
            <a:r>
              <a:rPr lang="en-US" altLang="ko-KR" sz="1800" kern="0" dirty="0">
                <a:solidFill>
                  <a:srgbClr val="000000"/>
                </a:solidFill>
                <a:latin typeface="*#�°��-Identity-H"/>
                <a:ea typeface="*#�°��-Identity-H"/>
              </a:rPr>
              <a:t>S</a:t>
            </a:r>
            <a:r>
              <a:rPr lang="en-US" altLang="ko-KR" sz="1800" kern="0" spc="0" dirty="0">
                <a:solidFill>
                  <a:srgbClr val="000000"/>
                </a:solidFill>
                <a:effectLst/>
                <a:latin typeface="*#�°��-Identity-H"/>
                <a:ea typeface="*#�°��-Identity-H"/>
              </a:rPr>
              <a:t>election</a:t>
            </a:r>
            <a:endParaRPr lang="en-US" altLang="ko-KR" sz="1800" kern="0" spc="0" dirty="0">
              <a:solidFill>
                <a:srgbClr val="000000"/>
              </a:solidFill>
              <a:effectLst/>
              <a:latin typeface="함초롬바탕" panose="02030604000101010101" pitchFamily="18" charset="-128"/>
            </a:endParaRPr>
          </a:p>
          <a:p>
            <a:pPr algn="just" fontAlgn="base">
              <a:lnSpc>
                <a:spcPct val="120000"/>
              </a:lnSpc>
            </a:pPr>
            <a:endParaRPr lang="en-US" altLang="ko-KR" sz="1800" kern="0" spc="0" dirty="0">
              <a:solidFill>
                <a:srgbClr val="000000"/>
              </a:solidFill>
              <a:effectLst/>
              <a:latin typeface="*#�°��-Identity-H"/>
              <a:ea typeface="*#�°��-Identity-H"/>
            </a:endParaRPr>
          </a:p>
          <a:p>
            <a:pPr algn="just" fontAlgn="base">
              <a:lnSpc>
                <a:spcPct val="120000"/>
              </a:lnSpc>
            </a:pPr>
            <a:endParaRPr lang="en-US" altLang="ko-KR" sz="1600" kern="0" dirty="0">
              <a:solidFill>
                <a:srgbClr val="000000"/>
              </a:solidFill>
              <a:latin typeface="*#�°��-Identity-H"/>
            </a:endParaRPr>
          </a:p>
        </p:txBody>
      </p:sp>
      <p:pic>
        <p:nvPicPr>
          <p:cNvPr id="3" name="图片 2">
            <a:extLst>
              <a:ext uri="{FF2B5EF4-FFF2-40B4-BE49-F238E27FC236}">
                <a16:creationId xmlns:a16="http://schemas.microsoft.com/office/drawing/2014/main" id="{D3827AAC-61D7-65BE-A193-338BA4CDD391}"/>
              </a:ext>
            </a:extLst>
          </p:cNvPr>
          <p:cNvPicPr>
            <a:picLocks noChangeAspect="1"/>
          </p:cNvPicPr>
          <p:nvPr/>
        </p:nvPicPr>
        <p:blipFill>
          <a:blip r:embed="rId2"/>
          <a:stretch>
            <a:fillRect/>
          </a:stretch>
        </p:blipFill>
        <p:spPr>
          <a:xfrm>
            <a:off x="316191" y="1737244"/>
            <a:ext cx="8088283" cy="3285865"/>
          </a:xfrm>
          <a:prstGeom prst="rect">
            <a:avLst/>
          </a:prstGeom>
        </p:spPr>
      </p:pic>
      <p:sp>
        <p:nvSpPr>
          <p:cNvPr id="5" name="직사각형 51">
            <a:extLst>
              <a:ext uri="{FF2B5EF4-FFF2-40B4-BE49-F238E27FC236}">
                <a16:creationId xmlns:a16="http://schemas.microsoft.com/office/drawing/2014/main" id="{1EEB6892-59A1-D97F-977C-A79FF6A4CD2E}"/>
              </a:ext>
            </a:extLst>
          </p:cNvPr>
          <p:cNvSpPr/>
          <p:nvPr/>
        </p:nvSpPr>
        <p:spPr>
          <a:xfrm>
            <a:off x="1158930" y="296009"/>
            <a:ext cx="2253823"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effectLst/>
                <a:latin typeface="한양신명조"/>
                <a:ea typeface="한양신명조"/>
              </a:rPr>
              <a:t>Ⅲ. Model I</a:t>
            </a:r>
            <a:r>
              <a:rPr lang="en-US" altLang="zh-CN" sz="1800" kern="0" spc="-40" dirty="0">
                <a:solidFill>
                  <a:srgbClr val="000000"/>
                </a:solidFill>
                <a:effectLst/>
                <a:latin typeface="한양신명조"/>
                <a:ea typeface="한양신명조"/>
              </a:rPr>
              <a:t>ntroduction</a:t>
            </a:r>
            <a:endParaRPr lang="en-US" altLang="ko-KR" sz="1800" kern="0" spc="0" dirty="0">
              <a:solidFill>
                <a:srgbClr val="000000"/>
              </a:solidFill>
              <a:effectLst/>
              <a:latin typeface="함초롬바탕" panose="02030604000101010101" pitchFamily="18" charset="-128"/>
            </a:endParaRPr>
          </a:p>
        </p:txBody>
      </p:sp>
    </p:spTree>
    <p:extLst>
      <p:ext uri="{BB962C8B-B14F-4D97-AF65-F5344CB8AC3E}">
        <p14:creationId xmlns:p14="http://schemas.microsoft.com/office/powerpoint/2010/main" val="3313001469"/>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AAEF7-29F7-51C0-F978-CA331AAED890}"/>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7728D2F3-8B03-2197-7FB4-EF41108EF851}"/>
              </a:ext>
            </a:extLst>
          </p:cNvPr>
          <p:cNvSpPr>
            <a:spLocks noGrp="1"/>
          </p:cNvSpPr>
          <p:nvPr>
            <p:ph type="sldNum" sz="quarter" idx="12"/>
          </p:nvPr>
        </p:nvSpPr>
        <p:spPr/>
        <p:txBody>
          <a:bodyPr/>
          <a:lstStyle/>
          <a:p>
            <a:pPr lvl="0">
              <a:defRPr/>
            </a:pPr>
            <a:fld id="{4ADD5A9D-D08D-461C-9A50-E2568218B5D5}" type="slidenum">
              <a:rPr lang="en-US" altLang="en-US"/>
              <a:pPr lvl="0">
                <a:defRPr/>
              </a:pPr>
              <a:t>14</a:t>
            </a:fld>
            <a:endParaRPr lang="en-US" altLang="en-US"/>
          </a:p>
        </p:txBody>
      </p:sp>
      <p:sp>
        <p:nvSpPr>
          <p:cNvPr id="51" name="TextBox 50">
            <a:extLst>
              <a:ext uri="{FF2B5EF4-FFF2-40B4-BE49-F238E27FC236}">
                <a16:creationId xmlns:a16="http://schemas.microsoft.com/office/drawing/2014/main" id="{FE1ACB2B-D931-F27D-308D-35D0DC534FAD}"/>
              </a:ext>
            </a:extLst>
          </p:cNvPr>
          <p:cNvSpPr txBox="1"/>
          <p:nvPr/>
        </p:nvSpPr>
        <p:spPr>
          <a:xfrm>
            <a:off x="2147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3</a:t>
            </a:r>
            <a:endParaRPr lang="ko-KR" altLang="en-US" sz="8800">
              <a:solidFill>
                <a:srgbClr val="B00026"/>
              </a:solidFill>
              <a:latin typeface="나눔스퀘어 Bold"/>
              <a:ea typeface="나눔스퀘어 Bold"/>
            </a:endParaRPr>
          </a:p>
        </p:txBody>
      </p:sp>
      <p:sp>
        <p:nvSpPr>
          <p:cNvPr id="55" name="TextBox 54">
            <a:extLst>
              <a:ext uri="{FF2B5EF4-FFF2-40B4-BE49-F238E27FC236}">
                <a16:creationId xmlns:a16="http://schemas.microsoft.com/office/drawing/2014/main" id="{940D9543-5380-EB1B-F6B0-876B12459433}"/>
              </a:ext>
            </a:extLst>
          </p:cNvPr>
          <p:cNvSpPr txBox="1"/>
          <p:nvPr/>
        </p:nvSpPr>
        <p:spPr>
          <a:xfrm>
            <a:off x="443538" y="1220821"/>
            <a:ext cx="7833590" cy="1032847"/>
          </a:xfrm>
          <a:prstGeom prst="rect">
            <a:avLst/>
          </a:prstGeom>
          <a:noFill/>
          <a:scene3d>
            <a:camera prst="obliqueBottomLeft"/>
            <a:lightRig rig="threePt" dir="t"/>
          </a:scene3d>
        </p:spPr>
        <p:txBody>
          <a:bodyPr wrap="square">
            <a:spAutoFit/>
          </a:bodyPr>
          <a:lstStyle/>
          <a:p>
            <a:pPr algn="just" fontAlgn="base">
              <a:lnSpc>
                <a:spcPct val="120000"/>
              </a:lnSpc>
            </a:pPr>
            <a:r>
              <a:rPr lang="en-US" altLang="ko-KR" sz="1800" kern="0" dirty="0">
                <a:solidFill>
                  <a:srgbClr val="000000"/>
                </a:solidFill>
                <a:latin typeface="*#�°��-Identity-H"/>
                <a:ea typeface="*#�°��-Identity-H"/>
              </a:rPr>
              <a:t>3</a:t>
            </a:r>
            <a:r>
              <a:rPr lang="en-US" altLang="ko-KR" sz="1800" kern="0" spc="0" dirty="0">
                <a:solidFill>
                  <a:srgbClr val="000000"/>
                </a:solidFill>
                <a:effectLst/>
                <a:latin typeface="*#�°��-Identity-H"/>
                <a:ea typeface="*#�°��-Identity-H"/>
              </a:rPr>
              <a:t>. Revised KMV Model Parameter </a:t>
            </a:r>
            <a:r>
              <a:rPr lang="en-US" altLang="ko-KR" sz="1800" kern="0" dirty="0">
                <a:solidFill>
                  <a:srgbClr val="000000"/>
                </a:solidFill>
                <a:latin typeface="*#�°��-Identity-H"/>
                <a:ea typeface="*#�°��-Identity-H"/>
              </a:rPr>
              <a:t>S</a:t>
            </a:r>
            <a:r>
              <a:rPr lang="en-US" altLang="ko-KR" sz="1800" kern="0" spc="0" dirty="0">
                <a:solidFill>
                  <a:srgbClr val="000000"/>
                </a:solidFill>
                <a:effectLst/>
                <a:latin typeface="*#�°��-Identity-H"/>
                <a:ea typeface="*#�°��-Identity-H"/>
              </a:rPr>
              <a:t>election</a:t>
            </a:r>
            <a:endParaRPr lang="en-US" altLang="ko-KR" sz="1800" kern="0" spc="0" dirty="0">
              <a:solidFill>
                <a:srgbClr val="000000"/>
              </a:solidFill>
              <a:effectLst/>
              <a:latin typeface="함초롬바탕" panose="02030604000101010101" pitchFamily="18" charset="-128"/>
            </a:endParaRPr>
          </a:p>
          <a:p>
            <a:pPr algn="just" fontAlgn="base">
              <a:lnSpc>
                <a:spcPct val="120000"/>
              </a:lnSpc>
            </a:pPr>
            <a:endParaRPr lang="en-US" altLang="ko-KR" sz="1800" kern="0" spc="0" dirty="0">
              <a:solidFill>
                <a:srgbClr val="000000"/>
              </a:solidFill>
              <a:effectLst/>
              <a:latin typeface="*#�°��-Identity-H"/>
              <a:ea typeface="*#�°��-Identity-H"/>
            </a:endParaRPr>
          </a:p>
          <a:p>
            <a:pPr algn="just" fontAlgn="base">
              <a:lnSpc>
                <a:spcPct val="120000"/>
              </a:lnSpc>
            </a:pPr>
            <a:endParaRPr lang="en-US" altLang="ko-KR" sz="1600" kern="0" dirty="0">
              <a:solidFill>
                <a:srgbClr val="000000"/>
              </a:solidFill>
              <a:latin typeface="*#�°��-Identity-H"/>
            </a:endParaRPr>
          </a:p>
        </p:txBody>
      </p:sp>
      <p:pic>
        <p:nvPicPr>
          <p:cNvPr id="4" name="图片 3">
            <a:extLst>
              <a:ext uri="{FF2B5EF4-FFF2-40B4-BE49-F238E27FC236}">
                <a16:creationId xmlns:a16="http://schemas.microsoft.com/office/drawing/2014/main" id="{3087C8B4-40E0-091A-D93D-3B7C43594810}"/>
              </a:ext>
            </a:extLst>
          </p:cNvPr>
          <p:cNvPicPr>
            <a:picLocks noChangeAspect="1"/>
          </p:cNvPicPr>
          <p:nvPr/>
        </p:nvPicPr>
        <p:blipFill>
          <a:blip r:embed="rId2"/>
          <a:stretch>
            <a:fillRect/>
          </a:stretch>
        </p:blipFill>
        <p:spPr>
          <a:xfrm>
            <a:off x="443538" y="2155790"/>
            <a:ext cx="7920486" cy="1719738"/>
          </a:xfrm>
          <a:prstGeom prst="rect">
            <a:avLst/>
          </a:prstGeom>
        </p:spPr>
      </p:pic>
      <p:sp>
        <p:nvSpPr>
          <p:cNvPr id="5" name="직사각형 51">
            <a:extLst>
              <a:ext uri="{FF2B5EF4-FFF2-40B4-BE49-F238E27FC236}">
                <a16:creationId xmlns:a16="http://schemas.microsoft.com/office/drawing/2014/main" id="{50250740-21BF-179E-8BFA-0457D06CDCDB}"/>
              </a:ext>
            </a:extLst>
          </p:cNvPr>
          <p:cNvSpPr/>
          <p:nvPr/>
        </p:nvSpPr>
        <p:spPr>
          <a:xfrm>
            <a:off x="1158930" y="296009"/>
            <a:ext cx="2253823"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effectLst/>
                <a:latin typeface="한양신명조"/>
                <a:ea typeface="한양신명조"/>
              </a:rPr>
              <a:t>Ⅲ. Model I</a:t>
            </a:r>
            <a:r>
              <a:rPr lang="en-US" altLang="zh-CN" sz="1800" kern="0" spc="-40" dirty="0">
                <a:solidFill>
                  <a:srgbClr val="000000"/>
                </a:solidFill>
                <a:effectLst/>
                <a:latin typeface="한양신명조"/>
                <a:ea typeface="한양신명조"/>
              </a:rPr>
              <a:t>ntroduction</a:t>
            </a:r>
            <a:endParaRPr lang="en-US" altLang="ko-KR" sz="1800" kern="0" spc="0" dirty="0">
              <a:solidFill>
                <a:srgbClr val="000000"/>
              </a:solidFill>
              <a:effectLst/>
              <a:latin typeface="함초롬바탕" panose="02030604000101010101" pitchFamily="18" charset="-128"/>
            </a:endParaRPr>
          </a:p>
        </p:txBody>
      </p:sp>
    </p:spTree>
    <p:extLst>
      <p:ext uri="{BB962C8B-B14F-4D97-AF65-F5344CB8AC3E}">
        <p14:creationId xmlns:p14="http://schemas.microsoft.com/office/powerpoint/2010/main" val="4245945000"/>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47BFE-6654-513B-5FB3-D00BB4628B77}"/>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9AD79B5B-53CC-335C-274E-3CD37E046769}"/>
              </a:ext>
            </a:extLst>
          </p:cNvPr>
          <p:cNvSpPr>
            <a:spLocks noGrp="1"/>
          </p:cNvSpPr>
          <p:nvPr>
            <p:ph type="sldNum" sz="quarter" idx="12"/>
          </p:nvPr>
        </p:nvSpPr>
        <p:spPr/>
        <p:txBody>
          <a:bodyPr/>
          <a:lstStyle/>
          <a:p>
            <a:pPr lvl="0">
              <a:defRPr/>
            </a:pPr>
            <a:fld id="{4ADD5A9D-D08D-461C-9A50-E2568218B5D5}" type="slidenum">
              <a:rPr lang="en-US" altLang="en-US"/>
              <a:pPr lvl="0">
                <a:defRPr/>
              </a:pPr>
              <a:t>15</a:t>
            </a:fld>
            <a:endParaRPr lang="en-US" altLang="en-US"/>
          </a:p>
        </p:txBody>
      </p:sp>
      <p:sp>
        <p:nvSpPr>
          <p:cNvPr id="51" name="TextBox 50">
            <a:extLst>
              <a:ext uri="{FF2B5EF4-FFF2-40B4-BE49-F238E27FC236}">
                <a16:creationId xmlns:a16="http://schemas.microsoft.com/office/drawing/2014/main" id="{643453B5-D1CF-8ADD-8DB1-959A4A72A033}"/>
              </a:ext>
            </a:extLst>
          </p:cNvPr>
          <p:cNvSpPr txBox="1"/>
          <p:nvPr/>
        </p:nvSpPr>
        <p:spPr>
          <a:xfrm>
            <a:off x="2147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3</a:t>
            </a:r>
            <a:endParaRPr lang="ko-KR" altLang="en-US" sz="8800">
              <a:solidFill>
                <a:srgbClr val="B00026"/>
              </a:solidFill>
              <a:latin typeface="나눔스퀘어 Bold"/>
              <a:ea typeface="나눔스퀘어 Bold"/>
            </a:endParaRPr>
          </a:p>
        </p:txBody>
      </p:sp>
      <p:sp>
        <p:nvSpPr>
          <p:cNvPr id="55" name="TextBox 54">
            <a:extLst>
              <a:ext uri="{FF2B5EF4-FFF2-40B4-BE49-F238E27FC236}">
                <a16:creationId xmlns:a16="http://schemas.microsoft.com/office/drawing/2014/main" id="{4448494A-38C0-5F14-7960-178D20236762}"/>
              </a:ext>
            </a:extLst>
          </p:cNvPr>
          <p:cNvSpPr txBox="1"/>
          <p:nvPr/>
        </p:nvSpPr>
        <p:spPr>
          <a:xfrm>
            <a:off x="443538" y="1220821"/>
            <a:ext cx="7833590" cy="1032847"/>
          </a:xfrm>
          <a:prstGeom prst="rect">
            <a:avLst/>
          </a:prstGeom>
          <a:noFill/>
          <a:scene3d>
            <a:camera prst="obliqueBottomLeft"/>
            <a:lightRig rig="threePt" dir="t"/>
          </a:scene3d>
        </p:spPr>
        <p:txBody>
          <a:bodyPr wrap="square">
            <a:spAutoFit/>
          </a:bodyPr>
          <a:lstStyle/>
          <a:p>
            <a:pPr algn="just" fontAlgn="base">
              <a:lnSpc>
                <a:spcPct val="120000"/>
              </a:lnSpc>
            </a:pPr>
            <a:r>
              <a:rPr lang="en-US" altLang="ko-KR" sz="1800" kern="0" dirty="0">
                <a:solidFill>
                  <a:srgbClr val="000000"/>
                </a:solidFill>
                <a:latin typeface="*#�°��-Identity-H"/>
                <a:ea typeface="*#�°��-Identity-H"/>
              </a:rPr>
              <a:t>3</a:t>
            </a:r>
            <a:r>
              <a:rPr lang="en-US" altLang="ko-KR" sz="1800" kern="0" spc="0" dirty="0">
                <a:solidFill>
                  <a:srgbClr val="000000"/>
                </a:solidFill>
                <a:effectLst/>
                <a:latin typeface="*#�°��-Identity-H"/>
                <a:ea typeface="*#�°��-Identity-H"/>
              </a:rPr>
              <a:t>. Revised KMV Model Parameter </a:t>
            </a:r>
            <a:r>
              <a:rPr lang="en-US" altLang="ko-KR" sz="1800" kern="0" dirty="0">
                <a:solidFill>
                  <a:srgbClr val="000000"/>
                </a:solidFill>
                <a:latin typeface="*#�°��-Identity-H"/>
                <a:ea typeface="*#�°��-Identity-H"/>
              </a:rPr>
              <a:t>S</a:t>
            </a:r>
            <a:r>
              <a:rPr lang="en-US" altLang="ko-KR" sz="1800" kern="0" spc="0" dirty="0">
                <a:solidFill>
                  <a:srgbClr val="000000"/>
                </a:solidFill>
                <a:effectLst/>
                <a:latin typeface="*#�°��-Identity-H"/>
                <a:ea typeface="*#�°��-Identity-H"/>
              </a:rPr>
              <a:t>election</a:t>
            </a:r>
            <a:endParaRPr lang="en-US" altLang="ko-KR" sz="1800" kern="0" spc="0" dirty="0">
              <a:solidFill>
                <a:srgbClr val="000000"/>
              </a:solidFill>
              <a:effectLst/>
              <a:latin typeface="함초롬바탕" panose="02030604000101010101" pitchFamily="18" charset="-128"/>
            </a:endParaRPr>
          </a:p>
          <a:p>
            <a:pPr algn="just" fontAlgn="base">
              <a:lnSpc>
                <a:spcPct val="120000"/>
              </a:lnSpc>
            </a:pPr>
            <a:endParaRPr lang="en-US" altLang="ko-KR" sz="1800" kern="0" spc="0" dirty="0">
              <a:solidFill>
                <a:srgbClr val="000000"/>
              </a:solidFill>
              <a:effectLst/>
              <a:latin typeface="*#�°��-Identity-H"/>
              <a:ea typeface="*#�°��-Identity-H"/>
            </a:endParaRPr>
          </a:p>
          <a:p>
            <a:pPr algn="just" fontAlgn="base">
              <a:lnSpc>
                <a:spcPct val="120000"/>
              </a:lnSpc>
            </a:pPr>
            <a:endParaRPr lang="en-US" altLang="ko-KR" sz="1600" kern="0" dirty="0">
              <a:solidFill>
                <a:srgbClr val="000000"/>
              </a:solidFill>
              <a:latin typeface="*#�°��-Identity-H"/>
            </a:endParaRPr>
          </a:p>
        </p:txBody>
      </p:sp>
      <p:pic>
        <p:nvPicPr>
          <p:cNvPr id="3" name="图片 2">
            <a:extLst>
              <a:ext uri="{FF2B5EF4-FFF2-40B4-BE49-F238E27FC236}">
                <a16:creationId xmlns:a16="http://schemas.microsoft.com/office/drawing/2014/main" id="{307D26E5-FABB-20DD-F36E-2EBB3101F733}"/>
              </a:ext>
            </a:extLst>
          </p:cNvPr>
          <p:cNvPicPr>
            <a:picLocks noChangeAspect="1"/>
          </p:cNvPicPr>
          <p:nvPr/>
        </p:nvPicPr>
        <p:blipFill>
          <a:blip r:embed="rId2"/>
          <a:stretch>
            <a:fillRect/>
          </a:stretch>
        </p:blipFill>
        <p:spPr>
          <a:xfrm>
            <a:off x="214734" y="1700183"/>
            <a:ext cx="8213870" cy="4488409"/>
          </a:xfrm>
          <a:prstGeom prst="rect">
            <a:avLst/>
          </a:prstGeom>
        </p:spPr>
      </p:pic>
      <p:sp>
        <p:nvSpPr>
          <p:cNvPr id="5" name="직사각형 51">
            <a:extLst>
              <a:ext uri="{FF2B5EF4-FFF2-40B4-BE49-F238E27FC236}">
                <a16:creationId xmlns:a16="http://schemas.microsoft.com/office/drawing/2014/main" id="{4DADEB7A-4535-5B1F-74AA-F5B6C360195C}"/>
              </a:ext>
            </a:extLst>
          </p:cNvPr>
          <p:cNvSpPr/>
          <p:nvPr/>
        </p:nvSpPr>
        <p:spPr>
          <a:xfrm>
            <a:off x="1158930" y="296009"/>
            <a:ext cx="2253823"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effectLst/>
                <a:latin typeface="한양신명조"/>
                <a:ea typeface="한양신명조"/>
              </a:rPr>
              <a:t>Ⅲ. Model I</a:t>
            </a:r>
            <a:r>
              <a:rPr lang="en-US" altLang="zh-CN" sz="1800" kern="0" spc="-40" dirty="0">
                <a:solidFill>
                  <a:srgbClr val="000000"/>
                </a:solidFill>
                <a:effectLst/>
                <a:latin typeface="한양신명조"/>
                <a:ea typeface="한양신명조"/>
              </a:rPr>
              <a:t>ntroduction</a:t>
            </a:r>
            <a:endParaRPr lang="en-US" altLang="ko-KR" sz="1800" kern="0" spc="0" dirty="0">
              <a:solidFill>
                <a:srgbClr val="000000"/>
              </a:solidFill>
              <a:effectLst/>
              <a:latin typeface="함초롬바탕" panose="02030604000101010101" pitchFamily="18" charset="-128"/>
            </a:endParaRPr>
          </a:p>
        </p:txBody>
      </p:sp>
    </p:spTree>
    <p:extLst>
      <p:ext uri="{BB962C8B-B14F-4D97-AF65-F5344CB8AC3E}">
        <p14:creationId xmlns:p14="http://schemas.microsoft.com/office/powerpoint/2010/main" val="2916752145"/>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705DF-34ED-3C2B-A881-A5B5621478BE}"/>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ACE5D5F0-B507-3FC5-810A-57B6A56E2949}"/>
              </a:ext>
            </a:extLst>
          </p:cNvPr>
          <p:cNvSpPr>
            <a:spLocks noGrp="1"/>
          </p:cNvSpPr>
          <p:nvPr>
            <p:ph type="sldNum" sz="quarter" idx="12"/>
          </p:nvPr>
        </p:nvSpPr>
        <p:spPr/>
        <p:txBody>
          <a:bodyPr/>
          <a:lstStyle/>
          <a:p>
            <a:pPr lvl="0">
              <a:defRPr/>
            </a:pPr>
            <a:fld id="{4ADD5A9D-D08D-461C-9A50-E2568218B5D5}" type="slidenum">
              <a:rPr lang="en-US" altLang="en-US"/>
              <a:pPr lvl="0">
                <a:defRPr/>
              </a:pPr>
              <a:t>16</a:t>
            </a:fld>
            <a:endParaRPr lang="en-US" altLang="en-US"/>
          </a:p>
        </p:txBody>
      </p:sp>
      <p:sp>
        <p:nvSpPr>
          <p:cNvPr id="51" name="TextBox 50">
            <a:extLst>
              <a:ext uri="{FF2B5EF4-FFF2-40B4-BE49-F238E27FC236}">
                <a16:creationId xmlns:a16="http://schemas.microsoft.com/office/drawing/2014/main" id="{AF3610E7-8F20-6EE7-3F1A-7C0FB4CA8C86}"/>
              </a:ext>
            </a:extLst>
          </p:cNvPr>
          <p:cNvSpPr txBox="1"/>
          <p:nvPr/>
        </p:nvSpPr>
        <p:spPr>
          <a:xfrm>
            <a:off x="2147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3</a:t>
            </a:r>
            <a:endParaRPr lang="ko-KR" altLang="en-US" sz="8800">
              <a:solidFill>
                <a:srgbClr val="B00026"/>
              </a:solidFill>
              <a:latin typeface="나눔스퀘어 Bold"/>
              <a:ea typeface="나눔스퀘어 Bold"/>
            </a:endParaRPr>
          </a:p>
        </p:txBody>
      </p:sp>
      <p:sp>
        <p:nvSpPr>
          <p:cNvPr id="55" name="TextBox 54">
            <a:extLst>
              <a:ext uri="{FF2B5EF4-FFF2-40B4-BE49-F238E27FC236}">
                <a16:creationId xmlns:a16="http://schemas.microsoft.com/office/drawing/2014/main" id="{0C1D24D4-B6B2-A86B-6345-91F94AC5C628}"/>
              </a:ext>
            </a:extLst>
          </p:cNvPr>
          <p:cNvSpPr txBox="1"/>
          <p:nvPr/>
        </p:nvSpPr>
        <p:spPr>
          <a:xfrm>
            <a:off x="443538" y="1220821"/>
            <a:ext cx="7833590" cy="1032847"/>
          </a:xfrm>
          <a:prstGeom prst="rect">
            <a:avLst/>
          </a:prstGeom>
          <a:noFill/>
          <a:scene3d>
            <a:camera prst="obliqueBottomLeft"/>
            <a:lightRig rig="threePt" dir="t"/>
          </a:scene3d>
        </p:spPr>
        <p:txBody>
          <a:bodyPr wrap="square">
            <a:spAutoFit/>
          </a:bodyPr>
          <a:lstStyle/>
          <a:p>
            <a:pPr algn="just" fontAlgn="base">
              <a:lnSpc>
                <a:spcPct val="120000"/>
              </a:lnSpc>
            </a:pPr>
            <a:r>
              <a:rPr lang="en-US" altLang="ko-KR" sz="1800" kern="0" dirty="0">
                <a:solidFill>
                  <a:srgbClr val="000000"/>
                </a:solidFill>
                <a:latin typeface="*#�°��-Identity-H"/>
                <a:ea typeface="*#�°��-Identity-H"/>
              </a:rPr>
              <a:t>3</a:t>
            </a:r>
            <a:r>
              <a:rPr lang="en-US" altLang="ko-KR" sz="1800" kern="0" spc="0" dirty="0">
                <a:solidFill>
                  <a:srgbClr val="000000"/>
                </a:solidFill>
                <a:effectLst/>
                <a:latin typeface="*#�°��-Identity-H"/>
                <a:ea typeface="*#�°��-Identity-H"/>
              </a:rPr>
              <a:t>. Revised KMV Model Parameter </a:t>
            </a:r>
            <a:r>
              <a:rPr lang="en-US" altLang="ko-KR" sz="1800" kern="0" dirty="0">
                <a:solidFill>
                  <a:srgbClr val="000000"/>
                </a:solidFill>
                <a:latin typeface="*#�°��-Identity-H"/>
                <a:ea typeface="*#�°��-Identity-H"/>
              </a:rPr>
              <a:t>S</a:t>
            </a:r>
            <a:r>
              <a:rPr lang="en-US" altLang="ko-KR" sz="1800" kern="0" spc="0" dirty="0">
                <a:solidFill>
                  <a:srgbClr val="000000"/>
                </a:solidFill>
                <a:effectLst/>
                <a:latin typeface="*#�°��-Identity-H"/>
                <a:ea typeface="*#�°��-Identity-H"/>
              </a:rPr>
              <a:t>election</a:t>
            </a:r>
            <a:endParaRPr lang="en-US" altLang="ko-KR" sz="1800" kern="0" spc="0" dirty="0">
              <a:solidFill>
                <a:srgbClr val="000000"/>
              </a:solidFill>
              <a:effectLst/>
              <a:latin typeface="함초롬바탕" panose="02030604000101010101" pitchFamily="18" charset="-128"/>
            </a:endParaRPr>
          </a:p>
          <a:p>
            <a:pPr algn="just" fontAlgn="base">
              <a:lnSpc>
                <a:spcPct val="120000"/>
              </a:lnSpc>
            </a:pPr>
            <a:endParaRPr lang="en-US" altLang="ko-KR" sz="1800" kern="0" spc="0" dirty="0">
              <a:solidFill>
                <a:srgbClr val="000000"/>
              </a:solidFill>
              <a:effectLst/>
              <a:latin typeface="*#�°��-Identity-H"/>
              <a:ea typeface="*#�°��-Identity-H"/>
            </a:endParaRPr>
          </a:p>
          <a:p>
            <a:pPr algn="just" fontAlgn="base">
              <a:lnSpc>
                <a:spcPct val="120000"/>
              </a:lnSpc>
            </a:pPr>
            <a:endParaRPr lang="en-US" altLang="ko-KR" sz="1600" kern="0" dirty="0">
              <a:solidFill>
                <a:srgbClr val="000000"/>
              </a:solidFill>
              <a:latin typeface="*#�°��-Identity-H"/>
            </a:endParaRPr>
          </a:p>
        </p:txBody>
      </p:sp>
      <p:pic>
        <p:nvPicPr>
          <p:cNvPr id="7" name="图片 6">
            <a:extLst>
              <a:ext uri="{FF2B5EF4-FFF2-40B4-BE49-F238E27FC236}">
                <a16:creationId xmlns:a16="http://schemas.microsoft.com/office/drawing/2014/main" id="{F9FDAC66-90B6-7C0E-A82F-5062AA5C73C5}"/>
              </a:ext>
            </a:extLst>
          </p:cNvPr>
          <p:cNvPicPr>
            <a:picLocks noChangeAspect="1"/>
          </p:cNvPicPr>
          <p:nvPr/>
        </p:nvPicPr>
        <p:blipFill>
          <a:blip r:embed="rId2"/>
          <a:stretch>
            <a:fillRect/>
          </a:stretch>
        </p:blipFill>
        <p:spPr>
          <a:xfrm>
            <a:off x="538837" y="2038718"/>
            <a:ext cx="7039957" cy="2438740"/>
          </a:xfrm>
          <a:prstGeom prst="rect">
            <a:avLst/>
          </a:prstGeom>
        </p:spPr>
      </p:pic>
      <p:sp>
        <p:nvSpPr>
          <p:cNvPr id="8" name="직사각형 51">
            <a:extLst>
              <a:ext uri="{FF2B5EF4-FFF2-40B4-BE49-F238E27FC236}">
                <a16:creationId xmlns:a16="http://schemas.microsoft.com/office/drawing/2014/main" id="{8DC349BF-0024-A7A9-13C4-C73320097AC2}"/>
              </a:ext>
            </a:extLst>
          </p:cNvPr>
          <p:cNvSpPr/>
          <p:nvPr/>
        </p:nvSpPr>
        <p:spPr>
          <a:xfrm>
            <a:off x="1158930" y="296009"/>
            <a:ext cx="2253823"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effectLst/>
                <a:latin typeface="한양신명조"/>
                <a:ea typeface="한양신명조"/>
              </a:rPr>
              <a:t>Ⅲ. Model I</a:t>
            </a:r>
            <a:r>
              <a:rPr lang="en-US" altLang="zh-CN" sz="1800" kern="0" spc="-40" dirty="0">
                <a:solidFill>
                  <a:srgbClr val="000000"/>
                </a:solidFill>
                <a:effectLst/>
                <a:latin typeface="한양신명조"/>
                <a:ea typeface="한양신명조"/>
              </a:rPr>
              <a:t>ntroduction</a:t>
            </a:r>
            <a:endParaRPr lang="en-US" altLang="ko-KR" sz="1800" kern="0" spc="0" dirty="0">
              <a:solidFill>
                <a:srgbClr val="000000"/>
              </a:solidFill>
              <a:effectLst/>
              <a:latin typeface="함초롬바탕" panose="02030604000101010101" pitchFamily="18" charset="-128"/>
            </a:endParaRPr>
          </a:p>
        </p:txBody>
      </p:sp>
    </p:spTree>
    <p:extLst>
      <p:ext uri="{BB962C8B-B14F-4D97-AF65-F5344CB8AC3E}">
        <p14:creationId xmlns:p14="http://schemas.microsoft.com/office/powerpoint/2010/main" val="2882648824"/>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5F78C-A226-E310-7707-64B2280D4CFB}"/>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23A8B698-F0C8-AB52-6A79-01BE0768C88E}"/>
              </a:ext>
            </a:extLst>
          </p:cNvPr>
          <p:cNvSpPr>
            <a:spLocks noGrp="1"/>
          </p:cNvSpPr>
          <p:nvPr>
            <p:ph type="sldNum" sz="quarter" idx="12"/>
          </p:nvPr>
        </p:nvSpPr>
        <p:spPr/>
        <p:txBody>
          <a:bodyPr/>
          <a:lstStyle/>
          <a:p>
            <a:pPr lvl="0">
              <a:defRPr/>
            </a:pPr>
            <a:fld id="{4ADD5A9D-D08D-461C-9A50-E2568218B5D5}" type="slidenum">
              <a:rPr lang="en-US" altLang="en-US"/>
              <a:pPr lvl="0">
                <a:defRPr/>
              </a:pPr>
              <a:t>17</a:t>
            </a:fld>
            <a:endParaRPr lang="en-US" altLang="en-US"/>
          </a:p>
        </p:txBody>
      </p:sp>
      <p:sp>
        <p:nvSpPr>
          <p:cNvPr id="51" name="TextBox 50">
            <a:extLst>
              <a:ext uri="{FF2B5EF4-FFF2-40B4-BE49-F238E27FC236}">
                <a16:creationId xmlns:a16="http://schemas.microsoft.com/office/drawing/2014/main" id="{609C5DE3-3CAB-0801-ABFB-94F5662958A4}"/>
              </a:ext>
            </a:extLst>
          </p:cNvPr>
          <p:cNvSpPr txBox="1"/>
          <p:nvPr/>
        </p:nvSpPr>
        <p:spPr>
          <a:xfrm>
            <a:off x="2147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3</a:t>
            </a:r>
            <a:endParaRPr lang="ko-KR" altLang="en-US" sz="8800">
              <a:solidFill>
                <a:srgbClr val="B00026"/>
              </a:solidFill>
              <a:latin typeface="나눔스퀘어 Bold"/>
              <a:ea typeface="나눔스퀘어 Bold"/>
            </a:endParaRPr>
          </a:p>
        </p:txBody>
      </p:sp>
      <p:sp>
        <p:nvSpPr>
          <p:cNvPr id="55" name="TextBox 54">
            <a:extLst>
              <a:ext uri="{FF2B5EF4-FFF2-40B4-BE49-F238E27FC236}">
                <a16:creationId xmlns:a16="http://schemas.microsoft.com/office/drawing/2014/main" id="{5732F9E5-EE7D-3C07-79B6-A8B56D927969}"/>
              </a:ext>
            </a:extLst>
          </p:cNvPr>
          <p:cNvSpPr txBox="1"/>
          <p:nvPr/>
        </p:nvSpPr>
        <p:spPr>
          <a:xfrm>
            <a:off x="443538" y="1220821"/>
            <a:ext cx="7833590" cy="1032847"/>
          </a:xfrm>
          <a:prstGeom prst="rect">
            <a:avLst/>
          </a:prstGeom>
          <a:noFill/>
          <a:scene3d>
            <a:camera prst="obliqueBottomLeft"/>
            <a:lightRig rig="threePt" dir="t"/>
          </a:scene3d>
        </p:spPr>
        <p:txBody>
          <a:bodyPr wrap="square">
            <a:spAutoFit/>
          </a:bodyPr>
          <a:lstStyle/>
          <a:p>
            <a:pPr algn="just" fontAlgn="base">
              <a:lnSpc>
                <a:spcPct val="120000"/>
              </a:lnSpc>
            </a:pPr>
            <a:r>
              <a:rPr lang="en-US" altLang="ko-KR" sz="1800" kern="0" dirty="0">
                <a:solidFill>
                  <a:srgbClr val="000000"/>
                </a:solidFill>
                <a:latin typeface="*#�°��-Identity-H"/>
                <a:ea typeface="*#�°��-Identity-H"/>
              </a:rPr>
              <a:t>3</a:t>
            </a:r>
            <a:r>
              <a:rPr lang="en-US" altLang="ko-KR" sz="1800" kern="0" spc="0" dirty="0">
                <a:solidFill>
                  <a:srgbClr val="000000"/>
                </a:solidFill>
                <a:effectLst/>
                <a:latin typeface="*#�°��-Identity-H"/>
                <a:ea typeface="*#�°��-Identity-H"/>
              </a:rPr>
              <a:t>. Revised KMV Model Parameter </a:t>
            </a:r>
            <a:r>
              <a:rPr lang="en-US" altLang="ko-KR" sz="1800" kern="0" dirty="0">
                <a:solidFill>
                  <a:srgbClr val="000000"/>
                </a:solidFill>
                <a:latin typeface="*#�°��-Identity-H"/>
                <a:ea typeface="*#�°��-Identity-H"/>
              </a:rPr>
              <a:t>S</a:t>
            </a:r>
            <a:r>
              <a:rPr lang="en-US" altLang="ko-KR" sz="1800" kern="0" spc="0" dirty="0">
                <a:solidFill>
                  <a:srgbClr val="000000"/>
                </a:solidFill>
                <a:effectLst/>
                <a:latin typeface="*#�°��-Identity-H"/>
                <a:ea typeface="*#�°��-Identity-H"/>
              </a:rPr>
              <a:t>election</a:t>
            </a:r>
            <a:endParaRPr lang="en-US" altLang="ko-KR" sz="1800" kern="0" spc="0" dirty="0">
              <a:solidFill>
                <a:srgbClr val="000000"/>
              </a:solidFill>
              <a:effectLst/>
              <a:latin typeface="함초롬바탕" panose="02030604000101010101" pitchFamily="18" charset="-128"/>
            </a:endParaRPr>
          </a:p>
          <a:p>
            <a:pPr algn="just" fontAlgn="base">
              <a:lnSpc>
                <a:spcPct val="120000"/>
              </a:lnSpc>
            </a:pPr>
            <a:endParaRPr lang="en-US" altLang="ko-KR" sz="1800" kern="0" spc="0" dirty="0">
              <a:solidFill>
                <a:srgbClr val="000000"/>
              </a:solidFill>
              <a:effectLst/>
              <a:latin typeface="*#�°��-Identity-H"/>
              <a:ea typeface="*#�°��-Identity-H"/>
            </a:endParaRPr>
          </a:p>
          <a:p>
            <a:pPr algn="just" fontAlgn="base">
              <a:lnSpc>
                <a:spcPct val="120000"/>
              </a:lnSpc>
            </a:pPr>
            <a:endParaRPr lang="en-US" altLang="ko-KR" sz="1600" kern="0" dirty="0">
              <a:solidFill>
                <a:srgbClr val="000000"/>
              </a:solidFill>
              <a:latin typeface="*#�°��-Identity-H"/>
            </a:endParaRPr>
          </a:p>
        </p:txBody>
      </p:sp>
      <p:pic>
        <p:nvPicPr>
          <p:cNvPr id="8" name="图片 7">
            <a:extLst>
              <a:ext uri="{FF2B5EF4-FFF2-40B4-BE49-F238E27FC236}">
                <a16:creationId xmlns:a16="http://schemas.microsoft.com/office/drawing/2014/main" id="{845D409E-0F12-D12C-6607-5A555205D18B}"/>
              </a:ext>
            </a:extLst>
          </p:cNvPr>
          <p:cNvPicPr>
            <a:picLocks noChangeAspect="1"/>
          </p:cNvPicPr>
          <p:nvPr/>
        </p:nvPicPr>
        <p:blipFill>
          <a:blip r:embed="rId2"/>
          <a:stretch>
            <a:fillRect/>
          </a:stretch>
        </p:blipFill>
        <p:spPr>
          <a:xfrm>
            <a:off x="340633" y="1737244"/>
            <a:ext cx="8039399" cy="3625443"/>
          </a:xfrm>
          <a:prstGeom prst="rect">
            <a:avLst/>
          </a:prstGeom>
        </p:spPr>
      </p:pic>
      <p:sp>
        <p:nvSpPr>
          <p:cNvPr id="10" name="직사각형 51">
            <a:extLst>
              <a:ext uri="{FF2B5EF4-FFF2-40B4-BE49-F238E27FC236}">
                <a16:creationId xmlns:a16="http://schemas.microsoft.com/office/drawing/2014/main" id="{7326C3A5-D7C2-82EE-90A5-E5BF2956A64F}"/>
              </a:ext>
            </a:extLst>
          </p:cNvPr>
          <p:cNvSpPr/>
          <p:nvPr/>
        </p:nvSpPr>
        <p:spPr>
          <a:xfrm>
            <a:off x="1158930" y="296009"/>
            <a:ext cx="2253823"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effectLst/>
                <a:latin typeface="한양신명조"/>
                <a:ea typeface="한양신명조"/>
              </a:rPr>
              <a:t>Ⅲ. Model I</a:t>
            </a:r>
            <a:r>
              <a:rPr lang="en-US" altLang="zh-CN" sz="1800" kern="0" spc="-40" dirty="0">
                <a:solidFill>
                  <a:srgbClr val="000000"/>
                </a:solidFill>
                <a:effectLst/>
                <a:latin typeface="한양신명조"/>
                <a:ea typeface="한양신명조"/>
              </a:rPr>
              <a:t>ntroduction</a:t>
            </a:r>
            <a:endParaRPr lang="en-US" altLang="ko-KR" sz="1800" kern="0" spc="0" dirty="0">
              <a:solidFill>
                <a:srgbClr val="000000"/>
              </a:solidFill>
              <a:effectLst/>
              <a:latin typeface="함초롬바탕" panose="02030604000101010101" pitchFamily="18" charset="-128"/>
            </a:endParaRPr>
          </a:p>
        </p:txBody>
      </p:sp>
    </p:spTree>
    <p:extLst>
      <p:ext uri="{BB962C8B-B14F-4D97-AF65-F5344CB8AC3E}">
        <p14:creationId xmlns:p14="http://schemas.microsoft.com/office/powerpoint/2010/main" val="1598646745"/>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722E5-479A-174D-231A-1EEC3DB789AF}"/>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3BE1B345-A813-58D2-C6AE-805E507533D0}"/>
              </a:ext>
            </a:extLst>
          </p:cNvPr>
          <p:cNvSpPr>
            <a:spLocks noGrp="1"/>
          </p:cNvSpPr>
          <p:nvPr>
            <p:ph type="sldNum" sz="quarter" idx="12"/>
          </p:nvPr>
        </p:nvSpPr>
        <p:spPr/>
        <p:txBody>
          <a:bodyPr/>
          <a:lstStyle/>
          <a:p>
            <a:pPr lvl="0">
              <a:defRPr/>
            </a:pPr>
            <a:fld id="{4ADD5A9D-D08D-461C-9A50-E2568218B5D5}" type="slidenum">
              <a:rPr lang="en-US" altLang="en-US"/>
              <a:pPr lvl="0">
                <a:defRPr/>
              </a:pPr>
              <a:t>18</a:t>
            </a:fld>
            <a:endParaRPr lang="en-US" altLang="en-US"/>
          </a:p>
        </p:txBody>
      </p:sp>
      <p:sp>
        <p:nvSpPr>
          <p:cNvPr id="51" name="TextBox 50">
            <a:extLst>
              <a:ext uri="{FF2B5EF4-FFF2-40B4-BE49-F238E27FC236}">
                <a16:creationId xmlns:a16="http://schemas.microsoft.com/office/drawing/2014/main" id="{AF89A9D6-E785-04C3-2E52-E28BD555A866}"/>
              </a:ext>
            </a:extLst>
          </p:cNvPr>
          <p:cNvSpPr txBox="1"/>
          <p:nvPr/>
        </p:nvSpPr>
        <p:spPr>
          <a:xfrm>
            <a:off x="2147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3</a:t>
            </a:r>
            <a:endParaRPr lang="ko-KR" altLang="en-US" sz="8800">
              <a:solidFill>
                <a:srgbClr val="B00026"/>
              </a:solidFill>
              <a:latin typeface="나눔스퀘어 Bold"/>
              <a:ea typeface="나눔스퀘어 Bold"/>
            </a:endParaRPr>
          </a:p>
        </p:txBody>
      </p:sp>
      <p:sp>
        <p:nvSpPr>
          <p:cNvPr id="55" name="TextBox 54">
            <a:extLst>
              <a:ext uri="{FF2B5EF4-FFF2-40B4-BE49-F238E27FC236}">
                <a16:creationId xmlns:a16="http://schemas.microsoft.com/office/drawing/2014/main" id="{7AB45D86-A7AA-8B06-F20D-B25005075456}"/>
              </a:ext>
            </a:extLst>
          </p:cNvPr>
          <p:cNvSpPr txBox="1"/>
          <p:nvPr/>
        </p:nvSpPr>
        <p:spPr>
          <a:xfrm>
            <a:off x="443538" y="1220821"/>
            <a:ext cx="7833590" cy="1032847"/>
          </a:xfrm>
          <a:prstGeom prst="rect">
            <a:avLst/>
          </a:prstGeom>
          <a:noFill/>
          <a:scene3d>
            <a:camera prst="obliqueBottomLeft"/>
            <a:lightRig rig="threePt" dir="t"/>
          </a:scene3d>
        </p:spPr>
        <p:txBody>
          <a:bodyPr wrap="square">
            <a:spAutoFit/>
          </a:bodyPr>
          <a:lstStyle/>
          <a:p>
            <a:pPr algn="just" fontAlgn="base">
              <a:lnSpc>
                <a:spcPct val="120000"/>
              </a:lnSpc>
            </a:pPr>
            <a:r>
              <a:rPr lang="en-US" altLang="ko-KR" sz="1800" kern="0" dirty="0">
                <a:solidFill>
                  <a:srgbClr val="000000"/>
                </a:solidFill>
                <a:latin typeface="*#�°��-Identity-H"/>
                <a:ea typeface="*#�°��-Identity-H"/>
              </a:rPr>
              <a:t>3</a:t>
            </a:r>
            <a:r>
              <a:rPr lang="en-US" altLang="ko-KR" sz="1800" kern="0" spc="0" dirty="0">
                <a:solidFill>
                  <a:srgbClr val="000000"/>
                </a:solidFill>
                <a:effectLst/>
                <a:latin typeface="*#�°��-Identity-H"/>
                <a:ea typeface="*#�°��-Identity-H"/>
              </a:rPr>
              <a:t>. Revised KMV Model Parameter </a:t>
            </a:r>
            <a:r>
              <a:rPr lang="en-US" altLang="ko-KR" sz="1800" kern="0" dirty="0">
                <a:solidFill>
                  <a:srgbClr val="000000"/>
                </a:solidFill>
                <a:latin typeface="*#�°��-Identity-H"/>
                <a:ea typeface="*#�°��-Identity-H"/>
              </a:rPr>
              <a:t>S</a:t>
            </a:r>
            <a:r>
              <a:rPr lang="en-US" altLang="ko-KR" sz="1800" kern="0" spc="0" dirty="0">
                <a:solidFill>
                  <a:srgbClr val="000000"/>
                </a:solidFill>
                <a:effectLst/>
                <a:latin typeface="*#�°��-Identity-H"/>
                <a:ea typeface="*#�°��-Identity-H"/>
              </a:rPr>
              <a:t>election</a:t>
            </a:r>
            <a:endParaRPr lang="en-US" altLang="ko-KR" sz="1800" kern="0" spc="0" dirty="0">
              <a:solidFill>
                <a:srgbClr val="000000"/>
              </a:solidFill>
              <a:effectLst/>
              <a:latin typeface="함초롬바탕" panose="02030604000101010101" pitchFamily="18" charset="-128"/>
            </a:endParaRPr>
          </a:p>
          <a:p>
            <a:pPr algn="just" fontAlgn="base">
              <a:lnSpc>
                <a:spcPct val="120000"/>
              </a:lnSpc>
            </a:pPr>
            <a:endParaRPr lang="en-US" altLang="ko-KR" sz="1800" kern="0" spc="0" dirty="0">
              <a:solidFill>
                <a:srgbClr val="000000"/>
              </a:solidFill>
              <a:effectLst/>
              <a:latin typeface="*#�°��-Identity-H"/>
              <a:ea typeface="*#�°��-Identity-H"/>
            </a:endParaRPr>
          </a:p>
          <a:p>
            <a:pPr algn="just" fontAlgn="base">
              <a:lnSpc>
                <a:spcPct val="120000"/>
              </a:lnSpc>
            </a:pPr>
            <a:endParaRPr lang="en-US" altLang="ko-KR" sz="1600" kern="0" dirty="0">
              <a:solidFill>
                <a:srgbClr val="000000"/>
              </a:solidFill>
              <a:latin typeface="*#�°��-Identity-H"/>
            </a:endParaRPr>
          </a:p>
        </p:txBody>
      </p:sp>
      <p:pic>
        <p:nvPicPr>
          <p:cNvPr id="4" name="图片 3">
            <a:extLst>
              <a:ext uri="{FF2B5EF4-FFF2-40B4-BE49-F238E27FC236}">
                <a16:creationId xmlns:a16="http://schemas.microsoft.com/office/drawing/2014/main" id="{94AF57ED-FA72-A7D5-F3BC-644C619B6F26}"/>
              </a:ext>
            </a:extLst>
          </p:cNvPr>
          <p:cNvPicPr>
            <a:picLocks noChangeAspect="1"/>
          </p:cNvPicPr>
          <p:nvPr/>
        </p:nvPicPr>
        <p:blipFill>
          <a:blip r:embed="rId2"/>
          <a:stretch>
            <a:fillRect/>
          </a:stretch>
        </p:blipFill>
        <p:spPr>
          <a:xfrm>
            <a:off x="297353" y="2038718"/>
            <a:ext cx="8125959" cy="2248214"/>
          </a:xfrm>
          <a:prstGeom prst="rect">
            <a:avLst/>
          </a:prstGeom>
        </p:spPr>
      </p:pic>
      <p:sp>
        <p:nvSpPr>
          <p:cNvPr id="5" name="직사각형 51">
            <a:extLst>
              <a:ext uri="{FF2B5EF4-FFF2-40B4-BE49-F238E27FC236}">
                <a16:creationId xmlns:a16="http://schemas.microsoft.com/office/drawing/2014/main" id="{DACF5FEC-521C-CC0D-F40D-10C9666B15D5}"/>
              </a:ext>
            </a:extLst>
          </p:cNvPr>
          <p:cNvSpPr/>
          <p:nvPr/>
        </p:nvSpPr>
        <p:spPr>
          <a:xfrm>
            <a:off x="1158930" y="296009"/>
            <a:ext cx="2253823"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effectLst/>
                <a:latin typeface="한양신명조"/>
                <a:ea typeface="한양신명조"/>
              </a:rPr>
              <a:t>Ⅲ. Model I</a:t>
            </a:r>
            <a:r>
              <a:rPr lang="en-US" altLang="zh-CN" sz="1800" kern="0" spc="-40" dirty="0">
                <a:solidFill>
                  <a:srgbClr val="000000"/>
                </a:solidFill>
                <a:effectLst/>
                <a:latin typeface="한양신명조"/>
                <a:ea typeface="한양신명조"/>
              </a:rPr>
              <a:t>ntroduction</a:t>
            </a:r>
            <a:endParaRPr lang="en-US" altLang="ko-KR" sz="1800" kern="0" spc="0" dirty="0">
              <a:solidFill>
                <a:srgbClr val="000000"/>
              </a:solidFill>
              <a:effectLst/>
              <a:latin typeface="함초롬바탕" panose="02030604000101010101" pitchFamily="18" charset="-128"/>
            </a:endParaRPr>
          </a:p>
        </p:txBody>
      </p:sp>
    </p:spTree>
    <p:extLst>
      <p:ext uri="{BB962C8B-B14F-4D97-AF65-F5344CB8AC3E}">
        <p14:creationId xmlns:p14="http://schemas.microsoft.com/office/powerpoint/2010/main" val="3957715829"/>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E75DF-A75E-5718-B369-4C221E576A1F}"/>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1D728121-4D0E-024B-93DA-8929F2D3D0C7}"/>
              </a:ext>
            </a:extLst>
          </p:cNvPr>
          <p:cNvSpPr>
            <a:spLocks noGrp="1"/>
          </p:cNvSpPr>
          <p:nvPr>
            <p:ph type="sldNum" sz="quarter" idx="12"/>
          </p:nvPr>
        </p:nvSpPr>
        <p:spPr/>
        <p:txBody>
          <a:bodyPr/>
          <a:lstStyle/>
          <a:p>
            <a:pPr lvl="0">
              <a:defRPr/>
            </a:pPr>
            <a:fld id="{4ADD5A9D-D08D-461C-9A50-E2568218B5D5}" type="slidenum">
              <a:rPr lang="en-US" altLang="en-US"/>
              <a:pPr lvl="0">
                <a:defRPr/>
              </a:pPr>
              <a:t>19</a:t>
            </a:fld>
            <a:endParaRPr lang="en-US" altLang="en-US"/>
          </a:p>
        </p:txBody>
      </p:sp>
      <p:sp>
        <p:nvSpPr>
          <p:cNvPr id="51" name="TextBox 50">
            <a:extLst>
              <a:ext uri="{FF2B5EF4-FFF2-40B4-BE49-F238E27FC236}">
                <a16:creationId xmlns:a16="http://schemas.microsoft.com/office/drawing/2014/main" id="{49803CDD-B38E-CF8D-CC15-D6EACE1812C0}"/>
              </a:ext>
            </a:extLst>
          </p:cNvPr>
          <p:cNvSpPr txBox="1"/>
          <p:nvPr/>
        </p:nvSpPr>
        <p:spPr>
          <a:xfrm>
            <a:off x="247595" y="116799"/>
            <a:ext cx="806632" cy="1446550"/>
          </a:xfrm>
          <a:prstGeom prst="rect">
            <a:avLst/>
          </a:prstGeom>
          <a:noFill/>
          <a:scene3d>
            <a:camera prst="obliqueBottomLeft"/>
            <a:lightRig rig="threePt" dir="t"/>
          </a:scene3d>
        </p:spPr>
        <p:txBody>
          <a:bodyPr wrap="none">
            <a:spAutoFit/>
          </a:bodyPr>
          <a:lstStyle/>
          <a:p>
            <a:pPr algn="ctr">
              <a:defRPr/>
            </a:pPr>
            <a:r>
              <a:rPr lang="en-US" altLang="ko-KR" sz="8800" dirty="0">
                <a:solidFill>
                  <a:srgbClr val="B00026"/>
                </a:solidFill>
                <a:latin typeface="나눔스퀘어 Bold"/>
                <a:ea typeface="나눔스퀘어 Bold"/>
              </a:rPr>
              <a:t>4</a:t>
            </a:r>
            <a:endParaRPr lang="ko-KR" altLang="en-US" sz="8800" dirty="0">
              <a:solidFill>
                <a:srgbClr val="B00026"/>
              </a:solidFill>
              <a:latin typeface="나눔스퀘어 Bold"/>
              <a:ea typeface="나눔스퀘어 Bold"/>
            </a:endParaRPr>
          </a:p>
        </p:txBody>
      </p:sp>
      <p:sp>
        <p:nvSpPr>
          <p:cNvPr id="52" name="직사각형 51">
            <a:extLst>
              <a:ext uri="{FF2B5EF4-FFF2-40B4-BE49-F238E27FC236}">
                <a16:creationId xmlns:a16="http://schemas.microsoft.com/office/drawing/2014/main" id="{C6CBEC0C-46AB-C748-AFFA-F51EF47DA75B}"/>
              </a:ext>
            </a:extLst>
          </p:cNvPr>
          <p:cNvSpPr/>
          <p:nvPr/>
        </p:nvSpPr>
        <p:spPr>
          <a:xfrm>
            <a:off x="1054227" y="336075"/>
            <a:ext cx="2045111"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latin typeface="한양신명조"/>
                <a:ea typeface="한양신명조"/>
              </a:rPr>
              <a:t>IV</a:t>
            </a:r>
            <a:r>
              <a:rPr lang="en-US" altLang="ko-KR" sz="1800" kern="0" spc="-40" dirty="0">
                <a:solidFill>
                  <a:srgbClr val="000000"/>
                </a:solidFill>
                <a:effectLst/>
                <a:latin typeface="한양신명조"/>
                <a:ea typeface="한양신명조"/>
              </a:rPr>
              <a:t>. Empirical Analysis</a:t>
            </a:r>
            <a:endParaRPr lang="en-US" altLang="ko-KR" sz="1800" kern="0" spc="0" dirty="0">
              <a:solidFill>
                <a:srgbClr val="000000"/>
              </a:solidFill>
              <a:effectLst/>
              <a:latin typeface="함초롬바탕" panose="02030604000101010101" pitchFamily="18" charset="-128"/>
            </a:endParaRPr>
          </a:p>
        </p:txBody>
      </p:sp>
      <p:sp>
        <p:nvSpPr>
          <p:cNvPr id="55" name="TextBox 54">
            <a:extLst>
              <a:ext uri="{FF2B5EF4-FFF2-40B4-BE49-F238E27FC236}">
                <a16:creationId xmlns:a16="http://schemas.microsoft.com/office/drawing/2014/main" id="{34EC4F9C-E688-378E-8A88-FB84E0D35E65}"/>
              </a:ext>
            </a:extLst>
          </p:cNvPr>
          <p:cNvSpPr txBox="1"/>
          <p:nvPr/>
        </p:nvSpPr>
        <p:spPr>
          <a:xfrm>
            <a:off x="443538" y="1220821"/>
            <a:ext cx="7833590" cy="402546"/>
          </a:xfrm>
          <a:prstGeom prst="rect">
            <a:avLst/>
          </a:prstGeom>
          <a:noFill/>
          <a:scene3d>
            <a:camera prst="obliqueBottomLeft"/>
            <a:lightRig rig="threePt" dir="t"/>
          </a:scene3d>
        </p:spPr>
        <p:txBody>
          <a:bodyPr wrap="square">
            <a:spAutoFit/>
          </a:bodyPr>
          <a:lstStyle/>
          <a:p>
            <a:pPr marL="0" marR="0" indent="0" algn="just" fontAlgn="base" latinLnBrk="1">
              <a:lnSpc>
                <a:spcPct val="120000"/>
              </a:lnSpc>
              <a:spcBef>
                <a:spcPts val="1130"/>
              </a:spcBef>
              <a:spcAft>
                <a:spcPts val="850"/>
              </a:spcAft>
            </a:pPr>
            <a:r>
              <a:rPr lang="en-US" altLang="ko-KR" sz="1800" kern="0" dirty="0">
                <a:solidFill>
                  <a:srgbClr val="000000"/>
                </a:solidFill>
                <a:latin typeface="*#�°��-Identity-H"/>
                <a:ea typeface="*#�°��-Identity-H"/>
              </a:rPr>
              <a:t>1</a:t>
            </a:r>
            <a:r>
              <a:rPr lang="en-US" altLang="ko-KR" sz="1800" kern="0" spc="0" dirty="0">
                <a:solidFill>
                  <a:srgbClr val="000000"/>
                </a:solidFill>
                <a:effectLst/>
                <a:latin typeface="*#�°��-Identity-H"/>
                <a:ea typeface="*#�°��-Identity-H"/>
              </a:rPr>
              <a:t>. PSM Model Sample Selection</a:t>
            </a:r>
            <a:endParaRPr lang="en-US" altLang="ko-KR" sz="1800" kern="0" spc="-40" dirty="0">
              <a:solidFill>
                <a:srgbClr val="000000"/>
              </a:solidFill>
              <a:effectLst/>
              <a:latin typeface="한양신명조"/>
            </a:endParaRPr>
          </a:p>
        </p:txBody>
      </p:sp>
      <p:sp>
        <p:nvSpPr>
          <p:cNvPr id="4" name="文本框 3">
            <a:extLst>
              <a:ext uri="{FF2B5EF4-FFF2-40B4-BE49-F238E27FC236}">
                <a16:creationId xmlns:a16="http://schemas.microsoft.com/office/drawing/2014/main" id="{8453D292-CA2F-25E8-458C-845F5C3CCB83}"/>
              </a:ext>
            </a:extLst>
          </p:cNvPr>
          <p:cNvSpPr txBox="1"/>
          <p:nvPr/>
        </p:nvSpPr>
        <p:spPr>
          <a:xfrm>
            <a:off x="579373" y="1849474"/>
            <a:ext cx="7697755" cy="3699026"/>
          </a:xfrm>
          <a:prstGeom prst="rect">
            <a:avLst/>
          </a:prstGeom>
          <a:noFill/>
          <a:scene3d>
            <a:camera prst="obliqueBottomLeft"/>
            <a:lightRig rig="threePt" dir="t"/>
          </a:scene3d>
        </p:spPr>
        <p:txBody>
          <a:bodyPr wrap="square">
            <a:spAutoFit/>
          </a:bodyPr>
          <a:lstStyle/>
          <a:p>
            <a:pPr marL="0" marR="0" indent="127000" algn="just" fontAlgn="base" latinLnBrk="1">
              <a:lnSpc>
                <a:spcPct val="165000"/>
              </a:lnSpc>
            </a:pPr>
            <a:r>
              <a:rPr lang="en-US" altLang="ko-KR" sz="1600" kern="0" spc="20" dirty="0">
                <a:solidFill>
                  <a:srgbClr val="000000"/>
                </a:solidFill>
                <a:effectLst/>
                <a:latin typeface="한양신명조"/>
                <a:ea typeface="명조"/>
              </a:rPr>
              <a:t>This study employs data on stock prices, financial performance, and bankruptcy reorganizations of listed companies in China from 2018 to 2023. The data is sourced from CSMAR. As of December 31, 2023, there were 5,113 A-share listed companies in the Chinese domestic stock market, of which 126 were involved in bankruptcy reorganizations. Considering the distinct operational mechanisms of the financial industry and the complexities of the Chinese real estate sector in recent years, these two industries have been excluded from our sample. Our sample, covering the period from 2018 to 2023, includes a total of 216 A-share listed companies, among which 108 companies underwent bankruptcy reorganizations.</a:t>
            </a:r>
            <a:endParaRPr lang="en-US" altLang="ko-KR" sz="1600" kern="0" spc="0" dirty="0">
              <a:solidFill>
                <a:srgbClr val="000000"/>
              </a:solidFill>
              <a:effectLst/>
              <a:latin typeface="함초롬바탕" panose="02030604000101010101" pitchFamily="18" charset="-128"/>
            </a:endParaRPr>
          </a:p>
        </p:txBody>
      </p:sp>
    </p:spTree>
    <p:extLst>
      <p:ext uri="{BB962C8B-B14F-4D97-AF65-F5344CB8AC3E}">
        <p14:creationId xmlns:p14="http://schemas.microsoft.com/office/powerpoint/2010/main" val="764991573"/>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슬라이드 번호 개체 틀 8"/>
          <p:cNvSpPr>
            <a:spLocks noGrp="1"/>
          </p:cNvSpPr>
          <p:nvPr>
            <p:ph type="sldNum" sz="quarter" idx="12"/>
          </p:nvPr>
        </p:nvSpPr>
        <p:spPr>
          <a:xfrm>
            <a:off x="3543300" y="6492875"/>
            <a:ext cx="2057400" cy="365125"/>
          </a:xfrm>
        </p:spPr>
        <p:txBody>
          <a:bodyPr/>
          <a:lstStyle/>
          <a:p>
            <a:pPr lvl="0">
              <a:defRPr/>
            </a:pPr>
            <a:fld id="{4ADD5A9D-D08D-461C-9A50-E2568218B5D5}" type="slidenum">
              <a:rPr lang="en-US" altLang="en-US"/>
              <a:pPr lvl="0">
                <a:defRPr/>
              </a:pPr>
              <a:t>2</a:t>
            </a:fld>
            <a:endParaRPr lang="en-US" altLang="en-US"/>
          </a:p>
        </p:txBody>
      </p:sp>
      <p:sp>
        <p:nvSpPr>
          <p:cNvPr id="38" name="TextBox 37"/>
          <p:cNvSpPr txBox="1"/>
          <p:nvPr/>
        </p:nvSpPr>
        <p:spPr>
          <a:xfrm>
            <a:off x="2274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1</a:t>
            </a:r>
            <a:endParaRPr lang="ko-KR" altLang="en-US" sz="8800">
              <a:solidFill>
                <a:srgbClr val="B00026"/>
              </a:solidFill>
              <a:latin typeface="나눔스퀘어 Bold"/>
              <a:ea typeface="나눔스퀘어 Bold"/>
            </a:endParaRPr>
          </a:p>
        </p:txBody>
      </p:sp>
      <p:sp>
        <p:nvSpPr>
          <p:cNvPr id="39" name="직사각형 38"/>
          <p:cNvSpPr/>
          <p:nvPr/>
        </p:nvSpPr>
        <p:spPr>
          <a:xfrm>
            <a:off x="1156790" y="412754"/>
            <a:ext cx="1534975" cy="548039"/>
          </a:xfrm>
          <a:prstGeom prst="rect">
            <a:avLst/>
          </a:prstGeom>
          <a:noFill/>
          <a:scene3d>
            <a:camera prst="obliqueBottomLeft"/>
            <a:lightRig rig="threePt" dir="t"/>
          </a:scene3d>
        </p:spPr>
        <p:txBody>
          <a:bodyPr wrap="none">
            <a:spAutoFit/>
          </a:bodyPr>
          <a:lstStyle/>
          <a:p>
            <a:pPr algn="just">
              <a:lnSpc>
                <a:spcPct val="150000"/>
              </a:lnSpc>
              <a:spcBef>
                <a:spcPts val="0"/>
              </a:spcBef>
              <a:spcAft>
                <a:spcPts val="0"/>
              </a:spcAft>
              <a:defRPr/>
            </a:pPr>
            <a:r>
              <a:rPr lang="EN-US" sz="2000" b="1" i="0" u="none" strike="noStrike"/>
              <a:t>Introduction</a:t>
            </a:r>
            <a:endParaRPr lang="en-US" altLang="ko-KR" sz="2000" b="1">
              <a:solidFill>
                <a:srgbClr val="3C3B39"/>
              </a:solidFill>
              <a:latin typeface="나눔스퀘어 ExtraBold"/>
              <a:ea typeface="나눔스퀘어 ExtraBold"/>
            </a:endParaRPr>
          </a:p>
        </p:txBody>
      </p:sp>
      <p:sp>
        <p:nvSpPr>
          <p:cNvPr id="2" name="文本框 1">
            <a:extLst>
              <a:ext uri="{FF2B5EF4-FFF2-40B4-BE49-F238E27FC236}">
                <a16:creationId xmlns:a16="http://schemas.microsoft.com/office/drawing/2014/main" id="{50D9583D-D195-9707-615E-7F7355B4A69A}"/>
              </a:ext>
            </a:extLst>
          </p:cNvPr>
          <p:cNvSpPr txBox="1"/>
          <p:nvPr/>
        </p:nvSpPr>
        <p:spPr>
          <a:xfrm>
            <a:off x="663611" y="1167105"/>
            <a:ext cx="8109359" cy="4778488"/>
          </a:xfrm>
          <a:prstGeom prst="rect">
            <a:avLst/>
          </a:prstGeom>
          <a:noFill/>
          <a:scene3d>
            <a:camera prst="obliqueBottomLeft"/>
            <a:lightRig rig="threePt" dir="t"/>
          </a:scene3d>
        </p:spPr>
        <p:txBody>
          <a:bodyPr wrap="square">
            <a:spAutoFit/>
          </a:bodyPr>
          <a:lstStyle/>
          <a:p>
            <a:pPr indent="114300" algn="just">
              <a:lnSpc>
                <a:spcPct val="175000"/>
              </a:lnSpc>
              <a:spcBef>
                <a:spcPts val="0"/>
              </a:spcBef>
              <a:spcAft>
                <a:spcPts val="0"/>
              </a:spcAft>
              <a:defRPr/>
            </a:pPr>
            <a:r>
              <a:rPr lang="en-US" altLang="ko-KR" sz="1600" kern="0" spc="20" dirty="0">
                <a:solidFill>
                  <a:srgbClr val="000000"/>
                </a:solidFill>
                <a:latin typeface="한양신명조"/>
              </a:rPr>
              <a:t>This study aims to improve the traditional KMV model for assessing corporate default risk.</a:t>
            </a:r>
          </a:p>
          <a:p>
            <a:pPr indent="114300" algn="just">
              <a:lnSpc>
                <a:spcPct val="175000"/>
              </a:lnSpc>
              <a:spcBef>
                <a:spcPts val="0"/>
              </a:spcBef>
              <a:spcAft>
                <a:spcPts val="0"/>
              </a:spcAft>
              <a:defRPr/>
            </a:pPr>
            <a:endParaRPr lang="en-US" altLang="ko-KR" sz="1600" kern="0" spc="20" dirty="0">
              <a:solidFill>
                <a:srgbClr val="000000"/>
              </a:solidFill>
              <a:latin typeface="한양신명조"/>
            </a:endParaRPr>
          </a:p>
          <a:p>
            <a:pPr indent="114300" algn="just">
              <a:lnSpc>
                <a:spcPct val="175000"/>
              </a:lnSpc>
              <a:spcBef>
                <a:spcPts val="0"/>
              </a:spcBef>
              <a:spcAft>
                <a:spcPts val="0"/>
              </a:spcAft>
              <a:defRPr/>
            </a:pPr>
            <a:r>
              <a:rPr lang="en-US" altLang="ko-KR" sz="1600" kern="0" spc="20" dirty="0">
                <a:solidFill>
                  <a:srgbClr val="000000"/>
                </a:solidFill>
                <a:latin typeface="한양신명조"/>
              </a:rPr>
              <a:t>Methodology: The study optimizes short-term and long-term debt weights using gradient descent to determine the best default point.</a:t>
            </a:r>
          </a:p>
          <a:p>
            <a:pPr indent="114300" algn="just">
              <a:lnSpc>
                <a:spcPct val="175000"/>
              </a:lnSpc>
              <a:spcBef>
                <a:spcPts val="0"/>
              </a:spcBef>
              <a:spcAft>
                <a:spcPts val="0"/>
              </a:spcAft>
              <a:defRPr/>
            </a:pPr>
            <a:endParaRPr lang="en-US" altLang="ko-KR" sz="1600" kern="0" spc="20" dirty="0">
              <a:solidFill>
                <a:srgbClr val="000000"/>
              </a:solidFill>
              <a:latin typeface="한양신명조"/>
            </a:endParaRPr>
          </a:p>
          <a:p>
            <a:pPr indent="114300" algn="just">
              <a:lnSpc>
                <a:spcPct val="175000"/>
              </a:lnSpc>
              <a:spcBef>
                <a:spcPts val="0"/>
              </a:spcBef>
              <a:spcAft>
                <a:spcPts val="0"/>
              </a:spcAft>
              <a:defRPr/>
            </a:pPr>
            <a:r>
              <a:rPr lang="en-US" altLang="ko-KR" sz="1600" kern="0" spc="20" dirty="0">
                <a:solidFill>
                  <a:srgbClr val="000000"/>
                </a:solidFill>
                <a:latin typeface="한양신명조"/>
              </a:rPr>
              <a:t>Data and Matching Approach: The research uses panel data with financial and </a:t>
            </a:r>
            <a:r>
              <a:rPr lang="en-US" altLang="zh-CN" sz="1600" kern="0" spc="20" dirty="0">
                <a:solidFill>
                  <a:srgbClr val="000000"/>
                </a:solidFill>
                <a:latin typeface="한양신명조"/>
              </a:rPr>
              <a:t>stock data</a:t>
            </a:r>
            <a:r>
              <a:rPr lang="en-US" altLang="ko-KR" sz="1600" kern="0" spc="20" dirty="0">
                <a:solidFill>
                  <a:srgbClr val="000000"/>
                </a:solidFill>
                <a:latin typeface="한양신명조"/>
              </a:rPr>
              <a:t>, ensuring data symmetry by PSM matching non-defaulted firms with defaulted firms. This ensures robust comparisons and balanced datasets.</a:t>
            </a:r>
          </a:p>
          <a:p>
            <a:pPr indent="114300" algn="just">
              <a:lnSpc>
                <a:spcPct val="175000"/>
              </a:lnSpc>
              <a:spcBef>
                <a:spcPts val="0"/>
              </a:spcBef>
              <a:spcAft>
                <a:spcPts val="0"/>
              </a:spcAft>
              <a:defRPr/>
            </a:pPr>
            <a:endParaRPr lang="en-US" altLang="ko-KR" sz="1600" kern="0" spc="20" dirty="0">
              <a:solidFill>
                <a:srgbClr val="000000"/>
              </a:solidFill>
              <a:latin typeface="한양신명조"/>
            </a:endParaRPr>
          </a:p>
          <a:p>
            <a:pPr indent="114300" algn="just">
              <a:lnSpc>
                <a:spcPct val="175000"/>
              </a:lnSpc>
              <a:spcBef>
                <a:spcPts val="0"/>
              </a:spcBef>
              <a:spcAft>
                <a:spcPts val="0"/>
              </a:spcAft>
              <a:defRPr/>
            </a:pPr>
            <a:r>
              <a:rPr lang="en-US" altLang="ko-KR" sz="1600" kern="0" spc="20" dirty="0">
                <a:solidFill>
                  <a:srgbClr val="000000"/>
                </a:solidFill>
                <a:latin typeface="한양신명조"/>
              </a:rPr>
              <a:t>Performance Evaluation: Model performance is assessed using confusion matrices, AUC (Area Under the ROC Curve), and PR (Precision-Recall) curves.</a:t>
            </a:r>
          </a:p>
        </p:txBody>
      </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7D35D-75F4-FEA0-3DBF-44054CC307FC}"/>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AFD5E95D-A570-E01B-5F40-15849456A912}"/>
              </a:ext>
            </a:extLst>
          </p:cNvPr>
          <p:cNvSpPr>
            <a:spLocks noGrp="1"/>
          </p:cNvSpPr>
          <p:nvPr>
            <p:ph type="sldNum" sz="quarter" idx="12"/>
          </p:nvPr>
        </p:nvSpPr>
        <p:spPr/>
        <p:txBody>
          <a:bodyPr/>
          <a:lstStyle/>
          <a:p>
            <a:pPr lvl="0">
              <a:defRPr/>
            </a:pPr>
            <a:fld id="{4ADD5A9D-D08D-461C-9A50-E2568218B5D5}" type="slidenum">
              <a:rPr lang="en-US" altLang="en-US"/>
              <a:pPr lvl="0">
                <a:defRPr/>
              </a:pPr>
              <a:t>20</a:t>
            </a:fld>
            <a:endParaRPr lang="en-US" altLang="en-US"/>
          </a:p>
        </p:txBody>
      </p:sp>
      <p:sp>
        <p:nvSpPr>
          <p:cNvPr id="51" name="TextBox 50">
            <a:extLst>
              <a:ext uri="{FF2B5EF4-FFF2-40B4-BE49-F238E27FC236}">
                <a16:creationId xmlns:a16="http://schemas.microsoft.com/office/drawing/2014/main" id="{27C07709-CC0F-81C0-07B8-632EF1814E65}"/>
              </a:ext>
            </a:extLst>
          </p:cNvPr>
          <p:cNvSpPr txBox="1"/>
          <p:nvPr/>
        </p:nvSpPr>
        <p:spPr>
          <a:xfrm>
            <a:off x="247595" y="116799"/>
            <a:ext cx="806632" cy="1446550"/>
          </a:xfrm>
          <a:prstGeom prst="rect">
            <a:avLst/>
          </a:prstGeom>
          <a:noFill/>
          <a:scene3d>
            <a:camera prst="obliqueBottomLeft"/>
            <a:lightRig rig="threePt" dir="t"/>
          </a:scene3d>
        </p:spPr>
        <p:txBody>
          <a:bodyPr wrap="none">
            <a:spAutoFit/>
          </a:bodyPr>
          <a:lstStyle/>
          <a:p>
            <a:pPr algn="ctr">
              <a:defRPr/>
            </a:pPr>
            <a:r>
              <a:rPr lang="en-US" altLang="ko-KR" sz="8800" dirty="0">
                <a:solidFill>
                  <a:srgbClr val="B00026"/>
                </a:solidFill>
                <a:latin typeface="나눔스퀘어 Bold"/>
                <a:ea typeface="나눔스퀘어 Bold"/>
              </a:rPr>
              <a:t>4</a:t>
            </a:r>
            <a:endParaRPr lang="ko-KR" altLang="en-US" sz="8800" dirty="0">
              <a:solidFill>
                <a:srgbClr val="B00026"/>
              </a:solidFill>
              <a:latin typeface="나눔스퀘어 Bold"/>
              <a:ea typeface="나눔스퀘어 Bold"/>
            </a:endParaRPr>
          </a:p>
        </p:txBody>
      </p:sp>
      <p:sp>
        <p:nvSpPr>
          <p:cNvPr id="6" name="文本框 5">
            <a:extLst>
              <a:ext uri="{FF2B5EF4-FFF2-40B4-BE49-F238E27FC236}">
                <a16:creationId xmlns:a16="http://schemas.microsoft.com/office/drawing/2014/main" id="{50A2D3BC-F596-9A44-FBBF-50CFA07FAF41}"/>
              </a:ext>
            </a:extLst>
          </p:cNvPr>
          <p:cNvSpPr txBox="1"/>
          <p:nvPr/>
        </p:nvSpPr>
        <p:spPr>
          <a:xfrm>
            <a:off x="722305" y="4609323"/>
            <a:ext cx="7276056" cy="1667701"/>
          </a:xfrm>
          <a:prstGeom prst="rect">
            <a:avLst/>
          </a:prstGeom>
          <a:noFill/>
          <a:scene3d>
            <a:camera prst="obliqueBottomLeft"/>
            <a:lightRig rig="threePt" dir="t"/>
          </a:scene3d>
        </p:spPr>
        <p:txBody>
          <a:bodyPr wrap="square">
            <a:spAutoFit/>
          </a:bodyPr>
          <a:lstStyle/>
          <a:p>
            <a:pPr marL="0" marR="0" indent="127000" algn="just" fontAlgn="base" latinLnBrk="1">
              <a:lnSpc>
                <a:spcPct val="165000"/>
              </a:lnSpc>
            </a:pPr>
            <a:r>
              <a:rPr lang="en-US" altLang="ko-KR" sz="1600" kern="0" spc="20" dirty="0">
                <a:solidFill>
                  <a:srgbClr val="000000"/>
                </a:solidFill>
                <a:effectLst/>
                <a:latin typeface="한양신명조"/>
                <a:ea typeface="명조"/>
              </a:rPr>
              <a:t>&lt;Table 1&gt; presents the results of the Propensity Score Matching (PSM) analysis, comparing the treatment group and control group, each consisting of 108 observations. The variables Asset, </a:t>
            </a:r>
            <a:r>
              <a:rPr lang="en-US" altLang="ko-KR" sz="1600" kern="0" spc="20" dirty="0" err="1">
                <a:solidFill>
                  <a:srgbClr val="000000"/>
                </a:solidFill>
                <a:effectLst/>
                <a:latin typeface="한양신명조"/>
                <a:ea typeface="명조"/>
              </a:rPr>
              <a:t>Industry_D</a:t>
            </a:r>
            <a:r>
              <a:rPr lang="en-US" altLang="ko-KR" sz="1600" kern="0" spc="20" dirty="0">
                <a:solidFill>
                  <a:srgbClr val="000000"/>
                </a:solidFill>
                <a:effectLst/>
                <a:latin typeface="한양신명조"/>
                <a:ea typeface="명조"/>
              </a:rPr>
              <a:t>, and Year demonstrate close alignment between the two groups after matching.</a:t>
            </a:r>
            <a:endParaRPr lang="en-US" altLang="ko-KR" sz="1600" kern="0" spc="0" dirty="0">
              <a:solidFill>
                <a:srgbClr val="000000"/>
              </a:solidFill>
              <a:effectLst/>
              <a:latin typeface="함초롬바탕" panose="02030604000101010101" pitchFamily="18" charset="-128"/>
            </a:endParaRPr>
          </a:p>
        </p:txBody>
      </p:sp>
      <p:sp>
        <p:nvSpPr>
          <p:cNvPr id="7" name="직사각형 51">
            <a:extLst>
              <a:ext uri="{FF2B5EF4-FFF2-40B4-BE49-F238E27FC236}">
                <a16:creationId xmlns:a16="http://schemas.microsoft.com/office/drawing/2014/main" id="{D56BFD0A-DF47-7CB1-90EE-1F190AA08151}"/>
              </a:ext>
            </a:extLst>
          </p:cNvPr>
          <p:cNvSpPr/>
          <p:nvPr/>
        </p:nvSpPr>
        <p:spPr>
          <a:xfrm>
            <a:off x="1054227" y="336075"/>
            <a:ext cx="2045111"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latin typeface="한양신명조"/>
                <a:ea typeface="한양신명조"/>
              </a:rPr>
              <a:t>IV</a:t>
            </a:r>
            <a:r>
              <a:rPr lang="en-US" altLang="ko-KR" sz="1800" kern="0" spc="-40" dirty="0">
                <a:solidFill>
                  <a:srgbClr val="000000"/>
                </a:solidFill>
                <a:effectLst/>
                <a:latin typeface="한양신명조"/>
                <a:ea typeface="한양신명조"/>
              </a:rPr>
              <a:t>. Empirical Analysis</a:t>
            </a:r>
            <a:endParaRPr lang="en-US" altLang="ko-KR" sz="1800" kern="0" spc="0" dirty="0">
              <a:solidFill>
                <a:srgbClr val="000000"/>
              </a:solidFill>
              <a:effectLst/>
              <a:latin typeface="함초롬바탕" panose="02030604000101010101" pitchFamily="18" charset="-128"/>
            </a:endParaRPr>
          </a:p>
        </p:txBody>
      </p:sp>
      <p:sp>
        <p:nvSpPr>
          <p:cNvPr id="10" name="TextBox 54">
            <a:extLst>
              <a:ext uri="{FF2B5EF4-FFF2-40B4-BE49-F238E27FC236}">
                <a16:creationId xmlns:a16="http://schemas.microsoft.com/office/drawing/2014/main" id="{D1287F16-E46B-681D-7F7A-2260414360C9}"/>
              </a:ext>
            </a:extLst>
          </p:cNvPr>
          <p:cNvSpPr txBox="1"/>
          <p:nvPr/>
        </p:nvSpPr>
        <p:spPr>
          <a:xfrm>
            <a:off x="443538" y="1220821"/>
            <a:ext cx="7833590" cy="402546"/>
          </a:xfrm>
          <a:prstGeom prst="rect">
            <a:avLst/>
          </a:prstGeom>
          <a:noFill/>
          <a:scene3d>
            <a:camera prst="obliqueBottomLeft"/>
            <a:lightRig rig="threePt" dir="t"/>
          </a:scene3d>
        </p:spPr>
        <p:txBody>
          <a:bodyPr wrap="square">
            <a:spAutoFit/>
          </a:bodyPr>
          <a:lstStyle/>
          <a:p>
            <a:pPr marL="0" marR="0" indent="0" algn="just" fontAlgn="base" latinLnBrk="1">
              <a:lnSpc>
                <a:spcPct val="120000"/>
              </a:lnSpc>
              <a:spcBef>
                <a:spcPts val="1130"/>
              </a:spcBef>
              <a:spcAft>
                <a:spcPts val="850"/>
              </a:spcAft>
            </a:pPr>
            <a:r>
              <a:rPr lang="en-US" altLang="ko-KR" sz="1800" kern="0" dirty="0">
                <a:solidFill>
                  <a:srgbClr val="000000"/>
                </a:solidFill>
                <a:latin typeface="*#�°��-Identity-H"/>
                <a:ea typeface="*#�°��-Identity-H"/>
              </a:rPr>
              <a:t>1</a:t>
            </a:r>
            <a:r>
              <a:rPr lang="en-US" altLang="ko-KR" sz="1800" kern="0" spc="0" dirty="0">
                <a:solidFill>
                  <a:srgbClr val="000000"/>
                </a:solidFill>
                <a:effectLst/>
                <a:latin typeface="*#�°��-Identity-H"/>
                <a:ea typeface="*#�°��-Identity-H"/>
              </a:rPr>
              <a:t>. PSM Model Sample Selection</a:t>
            </a:r>
            <a:endParaRPr lang="en-US" altLang="ko-KR" sz="1800" kern="0" spc="-40" dirty="0">
              <a:solidFill>
                <a:srgbClr val="000000"/>
              </a:solidFill>
              <a:effectLst/>
              <a:latin typeface="한양신명조"/>
            </a:endParaRPr>
          </a:p>
        </p:txBody>
      </p:sp>
      <p:pic>
        <p:nvPicPr>
          <p:cNvPr id="8" name="图片 7">
            <a:extLst>
              <a:ext uri="{FF2B5EF4-FFF2-40B4-BE49-F238E27FC236}">
                <a16:creationId xmlns:a16="http://schemas.microsoft.com/office/drawing/2014/main" id="{3257F7C9-1FB7-2D4E-A57F-AC1E91E478DB}"/>
              </a:ext>
            </a:extLst>
          </p:cNvPr>
          <p:cNvPicPr>
            <a:picLocks noChangeAspect="1"/>
          </p:cNvPicPr>
          <p:nvPr/>
        </p:nvPicPr>
        <p:blipFill>
          <a:blip r:embed="rId2"/>
          <a:stretch>
            <a:fillRect/>
          </a:stretch>
        </p:blipFill>
        <p:spPr>
          <a:xfrm>
            <a:off x="866872" y="1541142"/>
            <a:ext cx="6949484" cy="3160825"/>
          </a:xfrm>
          <a:prstGeom prst="rect">
            <a:avLst/>
          </a:prstGeom>
        </p:spPr>
      </p:pic>
    </p:spTree>
    <p:extLst>
      <p:ext uri="{BB962C8B-B14F-4D97-AF65-F5344CB8AC3E}">
        <p14:creationId xmlns:p14="http://schemas.microsoft.com/office/powerpoint/2010/main" val="2097329505"/>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BA864-0AD1-E3B8-030C-0AE5C53272E6}"/>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0BCE438F-79AC-919D-827F-5A181D460E9B}"/>
              </a:ext>
            </a:extLst>
          </p:cNvPr>
          <p:cNvSpPr>
            <a:spLocks noGrp="1"/>
          </p:cNvSpPr>
          <p:nvPr>
            <p:ph type="sldNum" sz="quarter" idx="12"/>
          </p:nvPr>
        </p:nvSpPr>
        <p:spPr/>
        <p:txBody>
          <a:bodyPr/>
          <a:lstStyle/>
          <a:p>
            <a:pPr lvl="0">
              <a:defRPr/>
            </a:pPr>
            <a:fld id="{4ADD5A9D-D08D-461C-9A50-E2568218B5D5}" type="slidenum">
              <a:rPr lang="en-US" altLang="en-US"/>
              <a:pPr lvl="0">
                <a:defRPr/>
              </a:pPr>
              <a:t>21</a:t>
            </a:fld>
            <a:endParaRPr lang="en-US" altLang="en-US"/>
          </a:p>
        </p:txBody>
      </p:sp>
      <p:sp>
        <p:nvSpPr>
          <p:cNvPr id="51" name="TextBox 50">
            <a:extLst>
              <a:ext uri="{FF2B5EF4-FFF2-40B4-BE49-F238E27FC236}">
                <a16:creationId xmlns:a16="http://schemas.microsoft.com/office/drawing/2014/main" id="{70EEF5C8-7EE4-3D1B-2C6D-D4DFF3761376}"/>
              </a:ext>
            </a:extLst>
          </p:cNvPr>
          <p:cNvSpPr txBox="1"/>
          <p:nvPr/>
        </p:nvSpPr>
        <p:spPr>
          <a:xfrm>
            <a:off x="247595" y="116799"/>
            <a:ext cx="806632" cy="1446550"/>
          </a:xfrm>
          <a:prstGeom prst="rect">
            <a:avLst/>
          </a:prstGeom>
          <a:noFill/>
          <a:scene3d>
            <a:camera prst="obliqueBottomLeft"/>
            <a:lightRig rig="threePt" dir="t"/>
          </a:scene3d>
        </p:spPr>
        <p:txBody>
          <a:bodyPr wrap="none">
            <a:spAutoFit/>
          </a:bodyPr>
          <a:lstStyle/>
          <a:p>
            <a:pPr algn="ctr">
              <a:defRPr/>
            </a:pPr>
            <a:r>
              <a:rPr lang="en-US" altLang="ko-KR" sz="8800" dirty="0">
                <a:solidFill>
                  <a:srgbClr val="B00026"/>
                </a:solidFill>
                <a:latin typeface="나눔스퀘어 Bold"/>
                <a:ea typeface="나눔스퀘어 Bold"/>
              </a:rPr>
              <a:t>4</a:t>
            </a:r>
            <a:endParaRPr lang="ko-KR" altLang="en-US" sz="8800" dirty="0">
              <a:solidFill>
                <a:srgbClr val="B00026"/>
              </a:solidFill>
              <a:latin typeface="나눔스퀘어 Bold"/>
              <a:ea typeface="나눔스퀘어 Bold"/>
            </a:endParaRPr>
          </a:p>
        </p:txBody>
      </p:sp>
      <p:sp>
        <p:nvSpPr>
          <p:cNvPr id="55" name="TextBox 54">
            <a:extLst>
              <a:ext uri="{FF2B5EF4-FFF2-40B4-BE49-F238E27FC236}">
                <a16:creationId xmlns:a16="http://schemas.microsoft.com/office/drawing/2014/main" id="{693788CD-7E53-AABE-750D-1E1367AACCD0}"/>
              </a:ext>
            </a:extLst>
          </p:cNvPr>
          <p:cNvSpPr txBox="1"/>
          <p:nvPr/>
        </p:nvSpPr>
        <p:spPr>
          <a:xfrm>
            <a:off x="443538" y="1220821"/>
            <a:ext cx="7833590" cy="402546"/>
          </a:xfrm>
          <a:prstGeom prst="rect">
            <a:avLst/>
          </a:prstGeom>
          <a:noFill/>
          <a:scene3d>
            <a:camera prst="obliqueBottomLeft"/>
            <a:lightRig rig="threePt" dir="t"/>
          </a:scene3d>
        </p:spPr>
        <p:txBody>
          <a:bodyPr wrap="square">
            <a:spAutoFit/>
          </a:bodyPr>
          <a:lstStyle/>
          <a:p>
            <a:pPr marL="0" marR="0" indent="0" algn="just" fontAlgn="base" latinLnBrk="1">
              <a:lnSpc>
                <a:spcPct val="120000"/>
              </a:lnSpc>
              <a:spcBef>
                <a:spcPts val="1130"/>
              </a:spcBef>
              <a:spcAft>
                <a:spcPts val="850"/>
              </a:spcAft>
            </a:pPr>
            <a:r>
              <a:rPr lang="en-US" altLang="ko-KR" sz="1800" kern="0" spc="0" dirty="0">
                <a:solidFill>
                  <a:srgbClr val="000000"/>
                </a:solidFill>
                <a:effectLst/>
                <a:latin typeface="*#�°��-Identity-H"/>
                <a:ea typeface="*#�°��-Identity-H"/>
              </a:rPr>
              <a:t>4. </a:t>
            </a:r>
            <a:r>
              <a:rPr lang="en-US" altLang="ko-KR" sz="1800" kern="0" spc="-40" dirty="0">
                <a:solidFill>
                  <a:srgbClr val="000000"/>
                </a:solidFill>
                <a:effectLst/>
                <a:latin typeface="한양신명조"/>
                <a:ea typeface="한양신명조"/>
              </a:rPr>
              <a:t>Empirical Analysis</a:t>
            </a:r>
            <a:endParaRPr lang="en-US" altLang="ko-KR" sz="1800" kern="0" spc="-40" dirty="0">
              <a:solidFill>
                <a:srgbClr val="000000"/>
              </a:solidFill>
              <a:effectLst/>
              <a:latin typeface="한양신명조"/>
            </a:endParaRPr>
          </a:p>
        </p:txBody>
      </p:sp>
      <p:pic>
        <p:nvPicPr>
          <p:cNvPr id="3" name="Picture 0">
            <a:extLst>
              <a:ext uri="{FF2B5EF4-FFF2-40B4-BE49-F238E27FC236}">
                <a16:creationId xmlns:a16="http://schemas.microsoft.com/office/drawing/2014/main" id="{C84FDAC1-1FB6-C972-D03B-080B8390019A}"/>
              </a:ext>
            </a:extLst>
          </p:cNvPr>
          <p:cNvPicPr>
            <a:picLocks noChangeAspect="1"/>
          </p:cNvPicPr>
          <p:nvPr/>
        </p:nvPicPr>
        <p:blipFill>
          <a:blip r:embed="rId2"/>
          <a:stretch>
            <a:fillRect/>
          </a:stretch>
        </p:blipFill>
        <p:spPr>
          <a:xfrm>
            <a:off x="516023" y="1735494"/>
            <a:ext cx="8195497" cy="4450086"/>
          </a:xfrm>
          <a:prstGeom prst="rect">
            <a:avLst/>
          </a:prstGeom>
          <a:noFill/>
          <a:ln>
            <a:noFill/>
          </a:ln>
          <a:effectLst/>
        </p:spPr>
      </p:pic>
      <p:sp>
        <p:nvSpPr>
          <p:cNvPr id="4" name="직사각형 51">
            <a:extLst>
              <a:ext uri="{FF2B5EF4-FFF2-40B4-BE49-F238E27FC236}">
                <a16:creationId xmlns:a16="http://schemas.microsoft.com/office/drawing/2014/main" id="{7C431C54-B4EA-C9D7-AAA8-B447B632669F}"/>
              </a:ext>
            </a:extLst>
          </p:cNvPr>
          <p:cNvSpPr/>
          <p:nvPr/>
        </p:nvSpPr>
        <p:spPr>
          <a:xfrm>
            <a:off x="1054227" y="336075"/>
            <a:ext cx="2045111"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latin typeface="한양신명조"/>
                <a:ea typeface="한양신명조"/>
              </a:rPr>
              <a:t>IV</a:t>
            </a:r>
            <a:r>
              <a:rPr lang="en-US" altLang="ko-KR" sz="1800" kern="0" spc="-40" dirty="0">
                <a:solidFill>
                  <a:srgbClr val="000000"/>
                </a:solidFill>
                <a:effectLst/>
                <a:latin typeface="한양신명조"/>
                <a:ea typeface="한양신명조"/>
              </a:rPr>
              <a:t>. Empirical Analysis</a:t>
            </a:r>
            <a:endParaRPr lang="en-US" altLang="ko-KR" sz="1800" kern="0" spc="0" dirty="0">
              <a:solidFill>
                <a:srgbClr val="000000"/>
              </a:solidFill>
              <a:effectLst/>
              <a:latin typeface="함초롬바탕" panose="02030604000101010101" pitchFamily="18" charset="-128"/>
            </a:endParaRPr>
          </a:p>
        </p:txBody>
      </p:sp>
    </p:spTree>
    <p:extLst>
      <p:ext uri="{BB962C8B-B14F-4D97-AF65-F5344CB8AC3E}">
        <p14:creationId xmlns:p14="http://schemas.microsoft.com/office/powerpoint/2010/main" val="3014123354"/>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35487-2175-B2F7-5635-CC031C0C4F91}"/>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CB8310D6-CBDC-6F20-E036-D77BF5424707}"/>
              </a:ext>
            </a:extLst>
          </p:cNvPr>
          <p:cNvSpPr>
            <a:spLocks noGrp="1"/>
          </p:cNvSpPr>
          <p:nvPr>
            <p:ph type="sldNum" sz="quarter" idx="12"/>
          </p:nvPr>
        </p:nvSpPr>
        <p:spPr/>
        <p:txBody>
          <a:bodyPr/>
          <a:lstStyle/>
          <a:p>
            <a:pPr lvl="0">
              <a:defRPr/>
            </a:pPr>
            <a:fld id="{4ADD5A9D-D08D-461C-9A50-E2568218B5D5}" type="slidenum">
              <a:rPr lang="en-US" altLang="en-US"/>
              <a:pPr lvl="0">
                <a:defRPr/>
              </a:pPr>
              <a:t>22</a:t>
            </a:fld>
            <a:endParaRPr lang="en-US" altLang="en-US"/>
          </a:p>
        </p:txBody>
      </p:sp>
      <p:sp>
        <p:nvSpPr>
          <p:cNvPr id="51" name="TextBox 50">
            <a:extLst>
              <a:ext uri="{FF2B5EF4-FFF2-40B4-BE49-F238E27FC236}">
                <a16:creationId xmlns:a16="http://schemas.microsoft.com/office/drawing/2014/main" id="{7209F53E-1E0B-075A-7FA3-A2578834ACEF}"/>
              </a:ext>
            </a:extLst>
          </p:cNvPr>
          <p:cNvSpPr txBox="1"/>
          <p:nvPr/>
        </p:nvSpPr>
        <p:spPr>
          <a:xfrm>
            <a:off x="247595" y="116799"/>
            <a:ext cx="806632" cy="1446550"/>
          </a:xfrm>
          <a:prstGeom prst="rect">
            <a:avLst/>
          </a:prstGeom>
          <a:noFill/>
          <a:scene3d>
            <a:camera prst="obliqueBottomLeft"/>
            <a:lightRig rig="threePt" dir="t"/>
          </a:scene3d>
        </p:spPr>
        <p:txBody>
          <a:bodyPr wrap="none">
            <a:spAutoFit/>
          </a:bodyPr>
          <a:lstStyle/>
          <a:p>
            <a:pPr algn="ctr">
              <a:defRPr/>
            </a:pPr>
            <a:r>
              <a:rPr lang="en-US" altLang="ko-KR" sz="8800" dirty="0">
                <a:solidFill>
                  <a:srgbClr val="B00026"/>
                </a:solidFill>
                <a:latin typeface="나눔스퀘어 Bold"/>
                <a:ea typeface="나눔스퀘어 Bold"/>
              </a:rPr>
              <a:t>4</a:t>
            </a:r>
            <a:endParaRPr lang="ko-KR" altLang="en-US" sz="8800" dirty="0">
              <a:solidFill>
                <a:srgbClr val="B00026"/>
              </a:solidFill>
              <a:latin typeface="나눔스퀘어 Bold"/>
              <a:ea typeface="나눔스퀘어 Bold"/>
            </a:endParaRPr>
          </a:p>
        </p:txBody>
      </p:sp>
      <p:sp>
        <p:nvSpPr>
          <p:cNvPr id="55" name="TextBox 54">
            <a:extLst>
              <a:ext uri="{FF2B5EF4-FFF2-40B4-BE49-F238E27FC236}">
                <a16:creationId xmlns:a16="http://schemas.microsoft.com/office/drawing/2014/main" id="{8367BF43-465B-4C86-636E-5B6092C99D60}"/>
              </a:ext>
            </a:extLst>
          </p:cNvPr>
          <p:cNvSpPr txBox="1"/>
          <p:nvPr/>
        </p:nvSpPr>
        <p:spPr>
          <a:xfrm>
            <a:off x="443538" y="1220821"/>
            <a:ext cx="7833590" cy="402546"/>
          </a:xfrm>
          <a:prstGeom prst="rect">
            <a:avLst/>
          </a:prstGeom>
          <a:noFill/>
          <a:scene3d>
            <a:camera prst="obliqueBottomLeft"/>
            <a:lightRig rig="threePt" dir="t"/>
          </a:scene3d>
        </p:spPr>
        <p:txBody>
          <a:bodyPr wrap="square">
            <a:spAutoFit/>
          </a:bodyPr>
          <a:lstStyle/>
          <a:p>
            <a:pPr marL="0" marR="0" indent="0" algn="just" fontAlgn="base" latinLnBrk="1">
              <a:lnSpc>
                <a:spcPct val="120000"/>
              </a:lnSpc>
              <a:spcBef>
                <a:spcPts val="1130"/>
              </a:spcBef>
              <a:spcAft>
                <a:spcPts val="850"/>
              </a:spcAft>
            </a:pPr>
            <a:r>
              <a:rPr lang="en-US" altLang="ko-KR" sz="1800" kern="0" spc="0" dirty="0">
                <a:solidFill>
                  <a:srgbClr val="000000"/>
                </a:solidFill>
                <a:effectLst/>
                <a:latin typeface="*#�°��-Identity-H"/>
                <a:ea typeface="*#�°��-Identity-H"/>
              </a:rPr>
              <a:t>4. </a:t>
            </a:r>
            <a:r>
              <a:rPr lang="en-US" altLang="ko-KR" sz="1800" kern="0" spc="-40" dirty="0">
                <a:solidFill>
                  <a:srgbClr val="000000"/>
                </a:solidFill>
                <a:effectLst/>
                <a:latin typeface="한양신명조"/>
                <a:ea typeface="한양신명조"/>
              </a:rPr>
              <a:t>Empirical Analysis</a:t>
            </a:r>
            <a:endParaRPr lang="en-US" altLang="ko-KR" sz="1800" kern="0" spc="-40" dirty="0">
              <a:solidFill>
                <a:srgbClr val="000000"/>
              </a:solidFill>
              <a:effectLst/>
              <a:latin typeface="한양신명조"/>
            </a:endParaRPr>
          </a:p>
        </p:txBody>
      </p:sp>
      <p:pic>
        <p:nvPicPr>
          <p:cNvPr id="2" name="Picture 1">
            <a:extLst>
              <a:ext uri="{FF2B5EF4-FFF2-40B4-BE49-F238E27FC236}">
                <a16:creationId xmlns:a16="http://schemas.microsoft.com/office/drawing/2014/main" id="{3F59E61C-2A98-8F6D-6A85-6B696E3E4017}"/>
              </a:ext>
            </a:extLst>
          </p:cNvPr>
          <p:cNvPicPr>
            <a:picLocks noChangeAspect="1"/>
          </p:cNvPicPr>
          <p:nvPr/>
        </p:nvPicPr>
        <p:blipFill>
          <a:blip r:embed="rId2"/>
          <a:stretch>
            <a:fillRect/>
          </a:stretch>
        </p:blipFill>
        <p:spPr>
          <a:xfrm>
            <a:off x="582621" y="1747732"/>
            <a:ext cx="7765301" cy="4244983"/>
          </a:xfrm>
          <a:prstGeom prst="rect">
            <a:avLst/>
          </a:prstGeom>
          <a:noFill/>
          <a:ln>
            <a:noFill/>
          </a:ln>
          <a:effectLst/>
        </p:spPr>
      </p:pic>
      <p:sp>
        <p:nvSpPr>
          <p:cNvPr id="4" name="직사각형 51">
            <a:extLst>
              <a:ext uri="{FF2B5EF4-FFF2-40B4-BE49-F238E27FC236}">
                <a16:creationId xmlns:a16="http://schemas.microsoft.com/office/drawing/2014/main" id="{EADF761F-42B4-5B19-496F-BD0A376AD60E}"/>
              </a:ext>
            </a:extLst>
          </p:cNvPr>
          <p:cNvSpPr/>
          <p:nvPr/>
        </p:nvSpPr>
        <p:spPr>
          <a:xfrm>
            <a:off x="1054227" y="336075"/>
            <a:ext cx="2045111"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latin typeface="한양신명조"/>
                <a:ea typeface="한양신명조"/>
              </a:rPr>
              <a:t>IV</a:t>
            </a:r>
            <a:r>
              <a:rPr lang="en-US" altLang="ko-KR" sz="1800" kern="0" spc="-40" dirty="0">
                <a:solidFill>
                  <a:srgbClr val="000000"/>
                </a:solidFill>
                <a:effectLst/>
                <a:latin typeface="한양신명조"/>
                <a:ea typeface="한양신명조"/>
              </a:rPr>
              <a:t>. Empirical Analysis</a:t>
            </a:r>
            <a:endParaRPr lang="en-US" altLang="ko-KR" sz="1800" kern="0" spc="0" dirty="0">
              <a:solidFill>
                <a:srgbClr val="000000"/>
              </a:solidFill>
              <a:effectLst/>
              <a:latin typeface="함초롬바탕" panose="02030604000101010101" pitchFamily="18" charset="-128"/>
            </a:endParaRPr>
          </a:p>
        </p:txBody>
      </p:sp>
    </p:spTree>
    <p:extLst>
      <p:ext uri="{BB962C8B-B14F-4D97-AF65-F5344CB8AC3E}">
        <p14:creationId xmlns:p14="http://schemas.microsoft.com/office/powerpoint/2010/main" val="134725046"/>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65D9F-9571-B955-AF12-E872FBC7AD3B}"/>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4E19C6DB-1AA5-4493-88E7-F3CA9587A813}"/>
              </a:ext>
            </a:extLst>
          </p:cNvPr>
          <p:cNvSpPr>
            <a:spLocks noGrp="1"/>
          </p:cNvSpPr>
          <p:nvPr>
            <p:ph type="sldNum" sz="quarter" idx="12"/>
          </p:nvPr>
        </p:nvSpPr>
        <p:spPr/>
        <p:txBody>
          <a:bodyPr/>
          <a:lstStyle/>
          <a:p>
            <a:pPr lvl="0">
              <a:defRPr/>
            </a:pPr>
            <a:fld id="{4ADD5A9D-D08D-461C-9A50-E2568218B5D5}" type="slidenum">
              <a:rPr lang="en-US" altLang="en-US"/>
              <a:pPr lvl="0">
                <a:defRPr/>
              </a:pPr>
              <a:t>23</a:t>
            </a:fld>
            <a:endParaRPr lang="en-US" altLang="en-US"/>
          </a:p>
        </p:txBody>
      </p:sp>
      <p:sp>
        <p:nvSpPr>
          <p:cNvPr id="51" name="TextBox 50">
            <a:extLst>
              <a:ext uri="{FF2B5EF4-FFF2-40B4-BE49-F238E27FC236}">
                <a16:creationId xmlns:a16="http://schemas.microsoft.com/office/drawing/2014/main" id="{09F2A8EE-3309-864B-1403-7424002A7058}"/>
              </a:ext>
            </a:extLst>
          </p:cNvPr>
          <p:cNvSpPr txBox="1"/>
          <p:nvPr/>
        </p:nvSpPr>
        <p:spPr>
          <a:xfrm>
            <a:off x="247595" y="116799"/>
            <a:ext cx="806632" cy="1446550"/>
          </a:xfrm>
          <a:prstGeom prst="rect">
            <a:avLst/>
          </a:prstGeom>
          <a:noFill/>
          <a:scene3d>
            <a:camera prst="obliqueBottomLeft"/>
            <a:lightRig rig="threePt" dir="t"/>
          </a:scene3d>
        </p:spPr>
        <p:txBody>
          <a:bodyPr wrap="none">
            <a:spAutoFit/>
          </a:bodyPr>
          <a:lstStyle/>
          <a:p>
            <a:pPr algn="ctr">
              <a:defRPr/>
            </a:pPr>
            <a:r>
              <a:rPr lang="en-US" altLang="ko-KR" sz="8800" dirty="0">
                <a:solidFill>
                  <a:srgbClr val="B00026"/>
                </a:solidFill>
                <a:latin typeface="나눔스퀘어 Bold"/>
                <a:ea typeface="나눔스퀘어 Bold"/>
              </a:rPr>
              <a:t>4</a:t>
            </a:r>
            <a:endParaRPr lang="ko-KR" altLang="en-US" sz="8800" dirty="0">
              <a:solidFill>
                <a:srgbClr val="B00026"/>
              </a:solidFill>
              <a:latin typeface="나눔스퀘어 Bold"/>
              <a:ea typeface="나눔스퀘어 Bold"/>
            </a:endParaRPr>
          </a:p>
        </p:txBody>
      </p:sp>
      <p:sp>
        <p:nvSpPr>
          <p:cNvPr id="55" name="TextBox 54">
            <a:extLst>
              <a:ext uri="{FF2B5EF4-FFF2-40B4-BE49-F238E27FC236}">
                <a16:creationId xmlns:a16="http://schemas.microsoft.com/office/drawing/2014/main" id="{D429A0D8-AAF8-4D41-4E84-98E0911D5BA8}"/>
              </a:ext>
            </a:extLst>
          </p:cNvPr>
          <p:cNvSpPr txBox="1"/>
          <p:nvPr/>
        </p:nvSpPr>
        <p:spPr>
          <a:xfrm>
            <a:off x="443538" y="1220821"/>
            <a:ext cx="7833590" cy="402546"/>
          </a:xfrm>
          <a:prstGeom prst="rect">
            <a:avLst/>
          </a:prstGeom>
          <a:noFill/>
          <a:scene3d>
            <a:camera prst="obliqueBottomLeft"/>
            <a:lightRig rig="threePt" dir="t"/>
          </a:scene3d>
        </p:spPr>
        <p:txBody>
          <a:bodyPr wrap="square">
            <a:spAutoFit/>
          </a:bodyPr>
          <a:lstStyle/>
          <a:p>
            <a:pPr marL="0" marR="0" indent="0" algn="just" fontAlgn="base" latinLnBrk="1">
              <a:lnSpc>
                <a:spcPct val="120000"/>
              </a:lnSpc>
              <a:spcBef>
                <a:spcPts val="1130"/>
              </a:spcBef>
              <a:spcAft>
                <a:spcPts val="850"/>
              </a:spcAft>
            </a:pPr>
            <a:r>
              <a:rPr lang="en-US" altLang="ko-KR" sz="1800" kern="0" spc="0" dirty="0">
                <a:solidFill>
                  <a:srgbClr val="000000"/>
                </a:solidFill>
                <a:effectLst/>
                <a:latin typeface="*#�°��-Identity-H"/>
                <a:ea typeface="*#�°��-Identity-H"/>
              </a:rPr>
              <a:t>4. </a:t>
            </a:r>
            <a:r>
              <a:rPr lang="en-US" altLang="ko-KR" sz="1800" kern="0" spc="-40" dirty="0">
                <a:solidFill>
                  <a:srgbClr val="000000"/>
                </a:solidFill>
                <a:effectLst/>
                <a:latin typeface="한양신명조"/>
                <a:ea typeface="한양신명조"/>
              </a:rPr>
              <a:t>Empirical Analysis</a:t>
            </a:r>
            <a:endParaRPr lang="en-US" altLang="ko-KR" sz="1800" kern="0" spc="-40" dirty="0">
              <a:solidFill>
                <a:srgbClr val="000000"/>
              </a:solidFill>
              <a:effectLst/>
              <a:latin typeface="한양신명조"/>
            </a:endParaRPr>
          </a:p>
        </p:txBody>
      </p:sp>
      <p:pic>
        <p:nvPicPr>
          <p:cNvPr id="2" name="Picture 3">
            <a:extLst>
              <a:ext uri="{FF2B5EF4-FFF2-40B4-BE49-F238E27FC236}">
                <a16:creationId xmlns:a16="http://schemas.microsoft.com/office/drawing/2014/main" id="{39447F4D-48D9-AE96-8F79-1DD7FB89F300}"/>
              </a:ext>
            </a:extLst>
          </p:cNvPr>
          <p:cNvPicPr>
            <a:picLocks noChangeAspect="1"/>
          </p:cNvPicPr>
          <p:nvPr/>
        </p:nvPicPr>
        <p:blipFill>
          <a:blip r:embed="rId2"/>
          <a:stretch>
            <a:fillRect/>
          </a:stretch>
        </p:blipFill>
        <p:spPr>
          <a:xfrm>
            <a:off x="214734" y="1849474"/>
            <a:ext cx="8557409" cy="4355383"/>
          </a:xfrm>
          <a:prstGeom prst="rect">
            <a:avLst/>
          </a:prstGeom>
          <a:noFill/>
          <a:ln>
            <a:noFill/>
          </a:ln>
          <a:effectLst/>
        </p:spPr>
      </p:pic>
      <p:sp>
        <p:nvSpPr>
          <p:cNvPr id="4" name="직사각형 51">
            <a:extLst>
              <a:ext uri="{FF2B5EF4-FFF2-40B4-BE49-F238E27FC236}">
                <a16:creationId xmlns:a16="http://schemas.microsoft.com/office/drawing/2014/main" id="{58102DC4-67CD-80C3-F4D4-492CD0D357A6}"/>
              </a:ext>
            </a:extLst>
          </p:cNvPr>
          <p:cNvSpPr/>
          <p:nvPr/>
        </p:nvSpPr>
        <p:spPr>
          <a:xfrm>
            <a:off x="1054227" y="336075"/>
            <a:ext cx="2045111"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latin typeface="한양신명조"/>
                <a:ea typeface="한양신명조"/>
              </a:rPr>
              <a:t>IV</a:t>
            </a:r>
            <a:r>
              <a:rPr lang="en-US" altLang="ko-KR" sz="1800" kern="0" spc="-40" dirty="0">
                <a:solidFill>
                  <a:srgbClr val="000000"/>
                </a:solidFill>
                <a:effectLst/>
                <a:latin typeface="한양신명조"/>
                <a:ea typeface="한양신명조"/>
              </a:rPr>
              <a:t>. Empirical Analysis</a:t>
            </a:r>
            <a:endParaRPr lang="en-US" altLang="ko-KR" sz="1800" kern="0" spc="0" dirty="0">
              <a:solidFill>
                <a:srgbClr val="000000"/>
              </a:solidFill>
              <a:effectLst/>
              <a:latin typeface="함초롬바탕" panose="02030604000101010101" pitchFamily="18" charset="-128"/>
            </a:endParaRPr>
          </a:p>
        </p:txBody>
      </p:sp>
    </p:spTree>
    <p:extLst>
      <p:ext uri="{BB962C8B-B14F-4D97-AF65-F5344CB8AC3E}">
        <p14:creationId xmlns:p14="http://schemas.microsoft.com/office/powerpoint/2010/main" val="2767015099"/>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C2F0E-E1D2-0A93-D78C-42B50CBA8BBC}"/>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D0ABDDFE-E711-7C15-B949-42186EDBF192}"/>
              </a:ext>
            </a:extLst>
          </p:cNvPr>
          <p:cNvSpPr>
            <a:spLocks noGrp="1"/>
          </p:cNvSpPr>
          <p:nvPr>
            <p:ph type="sldNum" sz="quarter" idx="12"/>
          </p:nvPr>
        </p:nvSpPr>
        <p:spPr/>
        <p:txBody>
          <a:bodyPr/>
          <a:lstStyle/>
          <a:p>
            <a:pPr lvl="0">
              <a:defRPr/>
            </a:pPr>
            <a:fld id="{4ADD5A9D-D08D-461C-9A50-E2568218B5D5}" type="slidenum">
              <a:rPr lang="en-US" altLang="en-US"/>
              <a:pPr lvl="0">
                <a:defRPr/>
              </a:pPr>
              <a:t>24</a:t>
            </a:fld>
            <a:endParaRPr lang="en-US" altLang="en-US"/>
          </a:p>
        </p:txBody>
      </p:sp>
      <p:sp>
        <p:nvSpPr>
          <p:cNvPr id="51" name="TextBox 50">
            <a:extLst>
              <a:ext uri="{FF2B5EF4-FFF2-40B4-BE49-F238E27FC236}">
                <a16:creationId xmlns:a16="http://schemas.microsoft.com/office/drawing/2014/main" id="{654D2CD9-31CD-A4A8-F19C-8BFA00CC2D22}"/>
              </a:ext>
            </a:extLst>
          </p:cNvPr>
          <p:cNvSpPr txBox="1"/>
          <p:nvPr/>
        </p:nvSpPr>
        <p:spPr>
          <a:xfrm>
            <a:off x="247595" y="116799"/>
            <a:ext cx="806632" cy="1446550"/>
          </a:xfrm>
          <a:prstGeom prst="rect">
            <a:avLst/>
          </a:prstGeom>
          <a:noFill/>
          <a:scene3d>
            <a:camera prst="obliqueBottomLeft"/>
            <a:lightRig rig="threePt" dir="t"/>
          </a:scene3d>
        </p:spPr>
        <p:txBody>
          <a:bodyPr wrap="none">
            <a:spAutoFit/>
          </a:bodyPr>
          <a:lstStyle/>
          <a:p>
            <a:pPr algn="ctr">
              <a:defRPr/>
            </a:pPr>
            <a:r>
              <a:rPr lang="en-US" altLang="ko-KR" sz="8800" dirty="0">
                <a:solidFill>
                  <a:srgbClr val="B00026"/>
                </a:solidFill>
                <a:latin typeface="나눔스퀘어 Bold"/>
                <a:ea typeface="나눔스퀘어 Bold"/>
              </a:rPr>
              <a:t>4</a:t>
            </a:r>
            <a:endParaRPr lang="ko-KR" altLang="en-US" sz="8800" dirty="0">
              <a:solidFill>
                <a:srgbClr val="B00026"/>
              </a:solidFill>
              <a:latin typeface="나눔스퀘어 Bold"/>
              <a:ea typeface="나눔스퀘어 Bold"/>
            </a:endParaRPr>
          </a:p>
        </p:txBody>
      </p:sp>
      <p:sp>
        <p:nvSpPr>
          <p:cNvPr id="55" name="TextBox 54">
            <a:extLst>
              <a:ext uri="{FF2B5EF4-FFF2-40B4-BE49-F238E27FC236}">
                <a16:creationId xmlns:a16="http://schemas.microsoft.com/office/drawing/2014/main" id="{1D183472-11F2-37F3-8C4C-EAD798721A1F}"/>
              </a:ext>
            </a:extLst>
          </p:cNvPr>
          <p:cNvSpPr txBox="1"/>
          <p:nvPr/>
        </p:nvSpPr>
        <p:spPr>
          <a:xfrm>
            <a:off x="443538" y="1220821"/>
            <a:ext cx="7833590" cy="402546"/>
          </a:xfrm>
          <a:prstGeom prst="rect">
            <a:avLst/>
          </a:prstGeom>
          <a:noFill/>
          <a:scene3d>
            <a:camera prst="obliqueBottomLeft"/>
            <a:lightRig rig="threePt" dir="t"/>
          </a:scene3d>
        </p:spPr>
        <p:txBody>
          <a:bodyPr wrap="square">
            <a:spAutoFit/>
          </a:bodyPr>
          <a:lstStyle/>
          <a:p>
            <a:pPr marL="0" marR="0" indent="0" algn="just" fontAlgn="base" latinLnBrk="1">
              <a:lnSpc>
                <a:spcPct val="120000"/>
              </a:lnSpc>
              <a:spcBef>
                <a:spcPts val="1130"/>
              </a:spcBef>
              <a:spcAft>
                <a:spcPts val="850"/>
              </a:spcAft>
            </a:pPr>
            <a:r>
              <a:rPr lang="en-US" altLang="ko-KR" sz="1800" kern="0" spc="0" dirty="0">
                <a:solidFill>
                  <a:srgbClr val="000000"/>
                </a:solidFill>
                <a:effectLst/>
                <a:latin typeface="*#�°��-Identity-H"/>
                <a:ea typeface="*#�°��-Identity-H"/>
              </a:rPr>
              <a:t>4. </a:t>
            </a:r>
            <a:r>
              <a:rPr lang="en-US" altLang="ko-KR" sz="1800" kern="0" spc="-40" dirty="0">
                <a:solidFill>
                  <a:srgbClr val="000000"/>
                </a:solidFill>
                <a:effectLst/>
                <a:latin typeface="한양신명조"/>
                <a:ea typeface="한양신명조"/>
              </a:rPr>
              <a:t>Empirical Analysis</a:t>
            </a:r>
            <a:endParaRPr lang="en-US" altLang="ko-KR" sz="1800" kern="0" spc="-40" dirty="0">
              <a:solidFill>
                <a:srgbClr val="000000"/>
              </a:solidFill>
              <a:effectLst/>
              <a:latin typeface="한양신명조"/>
            </a:endParaRPr>
          </a:p>
        </p:txBody>
      </p:sp>
      <p:pic>
        <p:nvPicPr>
          <p:cNvPr id="17410" name="Picture 2">
            <a:extLst>
              <a:ext uri="{FF2B5EF4-FFF2-40B4-BE49-F238E27FC236}">
                <a16:creationId xmlns:a16="http://schemas.microsoft.com/office/drawing/2014/main" id="{0C7BB644-B7F1-6E35-71FC-F7FC64348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648" y="1768375"/>
            <a:ext cx="5275052" cy="4107535"/>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51">
            <a:extLst>
              <a:ext uri="{FF2B5EF4-FFF2-40B4-BE49-F238E27FC236}">
                <a16:creationId xmlns:a16="http://schemas.microsoft.com/office/drawing/2014/main" id="{EFF06D1B-62DF-A104-F667-4DD94698BFB8}"/>
              </a:ext>
            </a:extLst>
          </p:cNvPr>
          <p:cNvSpPr/>
          <p:nvPr/>
        </p:nvSpPr>
        <p:spPr>
          <a:xfrm>
            <a:off x="1054227" y="336075"/>
            <a:ext cx="2045111"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latin typeface="한양신명조"/>
                <a:ea typeface="한양신명조"/>
              </a:rPr>
              <a:t>IV</a:t>
            </a:r>
            <a:r>
              <a:rPr lang="en-US" altLang="ko-KR" sz="1800" kern="0" spc="-40" dirty="0">
                <a:solidFill>
                  <a:srgbClr val="000000"/>
                </a:solidFill>
                <a:effectLst/>
                <a:latin typeface="한양신명조"/>
                <a:ea typeface="한양신명조"/>
              </a:rPr>
              <a:t>. Empirical Analysis</a:t>
            </a:r>
            <a:endParaRPr lang="en-US" altLang="ko-KR" sz="1800" kern="0" spc="0" dirty="0">
              <a:solidFill>
                <a:srgbClr val="000000"/>
              </a:solidFill>
              <a:effectLst/>
              <a:latin typeface="함초롬바탕" panose="02030604000101010101" pitchFamily="18" charset="-128"/>
            </a:endParaRPr>
          </a:p>
        </p:txBody>
      </p:sp>
      <p:sp>
        <p:nvSpPr>
          <p:cNvPr id="4" name="文本框 3">
            <a:extLst>
              <a:ext uri="{FF2B5EF4-FFF2-40B4-BE49-F238E27FC236}">
                <a16:creationId xmlns:a16="http://schemas.microsoft.com/office/drawing/2014/main" id="{252868B5-C0DF-0061-A0C0-479E019E9615}"/>
              </a:ext>
            </a:extLst>
          </p:cNvPr>
          <p:cNvSpPr txBox="1"/>
          <p:nvPr/>
        </p:nvSpPr>
        <p:spPr>
          <a:xfrm>
            <a:off x="5600700" y="2108067"/>
            <a:ext cx="3543300" cy="3295005"/>
          </a:xfrm>
          <a:prstGeom prst="rect">
            <a:avLst/>
          </a:prstGeom>
          <a:noFill/>
          <a:scene3d>
            <a:camera prst="obliqueBottomLeft"/>
            <a:lightRig rig="threePt" dir="t"/>
          </a:scene3d>
        </p:spPr>
        <p:txBody>
          <a:bodyPr wrap="square">
            <a:spAutoFit/>
          </a:bodyPr>
          <a:lstStyle/>
          <a:p>
            <a:pPr marL="0" marR="0" indent="127000" algn="just" fontAlgn="base" latinLnBrk="1">
              <a:lnSpc>
                <a:spcPct val="165000"/>
              </a:lnSpc>
            </a:pPr>
            <a:r>
              <a:rPr lang="en-US" altLang="ko-KR" sz="1600" kern="0" spc="20" dirty="0">
                <a:solidFill>
                  <a:srgbClr val="000000"/>
                </a:solidFill>
                <a:latin typeface="한양신명조"/>
              </a:rPr>
              <a:t>&lt;Figure 4&gt; shows that the ROC curve reflects the model's classification performance at different thresholds by plotting the relationship between the True Positive Rate (TPR) and the False Positive Rate (FPR). The closer the AUC is to 1, the better the model's performance</a:t>
            </a:r>
          </a:p>
        </p:txBody>
      </p:sp>
      <p:pic>
        <p:nvPicPr>
          <p:cNvPr id="6" name="图片 5">
            <a:extLst>
              <a:ext uri="{FF2B5EF4-FFF2-40B4-BE49-F238E27FC236}">
                <a16:creationId xmlns:a16="http://schemas.microsoft.com/office/drawing/2014/main" id="{5AAD1C51-3169-22AC-9BF8-5D5C6726E4ED}"/>
              </a:ext>
            </a:extLst>
          </p:cNvPr>
          <p:cNvPicPr>
            <a:picLocks noChangeAspect="1"/>
          </p:cNvPicPr>
          <p:nvPr/>
        </p:nvPicPr>
        <p:blipFill>
          <a:blip r:embed="rId3"/>
          <a:stretch>
            <a:fillRect/>
          </a:stretch>
        </p:blipFill>
        <p:spPr>
          <a:xfrm>
            <a:off x="5600700" y="1149793"/>
            <a:ext cx="3467750" cy="778608"/>
          </a:xfrm>
          <a:prstGeom prst="rect">
            <a:avLst/>
          </a:prstGeom>
        </p:spPr>
      </p:pic>
    </p:spTree>
    <p:extLst>
      <p:ext uri="{BB962C8B-B14F-4D97-AF65-F5344CB8AC3E}">
        <p14:creationId xmlns:p14="http://schemas.microsoft.com/office/powerpoint/2010/main" val="3273246246"/>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1EB39-9742-7605-86D2-C244F1B5916E}"/>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251FA326-41DC-8C19-D93F-6264C92BE3BB}"/>
              </a:ext>
            </a:extLst>
          </p:cNvPr>
          <p:cNvSpPr>
            <a:spLocks noGrp="1"/>
          </p:cNvSpPr>
          <p:nvPr>
            <p:ph type="sldNum" sz="quarter" idx="12"/>
          </p:nvPr>
        </p:nvSpPr>
        <p:spPr/>
        <p:txBody>
          <a:bodyPr/>
          <a:lstStyle/>
          <a:p>
            <a:pPr lvl="0">
              <a:defRPr/>
            </a:pPr>
            <a:fld id="{4ADD5A9D-D08D-461C-9A50-E2568218B5D5}" type="slidenum">
              <a:rPr lang="en-US" altLang="en-US"/>
              <a:pPr lvl="0">
                <a:defRPr/>
              </a:pPr>
              <a:t>25</a:t>
            </a:fld>
            <a:endParaRPr lang="en-US" altLang="en-US"/>
          </a:p>
        </p:txBody>
      </p:sp>
      <p:sp>
        <p:nvSpPr>
          <p:cNvPr id="51" name="TextBox 50">
            <a:extLst>
              <a:ext uri="{FF2B5EF4-FFF2-40B4-BE49-F238E27FC236}">
                <a16:creationId xmlns:a16="http://schemas.microsoft.com/office/drawing/2014/main" id="{87A4231B-C4B5-E8FD-2806-0E139E605735}"/>
              </a:ext>
            </a:extLst>
          </p:cNvPr>
          <p:cNvSpPr txBox="1"/>
          <p:nvPr/>
        </p:nvSpPr>
        <p:spPr>
          <a:xfrm>
            <a:off x="247595" y="116799"/>
            <a:ext cx="806632" cy="1446550"/>
          </a:xfrm>
          <a:prstGeom prst="rect">
            <a:avLst/>
          </a:prstGeom>
          <a:noFill/>
          <a:scene3d>
            <a:camera prst="obliqueBottomLeft"/>
            <a:lightRig rig="threePt" dir="t"/>
          </a:scene3d>
        </p:spPr>
        <p:txBody>
          <a:bodyPr wrap="none">
            <a:spAutoFit/>
          </a:bodyPr>
          <a:lstStyle/>
          <a:p>
            <a:pPr algn="ctr">
              <a:defRPr/>
            </a:pPr>
            <a:r>
              <a:rPr lang="en-US" altLang="ko-KR" sz="8800" dirty="0">
                <a:solidFill>
                  <a:srgbClr val="B00026"/>
                </a:solidFill>
                <a:latin typeface="나눔스퀘어 Bold"/>
                <a:ea typeface="나눔스퀘어 Bold"/>
              </a:rPr>
              <a:t>4</a:t>
            </a:r>
            <a:endParaRPr lang="ko-KR" altLang="en-US" sz="8800" dirty="0">
              <a:solidFill>
                <a:srgbClr val="B00026"/>
              </a:solidFill>
              <a:latin typeface="나눔스퀘어 Bold"/>
              <a:ea typeface="나눔스퀘어 Bold"/>
            </a:endParaRPr>
          </a:p>
        </p:txBody>
      </p:sp>
      <p:sp>
        <p:nvSpPr>
          <p:cNvPr id="55" name="TextBox 54">
            <a:extLst>
              <a:ext uri="{FF2B5EF4-FFF2-40B4-BE49-F238E27FC236}">
                <a16:creationId xmlns:a16="http://schemas.microsoft.com/office/drawing/2014/main" id="{F7B14E60-D576-1228-2579-F0B926167184}"/>
              </a:ext>
            </a:extLst>
          </p:cNvPr>
          <p:cNvSpPr txBox="1"/>
          <p:nvPr/>
        </p:nvSpPr>
        <p:spPr>
          <a:xfrm>
            <a:off x="443538" y="1220821"/>
            <a:ext cx="7833590" cy="402546"/>
          </a:xfrm>
          <a:prstGeom prst="rect">
            <a:avLst/>
          </a:prstGeom>
          <a:noFill/>
          <a:scene3d>
            <a:camera prst="obliqueBottomLeft"/>
            <a:lightRig rig="threePt" dir="t"/>
          </a:scene3d>
        </p:spPr>
        <p:txBody>
          <a:bodyPr wrap="square">
            <a:spAutoFit/>
          </a:bodyPr>
          <a:lstStyle/>
          <a:p>
            <a:pPr marL="0" marR="0" indent="0" algn="just" fontAlgn="base" latinLnBrk="1">
              <a:lnSpc>
                <a:spcPct val="120000"/>
              </a:lnSpc>
              <a:spcBef>
                <a:spcPts val="1130"/>
              </a:spcBef>
              <a:spcAft>
                <a:spcPts val="850"/>
              </a:spcAft>
            </a:pPr>
            <a:r>
              <a:rPr lang="en-US" altLang="ko-KR" sz="1800" kern="0" spc="0" dirty="0">
                <a:solidFill>
                  <a:srgbClr val="000000"/>
                </a:solidFill>
                <a:effectLst/>
                <a:latin typeface="*#�°��-Identity-H"/>
                <a:ea typeface="*#�°��-Identity-H"/>
              </a:rPr>
              <a:t>4. </a:t>
            </a:r>
            <a:r>
              <a:rPr lang="en-US" altLang="ko-KR" sz="1800" kern="0" spc="-40" dirty="0">
                <a:solidFill>
                  <a:srgbClr val="000000"/>
                </a:solidFill>
                <a:effectLst/>
                <a:latin typeface="한양신명조"/>
                <a:ea typeface="한양신명조"/>
              </a:rPr>
              <a:t>Empirical Analysis</a:t>
            </a:r>
            <a:endParaRPr lang="en-US" altLang="ko-KR" sz="1800" kern="0" spc="-40" dirty="0">
              <a:solidFill>
                <a:srgbClr val="000000"/>
              </a:solidFill>
              <a:effectLst/>
              <a:latin typeface="한양신명조"/>
            </a:endParaRPr>
          </a:p>
        </p:txBody>
      </p:sp>
      <p:sp>
        <p:nvSpPr>
          <p:cNvPr id="2" name="직사각형 51">
            <a:extLst>
              <a:ext uri="{FF2B5EF4-FFF2-40B4-BE49-F238E27FC236}">
                <a16:creationId xmlns:a16="http://schemas.microsoft.com/office/drawing/2014/main" id="{458B846A-73FD-E7AF-10E7-F8A64C29E63F}"/>
              </a:ext>
            </a:extLst>
          </p:cNvPr>
          <p:cNvSpPr/>
          <p:nvPr/>
        </p:nvSpPr>
        <p:spPr>
          <a:xfrm>
            <a:off x="1054227" y="336075"/>
            <a:ext cx="2045111"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latin typeface="한양신명조"/>
                <a:ea typeface="한양신명조"/>
              </a:rPr>
              <a:t>IV</a:t>
            </a:r>
            <a:r>
              <a:rPr lang="en-US" altLang="ko-KR" sz="1800" kern="0" spc="-40" dirty="0">
                <a:solidFill>
                  <a:srgbClr val="000000"/>
                </a:solidFill>
                <a:effectLst/>
                <a:latin typeface="한양신명조"/>
                <a:ea typeface="한양신명조"/>
              </a:rPr>
              <a:t>. Empirical Analysis</a:t>
            </a:r>
            <a:endParaRPr lang="en-US" altLang="ko-KR" sz="1800" kern="0" spc="0" dirty="0">
              <a:solidFill>
                <a:srgbClr val="000000"/>
              </a:solidFill>
              <a:effectLst/>
              <a:latin typeface="함초롬바탕" panose="02030604000101010101" pitchFamily="18" charset="-128"/>
            </a:endParaRPr>
          </a:p>
        </p:txBody>
      </p:sp>
      <p:pic>
        <p:nvPicPr>
          <p:cNvPr id="6" name="图片 5">
            <a:extLst>
              <a:ext uri="{FF2B5EF4-FFF2-40B4-BE49-F238E27FC236}">
                <a16:creationId xmlns:a16="http://schemas.microsoft.com/office/drawing/2014/main" id="{D0BC0585-F378-555A-D1DE-C9F49C1D6945}"/>
              </a:ext>
            </a:extLst>
          </p:cNvPr>
          <p:cNvPicPr>
            <a:picLocks noChangeAspect="1"/>
          </p:cNvPicPr>
          <p:nvPr/>
        </p:nvPicPr>
        <p:blipFill>
          <a:blip r:embed="rId2"/>
          <a:stretch>
            <a:fillRect/>
          </a:stretch>
        </p:blipFill>
        <p:spPr>
          <a:xfrm>
            <a:off x="5296094" y="1063690"/>
            <a:ext cx="3600311" cy="750834"/>
          </a:xfrm>
          <a:prstGeom prst="rect">
            <a:avLst/>
          </a:prstGeom>
        </p:spPr>
      </p:pic>
      <p:pic>
        <p:nvPicPr>
          <p:cNvPr id="1026" name="Picture 2">
            <a:extLst>
              <a:ext uri="{FF2B5EF4-FFF2-40B4-BE49-F238E27FC236}">
                <a16:creationId xmlns:a16="http://schemas.microsoft.com/office/drawing/2014/main" id="{86F88BC2-BBEF-17B5-F01C-2AF11D29A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8685"/>
            <a:ext cx="5670853" cy="4415734"/>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223292BF-68DC-0E02-2140-9D676857A393}"/>
              </a:ext>
            </a:extLst>
          </p:cNvPr>
          <p:cNvSpPr txBox="1"/>
          <p:nvPr/>
        </p:nvSpPr>
        <p:spPr>
          <a:xfrm>
            <a:off x="5670853" y="2225329"/>
            <a:ext cx="3349322" cy="2886496"/>
          </a:xfrm>
          <a:prstGeom prst="rect">
            <a:avLst/>
          </a:prstGeom>
          <a:noFill/>
          <a:scene3d>
            <a:camera prst="obliqueBottomLeft"/>
            <a:lightRig rig="threePt" dir="t"/>
          </a:scene3d>
        </p:spPr>
        <p:txBody>
          <a:bodyPr wrap="square">
            <a:spAutoFit/>
          </a:bodyPr>
          <a:lstStyle/>
          <a:p>
            <a:pPr marL="0" marR="0" indent="127000" algn="just" fontAlgn="base" latinLnBrk="1">
              <a:lnSpc>
                <a:spcPct val="165000"/>
              </a:lnSpc>
            </a:pPr>
            <a:r>
              <a:rPr lang="en-US" altLang="ko-KR" sz="1600" kern="0" spc="20" dirty="0">
                <a:solidFill>
                  <a:srgbClr val="000000"/>
                </a:solidFill>
                <a:effectLst/>
                <a:latin typeface="한양신명조"/>
                <a:ea typeface="명조"/>
              </a:rPr>
              <a:t>&lt;Figure 5&gt; shows that the Precision-Recall curve demonstrates the performance improvement of our revised model over the original one. The original model achieved an AP of 0.72, while the revised model significantly increased it to 0.90. </a:t>
            </a:r>
            <a:endParaRPr lang="en-US" altLang="ko-KR" sz="1600" kern="0" spc="0" dirty="0">
              <a:solidFill>
                <a:srgbClr val="000000"/>
              </a:solidFill>
              <a:effectLst/>
              <a:latin typeface="함초롬바탕" panose="02030604000101010101" pitchFamily="18" charset="-128"/>
            </a:endParaRPr>
          </a:p>
        </p:txBody>
      </p:sp>
    </p:spTree>
    <p:extLst>
      <p:ext uri="{BB962C8B-B14F-4D97-AF65-F5344CB8AC3E}">
        <p14:creationId xmlns:p14="http://schemas.microsoft.com/office/powerpoint/2010/main" val="2105349687"/>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6DD31-0EB6-DC18-9000-9DCC48466A7E}"/>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3E0CCC53-06CD-25DD-54A9-535F5B7C4612}"/>
              </a:ext>
            </a:extLst>
          </p:cNvPr>
          <p:cNvSpPr>
            <a:spLocks noGrp="1"/>
          </p:cNvSpPr>
          <p:nvPr>
            <p:ph type="sldNum" sz="quarter" idx="12"/>
          </p:nvPr>
        </p:nvSpPr>
        <p:spPr/>
        <p:txBody>
          <a:bodyPr/>
          <a:lstStyle/>
          <a:p>
            <a:pPr lvl="0">
              <a:defRPr/>
            </a:pPr>
            <a:fld id="{4ADD5A9D-D08D-461C-9A50-E2568218B5D5}" type="slidenum">
              <a:rPr lang="en-US" altLang="en-US"/>
              <a:pPr lvl="0">
                <a:defRPr/>
              </a:pPr>
              <a:t>26</a:t>
            </a:fld>
            <a:endParaRPr lang="en-US" altLang="en-US"/>
          </a:p>
        </p:txBody>
      </p:sp>
      <p:sp>
        <p:nvSpPr>
          <p:cNvPr id="51" name="TextBox 50">
            <a:extLst>
              <a:ext uri="{FF2B5EF4-FFF2-40B4-BE49-F238E27FC236}">
                <a16:creationId xmlns:a16="http://schemas.microsoft.com/office/drawing/2014/main" id="{D816F7D4-3074-1D75-279A-733B5FFA280B}"/>
              </a:ext>
            </a:extLst>
          </p:cNvPr>
          <p:cNvSpPr txBox="1"/>
          <p:nvPr/>
        </p:nvSpPr>
        <p:spPr>
          <a:xfrm>
            <a:off x="247595" y="116799"/>
            <a:ext cx="806632" cy="1446550"/>
          </a:xfrm>
          <a:prstGeom prst="rect">
            <a:avLst/>
          </a:prstGeom>
          <a:noFill/>
          <a:scene3d>
            <a:camera prst="obliqueBottomLeft"/>
            <a:lightRig rig="threePt" dir="t"/>
          </a:scene3d>
        </p:spPr>
        <p:txBody>
          <a:bodyPr wrap="none">
            <a:spAutoFit/>
          </a:bodyPr>
          <a:lstStyle/>
          <a:p>
            <a:pPr algn="ctr">
              <a:defRPr/>
            </a:pPr>
            <a:r>
              <a:rPr lang="en-US" altLang="ko-KR" sz="8800" dirty="0">
                <a:solidFill>
                  <a:srgbClr val="B00026"/>
                </a:solidFill>
                <a:latin typeface="나눔스퀘어 Bold"/>
                <a:ea typeface="나눔스퀘어 Bold"/>
              </a:rPr>
              <a:t>5</a:t>
            </a:r>
            <a:endParaRPr lang="ko-KR" altLang="en-US" sz="8800" dirty="0">
              <a:solidFill>
                <a:srgbClr val="B00026"/>
              </a:solidFill>
              <a:latin typeface="나눔스퀘어 Bold"/>
              <a:ea typeface="나눔스퀘어 Bold"/>
            </a:endParaRPr>
          </a:p>
        </p:txBody>
      </p:sp>
      <p:sp>
        <p:nvSpPr>
          <p:cNvPr id="55" name="TextBox 54">
            <a:extLst>
              <a:ext uri="{FF2B5EF4-FFF2-40B4-BE49-F238E27FC236}">
                <a16:creationId xmlns:a16="http://schemas.microsoft.com/office/drawing/2014/main" id="{B7516AD6-94EF-FBCB-FF1A-8B4CB9A54984}"/>
              </a:ext>
            </a:extLst>
          </p:cNvPr>
          <p:cNvSpPr txBox="1"/>
          <p:nvPr/>
        </p:nvSpPr>
        <p:spPr>
          <a:xfrm>
            <a:off x="443538" y="1220821"/>
            <a:ext cx="7833590" cy="402546"/>
          </a:xfrm>
          <a:prstGeom prst="rect">
            <a:avLst/>
          </a:prstGeom>
          <a:noFill/>
          <a:scene3d>
            <a:camera prst="obliqueBottomLeft"/>
            <a:lightRig rig="threePt" dir="t"/>
          </a:scene3d>
        </p:spPr>
        <p:txBody>
          <a:bodyPr wrap="square">
            <a:spAutoFit/>
          </a:bodyPr>
          <a:lstStyle/>
          <a:p>
            <a:pPr marL="0" marR="0" indent="0" algn="just" fontAlgn="base" latinLnBrk="1">
              <a:lnSpc>
                <a:spcPct val="120000"/>
              </a:lnSpc>
              <a:spcBef>
                <a:spcPts val="1130"/>
              </a:spcBef>
              <a:spcAft>
                <a:spcPts val="850"/>
              </a:spcAft>
            </a:pPr>
            <a:r>
              <a:rPr lang="en-US" altLang="ko-KR" sz="1800" kern="0" spc="0" dirty="0">
                <a:solidFill>
                  <a:srgbClr val="000000"/>
                </a:solidFill>
                <a:effectLst/>
                <a:latin typeface="*#�°��-Identity-H"/>
                <a:ea typeface="*#�°��-Identity-H"/>
              </a:rPr>
              <a:t>4. </a:t>
            </a:r>
            <a:r>
              <a:rPr lang="en-US" altLang="ko-KR" sz="1800" kern="0" spc="-40" dirty="0">
                <a:solidFill>
                  <a:srgbClr val="000000"/>
                </a:solidFill>
                <a:effectLst/>
                <a:latin typeface="한양신명조"/>
                <a:ea typeface="한양신명조"/>
              </a:rPr>
              <a:t>Empirical Analysis</a:t>
            </a:r>
            <a:endParaRPr lang="en-US" altLang="ko-KR" sz="1800" kern="0" spc="-40" dirty="0">
              <a:solidFill>
                <a:srgbClr val="000000"/>
              </a:solidFill>
              <a:effectLst/>
              <a:latin typeface="한양신명조"/>
            </a:endParaRPr>
          </a:p>
        </p:txBody>
      </p:sp>
      <p:pic>
        <p:nvPicPr>
          <p:cNvPr id="2" name="Picture 4">
            <a:extLst>
              <a:ext uri="{FF2B5EF4-FFF2-40B4-BE49-F238E27FC236}">
                <a16:creationId xmlns:a16="http://schemas.microsoft.com/office/drawing/2014/main" id="{B85EBF70-6D2D-09A0-14D8-05931C0F7AA5}"/>
              </a:ext>
            </a:extLst>
          </p:cNvPr>
          <p:cNvPicPr>
            <a:picLocks noChangeAspect="1"/>
          </p:cNvPicPr>
          <p:nvPr/>
        </p:nvPicPr>
        <p:blipFill>
          <a:blip r:embed="rId2"/>
          <a:stretch>
            <a:fillRect/>
          </a:stretch>
        </p:blipFill>
        <p:spPr>
          <a:xfrm>
            <a:off x="-56145" y="1971038"/>
            <a:ext cx="4418172" cy="2706908"/>
          </a:xfrm>
          <a:prstGeom prst="rect">
            <a:avLst/>
          </a:prstGeom>
          <a:noFill/>
          <a:ln>
            <a:noFill/>
          </a:ln>
          <a:effectLst/>
        </p:spPr>
      </p:pic>
      <p:pic>
        <p:nvPicPr>
          <p:cNvPr id="3" name="Picture 6">
            <a:extLst>
              <a:ext uri="{FF2B5EF4-FFF2-40B4-BE49-F238E27FC236}">
                <a16:creationId xmlns:a16="http://schemas.microsoft.com/office/drawing/2014/main" id="{93A93B1C-8577-7E0E-F1C2-64F9745D631C}"/>
              </a:ext>
            </a:extLst>
          </p:cNvPr>
          <p:cNvPicPr>
            <a:picLocks noChangeAspect="1"/>
          </p:cNvPicPr>
          <p:nvPr/>
        </p:nvPicPr>
        <p:blipFill>
          <a:blip r:embed="rId3"/>
          <a:stretch>
            <a:fillRect/>
          </a:stretch>
        </p:blipFill>
        <p:spPr>
          <a:xfrm>
            <a:off x="4279290" y="1971038"/>
            <a:ext cx="4864710" cy="2682915"/>
          </a:xfrm>
          <a:prstGeom prst="rect">
            <a:avLst/>
          </a:prstGeom>
          <a:noFill/>
          <a:ln>
            <a:noFill/>
          </a:ln>
          <a:effectLst/>
        </p:spPr>
      </p:pic>
      <p:sp>
        <p:nvSpPr>
          <p:cNvPr id="4" name="직사각형 51">
            <a:extLst>
              <a:ext uri="{FF2B5EF4-FFF2-40B4-BE49-F238E27FC236}">
                <a16:creationId xmlns:a16="http://schemas.microsoft.com/office/drawing/2014/main" id="{B941892F-FFCF-BBA6-172A-51D2BC476A83}"/>
              </a:ext>
            </a:extLst>
          </p:cNvPr>
          <p:cNvSpPr/>
          <p:nvPr/>
        </p:nvSpPr>
        <p:spPr>
          <a:xfrm>
            <a:off x="1054227" y="336075"/>
            <a:ext cx="2045111"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latin typeface="한양신명조"/>
                <a:ea typeface="한양신명조"/>
              </a:rPr>
              <a:t>IV</a:t>
            </a:r>
            <a:r>
              <a:rPr lang="en-US" altLang="ko-KR" sz="1800" kern="0" spc="-40" dirty="0">
                <a:solidFill>
                  <a:srgbClr val="000000"/>
                </a:solidFill>
                <a:effectLst/>
                <a:latin typeface="한양신명조"/>
                <a:ea typeface="한양신명조"/>
              </a:rPr>
              <a:t>. Empirical Analysis</a:t>
            </a:r>
            <a:endParaRPr lang="en-US" altLang="ko-KR" sz="1800" kern="0" spc="0" dirty="0">
              <a:solidFill>
                <a:srgbClr val="000000"/>
              </a:solidFill>
              <a:effectLst/>
              <a:latin typeface="함초롬바탕" panose="02030604000101010101" pitchFamily="18" charset="-128"/>
            </a:endParaRPr>
          </a:p>
        </p:txBody>
      </p:sp>
      <p:sp>
        <p:nvSpPr>
          <p:cNvPr id="6" name="文本框 5">
            <a:extLst>
              <a:ext uri="{FF2B5EF4-FFF2-40B4-BE49-F238E27FC236}">
                <a16:creationId xmlns:a16="http://schemas.microsoft.com/office/drawing/2014/main" id="{D4D41FF7-76BD-9CB1-49B5-6022C6DF8E1A}"/>
              </a:ext>
            </a:extLst>
          </p:cNvPr>
          <p:cNvSpPr txBox="1"/>
          <p:nvPr/>
        </p:nvSpPr>
        <p:spPr>
          <a:xfrm>
            <a:off x="650911" y="4659706"/>
            <a:ext cx="7950164" cy="1667701"/>
          </a:xfrm>
          <a:prstGeom prst="rect">
            <a:avLst/>
          </a:prstGeom>
          <a:noFill/>
          <a:scene3d>
            <a:camera prst="obliqueBottomLeft"/>
            <a:lightRig rig="threePt" dir="t"/>
          </a:scene3d>
        </p:spPr>
        <p:txBody>
          <a:bodyPr wrap="square">
            <a:spAutoFit/>
          </a:bodyPr>
          <a:lstStyle/>
          <a:p>
            <a:pPr marL="0" marR="0" indent="127000" algn="just" fontAlgn="base" latinLnBrk="1">
              <a:lnSpc>
                <a:spcPct val="165000"/>
              </a:lnSpc>
            </a:pPr>
            <a:r>
              <a:rPr lang="en-US" altLang="ko-KR" sz="1600" kern="0" spc="20" dirty="0">
                <a:solidFill>
                  <a:srgbClr val="000000"/>
                </a:solidFill>
                <a:latin typeface="한양신명조"/>
              </a:rPr>
              <a:t>&lt;Figure 6&gt; shows moderate performance, with accuracy and precision both around 70.54%. In contrast, &lt;Figure 7&gt; demonstrates outstanding performance, with accuracy and precision both improving to 91.07%, significantly reducing false positives and false negatives, and enhancing classification performance.</a:t>
            </a:r>
          </a:p>
        </p:txBody>
      </p:sp>
    </p:spTree>
    <p:extLst>
      <p:ext uri="{BB962C8B-B14F-4D97-AF65-F5344CB8AC3E}">
        <p14:creationId xmlns:p14="http://schemas.microsoft.com/office/powerpoint/2010/main" val="3088998370"/>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슬라이드 번호 개체 틀 8"/>
          <p:cNvSpPr>
            <a:spLocks noGrp="1"/>
          </p:cNvSpPr>
          <p:nvPr>
            <p:ph type="sldNum" sz="quarter" idx="12"/>
          </p:nvPr>
        </p:nvSpPr>
        <p:spPr/>
        <p:txBody>
          <a:bodyPr/>
          <a:lstStyle/>
          <a:p>
            <a:pPr lvl="0">
              <a:defRPr/>
            </a:pPr>
            <a:fld id="{4ADD5A9D-D08D-461C-9A50-E2568218B5D5}" type="slidenum">
              <a:rPr lang="en-US" altLang="en-US"/>
              <a:pPr lvl="0">
                <a:defRPr/>
              </a:pPr>
              <a:t>27</a:t>
            </a:fld>
            <a:endParaRPr lang="en-US" altLang="en-US"/>
          </a:p>
        </p:txBody>
      </p:sp>
      <p:sp>
        <p:nvSpPr>
          <p:cNvPr id="47" name="TextBox 46"/>
          <p:cNvSpPr txBox="1"/>
          <p:nvPr/>
        </p:nvSpPr>
        <p:spPr>
          <a:xfrm>
            <a:off x="2147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5</a:t>
            </a:r>
            <a:endParaRPr lang="ko-KR" altLang="en-US" sz="8800">
              <a:solidFill>
                <a:srgbClr val="B00026"/>
              </a:solidFill>
              <a:latin typeface="나눔스퀘어 Bold"/>
              <a:ea typeface="나눔스퀘어 Bold"/>
            </a:endParaRPr>
          </a:p>
        </p:txBody>
      </p:sp>
      <p:sp>
        <p:nvSpPr>
          <p:cNvPr id="48" name="직사각형 47"/>
          <p:cNvSpPr/>
          <p:nvPr/>
        </p:nvSpPr>
        <p:spPr>
          <a:xfrm>
            <a:off x="1156790" y="345406"/>
            <a:ext cx="1450077" cy="464871"/>
          </a:xfrm>
          <a:prstGeom prst="rect">
            <a:avLst/>
          </a:prstGeom>
          <a:noFill/>
          <a:scene3d>
            <a:camera prst="obliqueBottomLeft"/>
            <a:lightRig rig="threePt" dir="t"/>
          </a:scene3d>
        </p:spPr>
        <p:txBody>
          <a:bodyPr wrap="none">
            <a:spAutoFit/>
          </a:bodyPr>
          <a:lstStyle/>
          <a:p>
            <a:pPr marL="63500" lvl="1">
              <a:lnSpc>
                <a:spcPct val="150000"/>
              </a:lnSpc>
              <a:spcBef>
                <a:spcPts val="200"/>
              </a:spcBef>
              <a:spcAft>
                <a:spcPts val="0"/>
              </a:spcAft>
              <a:defRPr/>
            </a:pPr>
            <a:r>
              <a:rPr lang="en-US" altLang="zh-CN" sz="1800" kern="0" spc="-40" dirty="0">
                <a:solidFill>
                  <a:srgbClr val="000000"/>
                </a:solidFill>
                <a:latin typeface="한양신명조"/>
              </a:rPr>
              <a:t>V. </a:t>
            </a:r>
            <a:r>
              <a:rPr lang="EN-US" sz="1800" kern="0" spc="-40" dirty="0">
                <a:solidFill>
                  <a:srgbClr val="000000"/>
                </a:solidFill>
                <a:latin typeface="한양신명조"/>
              </a:rPr>
              <a:t>Conclusion</a:t>
            </a:r>
            <a:endParaRPr lang="en-US" altLang="ko-KR" sz="1800" kern="0" spc="-40" dirty="0">
              <a:solidFill>
                <a:srgbClr val="000000"/>
              </a:solidFill>
              <a:latin typeface="한양신명조"/>
            </a:endParaRPr>
          </a:p>
        </p:txBody>
      </p:sp>
      <p:sp>
        <p:nvSpPr>
          <p:cNvPr id="2" name="文本框 1">
            <a:extLst>
              <a:ext uri="{FF2B5EF4-FFF2-40B4-BE49-F238E27FC236}">
                <a16:creationId xmlns:a16="http://schemas.microsoft.com/office/drawing/2014/main" id="{3C7FFB3D-04AF-A759-28CE-8BDAA029AB52}"/>
              </a:ext>
            </a:extLst>
          </p:cNvPr>
          <p:cNvSpPr txBox="1"/>
          <p:nvPr/>
        </p:nvSpPr>
        <p:spPr>
          <a:xfrm>
            <a:off x="501621" y="1147933"/>
            <a:ext cx="8493089" cy="4920065"/>
          </a:xfrm>
          <a:prstGeom prst="rect">
            <a:avLst/>
          </a:prstGeom>
          <a:noFill/>
          <a:scene3d>
            <a:camera prst="obliqueBottomLeft"/>
            <a:lightRig rig="threePt" dir="t"/>
          </a:scene3d>
        </p:spPr>
        <p:txBody>
          <a:bodyPr wrap="square">
            <a:spAutoFit/>
          </a:bodyPr>
          <a:lstStyle/>
          <a:p>
            <a:pPr indent="114300" algn="just">
              <a:lnSpc>
                <a:spcPct val="165000"/>
              </a:lnSpc>
              <a:spcBef>
                <a:spcPts val="0"/>
              </a:spcBef>
              <a:spcAft>
                <a:spcPts val="0"/>
              </a:spcAft>
              <a:defRPr/>
            </a:pPr>
            <a:r>
              <a:rPr lang="en-US" altLang="ko-KR" sz="1600" b="0" i="0" u="none" strike="noStrike" spc="-40" dirty="0"/>
              <a:t>This study focuses on optimizing the KMV model by introducing adjustable weights for short-term and long-term liabilities, aiming to improve the accuracy and flexibility of corporate default prediction. </a:t>
            </a:r>
          </a:p>
          <a:p>
            <a:pPr indent="114300" algn="just">
              <a:lnSpc>
                <a:spcPct val="165000"/>
              </a:lnSpc>
              <a:spcBef>
                <a:spcPts val="0"/>
              </a:spcBef>
              <a:spcAft>
                <a:spcPts val="0"/>
              </a:spcAft>
              <a:defRPr/>
            </a:pPr>
            <a:r>
              <a:rPr lang="en-US" altLang="ko-KR" sz="1600" b="0" i="0" u="none" strike="noStrike" spc="-40" dirty="0"/>
              <a:t>By redefining the Default Point (DPT) as a weighted combination of short-term and long-term liabilities, the model accounts for the relative importance of these liability types. Using gradient descent, the optimal weights were identified, resulting in a revised (DP∗) and an optimized Distance to Default(DD*) </a:t>
            </a:r>
          </a:p>
          <a:p>
            <a:pPr indent="114300" algn="just">
              <a:lnSpc>
                <a:spcPct val="165000"/>
              </a:lnSpc>
              <a:spcBef>
                <a:spcPts val="0"/>
              </a:spcBef>
              <a:spcAft>
                <a:spcPts val="0"/>
              </a:spcAft>
              <a:defRPr/>
            </a:pPr>
            <a:r>
              <a:rPr lang="en-US" altLang="ko-KR" sz="1600" b="0" i="0" u="none" strike="noStrike" spc="-40" dirty="0"/>
              <a:t>The proposed approach enhances the KMV model in the following ways:</a:t>
            </a:r>
          </a:p>
          <a:p>
            <a:pPr indent="114300" algn="just">
              <a:lnSpc>
                <a:spcPct val="165000"/>
              </a:lnSpc>
              <a:spcBef>
                <a:spcPts val="0"/>
              </a:spcBef>
              <a:spcAft>
                <a:spcPts val="0"/>
              </a:spcAft>
              <a:defRPr/>
            </a:pPr>
            <a:r>
              <a:rPr lang="en-US" altLang="ko-KR" sz="1600" b="0" i="0" u="none" strike="noStrike" spc="-40" dirty="0"/>
              <a:t>(1) Improved Predictive Accuracy: By optimizing the liability weights, the model better aligns with observed default probabilities, improving its classification performance.</a:t>
            </a:r>
          </a:p>
          <a:p>
            <a:pPr indent="114300" algn="just">
              <a:lnSpc>
                <a:spcPct val="165000"/>
              </a:lnSpc>
              <a:spcBef>
                <a:spcPts val="0"/>
              </a:spcBef>
              <a:spcAft>
                <a:spcPts val="0"/>
              </a:spcAft>
              <a:defRPr/>
            </a:pPr>
            <a:r>
              <a:rPr lang="en-US" altLang="ko-KR" sz="1600" b="0" i="0" u="none" strike="noStrike" spc="-40" dirty="0"/>
              <a:t>(2) Dynamic Adaptability: The flexible weighting framework allows the model to adjust to firm-specific or market-specific conditions, providing a more realistic representation of credit risk.</a:t>
            </a:r>
          </a:p>
          <a:p>
            <a:pPr indent="114300" algn="just">
              <a:lnSpc>
                <a:spcPct val="165000"/>
              </a:lnSpc>
              <a:spcBef>
                <a:spcPts val="0"/>
              </a:spcBef>
              <a:spcAft>
                <a:spcPts val="0"/>
              </a:spcAft>
              <a:defRPr/>
            </a:pPr>
            <a:r>
              <a:rPr lang="en-US" altLang="ko-KR" sz="1600" b="0" i="0" u="none" strike="noStrike" spc="-40" dirty="0"/>
              <a:t>(3) Practical Application: The optimized KMV model offers financial institutions a more robust tool for evaluating corporate default risk, especially in dynamic and complex financial environments.</a:t>
            </a:r>
            <a:endParaRPr lang="EN-US" altLang="ko-KR" sz="1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51306-D748-6C16-C320-D1674BE2230F}"/>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09EFB7DB-3288-4BA8-80BD-CC4F35F44B2D}"/>
              </a:ext>
            </a:extLst>
          </p:cNvPr>
          <p:cNvSpPr>
            <a:spLocks noGrp="1"/>
          </p:cNvSpPr>
          <p:nvPr>
            <p:ph type="sldNum" sz="quarter" idx="12"/>
          </p:nvPr>
        </p:nvSpPr>
        <p:spPr/>
        <p:txBody>
          <a:bodyPr/>
          <a:lstStyle/>
          <a:p>
            <a:pPr lvl="0">
              <a:defRPr/>
            </a:pPr>
            <a:fld id="{4ADD5A9D-D08D-461C-9A50-E2568218B5D5}" type="slidenum">
              <a:rPr lang="en-US" altLang="en-US"/>
              <a:pPr lvl="0">
                <a:defRPr/>
              </a:pPr>
              <a:t>28</a:t>
            </a:fld>
            <a:endParaRPr lang="en-US" altLang="en-US"/>
          </a:p>
        </p:txBody>
      </p:sp>
      <p:sp>
        <p:nvSpPr>
          <p:cNvPr id="47" name="TextBox 46">
            <a:extLst>
              <a:ext uri="{FF2B5EF4-FFF2-40B4-BE49-F238E27FC236}">
                <a16:creationId xmlns:a16="http://schemas.microsoft.com/office/drawing/2014/main" id="{F932DECB-B2FD-9058-80A6-0C74D906C02D}"/>
              </a:ext>
            </a:extLst>
          </p:cNvPr>
          <p:cNvSpPr txBox="1"/>
          <p:nvPr/>
        </p:nvSpPr>
        <p:spPr>
          <a:xfrm>
            <a:off x="247595" y="116799"/>
            <a:ext cx="806632" cy="1446550"/>
          </a:xfrm>
          <a:prstGeom prst="rect">
            <a:avLst/>
          </a:prstGeom>
          <a:noFill/>
          <a:scene3d>
            <a:camera prst="obliqueBottomLeft"/>
            <a:lightRig rig="threePt" dir="t"/>
          </a:scene3d>
        </p:spPr>
        <p:txBody>
          <a:bodyPr wrap="none">
            <a:spAutoFit/>
          </a:bodyPr>
          <a:lstStyle/>
          <a:p>
            <a:pPr algn="ctr">
              <a:defRPr/>
            </a:pPr>
            <a:r>
              <a:rPr lang="en-US" altLang="ko-KR" sz="8800" dirty="0">
                <a:solidFill>
                  <a:srgbClr val="B00026"/>
                </a:solidFill>
                <a:latin typeface="나눔스퀘어 Bold"/>
                <a:ea typeface="나눔스퀘어 Bold"/>
              </a:rPr>
              <a:t>6</a:t>
            </a:r>
            <a:endParaRPr lang="ko-KR" altLang="en-US" sz="8800" dirty="0">
              <a:solidFill>
                <a:srgbClr val="B00026"/>
              </a:solidFill>
              <a:latin typeface="나눔스퀘어 Bold"/>
              <a:ea typeface="나눔스퀘어 Bold"/>
            </a:endParaRPr>
          </a:p>
        </p:txBody>
      </p:sp>
      <p:sp>
        <p:nvSpPr>
          <p:cNvPr id="48" name="직사각형 47">
            <a:extLst>
              <a:ext uri="{FF2B5EF4-FFF2-40B4-BE49-F238E27FC236}">
                <a16:creationId xmlns:a16="http://schemas.microsoft.com/office/drawing/2014/main" id="{A767B5F2-5EF9-F1F6-DC23-7185A1589D25}"/>
              </a:ext>
            </a:extLst>
          </p:cNvPr>
          <p:cNvSpPr/>
          <p:nvPr/>
        </p:nvSpPr>
        <p:spPr>
          <a:xfrm>
            <a:off x="1156790" y="345406"/>
            <a:ext cx="1425711" cy="935641"/>
          </a:xfrm>
          <a:prstGeom prst="rect">
            <a:avLst/>
          </a:prstGeom>
          <a:noFill/>
          <a:scene3d>
            <a:camera prst="obliqueBottomLeft"/>
            <a:lightRig rig="threePt" dir="t"/>
          </a:scene3d>
        </p:spPr>
        <p:txBody>
          <a:bodyPr wrap="none">
            <a:spAutoFit/>
          </a:bodyPr>
          <a:lstStyle/>
          <a:p>
            <a:pPr marL="63500" lvl="1">
              <a:lnSpc>
                <a:spcPct val="150000"/>
              </a:lnSpc>
              <a:spcBef>
                <a:spcPts val="200"/>
              </a:spcBef>
              <a:defRPr/>
            </a:pPr>
            <a:r>
              <a:rPr lang="en-US" altLang="ko-KR" sz="1800" kern="0" spc="-40" dirty="0">
                <a:solidFill>
                  <a:srgbClr val="000000"/>
                </a:solidFill>
                <a:latin typeface="한양신명조"/>
              </a:rPr>
              <a:t>VI. </a:t>
            </a:r>
            <a:r>
              <a:rPr lang="en-US" altLang="ko-KR" sz="1800" kern="0" spc="-40">
                <a:solidFill>
                  <a:srgbClr val="000000"/>
                </a:solidFill>
                <a:latin typeface="한양신명조"/>
              </a:rPr>
              <a:t>Limitation</a:t>
            </a:r>
            <a:endParaRPr lang="en-US" altLang="ko-KR" sz="1800" kern="0" spc="-40" dirty="0">
              <a:solidFill>
                <a:srgbClr val="000000"/>
              </a:solidFill>
              <a:latin typeface="한양신명조"/>
            </a:endParaRPr>
          </a:p>
          <a:p>
            <a:pPr marL="63500" lvl="1">
              <a:lnSpc>
                <a:spcPct val="150000"/>
              </a:lnSpc>
              <a:spcBef>
                <a:spcPts val="200"/>
              </a:spcBef>
              <a:spcAft>
                <a:spcPts val="0"/>
              </a:spcAft>
              <a:defRPr/>
            </a:pPr>
            <a:endParaRPr lang="en-US" altLang="ko-KR" sz="2000" b="1" dirty="0">
              <a:solidFill>
                <a:srgbClr val="3C3B39"/>
              </a:solidFill>
              <a:latin typeface="나눔스퀘어 ExtraBold"/>
              <a:ea typeface="나눔스퀘어 ExtraBold"/>
            </a:endParaRPr>
          </a:p>
        </p:txBody>
      </p:sp>
      <p:sp>
        <p:nvSpPr>
          <p:cNvPr id="2" name="文本框 1">
            <a:extLst>
              <a:ext uri="{FF2B5EF4-FFF2-40B4-BE49-F238E27FC236}">
                <a16:creationId xmlns:a16="http://schemas.microsoft.com/office/drawing/2014/main" id="{C5CEB2C5-4FB5-9938-D95F-F9265AAE3F98}"/>
              </a:ext>
            </a:extLst>
          </p:cNvPr>
          <p:cNvSpPr txBox="1"/>
          <p:nvPr/>
        </p:nvSpPr>
        <p:spPr>
          <a:xfrm>
            <a:off x="650911" y="1379945"/>
            <a:ext cx="7995118" cy="3295005"/>
          </a:xfrm>
          <a:prstGeom prst="rect">
            <a:avLst/>
          </a:prstGeom>
          <a:noFill/>
          <a:scene3d>
            <a:camera prst="obliqueBottomLeft"/>
            <a:lightRig rig="threePt" dir="t"/>
          </a:scene3d>
        </p:spPr>
        <p:txBody>
          <a:bodyPr wrap="square">
            <a:spAutoFit/>
          </a:bodyPr>
          <a:lstStyle/>
          <a:p>
            <a:pPr indent="114300" algn="just">
              <a:lnSpc>
                <a:spcPct val="165000"/>
              </a:lnSpc>
              <a:spcBef>
                <a:spcPts val="0"/>
              </a:spcBef>
              <a:spcAft>
                <a:spcPts val="0"/>
              </a:spcAft>
              <a:defRPr/>
            </a:pPr>
            <a:r>
              <a:rPr lang="en-US" altLang="ko-KR" sz="1600" kern="0" spc="20" dirty="0">
                <a:solidFill>
                  <a:srgbClr val="000000"/>
                </a:solidFill>
                <a:latin typeface="한양신명조"/>
              </a:rPr>
              <a:t>This study has a limitation in that it uses actual default probabilities to infer optimized liability weights, which inherently adjusts weights to align with defaulted and non-defaulted firms, potentially reducing the model’s generalization capability. Future research should address this by distinguishing between training and testing datasets to improve robustness. </a:t>
            </a:r>
          </a:p>
          <a:p>
            <a:pPr indent="114300" algn="just">
              <a:lnSpc>
                <a:spcPct val="165000"/>
              </a:lnSpc>
              <a:spcBef>
                <a:spcPts val="0"/>
              </a:spcBef>
              <a:spcAft>
                <a:spcPts val="0"/>
              </a:spcAft>
              <a:defRPr/>
            </a:pPr>
            <a:endParaRPr lang="en-US" altLang="ko-KR" sz="1600" kern="0" spc="20" dirty="0">
              <a:solidFill>
                <a:srgbClr val="000000"/>
              </a:solidFill>
              <a:latin typeface="한양신명조"/>
            </a:endParaRPr>
          </a:p>
          <a:p>
            <a:pPr indent="114300" algn="just">
              <a:lnSpc>
                <a:spcPct val="165000"/>
              </a:lnSpc>
              <a:spcBef>
                <a:spcPts val="0"/>
              </a:spcBef>
              <a:spcAft>
                <a:spcPts val="0"/>
              </a:spcAft>
              <a:defRPr/>
            </a:pPr>
            <a:r>
              <a:rPr lang="en-US" altLang="ko-KR" sz="1600" kern="0" spc="20" dirty="0">
                <a:solidFill>
                  <a:srgbClr val="000000"/>
                </a:solidFill>
                <a:latin typeface="한양신명조"/>
              </a:rPr>
              <a:t>Additionally, the model can be extended by incorporating industry-specific characteristics, macroeconomic variables, spatiotemporal default contagion, or dynamic adjustment mechanisms for liability weights to enhance its applicability and predictive accuracy.</a:t>
            </a:r>
            <a:endParaRPr lang="EN-US" altLang="ko-KR" sz="1600" kern="0" spc="20" dirty="0">
              <a:solidFill>
                <a:srgbClr val="000000"/>
              </a:solidFill>
              <a:latin typeface="한양신명조"/>
            </a:endParaRPr>
          </a:p>
        </p:txBody>
      </p:sp>
    </p:spTree>
    <p:extLst>
      <p:ext uri="{BB962C8B-B14F-4D97-AF65-F5344CB8AC3E}">
        <p14:creationId xmlns:p14="http://schemas.microsoft.com/office/powerpoint/2010/main" val="491101276"/>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661227" y="2130752"/>
            <a:ext cx="4572000" cy="1111010"/>
          </a:xfrm>
          <a:prstGeom prst="rect">
            <a:avLst/>
          </a:prstGeom>
          <a:noFill/>
          <a:scene3d>
            <a:camera prst="obliqueBottomLeft"/>
            <a:lightRig rig="threePt" dir="t"/>
          </a:scene3d>
        </p:spPr>
        <p:txBody>
          <a:bodyPr wrap="square">
            <a:spAutoFit/>
          </a:bodyPr>
          <a:lstStyle/>
          <a:p>
            <a:pPr indent="127000" algn="just">
              <a:lnSpc>
                <a:spcPct val="165000"/>
              </a:lnSpc>
              <a:spcBef>
                <a:spcPts val="0"/>
              </a:spcBef>
              <a:spcAft>
                <a:spcPts val="0"/>
              </a:spcAft>
              <a:defRPr/>
            </a:pPr>
            <a:r>
              <a:rPr lang="en-US" altLang="ko-KR" sz="4800" b="0" i="0" u="none" strike="noStrike" spc="-40" dirty="0">
                <a:solidFill>
                  <a:srgbClr val="000000"/>
                </a:solidFill>
                <a:latin typeface="궁서체"/>
                <a:ea typeface="궁서체"/>
              </a:rPr>
              <a:t>T</a:t>
            </a:r>
            <a:r>
              <a:rPr lang="en-US" altLang="zh-CN" sz="4800" b="0" i="0" u="none" strike="noStrike" spc="-40" dirty="0">
                <a:solidFill>
                  <a:srgbClr val="000000"/>
                </a:solidFill>
                <a:latin typeface="궁서체"/>
                <a:ea typeface="궁서체"/>
              </a:rPr>
              <a:t>hank You</a:t>
            </a:r>
            <a:r>
              <a:rPr lang="EN-US" sz="4800" b="0" i="0" u="none" strike="noStrike" dirty="0">
                <a:solidFill>
                  <a:srgbClr val="000000"/>
                </a:solidFill>
                <a:latin typeface="궁서체"/>
                <a:ea typeface="궁서체"/>
              </a:rPr>
              <a:t>~</a:t>
            </a:r>
          </a:p>
        </p:txBody>
      </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7D613-492F-E95B-D5F2-93ED69E0EE11}"/>
            </a:ext>
          </a:extLst>
        </p:cNvPr>
        <p:cNvGrpSpPr/>
        <p:nvPr/>
      </p:nvGrpSpPr>
      <p:grpSpPr>
        <a:xfrm>
          <a:off x="0" y="0"/>
          <a:ext cx="0" cy="0"/>
          <a:chOff x="0" y="0"/>
          <a:chExt cx="0" cy="0"/>
        </a:xfrm>
      </p:grpSpPr>
      <p:sp>
        <p:nvSpPr>
          <p:cNvPr id="173" name="슬라이드 번호 개체 틀 8">
            <a:extLst>
              <a:ext uri="{FF2B5EF4-FFF2-40B4-BE49-F238E27FC236}">
                <a16:creationId xmlns:a16="http://schemas.microsoft.com/office/drawing/2014/main" id="{7BB27FD0-B3F5-F18C-6769-4DDA6D2D2D78}"/>
              </a:ext>
            </a:extLst>
          </p:cNvPr>
          <p:cNvSpPr>
            <a:spLocks noGrp="1"/>
          </p:cNvSpPr>
          <p:nvPr>
            <p:ph type="sldNum" sz="quarter" idx="12"/>
          </p:nvPr>
        </p:nvSpPr>
        <p:spPr>
          <a:xfrm>
            <a:off x="3543300" y="6492875"/>
            <a:ext cx="2057400" cy="365125"/>
          </a:xfrm>
        </p:spPr>
        <p:txBody>
          <a:bodyPr/>
          <a:lstStyle/>
          <a:p>
            <a:pPr lvl="0">
              <a:defRPr/>
            </a:pPr>
            <a:fld id="{4ADD5A9D-D08D-461C-9A50-E2568218B5D5}" type="slidenum">
              <a:rPr lang="en-US" altLang="en-US"/>
              <a:pPr lvl="0">
                <a:defRPr/>
              </a:pPr>
              <a:t>3</a:t>
            </a:fld>
            <a:endParaRPr lang="en-US" altLang="en-US"/>
          </a:p>
        </p:txBody>
      </p:sp>
      <p:sp>
        <p:nvSpPr>
          <p:cNvPr id="177" name="직사각형 176">
            <a:extLst>
              <a:ext uri="{FF2B5EF4-FFF2-40B4-BE49-F238E27FC236}">
                <a16:creationId xmlns:a16="http://schemas.microsoft.com/office/drawing/2014/main" id="{FEDE8F95-C86F-7B69-644C-49B2F7DC49F7}"/>
              </a:ext>
            </a:extLst>
          </p:cNvPr>
          <p:cNvSpPr/>
          <p:nvPr/>
        </p:nvSpPr>
        <p:spPr>
          <a:xfrm>
            <a:off x="5267378" y="4038583"/>
            <a:ext cx="1631344" cy="338554"/>
          </a:xfrm>
          <a:prstGeom prst="rect">
            <a:avLst/>
          </a:prstGeom>
        </p:spPr>
        <p:txBody>
          <a:bodyPr wrap="none">
            <a:spAutoFit/>
          </a:bodyPr>
          <a:lstStyle/>
          <a:p>
            <a:pPr algn="ctr">
              <a:defRPr/>
            </a:pPr>
            <a:r>
              <a:rPr lang="en-US" altLang="ko-KR" sz="1600">
                <a:solidFill>
                  <a:schemeClr val="bg1"/>
                </a:solidFill>
                <a:latin typeface="나눔스퀘어 Bold"/>
                <a:ea typeface="나눔스퀘어 Bold"/>
              </a:rPr>
              <a:t>Characteristics</a:t>
            </a:r>
            <a:endParaRPr lang="ko-KR" altLang="en-US" sz="1200">
              <a:solidFill>
                <a:schemeClr val="bg1"/>
              </a:solidFill>
              <a:latin typeface="나눔스퀘어 Bold"/>
              <a:ea typeface="나눔스퀘어 Bold"/>
            </a:endParaRPr>
          </a:p>
        </p:txBody>
      </p:sp>
      <p:sp>
        <p:nvSpPr>
          <p:cNvPr id="39" name="TextBox 38">
            <a:extLst>
              <a:ext uri="{FF2B5EF4-FFF2-40B4-BE49-F238E27FC236}">
                <a16:creationId xmlns:a16="http://schemas.microsoft.com/office/drawing/2014/main" id="{741B2AB7-45E0-1B18-8767-5CD03CAE619F}"/>
              </a:ext>
            </a:extLst>
          </p:cNvPr>
          <p:cNvSpPr txBox="1"/>
          <p:nvPr/>
        </p:nvSpPr>
        <p:spPr>
          <a:xfrm>
            <a:off x="2274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2</a:t>
            </a:r>
            <a:endParaRPr lang="ko-KR" altLang="en-US" sz="8800">
              <a:solidFill>
                <a:srgbClr val="B00026"/>
              </a:solidFill>
              <a:latin typeface="나눔스퀘어 Bold"/>
              <a:ea typeface="나눔스퀘어 Bold"/>
            </a:endParaRPr>
          </a:p>
        </p:txBody>
      </p:sp>
      <p:sp>
        <p:nvSpPr>
          <p:cNvPr id="40" name="직사각형 39">
            <a:extLst>
              <a:ext uri="{FF2B5EF4-FFF2-40B4-BE49-F238E27FC236}">
                <a16:creationId xmlns:a16="http://schemas.microsoft.com/office/drawing/2014/main" id="{605ECAAC-2639-0D4E-AFBB-0C46F0EAC36D}"/>
              </a:ext>
            </a:extLst>
          </p:cNvPr>
          <p:cNvSpPr/>
          <p:nvPr/>
        </p:nvSpPr>
        <p:spPr>
          <a:xfrm>
            <a:off x="1185653" y="412754"/>
            <a:ext cx="2077900" cy="548039"/>
          </a:xfrm>
          <a:prstGeom prst="rect">
            <a:avLst/>
          </a:prstGeom>
          <a:noFill/>
          <a:scene3d>
            <a:camera prst="obliqueBottomLeft"/>
            <a:lightRig rig="threePt" dir="t"/>
          </a:scene3d>
        </p:spPr>
        <p:txBody>
          <a:bodyPr wrap="none">
            <a:spAutoFit/>
          </a:bodyPr>
          <a:lstStyle/>
          <a:p>
            <a:pPr algn="just">
              <a:lnSpc>
                <a:spcPct val="150000"/>
              </a:lnSpc>
              <a:spcBef>
                <a:spcPts val="0"/>
              </a:spcBef>
              <a:spcAft>
                <a:spcPts val="0"/>
              </a:spcAft>
              <a:defRPr/>
            </a:pPr>
            <a:r>
              <a:rPr lang="EN-US" sz="2000" b="1" i="0" u="none" strike="noStrike"/>
              <a:t>Literature Review</a:t>
            </a:r>
            <a:endParaRPr lang="en-US" altLang="ko-KR" sz="2000" b="1">
              <a:solidFill>
                <a:srgbClr val="3C3B39"/>
              </a:solidFill>
              <a:latin typeface="나눔스퀘어 ExtraBold"/>
              <a:ea typeface="나눔스퀘어 ExtraBold"/>
            </a:endParaRPr>
          </a:p>
        </p:txBody>
      </p:sp>
      <p:sp>
        <p:nvSpPr>
          <p:cNvPr id="181" name="TextBox 180">
            <a:extLst>
              <a:ext uri="{FF2B5EF4-FFF2-40B4-BE49-F238E27FC236}">
                <a16:creationId xmlns:a16="http://schemas.microsoft.com/office/drawing/2014/main" id="{831BCA98-5EDF-C88B-6C4A-E0FA7497F07F}"/>
              </a:ext>
            </a:extLst>
          </p:cNvPr>
          <p:cNvSpPr txBox="1"/>
          <p:nvPr/>
        </p:nvSpPr>
        <p:spPr>
          <a:xfrm>
            <a:off x="457968" y="1281555"/>
            <a:ext cx="8228064" cy="2924840"/>
          </a:xfrm>
          <a:prstGeom prst="rect">
            <a:avLst/>
          </a:prstGeom>
          <a:noFill/>
          <a:scene3d>
            <a:camera prst="obliqueBottomLeft"/>
            <a:lightRig rig="threePt" dir="t"/>
          </a:scene3d>
        </p:spPr>
        <p:txBody>
          <a:bodyPr wrap="square">
            <a:spAutoFit/>
          </a:bodyPr>
          <a:lstStyle/>
          <a:p>
            <a:pPr marL="0" marR="0" indent="0" algn="just" fontAlgn="base" latinLnBrk="1">
              <a:lnSpc>
                <a:spcPct val="120000"/>
              </a:lnSpc>
            </a:pPr>
            <a:r>
              <a:rPr lang="en-US" altLang="ko-KR" sz="1800" kern="0" spc="0" dirty="0">
                <a:solidFill>
                  <a:srgbClr val="000000"/>
                </a:solidFill>
                <a:effectLst/>
                <a:latin typeface="*#�°��-Identity-H"/>
                <a:ea typeface="*#�°��-Identity-H"/>
              </a:rPr>
              <a:t>1. Default Prediction</a:t>
            </a:r>
            <a:endParaRPr lang="en-US" altLang="ko-KR" sz="1800" kern="0" spc="0" dirty="0">
              <a:solidFill>
                <a:srgbClr val="000000"/>
              </a:solidFill>
              <a:effectLst/>
              <a:latin typeface="함초롬바탕" panose="02030604000101010101" pitchFamily="18" charset="-128"/>
            </a:endParaRPr>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p:txBody>
      </p:sp>
      <p:sp>
        <p:nvSpPr>
          <p:cNvPr id="5" name="文本框 4">
            <a:extLst>
              <a:ext uri="{FF2B5EF4-FFF2-40B4-BE49-F238E27FC236}">
                <a16:creationId xmlns:a16="http://schemas.microsoft.com/office/drawing/2014/main" id="{5316A777-CD51-5CC9-93DD-8982EFFB9C5A}"/>
              </a:ext>
            </a:extLst>
          </p:cNvPr>
          <p:cNvSpPr txBox="1"/>
          <p:nvPr/>
        </p:nvSpPr>
        <p:spPr>
          <a:xfrm>
            <a:off x="576672" y="1835169"/>
            <a:ext cx="8109359" cy="4504566"/>
          </a:xfrm>
          <a:prstGeom prst="rect">
            <a:avLst/>
          </a:prstGeom>
          <a:noFill/>
          <a:scene3d>
            <a:camera prst="obliqueBottomLeft"/>
            <a:lightRig rig="threePt" dir="t"/>
          </a:scene3d>
        </p:spPr>
        <p:txBody>
          <a:bodyPr wrap="square">
            <a:spAutoFit/>
          </a:bodyPr>
          <a:lstStyle/>
          <a:p>
            <a:pPr marL="0" marR="0" indent="0" algn="just" fontAlgn="base" latinLnBrk="1">
              <a:lnSpc>
                <a:spcPct val="120000"/>
              </a:lnSpc>
            </a:pPr>
            <a:r>
              <a:rPr lang="en-US" altLang="ko-KR" sz="1600" kern="0" spc="20" dirty="0">
                <a:solidFill>
                  <a:srgbClr val="000000"/>
                </a:solidFill>
                <a:latin typeface="한양신명조"/>
              </a:rPr>
              <a:t>(1) Early Studies:</a:t>
            </a:r>
          </a:p>
          <a:p>
            <a:pPr marL="0" marR="0" indent="0" algn="just" fontAlgn="base" latinLnBrk="1">
              <a:lnSpc>
                <a:spcPct val="120000"/>
              </a:lnSpc>
            </a:pPr>
            <a:r>
              <a:rPr lang="en-US" altLang="ko-KR" sz="1600" kern="0" spc="20" dirty="0">
                <a:solidFill>
                  <a:srgbClr val="000000"/>
                </a:solidFill>
                <a:latin typeface="한양신명조"/>
              </a:rPr>
              <a:t>Beaver (1966): Compared the financial characteristics of distressed firms and healthy firms.</a:t>
            </a:r>
          </a:p>
          <a:p>
            <a:pPr marL="0" marR="0" indent="0" algn="just" fontAlgn="base" latinLnBrk="1">
              <a:lnSpc>
                <a:spcPct val="120000"/>
              </a:lnSpc>
            </a:pPr>
            <a:r>
              <a:rPr lang="en-US" altLang="ko-KR" sz="1600" kern="0" spc="20" dirty="0">
                <a:solidFill>
                  <a:srgbClr val="000000"/>
                </a:solidFill>
                <a:latin typeface="한양신명조"/>
              </a:rPr>
              <a:t>Altman (1968, 1996): Introduced the Multiple Discriminant Analysis (MDA) method.</a:t>
            </a:r>
          </a:p>
          <a:p>
            <a:pPr marL="0" marR="0" indent="0" algn="just" fontAlgn="base" latinLnBrk="1">
              <a:lnSpc>
                <a:spcPct val="120000"/>
              </a:lnSpc>
            </a:pPr>
            <a:endParaRPr lang="en-US" altLang="ko-KR" sz="1600" kern="0" spc="20" dirty="0">
              <a:solidFill>
                <a:srgbClr val="000000"/>
              </a:solidFill>
              <a:latin typeface="한양신명조"/>
            </a:endParaRPr>
          </a:p>
          <a:p>
            <a:pPr marL="0" marR="0" indent="0" algn="just" fontAlgn="base" latinLnBrk="1">
              <a:lnSpc>
                <a:spcPct val="120000"/>
              </a:lnSpc>
            </a:pPr>
            <a:r>
              <a:rPr lang="en-US" altLang="ko-KR" sz="1600" kern="0" spc="20" dirty="0">
                <a:solidFill>
                  <a:srgbClr val="000000"/>
                </a:solidFill>
                <a:latin typeface="한양신명조"/>
              </a:rPr>
              <a:t>(2) Probit/Logit Models:</a:t>
            </a:r>
          </a:p>
          <a:p>
            <a:pPr marL="0" marR="0" indent="0" algn="just" fontAlgn="base" latinLnBrk="1">
              <a:lnSpc>
                <a:spcPct val="120000"/>
              </a:lnSpc>
            </a:pPr>
            <a:r>
              <a:rPr lang="en-US" altLang="ko-KR" sz="1600" kern="0" spc="20" dirty="0">
                <a:solidFill>
                  <a:srgbClr val="000000"/>
                </a:solidFill>
                <a:latin typeface="한양신명조"/>
              </a:rPr>
              <a:t>Ohlson (1980): Used the Probit model for prediction.</a:t>
            </a:r>
          </a:p>
          <a:p>
            <a:pPr marL="0" marR="0" indent="0" algn="just" fontAlgn="base" latinLnBrk="1">
              <a:lnSpc>
                <a:spcPct val="120000"/>
              </a:lnSpc>
            </a:pPr>
            <a:r>
              <a:rPr lang="en-US" altLang="ko-KR" sz="1600" kern="0" spc="20" dirty="0" err="1">
                <a:solidFill>
                  <a:srgbClr val="000000"/>
                </a:solidFill>
                <a:latin typeface="한양신명조"/>
              </a:rPr>
              <a:t>Zmijewski</a:t>
            </a:r>
            <a:r>
              <a:rPr lang="en-US" altLang="ko-KR" sz="1600" kern="0" spc="20" dirty="0">
                <a:solidFill>
                  <a:srgbClr val="000000"/>
                </a:solidFill>
                <a:latin typeface="한양신명조"/>
              </a:rPr>
              <a:t> (1984): Applied the Logit model.</a:t>
            </a:r>
          </a:p>
          <a:p>
            <a:pPr marL="0" marR="0" indent="0" algn="just" fontAlgn="base" latinLnBrk="1">
              <a:lnSpc>
                <a:spcPct val="120000"/>
              </a:lnSpc>
            </a:pPr>
            <a:endParaRPr lang="en-US" altLang="ko-KR" sz="1600" kern="0" spc="20" dirty="0">
              <a:solidFill>
                <a:srgbClr val="000000"/>
              </a:solidFill>
              <a:latin typeface="한양신명조"/>
            </a:endParaRPr>
          </a:p>
          <a:p>
            <a:pPr marL="0" marR="0" indent="0" algn="just" fontAlgn="base" latinLnBrk="1">
              <a:lnSpc>
                <a:spcPct val="120000"/>
              </a:lnSpc>
            </a:pPr>
            <a:r>
              <a:rPr lang="en-US" altLang="ko-KR" sz="1600" kern="0" spc="20" dirty="0">
                <a:solidFill>
                  <a:srgbClr val="000000"/>
                </a:solidFill>
                <a:latin typeface="한양신명조"/>
              </a:rPr>
              <a:t>(3) Artificial Neural Networks (ANN):</a:t>
            </a:r>
          </a:p>
          <a:p>
            <a:pPr marL="0" marR="0" indent="0" algn="just" fontAlgn="base" latinLnBrk="1">
              <a:lnSpc>
                <a:spcPct val="120000"/>
              </a:lnSpc>
            </a:pPr>
            <a:r>
              <a:rPr lang="en-US" altLang="ko-KR" sz="1600" kern="0" spc="20" dirty="0">
                <a:solidFill>
                  <a:srgbClr val="000000"/>
                </a:solidFill>
                <a:latin typeface="한양신명조"/>
              </a:rPr>
              <a:t>Odom and Sharda (1990): First applied Artificial Neural Networks for default prediction, outperforming MDA.</a:t>
            </a:r>
          </a:p>
          <a:p>
            <a:pPr marL="0" marR="0" indent="0" algn="just" fontAlgn="base" latinLnBrk="1">
              <a:lnSpc>
                <a:spcPct val="120000"/>
              </a:lnSpc>
            </a:pPr>
            <a:endParaRPr lang="en-US" altLang="ko-KR" sz="1600" kern="0" spc="20" dirty="0">
              <a:solidFill>
                <a:srgbClr val="000000"/>
              </a:solidFill>
              <a:latin typeface="한양신명조"/>
            </a:endParaRPr>
          </a:p>
          <a:p>
            <a:pPr marL="0" marR="0" indent="0" algn="just" fontAlgn="base" latinLnBrk="1">
              <a:lnSpc>
                <a:spcPct val="120000"/>
              </a:lnSpc>
            </a:pPr>
            <a:r>
              <a:rPr lang="en-US" altLang="ko-KR" sz="1600" kern="0" spc="20" dirty="0">
                <a:solidFill>
                  <a:srgbClr val="000000"/>
                </a:solidFill>
                <a:latin typeface="한양신명조"/>
              </a:rPr>
              <a:t>(4) Survival Analysis:</a:t>
            </a:r>
          </a:p>
          <a:p>
            <a:pPr marL="0" marR="0" indent="0" algn="just" fontAlgn="base" latinLnBrk="1">
              <a:lnSpc>
                <a:spcPct val="120000"/>
              </a:lnSpc>
            </a:pPr>
            <a:r>
              <a:rPr lang="en-US" altLang="ko-KR" sz="1600" kern="0" spc="20" dirty="0">
                <a:solidFill>
                  <a:srgbClr val="000000"/>
                </a:solidFill>
                <a:latin typeface="한양신명조"/>
              </a:rPr>
              <a:t>Baldwin and Gorecki (1990) &amp; Mata and Portugal (1994): Employed survival analysis models to explore corporate survival risks.</a:t>
            </a:r>
          </a:p>
        </p:txBody>
      </p:sp>
    </p:spTree>
    <p:extLst>
      <p:ext uri="{BB962C8B-B14F-4D97-AF65-F5344CB8AC3E}">
        <p14:creationId xmlns:p14="http://schemas.microsoft.com/office/powerpoint/2010/main" val="1108765312"/>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FE9E1-8A1B-3474-E9E7-D208F63BC1CB}"/>
            </a:ext>
          </a:extLst>
        </p:cNvPr>
        <p:cNvGrpSpPr/>
        <p:nvPr/>
      </p:nvGrpSpPr>
      <p:grpSpPr>
        <a:xfrm>
          <a:off x="0" y="0"/>
          <a:ext cx="0" cy="0"/>
          <a:chOff x="0" y="0"/>
          <a:chExt cx="0" cy="0"/>
        </a:xfrm>
      </p:grpSpPr>
      <p:sp>
        <p:nvSpPr>
          <p:cNvPr id="173" name="슬라이드 번호 개체 틀 8">
            <a:extLst>
              <a:ext uri="{FF2B5EF4-FFF2-40B4-BE49-F238E27FC236}">
                <a16:creationId xmlns:a16="http://schemas.microsoft.com/office/drawing/2014/main" id="{72C43821-CA50-D858-5654-0CE2FF01686E}"/>
              </a:ext>
            </a:extLst>
          </p:cNvPr>
          <p:cNvSpPr>
            <a:spLocks noGrp="1"/>
          </p:cNvSpPr>
          <p:nvPr>
            <p:ph type="sldNum" sz="quarter" idx="12"/>
          </p:nvPr>
        </p:nvSpPr>
        <p:spPr>
          <a:xfrm>
            <a:off x="3543300" y="6492875"/>
            <a:ext cx="2057400" cy="365125"/>
          </a:xfrm>
        </p:spPr>
        <p:txBody>
          <a:bodyPr/>
          <a:lstStyle/>
          <a:p>
            <a:pPr lvl="0">
              <a:defRPr/>
            </a:pPr>
            <a:fld id="{4ADD5A9D-D08D-461C-9A50-E2568218B5D5}" type="slidenum">
              <a:rPr lang="en-US" altLang="en-US"/>
              <a:pPr lvl="0">
                <a:defRPr/>
              </a:pPr>
              <a:t>4</a:t>
            </a:fld>
            <a:endParaRPr lang="en-US" altLang="en-US"/>
          </a:p>
        </p:txBody>
      </p:sp>
      <p:sp>
        <p:nvSpPr>
          <p:cNvPr id="177" name="직사각형 176">
            <a:extLst>
              <a:ext uri="{FF2B5EF4-FFF2-40B4-BE49-F238E27FC236}">
                <a16:creationId xmlns:a16="http://schemas.microsoft.com/office/drawing/2014/main" id="{B0C3F276-A7BF-F9DA-74C7-781E55D4FB9B}"/>
              </a:ext>
            </a:extLst>
          </p:cNvPr>
          <p:cNvSpPr/>
          <p:nvPr/>
        </p:nvSpPr>
        <p:spPr>
          <a:xfrm>
            <a:off x="5267378" y="4038583"/>
            <a:ext cx="1631344" cy="338554"/>
          </a:xfrm>
          <a:prstGeom prst="rect">
            <a:avLst/>
          </a:prstGeom>
        </p:spPr>
        <p:txBody>
          <a:bodyPr wrap="none">
            <a:spAutoFit/>
          </a:bodyPr>
          <a:lstStyle/>
          <a:p>
            <a:pPr algn="ctr">
              <a:defRPr/>
            </a:pPr>
            <a:r>
              <a:rPr lang="en-US" altLang="ko-KR" sz="1600">
                <a:solidFill>
                  <a:schemeClr val="bg1"/>
                </a:solidFill>
                <a:latin typeface="나눔스퀘어 Bold"/>
                <a:ea typeface="나눔스퀘어 Bold"/>
              </a:rPr>
              <a:t>Characteristics</a:t>
            </a:r>
            <a:endParaRPr lang="ko-KR" altLang="en-US" sz="1200">
              <a:solidFill>
                <a:schemeClr val="bg1"/>
              </a:solidFill>
              <a:latin typeface="나눔스퀘어 Bold"/>
              <a:ea typeface="나눔스퀘어 Bold"/>
            </a:endParaRPr>
          </a:p>
        </p:txBody>
      </p:sp>
      <p:sp>
        <p:nvSpPr>
          <p:cNvPr id="39" name="TextBox 38">
            <a:extLst>
              <a:ext uri="{FF2B5EF4-FFF2-40B4-BE49-F238E27FC236}">
                <a16:creationId xmlns:a16="http://schemas.microsoft.com/office/drawing/2014/main" id="{A8311ED0-9979-2CA1-FD51-C46B447D21B9}"/>
              </a:ext>
            </a:extLst>
          </p:cNvPr>
          <p:cNvSpPr txBox="1"/>
          <p:nvPr/>
        </p:nvSpPr>
        <p:spPr>
          <a:xfrm>
            <a:off x="2274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2</a:t>
            </a:r>
            <a:endParaRPr lang="ko-KR" altLang="en-US" sz="8800">
              <a:solidFill>
                <a:srgbClr val="B00026"/>
              </a:solidFill>
              <a:latin typeface="나눔스퀘어 Bold"/>
              <a:ea typeface="나눔스퀘어 Bold"/>
            </a:endParaRPr>
          </a:p>
        </p:txBody>
      </p:sp>
      <p:sp>
        <p:nvSpPr>
          <p:cNvPr id="40" name="직사각형 39">
            <a:extLst>
              <a:ext uri="{FF2B5EF4-FFF2-40B4-BE49-F238E27FC236}">
                <a16:creationId xmlns:a16="http://schemas.microsoft.com/office/drawing/2014/main" id="{11D7D62A-A526-3AC4-E5C1-AB6EA5B96F02}"/>
              </a:ext>
            </a:extLst>
          </p:cNvPr>
          <p:cNvSpPr/>
          <p:nvPr/>
        </p:nvSpPr>
        <p:spPr>
          <a:xfrm>
            <a:off x="1185653" y="412754"/>
            <a:ext cx="2077900" cy="548039"/>
          </a:xfrm>
          <a:prstGeom prst="rect">
            <a:avLst/>
          </a:prstGeom>
          <a:noFill/>
          <a:scene3d>
            <a:camera prst="obliqueBottomLeft"/>
            <a:lightRig rig="threePt" dir="t"/>
          </a:scene3d>
        </p:spPr>
        <p:txBody>
          <a:bodyPr wrap="none">
            <a:spAutoFit/>
          </a:bodyPr>
          <a:lstStyle/>
          <a:p>
            <a:pPr algn="just">
              <a:lnSpc>
                <a:spcPct val="150000"/>
              </a:lnSpc>
              <a:spcBef>
                <a:spcPts val="0"/>
              </a:spcBef>
              <a:spcAft>
                <a:spcPts val="0"/>
              </a:spcAft>
              <a:defRPr/>
            </a:pPr>
            <a:r>
              <a:rPr lang="EN-US" sz="2000" b="1" i="0" u="none" strike="noStrike"/>
              <a:t>Literature Review</a:t>
            </a:r>
            <a:endParaRPr lang="en-US" altLang="ko-KR" sz="2000" b="1">
              <a:solidFill>
                <a:srgbClr val="3C3B39"/>
              </a:solidFill>
              <a:latin typeface="나눔스퀘어 ExtraBold"/>
              <a:ea typeface="나눔스퀘어 ExtraBold"/>
            </a:endParaRPr>
          </a:p>
        </p:txBody>
      </p:sp>
      <p:sp>
        <p:nvSpPr>
          <p:cNvPr id="181" name="TextBox 180">
            <a:extLst>
              <a:ext uri="{FF2B5EF4-FFF2-40B4-BE49-F238E27FC236}">
                <a16:creationId xmlns:a16="http://schemas.microsoft.com/office/drawing/2014/main" id="{CB031BFE-1050-89D1-80A2-0B2DB476EC72}"/>
              </a:ext>
            </a:extLst>
          </p:cNvPr>
          <p:cNvSpPr txBox="1"/>
          <p:nvPr/>
        </p:nvSpPr>
        <p:spPr>
          <a:xfrm>
            <a:off x="457968" y="1281555"/>
            <a:ext cx="8228064" cy="2924840"/>
          </a:xfrm>
          <a:prstGeom prst="rect">
            <a:avLst/>
          </a:prstGeom>
          <a:noFill/>
          <a:scene3d>
            <a:camera prst="obliqueBottomLeft"/>
            <a:lightRig rig="threePt" dir="t"/>
          </a:scene3d>
        </p:spPr>
        <p:txBody>
          <a:bodyPr wrap="square">
            <a:spAutoFit/>
          </a:bodyPr>
          <a:lstStyle/>
          <a:p>
            <a:pPr marL="0" marR="0" indent="0" algn="just" fontAlgn="base" latinLnBrk="1">
              <a:lnSpc>
                <a:spcPct val="120000"/>
              </a:lnSpc>
            </a:pPr>
            <a:r>
              <a:rPr lang="en-US" altLang="ko-KR" sz="1800" kern="0" spc="0" dirty="0">
                <a:solidFill>
                  <a:srgbClr val="000000"/>
                </a:solidFill>
                <a:effectLst/>
                <a:latin typeface="*#�°��-Identity-H"/>
                <a:ea typeface="*#�°��-Identity-H"/>
              </a:rPr>
              <a:t>1. Default Prediction</a:t>
            </a:r>
            <a:endParaRPr lang="en-US" altLang="ko-KR" sz="1800" kern="0" spc="0" dirty="0">
              <a:solidFill>
                <a:srgbClr val="000000"/>
              </a:solidFill>
              <a:effectLst/>
              <a:latin typeface="함초롬바탕" panose="02030604000101010101" pitchFamily="18" charset="-128"/>
            </a:endParaRPr>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p:txBody>
      </p:sp>
      <p:sp>
        <p:nvSpPr>
          <p:cNvPr id="5" name="文本框 4">
            <a:extLst>
              <a:ext uri="{FF2B5EF4-FFF2-40B4-BE49-F238E27FC236}">
                <a16:creationId xmlns:a16="http://schemas.microsoft.com/office/drawing/2014/main" id="{8B9C8AF5-8672-420E-356A-D4CACDEEB655}"/>
              </a:ext>
            </a:extLst>
          </p:cNvPr>
          <p:cNvSpPr txBox="1"/>
          <p:nvPr/>
        </p:nvSpPr>
        <p:spPr>
          <a:xfrm>
            <a:off x="576673" y="1638567"/>
            <a:ext cx="8109359" cy="4800032"/>
          </a:xfrm>
          <a:prstGeom prst="rect">
            <a:avLst/>
          </a:prstGeom>
          <a:noFill/>
          <a:scene3d>
            <a:camera prst="obliqueBottomLeft"/>
            <a:lightRig rig="threePt" dir="t"/>
          </a:scene3d>
        </p:spPr>
        <p:txBody>
          <a:bodyPr wrap="square">
            <a:spAutoFit/>
          </a:bodyPr>
          <a:lstStyle/>
          <a:p>
            <a:pPr marL="0" marR="0" indent="0" algn="just" fontAlgn="base" latinLnBrk="1">
              <a:lnSpc>
                <a:spcPct val="120000"/>
              </a:lnSpc>
            </a:pPr>
            <a:r>
              <a:rPr lang="en-US" altLang="ko-KR" sz="1600" kern="0" spc="20" dirty="0">
                <a:solidFill>
                  <a:srgbClr val="000000"/>
                </a:solidFill>
                <a:latin typeface="한양신명조"/>
              </a:rPr>
              <a:t>(5) Economic/Industry Factors:</a:t>
            </a:r>
          </a:p>
          <a:p>
            <a:pPr marL="0" marR="0" indent="0" algn="just" fontAlgn="base" latinLnBrk="1">
              <a:lnSpc>
                <a:spcPct val="120000"/>
              </a:lnSpc>
            </a:pPr>
            <a:r>
              <a:rPr lang="en-US" altLang="ko-KR" sz="1600" kern="0" spc="20" dirty="0">
                <a:solidFill>
                  <a:srgbClr val="000000"/>
                </a:solidFill>
                <a:latin typeface="한양신명조"/>
              </a:rPr>
              <a:t>Agarwal and Gort (1999): Investigated the impact of economic cycles and industry factors on default risk.</a:t>
            </a:r>
          </a:p>
          <a:p>
            <a:pPr marL="0" marR="0" indent="0" algn="just" fontAlgn="base" latinLnBrk="1">
              <a:lnSpc>
                <a:spcPct val="120000"/>
              </a:lnSpc>
            </a:pPr>
            <a:r>
              <a:rPr lang="en-US" altLang="ko-KR" sz="1600" kern="0" spc="20" dirty="0" err="1">
                <a:solidFill>
                  <a:srgbClr val="000000"/>
                </a:solidFill>
                <a:latin typeface="한양신명조"/>
              </a:rPr>
              <a:t>Honjo</a:t>
            </a:r>
            <a:r>
              <a:rPr lang="en-US" altLang="ko-KR" sz="1600" kern="0" spc="20" dirty="0">
                <a:solidFill>
                  <a:srgbClr val="000000"/>
                </a:solidFill>
                <a:latin typeface="한양신명조"/>
              </a:rPr>
              <a:t> (2000): Analyzed internal and external causes of corporate failure.</a:t>
            </a:r>
          </a:p>
          <a:p>
            <a:pPr marL="0" marR="0" indent="0" algn="just" fontAlgn="base" latinLnBrk="1">
              <a:lnSpc>
                <a:spcPct val="120000"/>
              </a:lnSpc>
            </a:pPr>
            <a:endParaRPr lang="en-US" altLang="ko-KR" sz="1600" kern="0" spc="20" dirty="0">
              <a:solidFill>
                <a:srgbClr val="000000"/>
              </a:solidFill>
              <a:latin typeface="한양신명조"/>
            </a:endParaRPr>
          </a:p>
          <a:p>
            <a:pPr marL="0" marR="0" indent="0" algn="just" fontAlgn="base" latinLnBrk="1">
              <a:lnSpc>
                <a:spcPct val="120000"/>
              </a:lnSpc>
            </a:pPr>
            <a:r>
              <a:rPr lang="en-US" altLang="ko-KR" sz="1600" kern="0" spc="20" dirty="0">
                <a:solidFill>
                  <a:srgbClr val="000000"/>
                </a:solidFill>
                <a:latin typeface="한양신명조"/>
              </a:rPr>
              <a:t>(6) Advanced Models:</a:t>
            </a:r>
          </a:p>
          <a:p>
            <a:pPr marL="0" marR="0" indent="0" algn="just" fontAlgn="base" latinLnBrk="1">
              <a:lnSpc>
                <a:spcPct val="120000"/>
              </a:lnSpc>
            </a:pPr>
            <a:r>
              <a:rPr lang="en-US" altLang="ko-KR" sz="1600" kern="0" spc="20" dirty="0">
                <a:solidFill>
                  <a:srgbClr val="000000"/>
                </a:solidFill>
                <a:latin typeface="한양신명조"/>
              </a:rPr>
              <a:t>Campbell et al. (2008): Used a multinomial logit model to predict multi-period default probabilities.</a:t>
            </a:r>
          </a:p>
          <a:p>
            <a:pPr marL="0" marR="0" indent="0" algn="just" fontAlgn="base" latinLnBrk="1">
              <a:lnSpc>
                <a:spcPct val="120000"/>
              </a:lnSpc>
            </a:pPr>
            <a:r>
              <a:rPr lang="en-US" altLang="ko-KR" sz="1600" kern="0" spc="20" dirty="0">
                <a:solidFill>
                  <a:srgbClr val="000000"/>
                </a:solidFill>
                <a:latin typeface="한양신명조"/>
              </a:rPr>
              <a:t>Tian et al. (2015): Applied the LASSO variable selection method to improve prediction performance.</a:t>
            </a:r>
          </a:p>
          <a:p>
            <a:pPr marL="0" marR="0" indent="0" algn="just" fontAlgn="base" latinLnBrk="1">
              <a:lnSpc>
                <a:spcPct val="120000"/>
              </a:lnSpc>
            </a:pPr>
            <a:endParaRPr lang="en-US" altLang="ko-KR" sz="1600" kern="0" spc="20" dirty="0">
              <a:solidFill>
                <a:srgbClr val="000000"/>
              </a:solidFill>
              <a:latin typeface="한양신명조"/>
            </a:endParaRPr>
          </a:p>
          <a:p>
            <a:pPr marL="0" marR="0" indent="0" algn="just" fontAlgn="base" latinLnBrk="1">
              <a:lnSpc>
                <a:spcPct val="120000"/>
              </a:lnSpc>
            </a:pPr>
            <a:r>
              <a:rPr lang="en-US" altLang="ko-KR" sz="1600" kern="0" spc="20" dirty="0">
                <a:solidFill>
                  <a:srgbClr val="000000"/>
                </a:solidFill>
                <a:latin typeface="한양신명조"/>
              </a:rPr>
              <a:t>(7) Deep Learning Models:</a:t>
            </a:r>
          </a:p>
          <a:p>
            <a:pPr marL="0" marR="0" indent="0" algn="just" fontAlgn="base" latinLnBrk="1">
              <a:lnSpc>
                <a:spcPct val="120000"/>
              </a:lnSpc>
            </a:pPr>
            <a:r>
              <a:rPr lang="en-US" altLang="ko-KR" sz="1600" kern="0" spc="20" dirty="0">
                <a:solidFill>
                  <a:srgbClr val="000000"/>
                </a:solidFill>
                <a:latin typeface="한양신명조"/>
              </a:rPr>
              <a:t>Mai et al. (2019): Demonstrated that deep learning models outperform traditional machine learning models.</a:t>
            </a:r>
          </a:p>
          <a:p>
            <a:pPr marL="0" marR="0" indent="0" algn="just" fontAlgn="base" latinLnBrk="1">
              <a:lnSpc>
                <a:spcPct val="120000"/>
              </a:lnSpc>
            </a:pPr>
            <a:r>
              <a:rPr lang="en-US" altLang="ko-KR" sz="1600" kern="0" spc="20" dirty="0">
                <a:solidFill>
                  <a:srgbClr val="000000"/>
                </a:solidFill>
                <a:latin typeface="한양신명조"/>
              </a:rPr>
              <a:t>Arratia and Sepúlveda (2019): Applied Convolutional Neural Networks (CNNs) to enhance prediction accuracy.</a:t>
            </a:r>
          </a:p>
        </p:txBody>
      </p:sp>
    </p:spTree>
    <p:extLst>
      <p:ext uri="{BB962C8B-B14F-4D97-AF65-F5344CB8AC3E}">
        <p14:creationId xmlns:p14="http://schemas.microsoft.com/office/powerpoint/2010/main" val="130874910"/>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877F4-3945-A7E0-2BAC-0DBF461945D2}"/>
            </a:ext>
          </a:extLst>
        </p:cNvPr>
        <p:cNvGrpSpPr/>
        <p:nvPr/>
      </p:nvGrpSpPr>
      <p:grpSpPr>
        <a:xfrm>
          <a:off x="0" y="0"/>
          <a:ext cx="0" cy="0"/>
          <a:chOff x="0" y="0"/>
          <a:chExt cx="0" cy="0"/>
        </a:xfrm>
      </p:grpSpPr>
      <p:sp>
        <p:nvSpPr>
          <p:cNvPr id="173" name="슬라이드 번호 개체 틀 8">
            <a:extLst>
              <a:ext uri="{FF2B5EF4-FFF2-40B4-BE49-F238E27FC236}">
                <a16:creationId xmlns:a16="http://schemas.microsoft.com/office/drawing/2014/main" id="{7601AEC0-C5F7-65BB-9F43-4F6F291094FB}"/>
              </a:ext>
            </a:extLst>
          </p:cNvPr>
          <p:cNvSpPr>
            <a:spLocks noGrp="1"/>
          </p:cNvSpPr>
          <p:nvPr>
            <p:ph type="sldNum" sz="quarter" idx="12"/>
          </p:nvPr>
        </p:nvSpPr>
        <p:spPr>
          <a:xfrm>
            <a:off x="3543300" y="6492875"/>
            <a:ext cx="2057400" cy="365125"/>
          </a:xfrm>
        </p:spPr>
        <p:txBody>
          <a:bodyPr/>
          <a:lstStyle/>
          <a:p>
            <a:pPr lvl="0">
              <a:defRPr/>
            </a:pPr>
            <a:fld id="{4ADD5A9D-D08D-461C-9A50-E2568218B5D5}" type="slidenum">
              <a:rPr lang="en-US" altLang="en-US"/>
              <a:pPr lvl="0">
                <a:defRPr/>
              </a:pPr>
              <a:t>5</a:t>
            </a:fld>
            <a:endParaRPr lang="en-US" altLang="en-US"/>
          </a:p>
        </p:txBody>
      </p:sp>
      <p:sp>
        <p:nvSpPr>
          <p:cNvPr id="177" name="직사각형 176">
            <a:extLst>
              <a:ext uri="{FF2B5EF4-FFF2-40B4-BE49-F238E27FC236}">
                <a16:creationId xmlns:a16="http://schemas.microsoft.com/office/drawing/2014/main" id="{2B252508-9B08-CB83-516B-D6DF2E549321}"/>
              </a:ext>
            </a:extLst>
          </p:cNvPr>
          <p:cNvSpPr/>
          <p:nvPr/>
        </p:nvSpPr>
        <p:spPr>
          <a:xfrm>
            <a:off x="5267378" y="4038583"/>
            <a:ext cx="1631344" cy="338554"/>
          </a:xfrm>
          <a:prstGeom prst="rect">
            <a:avLst/>
          </a:prstGeom>
        </p:spPr>
        <p:txBody>
          <a:bodyPr wrap="none">
            <a:spAutoFit/>
          </a:bodyPr>
          <a:lstStyle/>
          <a:p>
            <a:pPr algn="ctr">
              <a:defRPr/>
            </a:pPr>
            <a:r>
              <a:rPr lang="en-US" altLang="ko-KR" sz="1600">
                <a:solidFill>
                  <a:schemeClr val="bg1"/>
                </a:solidFill>
                <a:latin typeface="나눔스퀘어 Bold"/>
                <a:ea typeface="나눔스퀘어 Bold"/>
              </a:rPr>
              <a:t>Characteristics</a:t>
            </a:r>
            <a:endParaRPr lang="ko-KR" altLang="en-US" sz="1200">
              <a:solidFill>
                <a:schemeClr val="bg1"/>
              </a:solidFill>
              <a:latin typeface="나눔스퀘어 Bold"/>
              <a:ea typeface="나눔스퀘어 Bold"/>
            </a:endParaRPr>
          </a:p>
        </p:txBody>
      </p:sp>
      <p:sp>
        <p:nvSpPr>
          <p:cNvPr id="39" name="TextBox 38">
            <a:extLst>
              <a:ext uri="{FF2B5EF4-FFF2-40B4-BE49-F238E27FC236}">
                <a16:creationId xmlns:a16="http://schemas.microsoft.com/office/drawing/2014/main" id="{E221DDB1-A0B2-09D0-7A1E-EA07E1F19CBC}"/>
              </a:ext>
            </a:extLst>
          </p:cNvPr>
          <p:cNvSpPr txBox="1"/>
          <p:nvPr/>
        </p:nvSpPr>
        <p:spPr>
          <a:xfrm>
            <a:off x="2274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2</a:t>
            </a:r>
            <a:endParaRPr lang="ko-KR" altLang="en-US" sz="8800">
              <a:solidFill>
                <a:srgbClr val="B00026"/>
              </a:solidFill>
              <a:latin typeface="나눔스퀘어 Bold"/>
              <a:ea typeface="나눔스퀘어 Bold"/>
            </a:endParaRPr>
          </a:p>
        </p:txBody>
      </p:sp>
      <p:sp>
        <p:nvSpPr>
          <p:cNvPr id="40" name="직사각형 39">
            <a:extLst>
              <a:ext uri="{FF2B5EF4-FFF2-40B4-BE49-F238E27FC236}">
                <a16:creationId xmlns:a16="http://schemas.microsoft.com/office/drawing/2014/main" id="{E472320F-7E86-623B-6800-6D68A49A6868}"/>
              </a:ext>
            </a:extLst>
          </p:cNvPr>
          <p:cNvSpPr/>
          <p:nvPr/>
        </p:nvSpPr>
        <p:spPr>
          <a:xfrm>
            <a:off x="1185653" y="412754"/>
            <a:ext cx="2077900" cy="548039"/>
          </a:xfrm>
          <a:prstGeom prst="rect">
            <a:avLst/>
          </a:prstGeom>
          <a:noFill/>
          <a:scene3d>
            <a:camera prst="obliqueBottomLeft"/>
            <a:lightRig rig="threePt" dir="t"/>
          </a:scene3d>
        </p:spPr>
        <p:txBody>
          <a:bodyPr wrap="none">
            <a:spAutoFit/>
          </a:bodyPr>
          <a:lstStyle/>
          <a:p>
            <a:pPr algn="just">
              <a:lnSpc>
                <a:spcPct val="150000"/>
              </a:lnSpc>
              <a:spcBef>
                <a:spcPts val="0"/>
              </a:spcBef>
              <a:spcAft>
                <a:spcPts val="0"/>
              </a:spcAft>
              <a:defRPr/>
            </a:pPr>
            <a:r>
              <a:rPr lang="EN-US" sz="2000" b="1" i="0" u="none" strike="noStrike"/>
              <a:t>Literature Review</a:t>
            </a:r>
            <a:endParaRPr lang="en-US" altLang="ko-KR" sz="2000" b="1">
              <a:solidFill>
                <a:srgbClr val="3C3B39"/>
              </a:solidFill>
              <a:latin typeface="나눔스퀘어 ExtraBold"/>
              <a:ea typeface="나눔스퀘어 ExtraBold"/>
            </a:endParaRPr>
          </a:p>
        </p:txBody>
      </p:sp>
      <p:sp>
        <p:nvSpPr>
          <p:cNvPr id="181" name="TextBox 180">
            <a:extLst>
              <a:ext uri="{FF2B5EF4-FFF2-40B4-BE49-F238E27FC236}">
                <a16:creationId xmlns:a16="http://schemas.microsoft.com/office/drawing/2014/main" id="{68DC45A3-066B-1455-8B76-769BE1DEB879}"/>
              </a:ext>
            </a:extLst>
          </p:cNvPr>
          <p:cNvSpPr txBox="1"/>
          <p:nvPr/>
        </p:nvSpPr>
        <p:spPr>
          <a:xfrm>
            <a:off x="457968" y="1281555"/>
            <a:ext cx="8228064" cy="3257238"/>
          </a:xfrm>
          <a:prstGeom prst="rect">
            <a:avLst/>
          </a:prstGeom>
          <a:noFill/>
          <a:scene3d>
            <a:camera prst="obliqueBottomLeft"/>
            <a:lightRig rig="threePt" dir="t"/>
          </a:scene3d>
        </p:spPr>
        <p:txBody>
          <a:bodyPr wrap="square">
            <a:spAutoFit/>
          </a:bodyPr>
          <a:lstStyle/>
          <a:p>
            <a:pPr algn="just" fontAlgn="base">
              <a:lnSpc>
                <a:spcPct val="120000"/>
              </a:lnSpc>
            </a:pPr>
            <a:r>
              <a:rPr lang="en-US" altLang="ko-KR" sz="1800" kern="0" dirty="0">
                <a:solidFill>
                  <a:srgbClr val="000000"/>
                </a:solidFill>
                <a:latin typeface="*#�°��-Identity-H"/>
                <a:ea typeface="*#�°��-Identity-H"/>
              </a:rPr>
              <a:t>2</a:t>
            </a:r>
            <a:r>
              <a:rPr lang="en-US" altLang="ko-KR" sz="1800" kern="0" spc="0" dirty="0">
                <a:solidFill>
                  <a:srgbClr val="000000"/>
                </a:solidFill>
                <a:effectLst/>
                <a:latin typeface="*#�°��-Identity-H"/>
                <a:ea typeface="*#�°��-Identity-H"/>
              </a:rPr>
              <a:t>. KMV and Revised KMV Models</a:t>
            </a:r>
            <a:endParaRPr lang="en-US" altLang="ko-KR" sz="1800" kern="0" spc="0" dirty="0">
              <a:solidFill>
                <a:srgbClr val="000000"/>
              </a:solidFill>
              <a:effectLst/>
              <a:latin typeface="함초롬바탕" panose="02030604000101010101" pitchFamily="18" charset="-128"/>
            </a:endParaRPr>
          </a:p>
          <a:p>
            <a:pPr marL="0" marR="0" indent="0" algn="just" fontAlgn="base" latinLnBrk="1">
              <a:lnSpc>
                <a:spcPct val="120000"/>
              </a:lnSpc>
            </a:pPr>
            <a:endParaRPr lang="en-US" altLang="ko-KR" sz="1800" kern="0" spc="0" dirty="0">
              <a:solidFill>
                <a:srgbClr val="000000"/>
              </a:solidFill>
              <a:effectLst/>
              <a:latin typeface="함초롬바탕" panose="02030604000101010101" pitchFamily="18" charset="-128"/>
            </a:endParaRPr>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p:txBody>
      </p:sp>
      <p:sp>
        <p:nvSpPr>
          <p:cNvPr id="5" name="文本框 4">
            <a:extLst>
              <a:ext uri="{FF2B5EF4-FFF2-40B4-BE49-F238E27FC236}">
                <a16:creationId xmlns:a16="http://schemas.microsoft.com/office/drawing/2014/main" id="{02DADADE-3FE8-3DB7-2601-6BC86CC4C4CA}"/>
              </a:ext>
            </a:extLst>
          </p:cNvPr>
          <p:cNvSpPr txBox="1"/>
          <p:nvPr/>
        </p:nvSpPr>
        <p:spPr>
          <a:xfrm>
            <a:off x="576673" y="1638567"/>
            <a:ext cx="8109359" cy="3913635"/>
          </a:xfrm>
          <a:prstGeom prst="rect">
            <a:avLst/>
          </a:prstGeom>
          <a:noFill/>
          <a:scene3d>
            <a:camera prst="obliqueBottomLeft"/>
            <a:lightRig rig="threePt" dir="t"/>
          </a:scene3d>
        </p:spPr>
        <p:txBody>
          <a:bodyPr wrap="square">
            <a:spAutoFit/>
          </a:bodyPr>
          <a:lstStyle/>
          <a:p>
            <a:pPr marL="0" marR="0" indent="0" algn="just" fontAlgn="base" latinLnBrk="1">
              <a:lnSpc>
                <a:spcPct val="120000"/>
              </a:lnSpc>
            </a:pPr>
            <a:endParaRPr lang="en-US" altLang="ko-KR" sz="1600" kern="0" spc="0" dirty="0">
              <a:solidFill>
                <a:srgbClr val="000000"/>
              </a:solidFill>
              <a:effectLst/>
              <a:latin typeface="*#�°��-Identity-H"/>
              <a:ea typeface="*#�°��-Identity-H"/>
            </a:endParaRPr>
          </a:p>
          <a:p>
            <a:pPr marL="0" marR="0" indent="0" algn="just" fontAlgn="base" latinLnBrk="1">
              <a:lnSpc>
                <a:spcPct val="120000"/>
              </a:lnSpc>
            </a:pPr>
            <a:r>
              <a:rPr lang="en-US" altLang="ko-KR" sz="1600" kern="0" spc="20" dirty="0">
                <a:solidFill>
                  <a:srgbClr val="000000"/>
                </a:solidFill>
                <a:latin typeface="한양신명조"/>
              </a:rPr>
              <a:t>(1) Foundational Work: Merton Model and Early Extensions</a:t>
            </a:r>
          </a:p>
          <a:p>
            <a:pPr marL="0" marR="0" indent="0" algn="just" fontAlgn="base" latinLnBrk="1">
              <a:lnSpc>
                <a:spcPct val="120000"/>
              </a:lnSpc>
            </a:pPr>
            <a:r>
              <a:rPr lang="en-US" altLang="ko-KR" sz="1600" kern="0" spc="20" dirty="0">
                <a:solidFill>
                  <a:srgbClr val="000000"/>
                </a:solidFill>
                <a:latin typeface="한양신명조"/>
              </a:rPr>
              <a:t>Merton (1974): Introduced the contingent claims model, treating equity as a call option on a firm's assets, forming the basis of structural credit risk modeling.</a:t>
            </a:r>
          </a:p>
          <a:p>
            <a:pPr marL="0" marR="0" indent="0" algn="just" fontAlgn="base" latinLnBrk="1">
              <a:lnSpc>
                <a:spcPct val="120000"/>
              </a:lnSpc>
            </a:pPr>
            <a:r>
              <a:rPr lang="en-US" altLang="ko-KR" sz="1600" kern="0" spc="20" dirty="0">
                <a:solidFill>
                  <a:srgbClr val="000000"/>
                </a:solidFill>
                <a:latin typeface="한양신명조"/>
              </a:rPr>
              <a:t>Black and Cox (1976): Added constraints on refinancing to the model.</a:t>
            </a:r>
          </a:p>
          <a:p>
            <a:pPr marL="0" marR="0" indent="0" algn="just" fontAlgn="base" latinLnBrk="1">
              <a:lnSpc>
                <a:spcPct val="120000"/>
              </a:lnSpc>
            </a:pPr>
            <a:r>
              <a:rPr lang="en-US" altLang="ko-KR" sz="1600" kern="0" spc="20" dirty="0">
                <a:solidFill>
                  <a:srgbClr val="000000"/>
                </a:solidFill>
                <a:latin typeface="한양신명조"/>
              </a:rPr>
              <a:t>Geske (1977): Incorporated compound options for handling multiple payment obligations.</a:t>
            </a:r>
          </a:p>
          <a:p>
            <a:pPr marL="0" marR="0" indent="0" algn="just" fontAlgn="base" latinLnBrk="1">
              <a:lnSpc>
                <a:spcPct val="120000"/>
              </a:lnSpc>
            </a:pPr>
            <a:r>
              <a:rPr lang="en-US" altLang="ko-KR" sz="1600" kern="0" spc="20" dirty="0">
                <a:solidFill>
                  <a:srgbClr val="000000"/>
                </a:solidFill>
                <a:latin typeface="한양신명조"/>
              </a:rPr>
              <a:t>Turnbull (1979): Refined the model by including corporate taxes and bankruptcy costs.</a:t>
            </a:r>
          </a:p>
          <a:p>
            <a:pPr marL="0" marR="0" indent="0" algn="just" fontAlgn="base" latinLnBrk="1">
              <a:lnSpc>
                <a:spcPct val="120000"/>
              </a:lnSpc>
            </a:pPr>
            <a:endParaRPr lang="en-US" altLang="ko-KR" sz="1600" kern="0" spc="20" dirty="0">
              <a:solidFill>
                <a:srgbClr val="000000"/>
              </a:solidFill>
              <a:latin typeface="한양신명조"/>
            </a:endParaRPr>
          </a:p>
          <a:p>
            <a:pPr marL="0" marR="0" indent="0" algn="just" fontAlgn="base" latinLnBrk="1">
              <a:lnSpc>
                <a:spcPct val="120000"/>
              </a:lnSpc>
            </a:pPr>
            <a:r>
              <a:rPr lang="en-US" altLang="ko-KR" sz="1600" kern="0" spc="20" dirty="0">
                <a:solidFill>
                  <a:srgbClr val="000000"/>
                </a:solidFill>
                <a:latin typeface="한양신명조"/>
              </a:rPr>
              <a:t>(2) Practical Applications:</a:t>
            </a:r>
          </a:p>
          <a:p>
            <a:pPr marL="0" marR="0" indent="0" algn="just" fontAlgn="base" latinLnBrk="1">
              <a:lnSpc>
                <a:spcPct val="120000"/>
              </a:lnSpc>
            </a:pPr>
            <a:r>
              <a:rPr lang="en-US" altLang="ko-KR" sz="1600" kern="0" spc="20" dirty="0">
                <a:solidFill>
                  <a:srgbClr val="000000"/>
                </a:solidFill>
                <a:latin typeface="한양신명조"/>
              </a:rPr>
              <a:t>Marcus and Shaked (1984): Assessed the actuarial fairness of FDIC deposit insurance using the DD model.</a:t>
            </a:r>
          </a:p>
          <a:p>
            <a:pPr marL="0" marR="0" indent="0" algn="just" fontAlgn="base" latinLnBrk="1">
              <a:lnSpc>
                <a:spcPct val="120000"/>
              </a:lnSpc>
            </a:pPr>
            <a:r>
              <a:rPr lang="en-US" altLang="ko-KR" sz="1600" kern="0" spc="20" dirty="0">
                <a:solidFill>
                  <a:srgbClr val="000000"/>
                </a:solidFill>
                <a:latin typeface="한양신명조"/>
              </a:rPr>
              <a:t>KMV and Moody's (1974, commercialized in 2002): Developed practical tools for credit risk assessment based on Merton’s framework (</a:t>
            </a:r>
            <a:r>
              <a:rPr lang="en-US" altLang="ko-KR" sz="1600" kern="0" spc="20" dirty="0" err="1">
                <a:solidFill>
                  <a:srgbClr val="000000"/>
                </a:solidFill>
                <a:latin typeface="한양신명조"/>
              </a:rPr>
              <a:t>Kealhofer</a:t>
            </a:r>
            <a:r>
              <a:rPr lang="en-US" altLang="ko-KR" sz="1600" kern="0" spc="20" dirty="0">
                <a:solidFill>
                  <a:srgbClr val="000000"/>
                </a:solidFill>
                <a:latin typeface="한양신명조"/>
              </a:rPr>
              <a:t>, </a:t>
            </a:r>
            <a:r>
              <a:rPr lang="en-US" altLang="ko-KR" sz="1600" kern="0" spc="20" dirty="0" err="1">
                <a:solidFill>
                  <a:srgbClr val="000000"/>
                </a:solidFill>
                <a:latin typeface="한양신명조"/>
              </a:rPr>
              <a:t>McQuown</a:t>
            </a:r>
            <a:r>
              <a:rPr lang="en-US" altLang="ko-KR" sz="1600" kern="0" spc="20" dirty="0">
                <a:solidFill>
                  <a:srgbClr val="000000"/>
                </a:solidFill>
                <a:latin typeface="한양신명조"/>
              </a:rPr>
              <a:t>, Vasicek, 2001).</a:t>
            </a:r>
          </a:p>
        </p:txBody>
      </p:sp>
    </p:spTree>
    <p:extLst>
      <p:ext uri="{BB962C8B-B14F-4D97-AF65-F5344CB8AC3E}">
        <p14:creationId xmlns:p14="http://schemas.microsoft.com/office/powerpoint/2010/main" val="4047917148"/>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00298-D50A-52AF-1AEB-7AF7D95D4982}"/>
            </a:ext>
          </a:extLst>
        </p:cNvPr>
        <p:cNvGrpSpPr/>
        <p:nvPr/>
      </p:nvGrpSpPr>
      <p:grpSpPr>
        <a:xfrm>
          <a:off x="0" y="0"/>
          <a:ext cx="0" cy="0"/>
          <a:chOff x="0" y="0"/>
          <a:chExt cx="0" cy="0"/>
        </a:xfrm>
      </p:grpSpPr>
      <p:sp>
        <p:nvSpPr>
          <p:cNvPr id="173" name="슬라이드 번호 개체 틀 8">
            <a:extLst>
              <a:ext uri="{FF2B5EF4-FFF2-40B4-BE49-F238E27FC236}">
                <a16:creationId xmlns:a16="http://schemas.microsoft.com/office/drawing/2014/main" id="{584F7617-37F7-9991-E109-AACA7BC0A963}"/>
              </a:ext>
            </a:extLst>
          </p:cNvPr>
          <p:cNvSpPr>
            <a:spLocks noGrp="1"/>
          </p:cNvSpPr>
          <p:nvPr>
            <p:ph type="sldNum" sz="quarter" idx="12"/>
          </p:nvPr>
        </p:nvSpPr>
        <p:spPr>
          <a:xfrm>
            <a:off x="3543300" y="6492875"/>
            <a:ext cx="2057400" cy="365125"/>
          </a:xfrm>
        </p:spPr>
        <p:txBody>
          <a:bodyPr/>
          <a:lstStyle/>
          <a:p>
            <a:pPr lvl="0">
              <a:defRPr/>
            </a:pPr>
            <a:fld id="{4ADD5A9D-D08D-461C-9A50-E2568218B5D5}" type="slidenum">
              <a:rPr lang="en-US" altLang="en-US"/>
              <a:pPr lvl="0">
                <a:defRPr/>
              </a:pPr>
              <a:t>6</a:t>
            </a:fld>
            <a:endParaRPr lang="en-US" altLang="en-US"/>
          </a:p>
        </p:txBody>
      </p:sp>
      <p:sp>
        <p:nvSpPr>
          <p:cNvPr id="177" name="직사각형 176">
            <a:extLst>
              <a:ext uri="{FF2B5EF4-FFF2-40B4-BE49-F238E27FC236}">
                <a16:creationId xmlns:a16="http://schemas.microsoft.com/office/drawing/2014/main" id="{889F102A-CCC3-AF40-AC93-582D1B208D04}"/>
              </a:ext>
            </a:extLst>
          </p:cNvPr>
          <p:cNvSpPr/>
          <p:nvPr/>
        </p:nvSpPr>
        <p:spPr>
          <a:xfrm>
            <a:off x="5267378" y="4038583"/>
            <a:ext cx="1631344" cy="338554"/>
          </a:xfrm>
          <a:prstGeom prst="rect">
            <a:avLst/>
          </a:prstGeom>
        </p:spPr>
        <p:txBody>
          <a:bodyPr wrap="none">
            <a:spAutoFit/>
          </a:bodyPr>
          <a:lstStyle/>
          <a:p>
            <a:pPr algn="ctr">
              <a:defRPr/>
            </a:pPr>
            <a:r>
              <a:rPr lang="en-US" altLang="ko-KR" sz="1600">
                <a:solidFill>
                  <a:schemeClr val="bg1"/>
                </a:solidFill>
                <a:latin typeface="나눔스퀘어 Bold"/>
                <a:ea typeface="나눔스퀘어 Bold"/>
              </a:rPr>
              <a:t>Characteristics</a:t>
            </a:r>
            <a:endParaRPr lang="ko-KR" altLang="en-US" sz="1200">
              <a:solidFill>
                <a:schemeClr val="bg1"/>
              </a:solidFill>
              <a:latin typeface="나눔스퀘어 Bold"/>
              <a:ea typeface="나눔스퀘어 Bold"/>
            </a:endParaRPr>
          </a:p>
        </p:txBody>
      </p:sp>
      <p:sp>
        <p:nvSpPr>
          <p:cNvPr id="39" name="TextBox 38">
            <a:extLst>
              <a:ext uri="{FF2B5EF4-FFF2-40B4-BE49-F238E27FC236}">
                <a16:creationId xmlns:a16="http://schemas.microsoft.com/office/drawing/2014/main" id="{6198FC83-9556-2B7D-B18F-5FEE12AC505A}"/>
              </a:ext>
            </a:extLst>
          </p:cNvPr>
          <p:cNvSpPr txBox="1"/>
          <p:nvPr/>
        </p:nvSpPr>
        <p:spPr>
          <a:xfrm>
            <a:off x="2274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2</a:t>
            </a:r>
            <a:endParaRPr lang="ko-KR" altLang="en-US" sz="8800">
              <a:solidFill>
                <a:srgbClr val="B00026"/>
              </a:solidFill>
              <a:latin typeface="나눔스퀘어 Bold"/>
              <a:ea typeface="나눔스퀘어 Bold"/>
            </a:endParaRPr>
          </a:p>
        </p:txBody>
      </p:sp>
      <p:sp>
        <p:nvSpPr>
          <p:cNvPr id="40" name="직사각형 39">
            <a:extLst>
              <a:ext uri="{FF2B5EF4-FFF2-40B4-BE49-F238E27FC236}">
                <a16:creationId xmlns:a16="http://schemas.microsoft.com/office/drawing/2014/main" id="{959EE44B-29AC-F649-7B1C-EF50D230709F}"/>
              </a:ext>
            </a:extLst>
          </p:cNvPr>
          <p:cNvSpPr/>
          <p:nvPr/>
        </p:nvSpPr>
        <p:spPr>
          <a:xfrm>
            <a:off x="1185653" y="412754"/>
            <a:ext cx="2077900" cy="548039"/>
          </a:xfrm>
          <a:prstGeom prst="rect">
            <a:avLst/>
          </a:prstGeom>
          <a:noFill/>
          <a:scene3d>
            <a:camera prst="obliqueBottomLeft"/>
            <a:lightRig rig="threePt" dir="t"/>
          </a:scene3d>
        </p:spPr>
        <p:txBody>
          <a:bodyPr wrap="none">
            <a:spAutoFit/>
          </a:bodyPr>
          <a:lstStyle/>
          <a:p>
            <a:pPr algn="just">
              <a:lnSpc>
                <a:spcPct val="150000"/>
              </a:lnSpc>
              <a:spcBef>
                <a:spcPts val="0"/>
              </a:spcBef>
              <a:spcAft>
                <a:spcPts val="0"/>
              </a:spcAft>
              <a:defRPr/>
            </a:pPr>
            <a:r>
              <a:rPr lang="EN-US" sz="2000" b="1" i="0" u="none" strike="noStrike"/>
              <a:t>Literature Review</a:t>
            </a:r>
            <a:endParaRPr lang="en-US" altLang="ko-KR" sz="2000" b="1">
              <a:solidFill>
                <a:srgbClr val="3C3B39"/>
              </a:solidFill>
              <a:latin typeface="나눔스퀘어 ExtraBold"/>
              <a:ea typeface="나눔스퀘어 ExtraBold"/>
            </a:endParaRPr>
          </a:p>
        </p:txBody>
      </p:sp>
      <p:sp>
        <p:nvSpPr>
          <p:cNvPr id="181" name="TextBox 180">
            <a:extLst>
              <a:ext uri="{FF2B5EF4-FFF2-40B4-BE49-F238E27FC236}">
                <a16:creationId xmlns:a16="http://schemas.microsoft.com/office/drawing/2014/main" id="{53484E4B-43CC-5C09-4C98-11722C683236}"/>
              </a:ext>
            </a:extLst>
          </p:cNvPr>
          <p:cNvSpPr txBox="1"/>
          <p:nvPr/>
        </p:nvSpPr>
        <p:spPr>
          <a:xfrm>
            <a:off x="457968" y="1281555"/>
            <a:ext cx="8228064" cy="3257238"/>
          </a:xfrm>
          <a:prstGeom prst="rect">
            <a:avLst/>
          </a:prstGeom>
          <a:noFill/>
          <a:scene3d>
            <a:camera prst="obliqueBottomLeft"/>
            <a:lightRig rig="threePt" dir="t"/>
          </a:scene3d>
        </p:spPr>
        <p:txBody>
          <a:bodyPr wrap="square">
            <a:spAutoFit/>
          </a:bodyPr>
          <a:lstStyle/>
          <a:p>
            <a:pPr algn="just" fontAlgn="base">
              <a:lnSpc>
                <a:spcPct val="120000"/>
              </a:lnSpc>
            </a:pPr>
            <a:r>
              <a:rPr lang="en-US" altLang="ko-KR" sz="1800" kern="0" dirty="0">
                <a:solidFill>
                  <a:srgbClr val="000000"/>
                </a:solidFill>
                <a:latin typeface="*#�°��-Identity-H"/>
                <a:ea typeface="*#�°��-Identity-H"/>
              </a:rPr>
              <a:t>2</a:t>
            </a:r>
            <a:r>
              <a:rPr lang="en-US" altLang="ko-KR" sz="1800" kern="0" spc="0" dirty="0">
                <a:solidFill>
                  <a:srgbClr val="000000"/>
                </a:solidFill>
                <a:effectLst/>
                <a:latin typeface="*#�°��-Identity-H"/>
                <a:ea typeface="*#�°��-Identity-H"/>
              </a:rPr>
              <a:t>. KMV and Revised KMV Models</a:t>
            </a:r>
            <a:endParaRPr lang="en-US" altLang="ko-KR" sz="1800" kern="0" spc="0" dirty="0">
              <a:solidFill>
                <a:srgbClr val="000000"/>
              </a:solidFill>
              <a:effectLst/>
              <a:latin typeface="함초롬바탕" panose="02030604000101010101" pitchFamily="18" charset="-128"/>
            </a:endParaRPr>
          </a:p>
          <a:p>
            <a:pPr marL="0" marR="0" indent="0" algn="just" fontAlgn="base" latinLnBrk="1">
              <a:lnSpc>
                <a:spcPct val="120000"/>
              </a:lnSpc>
            </a:pPr>
            <a:endParaRPr lang="en-US" altLang="ko-KR" sz="1800" kern="0" spc="0" dirty="0">
              <a:solidFill>
                <a:srgbClr val="000000"/>
              </a:solidFill>
              <a:effectLst/>
              <a:latin typeface="함초롬바탕" panose="02030604000101010101" pitchFamily="18" charset="-128"/>
            </a:endParaRPr>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p:txBody>
      </p:sp>
      <p:sp>
        <p:nvSpPr>
          <p:cNvPr id="5" name="文本框 4">
            <a:extLst>
              <a:ext uri="{FF2B5EF4-FFF2-40B4-BE49-F238E27FC236}">
                <a16:creationId xmlns:a16="http://schemas.microsoft.com/office/drawing/2014/main" id="{74CC722C-9864-8B0D-F736-CE915880F2B4}"/>
              </a:ext>
            </a:extLst>
          </p:cNvPr>
          <p:cNvSpPr txBox="1"/>
          <p:nvPr/>
        </p:nvSpPr>
        <p:spPr>
          <a:xfrm>
            <a:off x="517320" y="1667588"/>
            <a:ext cx="8109359" cy="4800032"/>
          </a:xfrm>
          <a:prstGeom prst="rect">
            <a:avLst/>
          </a:prstGeom>
          <a:noFill/>
          <a:scene3d>
            <a:camera prst="obliqueBottomLeft"/>
            <a:lightRig rig="threePt" dir="t"/>
          </a:scene3d>
        </p:spPr>
        <p:txBody>
          <a:bodyPr wrap="square">
            <a:spAutoFit/>
          </a:bodyPr>
          <a:lstStyle/>
          <a:p>
            <a:pPr marL="0" marR="0" indent="0" algn="just" fontAlgn="base" latinLnBrk="1">
              <a:lnSpc>
                <a:spcPct val="120000"/>
              </a:lnSpc>
            </a:pPr>
            <a:r>
              <a:rPr lang="en-US" altLang="ko-KR" sz="1600" kern="0" spc="20" dirty="0">
                <a:solidFill>
                  <a:srgbClr val="000000"/>
                </a:solidFill>
                <a:latin typeface="한양신명조"/>
              </a:rPr>
              <a:t>(3) Critiques and Enhancements:</a:t>
            </a:r>
          </a:p>
          <a:p>
            <a:pPr marL="0" marR="0" indent="0" algn="just" fontAlgn="base" latinLnBrk="1">
              <a:lnSpc>
                <a:spcPct val="120000"/>
              </a:lnSpc>
            </a:pPr>
            <a:r>
              <a:rPr lang="en-US" altLang="ko-KR" sz="1600" kern="0" spc="20" dirty="0" err="1">
                <a:solidFill>
                  <a:srgbClr val="000000"/>
                </a:solidFill>
                <a:latin typeface="한양신명조"/>
              </a:rPr>
              <a:t>Sobehart</a:t>
            </a:r>
            <a:r>
              <a:rPr lang="en-US" altLang="ko-KR" sz="1600" kern="0" spc="20" dirty="0">
                <a:solidFill>
                  <a:srgbClr val="000000"/>
                </a:solidFill>
                <a:latin typeface="한양신명조"/>
              </a:rPr>
              <a:t> and Keenan (1999, 2002), Falkenstein and Boral (2001): Critically assessed the model's predictive limitations.</a:t>
            </a:r>
          </a:p>
          <a:p>
            <a:pPr marL="0" marR="0" indent="0" algn="just" fontAlgn="base" latinLnBrk="1">
              <a:lnSpc>
                <a:spcPct val="120000"/>
              </a:lnSpc>
            </a:pPr>
            <a:r>
              <a:rPr lang="en-US" altLang="ko-KR" sz="1600" kern="0" spc="20" dirty="0">
                <a:solidFill>
                  <a:srgbClr val="000000"/>
                </a:solidFill>
                <a:latin typeface="한양신명조"/>
              </a:rPr>
              <a:t>Stein (2000), </a:t>
            </a:r>
            <a:r>
              <a:rPr lang="en-US" altLang="ko-KR" sz="1600" kern="0" spc="20" dirty="0" err="1">
                <a:solidFill>
                  <a:srgbClr val="000000"/>
                </a:solidFill>
                <a:latin typeface="한양신명조"/>
              </a:rPr>
              <a:t>Sobehart</a:t>
            </a:r>
            <a:r>
              <a:rPr lang="en-US" altLang="ko-KR" sz="1600" kern="0" spc="20" dirty="0">
                <a:solidFill>
                  <a:srgbClr val="000000"/>
                </a:solidFill>
                <a:latin typeface="한양신명조"/>
              </a:rPr>
              <a:t> and Stein (2000): Highlighted deficiencies and proposed refinements to address its weaknesses.</a:t>
            </a:r>
          </a:p>
          <a:p>
            <a:pPr marL="0" marR="0" indent="0" algn="just" fontAlgn="base" latinLnBrk="1">
              <a:lnSpc>
                <a:spcPct val="120000"/>
              </a:lnSpc>
            </a:pPr>
            <a:r>
              <a:rPr lang="en-US" altLang="ko-KR" sz="1600" kern="0" spc="20" dirty="0">
                <a:solidFill>
                  <a:srgbClr val="000000"/>
                </a:solidFill>
                <a:latin typeface="한양신명조"/>
              </a:rPr>
              <a:t>(4)Predictive Power</a:t>
            </a:r>
          </a:p>
          <a:p>
            <a:pPr marL="0" marR="0" indent="0" algn="just" fontAlgn="base" latinLnBrk="1">
              <a:lnSpc>
                <a:spcPct val="120000"/>
              </a:lnSpc>
            </a:pPr>
            <a:r>
              <a:rPr lang="en-US" altLang="ko-KR" sz="1600" kern="0" spc="20" dirty="0">
                <a:solidFill>
                  <a:srgbClr val="000000"/>
                </a:solidFill>
                <a:latin typeface="한양신명조"/>
              </a:rPr>
              <a:t>Duffie, </a:t>
            </a:r>
            <a:r>
              <a:rPr lang="en-US" altLang="ko-KR" sz="1600" kern="0" spc="20" dirty="0" err="1">
                <a:solidFill>
                  <a:srgbClr val="000000"/>
                </a:solidFill>
                <a:latin typeface="한양신명조"/>
              </a:rPr>
              <a:t>Saita</a:t>
            </a:r>
            <a:r>
              <a:rPr lang="en-US" altLang="ko-KR" sz="1600" kern="0" spc="20" dirty="0">
                <a:solidFill>
                  <a:srgbClr val="000000"/>
                </a:solidFill>
                <a:latin typeface="한양신명조"/>
              </a:rPr>
              <a:t>, and Wang (2007): Demonstrated the significant predictive capability of Merton DD in forecasting default term structures.</a:t>
            </a:r>
          </a:p>
          <a:p>
            <a:pPr marL="0" marR="0" indent="0" algn="just" fontAlgn="base" latinLnBrk="1">
              <a:lnSpc>
                <a:spcPct val="120000"/>
              </a:lnSpc>
            </a:pPr>
            <a:r>
              <a:rPr lang="en-US" altLang="ko-KR" sz="1600" kern="0" spc="20" dirty="0" err="1">
                <a:solidFill>
                  <a:srgbClr val="000000"/>
                </a:solidFill>
                <a:latin typeface="한양신명조"/>
              </a:rPr>
              <a:t>Gropp</a:t>
            </a:r>
            <a:r>
              <a:rPr lang="en-US" altLang="ko-KR" sz="1600" kern="0" spc="20" dirty="0">
                <a:solidFill>
                  <a:srgbClr val="000000"/>
                </a:solidFill>
                <a:latin typeface="한양신명조"/>
              </a:rPr>
              <a:t> et al. (2006): Found DD moderately effective in predicting bank downgrades over a 12–18 month horizon.</a:t>
            </a:r>
          </a:p>
          <a:p>
            <a:pPr marL="0" marR="0" indent="0" algn="just" fontAlgn="base" latinLnBrk="1">
              <a:lnSpc>
                <a:spcPct val="120000"/>
              </a:lnSpc>
            </a:pPr>
            <a:r>
              <a:rPr lang="en-US" altLang="ko-KR" sz="1600" kern="0" spc="20" dirty="0">
                <a:solidFill>
                  <a:srgbClr val="000000"/>
                </a:solidFill>
                <a:latin typeface="한양신명조"/>
              </a:rPr>
              <a:t>Bharath and Shumway (2008): Highlighted DD’s utility for forecasting defaults but noted its limitations as a sufficient statistic.</a:t>
            </a:r>
          </a:p>
          <a:p>
            <a:pPr marL="0" marR="0" indent="0" algn="just" fontAlgn="base" latinLnBrk="1">
              <a:lnSpc>
                <a:spcPct val="120000"/>
              </a:lnSpc>
            </a:pPr>
            <a:r>
              <a:rPr lang="en-US" altLang="ko-KR" sz="1600" kern="0" spc="20" dirty="0">
                <a:solidFill>
                  <a:srgbClr val="000000"/>
                </a:solidFill>
                <a:latin typeface="한양신명조"/>
              </a:rPr>
              <a:t>Harada et al. (2010): Observed that DD rises significantly only shortly before bank failures, limiting its early warning capability.</a:t>
            </a:r>
          </a:p>
          <a:p>
            <a:pPr marL="0" marR="0" indent="0" algn="just" fontAlgn="base" latinLnBrk="1">
              <a:lnSpc>
                <a:spcPct val="120000"/>
              </a:lnSpc>
            </a:pPr>
            <a:r>
              <a:rPr lang="en-US" altLang="ko-KR" sz="1600" kern="0" spc="20" dirty="0" err="1">
                <a:solidFill>
                  <a:srgbClr val="000000"/>
                </a:solidFill>
                <a:latin typeface="한양신명조"/>
              </a:rPr>
              <a:t>Coffinet</a:t>
            </a:r>
            <a:r>
              <a:rPr lang="en-US" altLang="ko-KR" sz="1600" kern="0" spc="20" dirty="0">
                <a:solidFill>
                  <a:srgbClr val="000000"/>
                </a:solidFill>
                <a:latin typeface="한양신명조"/>
              </a:rPr>
              <a:t> et al. (2010), </a:t>
            </a:r>
            <a:r>
              <a:rPr lang="en-US" altLang="ko-KR" sz="1600" kern="0" spc="20" dirty="0" err="1">
                <a:solidFill>
                  <a:srgbClr val="000000"/>
                </a:solidFill>
                <a:latin typeface="한양신명조"/>
              </a:rPr>
              <a:t>Castrén</a:t>
            </a:r>
            <a:r>
              <a:rPr lang="en-US" altLang="ko-KR" sz="1600" kern="0" spc="20" dirty="0">
                <a:solidFill>
                  <a:srgbClr val="000000"/>
                </a:solidFill>
                <a:latin typeface="한양신명조"/>
              </a:rPr>
              <a:t> and </a:t>
            </a:r>
            <a:r>
              <a:rPr lang="en-US" altLang="ko-KR" sz="1600" kern="0" spc="20" dirty="0" err="1">
                <a:solidFill>
                  <a:srgbClr val="000000"/>
                </a:solidFill>
                <a:latin typeface="한양신명조"/>
              </a:rPr>
              <a:t>Kavonius</a:t>
            </a:r>
            <a:r>
              <a:rPr lang="en-US" altLang="ko-KR" sz="1600" kern="0" spc="20" dirty="0">
                <a:solidFill>
                  <a:srgbClr val="000000"/>
                </a:solidFill>
                <a:latin typeface="한양신명조"/>
              </a:rPr>
              <a:t> (2009): Found similar trends, showing DD increases comparatively late during financial crises.</a:t>
            </a:r>
          </a:p>
        </p:txBody>
      </p:sp>
    </p:spTree>
    <p:extLst>
      <p:ext uri="{BB962C8B-B14F-4D97-AF65-F5344CB8AC3E}">
        <p14:creationId xmlns:p14="http://schemas.microsoft.com/office/powerpoint/2010/main" val="1628343370"/>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065B9-90EA-1504-7C91-ED098F1FA746}"/>
            </a:ext>
          </a:extLst>
        </p:cNvPr>
        <p:cNvGrpSpPr/>
        <p:nvPr/>
      </p:nvGrpSpPr>
      <p:grpSpPr>
        <a:xfrm>
          <a:off x="0" y="0"/>
          <a:ext cx="0" cy="0"/>
          <a:chOff x="0" y="0"/>
          <a:chExt cx="0" cy="0"/>
        </a:xfrm>
      </p:grpSpPr>
      <p:sp>
        <p:nvSpPr>
          <p:cNvPr id="173" name="슬라이드 번호 개체 틀 8">
            <a:extLst>
              <a:ext uri="{FF2B5EF4-FFF2-40B4-BE49-F238E27FC236}">
                <a16:creationId xmlns:a16="http://schemas.microsoft.com/office/drawing/2014/main" id="{875573BC-6C82-3DE3-BA56-3D9210458451}"/>
              </a:ext>
            </a:extLst>
          </p:cNvPr>
          <p:cNvSpPr>
            <a:spLocks noGrp="1"/>
          </p:cNvSpPr>
          <p:nvPr>
            <p:ph type="sldNum" sz="quarter" idx="12"/>
          </p:nvPr>
        </p:nvSpPr>
        <p:spPr>
          <a:xfrm>
            <a:off x="3543300" y="6492875"/>
            <a:ext cx="2057400" cy="365125"/>
          </a:xfrm>
        </p:spPr>
        <p:txBody>
          <a:bodyPr/>
          <a:lstStyle/>
          <a:p>
            <a:pPr lvl="0">
              <a:defRPr/>
            </a:pPr>
            <a:fld id="{4ADD5A9D-D08D-461C-9A50-E2568218B5D5}" type="slidenum">
              <a:rPr lang="en-US" altLang="en-US"/>
              <a:pPr lvl="0">
                <a:defRPr/>
              </a:pPr>
              <a:t>7</a:t>
            </a:fld>
            <a:endParaRPr lang="en-US" altLang="en-US"/>
          </a:p>
        </p:txBody>
      </p:sp>
      <p:sp>
        <p:nvSpPr>
          <p:cNvPr id="177" name="직사각형 176">
            <a:extLst>
              <a:ext uri="{FF2B5EF4-FFF2-40B4-BE49-F238E27FC236}">
                <a16:creationId xmlns:a16="http://schemas.microsoft.com/office/drawing/2014/main" id="{1A169CFD-2354-AA48-2ECA-D58BC07F5C67}"/>
              </a:ext>
            </a:extLst>
          </p:cNvPr>
          <p:cNvSpPr/>
          <p:nvPr/>
        </p:nvSpPr>
        <p:spPr>
          <a:xfrm>
            <a:off x="5267378" y="4038583"/>
            <a:ext cx="1631344" cy="338554"/>
          </a:xfrm>
          <a:prstGeom prst="rect">
            <a:avLst/>
          </a:prstGeom>
        </p:spPr>
        <p:txBody>
          <a:bodyPr wrap="none">
            <a:spAutoFit/>
          </a:bodyPr>
          <a:lstStyle/>
          <a:p>
            <a:pPr algn="ctr">
              <a:defRPr/>
            </a:pPr>
            <a:r>
              <a:rPr lang="en-US" altLang="ko-KR" sz="1600">
                <a:solidFill>
                  <a:schemeClr val="bg1"/>
                </a:solidFill>
                <a:latin typeface="나눔스퀘어 Bold"/>
                <a:ea typeface="나눔스퀘어 Bold"/>
              </a:rPr>
              <a:t>Characteristics</a:t>
            </a:r>
            <a:endParaRPr lang="ko-KR" altLang="en-US" sz="1200">
              <a:solidFill>
                <a:schemeClr val="bg1"/>
              </a:solidFill>
              <a:latin typeface="나눔스퀘어 Bold"/>
              <a:ea typeface="나눔스퀘어 Bold"/>
            </a:endParaRPr>
          </a:p>
        </p:txBody>
      </p:sp>
      <p:sp>
        <p:nvSpPr>
          <p:cNvPr id="39" name="TextBox 38">
            <a:extLst>
              <a:ext uri="{FF2B5EF4-FFF2-40B4-BE49-F238E27FC236}">
                <a16:creationId xmlns:a16="http://schemas.microsoft.com/office/drawing/2014/main" id="{7BFA28DD-26C4-E037-9619-91B77082C452}"/>
              </a:ext>
            </a:extLst>
          </p:cNvPr>
          <p:cNvSpPr txBox="1"/>
          <p:nvPr/>
        </p:nvSpPr>
        <p:spPr>
          <a:xfrm>
            <a:off x="2274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2</a:t>
            </a:r>
            <a:endParaRPr lang="ko-KR" altLang="en-US" sz="8800">
              <a:solidFill>
                <a:srgbClr val="B00026"/>
              </a:solidFill>
              <a:latin typeface="나눔스퀘어 Bold"/>
              <a:ea typeface="나눔스퀘어 Bold"/>
            </a:endParaRPr>
          </a:p>
        </p:txBody>
      </p:sp>
      <p:sp>
        <p:nvSpPr>
          <p:cNvPr id="40" name="직사각형 39">
            <a:extLst>
              <a:ext uri="{FF2B5EF4-FFF2-40B4-BE49-F238E27FC236}">
                <a16:creationId xmlns:a16="http://schemas.microsoft.com/office/drawing/2014/main" id="{71A40089-9249-59B0-BEF8-6D8D1E961D9F}"/>
              </a:ext>
            </a:extLst>
          </p:cNvPr>
          <p:cNvSpPr/>
          <p:nvPr/>
        </p:nvSpPr>
        <p:spPr>
          <a:xfrm>
            <a:off x="1185653" y="412754"/>
            <a:ext cx="2077900" cy="548039"/>
          </a:xfrm>
          <a:prstGeom prst="rect">
            <a:avLst/>
          </a:prstGeom>
          <a:noFill/>
          <a:scene3d>
            <a:camera prst="obliqueBottomLeft"/>
            <a:lightRig rig="threePt" dir="t"/>
          </a:scene3d>
        </p:spPr>
        <p:txBody>
          <a:bodyPr wrap="none">
            <a:spAutoFit/>
          </a:bodyPr>
          <a:lstStyle/>
          <a:p>
            <a:pPr algn="just">
              <a:lnSpc>
                <a:spcPct val="150000"/>
              </a:lnSpc>
              <a:spcBef>
                <a:spcPts val="0"/>
              </a:spcBef>
              <a:spcAft>
                <a:spcPts val="0"/>
              </a:spcAft>
              <a:defRPr/>
            </a:pPr>
            <a:r>
              <a:rPr lang="EN-US" sz="2000" b="1" i="0" u="none" strike="noStrike"/>
              <a:t>Literature Review</a:t>
            </a:r>
            <a:endParaRPr lang="en-US" altLang="ko-KR" sz="2000" b="1">
              <a:solidFill>
                <a:srgbClr val="3C3B39"/>
              </a:solidFill>
              <a:latin typeface="나눔스퀘어 ExtraBold"/>
              <a:ea typeface="나눔스퀘어 ExtraBold"/>
            </a:endParaRPr>
          </a:p>
        </p:txBody>
      </p:sp>
      <p:sp>
        <p:nvSpPr>
          <p:cNvPr id="181" name="TextBox 180">
            <a:extLst>
              <a:ext uri="{FF2B5EF4-FFF2-40B4-BE49-F238E27FC236}">
                <a16:creationId xmlns:a16="http://schemas.microsoft.com/office/drawing/2014/main" id="{15A81DCB-40E4-7881-46C5-CFE83E09C62B}"/>
              </a:ext>
            </a:extLst>
          </p:cNvPr>
          <p:cNvSpPr txBox="1"/>
          <p:nvPr/>
        </p:nvSpPr>
        <p:spPr>
          <a:xfrm>
            <a:off x="457968" y="1281555"/>
            <a:ext cx="8228064" cy="3257238"/>
          </a:xfrm>
          <a:prstGeom prst="rect">
            <a:avLst/>
          </a:prstGeom>
          <a:noFill/>
          <a:scene3d>
            <a:camera prst="obliqueBottomLeft"/>
            <a:lightRig rig="threePt" dir="t"/>
          </a:scene3d>
        </p:spPr>
        <p:txBody>
          <a:bodyPr wrap="square">
            <a:spAutoFit/>
          </a:bodyPr>
          <a:lstStyle/>
          <a:p>
            <a:pPr algn="just" fontAlgn="base">
              <a:lnSpc>
                <a:spcPct val="120000"/>
              </a:lnSpc>
            </a:pPr>
            <a:r>
              <a:rPr lang="en-US" altLang="ko-KR" sz="1800" kern="0" dirty="0">
                <a:solidFill>
                  <a:srgbClr val="000000"/>
                </a:solidFill>
                <a:latin typeface="*#�°��-Identity-H"/>
                <a:ea typeface="*#�°��-Identity-H"/>
              </a:rPr>
              <a:t>2</a:t>
            </a:r>
            <a:r>
              <a:rPr lang="en-US" altLang="ko-KR" sz="1800" kern="0" spc="0" dirty="0">
                <a:solidFill>
                  <a:srgbClr val="000000"/>
                </a:solidFill>
                <a:effectLst/>
                <a:latin typeface="*#�°��-Identity-H"/>
                <a:ea typeface="*#�°��-Identity-H"/>
              </a:rPr>
              <a:t>. KMV and Revised KMV Models</a:t>
            </a:r>
            <a:endParaRPr lang="en-US" altLang="ko-KR" sz="1800" kern="0" spc="0" dirty="0">
              <a:solidFill>
                <a:srgbClr val="000000"/>
              </a:solidFill>
              <a:effectLst/>
              <a:latin typeface="함초롬바탕" panose="02030604000101010101" pitchFamily="18" charset="-128"/>
            </a:endParaRPr>
          </a:p>
          <a:p>
            <a:pPr marL="0" marR="0" indent="0" algn="just" fontAlgn="base" latinLnBrk="1">
              <a:lnSpc>
                <a:spcPct val="120000"/>
              </a:lnSpc>
            </a:pPr>
            <a:endParaRPr lang="en-US" altLang="ko-KR" sz="1800" kern="0" spc="0" dirty="0">
              <a:solidFill>
                <a:srgbClr val="000000"/>
              </a:solidFill>
              <a:effectLst/>
              <a:latin typeface="함초롬바탕" panose="02030604000101010101" pitchFamily="18" charset="-128"/>
            </a:endParaRPr>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a:p>
            <a:pPr indent="114300" algn="just">
              <a:lnSpc>
                <a:spcPct val="175000"/>
              </a:lnSpc>
              <a:spcBef>
                <a:spcPts val="0"/>
              </a:spcBef>
              <a:spcAft>
                <a:spcPts val="0"/>
              </a:spcAft>
              <a:defRPr/>
            </a:pPr>
            <a:endParaRPr lang="EN-US" sz="1580" b="0" i="0" u="none" strike="noStrike" spc="-40" dirty="0"/>
          </a:p>
        </p:txBody>
      </p:sp>
      <p:sp>
        <p:nvSpPr>
          <p:cNvPr id="5" name="文本框 4">
            <a:extLst>
              <a:ext uri="{FF2B5EF4-FFF2-40B4-BE49-F238E27FC236}">
                <a16:creationId xmlns:a16="http://schemas.microsoft.com/office/drawing/2014/main" id="{C91D5495-3659-0045-9C0C-E9D7DA1081B0}"/>
              </a:ext>
            </a:extLst>
          </p:cNvPr>
          <p:cNvSpPr txBox="1"/>
          <p:nvPr/>
        </p:nvSpPr>
        <p:spPr>
          <a:xfrm>
            <a:off x="517320" y="1667588"/>
            <a:ext cx="8109359" cy="2436308"/>
          </a:xfrm>
          <a:prstGeom prst="rect">
            <a:avLst/>
          </a:prstGeom>
          <a:noFill/>
          <a:scene3d>
            <a:camera prst="obliqueBottomLeft"/>
            <a:lightRig rig="threePt" dir="t"/>
          </a:scene3d>
        </p:spPr>
        <p:txBody>
          <a:bodyPr wrap="square">
            <a:spAutoFit/>
          </a:bodyPr>
          <a:lstStyle/>
          <a:p>
            <a:pPr marL="0" marR="0" indent="0" algn="just" fontAlgn="base" latinLnBrk="1">
              <a:lnSpc>
                <a:spcPct val="120000"/>
              </a:lnSpc>
            </a:pPr>
            <a:endParaRPr lang="en-US" altLang="ko-KR" sz="1600" kern="0" spc="0" dirty="0">
              <a:solidFill>
                <a:srgbClr val="000000"/>
              </a:solidFill>
              <a:effectLst/>
              <a:latin typeface="*#�°��-Identity-H"/>
              <a:ea typeface="Cambria" panose="02040503050406030204" pitchFamily="18" charset="0"/>
            </a:endParaRPr>
          </a:p>
          <a:p>
            <a:pPr marL="0" marR="0" indent="0" algn="just" fontAlgn="base" latinLnBrk="1">
              <a:lnSpc>
                <a:spcPct val="120000"/>
              </a:lnSpc>
            </a:pPr>
            <a:r>
              <a:rPr lang="en-US" altLang="ko-KR" sz="1600" kern="0" spc="20" dirty="0">
                <a:solidFill>
                  <a:srgbClr val="000000"/>
                </a:solidFill>
                <a:latin typeface="한양신명조"/>
              </a:rPr>
              <a:t>(5) Enhancements and Broader Applications</a:t>
            </a:r>
          </a:p>
          <a:p>
            <a:pPr marL="0" marR="0" indent="0" algn="just" fontAlgn="base" latinLnBrk="1">
              <a:lnSpc>
                <a:spcPct val="120000"/>
              </a:lnSpc>
            </a:pPr>
            <a:r>
              <a:rPr lang="en-US" altLang="ko-KR" sz="1600" kern="0" spc="20" dirty="0">
                <a:solidFill>
                  <a:srgbClr val="000000"/>
                </a:solidFill>
                <a:latin typeface="한양신명조"/>
              </a:rPr>
              <a:t>Jessen and Lando (2015): Improved DD’s ranking effectiveness for default probabilities with a volatility adjustment under stochastic conditions.</a:t>
            </a:r>
          </a:p>
          <a:p>
            <a:pPr marL="0" marR="0" indent="0" algn="just" fontAlgn="base" latinLnBrk="1">
              <a:lnSpc>
                <a:spcPct val="120000"/>
              </a:lnSpc>
            </a:pPr>
            <a:r>
              <a:rPr lang="en-US" altLang="ko-KR" sz="1600" kern="0" spc="20" dirty="0">
                <a:solidFill>
                  <a:srgbClr val="000000"/>
                </a:solidFill>
                <a:latin typeface="한양신명조"/>
              </a:rPr>
              <a:t>Islam et al. (2022): Provided evidence linking firm-level political risk to DD, expanding the model's application in understanding credit risk dynamics.</a:t>
            </a:r>
          </a:p>
          <a:p>
            <a:pPr marL="0" marR="0" indent="0" algn="just" fontAlgn="base" latinLnBrk="1">
              <a:lnSpc>
                <a:spcPct val="120000"/>
              </a:lnSpc>
            </a:pPr>
            <a:r>
              <a:rPr lang="en-US" altLang="ko-KR" sz="1600" kern="0" spc="20" dirty="0">
                <a:solidFill>
                  <a:srgbClr val="000000"/>
                </a:solidFill>
                <a:latin typeface="한양신명조"/>
              </a:rPr>
              <a:t>Zhang (2022): Confirmed the KMV model’s strong credit risk identification ability, emphasizing the relationship between lower average DD and higher default risk.</a:t>
            </a:r>
          </a:p>
        </p:txBody>
      </p:sp>
    </p:spTree>
    <p:extLst>
      <p:ext uri="{BB962C8B-B14F-4D97-AF65-F5344CB8AC3E}">
        <p14:creationId xmlns:p14="http://schemas.microsoft.com/office/powerpoint/2010/main" val="2193734138"/>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슬라이드 번호 개체 틀 8"/>
          <p:cNvSpPr>
            <a:spLocks noGrp="1"/>
          </p:cNvSpPr>
          <p:nvPr>
            <p:ph type="sldNum" sz="quarter" idx="12"/>
          </p:nvPr>
        </p:nvSpPr>
        <p:spPr/>
        <p:txBody>
          <a:bodyPr/>
          <a:lstStyle/>
          <a:p>
            <a:pPr lvl="0">
              <a:defRPr/>
            </a:pPr>
            <a:fld id="{4ADD5A9D-D08D-461C-9A50-E2568218B5D5}" type="slidenum">
              <a:rPr lang="en-US" altLang="en-US"/>
              <a:pPr lvl="0">
                <a:defRPr/>
              </a:pPr>
              <a:t>8</a:t>
            </a:fld>
            <a:endParaRPr lang="en-US" altLang="en-US"/>
          </a:p>
        </p:txBody>
      </p:sp>
      <p:sp>
        <p:nvSpPr>
          <p:cNvPr id="51" name="TextBox 50"/>
          <p:cNvSpPr txBox="1"/>
          <p:nvPr/>
        </p:nvSpPr>
        <p:spPr>
          <a:xfrm>
            <a:off x="2147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3</a:t>
            </a:r>
            <a:endParaRPr lang="ko-KR" altLang="en-US" sz="8800">
              <a:solidFill>
                <a:srgbClr val="B00026"/>
              </a:solidFill>
              <a:latin typeface="나눔스퀘어 Bold"/>
              <a:ea typeface="나눔스퀘어 Bold"/>
            </a:endParaRPr>
          </a:p>
        </p:txBody>
      </p:sp>
      <p:sp>
        <p:nvSpPr>
          <p:cNvPr id="55" name="TextBox 54"/>
          <p:cNvSpPr txBox="1"/>
          <p:nvPr/>
        </p:nvSpPr>
        <p:spPr>
          <a:xfrm>
            <a:off x="443538" y="1220821"/>
            <a:ext cx="7833590" cy="700448"/>
          </a:xfrm>
          <a:prstGeom prst="rect">
            <a:avLst/>
          </a:prstGeom>
          <a:noFill/>
          <a:scene3d>
            <a:camera prst="obliqueBottomLeft"/>
            <a:lightRig rig="threePt" dir="t"/>
          </a:scene3d>
        </p:spPr>
        <p:txBody>
          <a:bodyPr wrap="square">
            <a:spAutoFit/>
          </a:bodyPr>
          <a:lstStyle/>
          <a:p>
            <a:pPr marL="342900" indent="-342900" algn="just" fontAlgn="base">
              <a:lnSpc>
                <a:spcPct val="120000"/>
              </a:lnSpc>
              <a:buAutoNum type="arabicPeriod"/>
            </a:pPr>
            <a:r>
              <a:rPr lang="en-US" altLang="ko-KR" sz="1800" kern="0" spc="0" dirty="0">
                <a:solidFill>
                  <a:srgbClr val="000000"/>
                </a:solidFill>
                <a:effectLst/>
                <a:latin typeface="*#�°��-Identity-H"/>
                <a:ea typeface="*#�°��-Identity-H"/>
              </a:rPr>
              <a:t>Introduction to the KMV Model</a:t>
            </a:r>
          </a:p>
          <a:p>
            <a:pPr algn="just" fontAlgn="base">
              <a:lnSpc>
                <a:spcPct val="120000"/>
              </a:lnSpc>
            </a:pPr>
            <a:endParaRPr lang="en-US" altLang="ko-KR" sz="1600" kern="0" dirty="0">
              <a:solidFill>
                <a:srgbClr val="000000"/>
              </a:solidFill>
              <a:latin typeface="*#�°��-Identity-H"/>
            </a:endParaRPr>
          </a:p>
        </p:txBody>
      </p:sp>
      <p:pic>
        <p:nvPicPr>
          <p:cNvPr id="17" name="图片 16">
            <a:extLst>
              <a:ext uri="{FF2B5EF4-FFF2-40B4-BE49-F238E27FC236}">
                <a16:creationId xmlns:a16="http://schemas.microsoft.com/office/drawing/2014/main" id="{2A83E826-0D35-C09F-E226-79BA8C46DD9A}"/>
              </a:ext>
            </a:extLst>
          </p:cNvPr>
          <p:cNvPicPr>
            <a:picLocks noChangeAspect="1"/>
          </p:cNvPicPr>
          <p:nvPr/>
        </p:nvPicPr>
        <p:blipFill>
          <a:blip r:embed="rId2"/>
          <a:stretch>
            <a:fillRect/>
          </a:stretch>
        </p:blipFill>
        <p:spPr>
          <a:xfrm>
            <a:off x="555505" y="1571045"/>
            <a:ext cx="7833590" cy="4697049"/>
          </a:xfrm>
          <a:prstGeom prst="rect">
            <a:avLst/>
          </a:prstGeom>
        </p:spPr>
      </p:pic>
      <p:sp>
        <p:nvSpPr>
          <p:cNvPr id="18" name="직사각형 51">
            <a:extLst>
              <a:ext uri="{FF2B5EF4-FFF2-40B4-BE49-F238E27FC236}">
                <a16:creationId xmlns:a16="http://schemas.microsoft.com/office/drawing/2014/main" id="{93EFE86C-6F41-7FCF-48B6-9467BA016B42}"/>
              </a:ext>
            </a:extLst>
          </p:cNvPr>
          <p:cNvSpPr/>
          <p:nvPr/>
        </p:nvSpPr>
        <p:spPr>
          <a:xfrm>
            <a:off x="1158930" y="296009"/>
            <a:ext cx="2253823"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effectLst/>
                <a:latin typeface="한양신명조"/>
                <a:ea typeface="한양신명조"/>
              </a:rPr>
              <a:t>Ⅲ. Model I</a:t>
            </a:r>
            <a:r>
              <a:rPr lang="en-US" altLang="zh-CN" sz="1800" kern="0" spc="-40" dirty="0">
                <a:solidFill>
                  <a:srgbClr val="000000"/>
                </a:solidFill>
                <a:effectLst/>
                <a:latin typeface="한양신명조"/>
                <a:ea typeface="한양신명조"/>
              </a:rPr>
              <a:t>ntroduction</a:t>
            </a:r>
            <a:endParaRPr lang="en-US" altLang="ko-KR" sz="1800" kern="0" spc="0" dirty="0">
              <a:solidFill>
                <a:srgbClr val="000000"/>
              </a:solidFill>
              <a:effectLst/>
              <a:latin typeface="함초롬바탕" panose="02030604000101010101" pitchFamily="18" charset="-128"/>
            </a:endParaRPr>
          </a:p>
        </p:txBody>
      </p:sp>
    </p:spTree>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48BF0-C632-0C7D-AB67-1BE5EE34ADB5}"/>
            </a:ext>
          </a:extLst>
        </p:cNvPr>
        <p:cNvGrpSpPr/>
        <p:nvPr/>
      </p:nvGrpSpPr>
      <p:grpSpPr>
        <a:xfrm>
          <a:off x="0" y="0"/>
          <a:ext cx="0" cy="0"/>
          <a:chOff x="0" y="0"/>
          <a:chExt cx="0" cy="0"/>
        </a:xfrm>
      </p:grpSpPr>
      <p:sp>
        <p:nvSpPr>
          <p:cNvPr id="9" name="슬라이드 번호 개체 틀 8">
            <a:extLst>
              <a:ext uri="{FF2B5EF4-FFF2-40B4-BE49-F238E27FC236}">
                <a16:creationId xmlns:a16="http://schemas.microsoft.com/office/drawing/2014/main" id="{C6245443-ADE6-7359-F80B-CD7401716223}"/>
              </a:ext>
            </a:extLst>
          </p:cNvPr>
          <p:cNvSpPr>
            <a:spLocks noGrp="1"/>
          </p:cNvSpPr>
          <p:nvPr>
            <p:ph type="sldNum" sz="quarter" idx="12"/>
          </p:nvPr>
        </p:nvSpPr>
        <p:spPr/>
        <p:txBody>
          <a:bodyPr/>
          <a:lstStyle/>
          <a:p>
            <a:pPr lvl="0">
              <a:defRPr/>
            </a:pPr>
            <a:fld id="{4ADD5A9D-D08D-461C-9A50-E2568218B5D5}" type="slidenum">
              <a:rPr lang="en-US" altLang="en-US"/>
              <a:pPr lvl="0">
                <a:defRPr/>
              </a:pPr>
              <a:t>9</a:t>
            </a:fld>
            <a:endParaRPr lang="en-US" altLang="en-US"/>
          </a:p>
        </p:txBody>
      </p:sp>
      <p:sp>
        <p:nvSpPr>
          <p:cNvPr id="51" name="TextBox 50">
            <a:extLst>
              <a:ext uri="{FF2B5EF4-FFF2-40B4-BE49-F238E27FC236}">
                <a16:creationId xmlns:a16="http://schemas.microsoft.com/office/drawing/2014/main" id="{181D8B84-4462-B33D-D620-B0DB256DFE90}"/>
              </a:ext>
            </a:extLst>
          </p:cNvPr>
          <p:cNvSpPr txBox="1"/>
          <p:nvPr/>
        </p:nvSpPr>
        <p:spPr>
          <a:xfrm>
            <a:off x="214734" y="116799"/>
            <a:ext cx="872355" cy="1446550"/>
          </a:xfrm>
          <a:prstGeom prst="rect">
            <a:avLst/>
          </a:prstGeom>
          <a:noFill/>
          <a:scene3d>
            <a:camera prst="obliqueBottomLeft"/>
            <a:lightRig rig="threePt" dir="t"/>
          </a:scene3d>
        </p:spPr>
        <p:txBody>
          <a:bodyPr wrap="none">
            <a:spAutoFit/>
          </a:bodyPr>
          <a:lstStyle/>
          <a:p>
            <a:pPr algn="ctr">
              <a:defRPr/>
            </a:pPr>
            <a:r>
              <a:rPr lang="en-US" altLang="ko-KR" sz="8800">
                <a:solidFill>
                  <a:srgbClr val="B00026"/>
                </a:solidFill>
                <a:latin typeface="나눔스퀘어 Bold"/>
                <a:ea typeface="나눔스퀘어 Bold"/>
              </a:rPr>
              <a:t>3</a:t>
            </a:r>
            <a:endParaRPr lang="ko-KR" altLang="en-US" sz="8800">
              <a:solidFill>
                <a:srgbClr val="B00026"/>
              </a:solidFill>
              <a:latin typeface="나눔스퀘어 Bold"/>
              <a:ea typeface="나눔스퀘어 Bold"/>
            </a:endParaRPr>
          </a:p>
        </p:txBody>
      </p:sp>
      <p:sp>
        <p:nvSpPr>
          <p:cNvPr id="55" name="TextBox 54">
            <a:extLst>
              <a:ext uri="{FF2B5EF4-FFF2-40B4-BE49-F238E27FC236}">
                <a16:creationId xmlns:a16="http://schemas.microsoft.com/office/drawing/2014/main" id="{EB121EE7-83AA-E73E-E307-8A1FACF1E824}"/>
              </a:ext>
            </a:extLst>
          </p:cNvPr>
          <p:cNvSpPr txBox="1"/>
          <p:nvPr/>
        </p:nvSpPr>
        <p:spPr>
          <a:xfrm>
            <a:off x="443538" y="1220821"/>
            <a:ext cx="7833590" cy="700448"/>
          </a:xfrm>
          <a:prstGeom prst="rect">
            <a:avLst/>
          </a:prstGeom>
          <a:noFill/>
          <a:scene3d>
            <a:camera prst="obliqueBottomLeft"/>
            <a:lightRig rig="threePt" dir="t"/>
          </a:scene3d>
        </p:spPr>
        <p:txBody>
          <a:bodyPr wrap="square">
            <a:spAutoFit/>
          </a:bodyPr>
          <a:lstStyle/>
          <a:p>
            <a:pPr marL="342900" indent="-342900" algn="just" fontAlgn="base">
              <a:lnSpc>
                <a:spcPct val="120000"/>
              </a:lnSpc>
              <a:buAutoNum type="arabicPeriod"/>
            </a:pPr>
            <a:r>
              <a:rPr lang="en-US" altLang="ko-KR" sz="1800" kern="0" spc="0" dirty="0">
                <a:solidFill>
                  <a:srgbClr val="000000"/>
                </a:solidFill>
                <a:effectLst/>
                <a:latin typeface="*#�°��-Identity-H"/>
                <a:ea typeface="*#�°��-Identity-H"/>
              </a:rPr>
              <a:t>Introduction to the KMV Model</a:t>
            </a:r>
          </a:p>
          <a:p>
            <a:pPr algn="just" fontAlgn="base">
              <a:lnSpc>
                <a:spcPct val="120000"/>
              </a:lnSpc>
            </a:pPr>
            <a:endParaRPr lang="en-US" altLang="ko-KR" sz="1600" kern="0" dirty="0">
              <a:solidFill>
                <a:srgbClr val="000000"/>
              </a:solidFill>
              <a:latin typeface="*#�°��-Identity-H"/>
            </a:endParaRPr>
          </a:p>
        </p:txBody>
      </p:sp>
      <p:pic>
        <p:nvPicPr>
          <p:cNvPr id="3" name="图片 2">
            <a:extLst>
              <a:ext uri="{FF2B5EF4-FFF2-40B4-BE49-F238E27FC236}">
                <a16:creationId xmlns:a16="http://schemas.microsoft.com/office/drawing/2014/main" id="{8648B7F1-3399-0E36-E758-7B199C8A0348}"/>
              </a:ext>
            </a:extLst>
          </p:cNvPr>
          <p:cNvPicPr>
            <a:picLocks noChangeAspect="1"/>
          </p:cNvPicPr>
          <p:nvPr/>
        </p:nvPicPr>
        <p:blipFill>
          <a:blip r:embed="rId2"/>
          <a:stretch>
            <a:fillRect/>
          </a:stretch>
        </p:blipFill>
        <p:spPr>
          <a:xfrm>
            <a:off x="214734" y="2004047"/>
            <a:ext cx="8733323" cy="3633132"/>
          </a:xfrm>
          <a:prstGeom prst="rect">
            <a:avLst/>
          </a:prstGeom>
        </p:spPr>
      </p:pic>
      <p:sp>
        <p:nvSpPr>
          <p:cNvPr id="4" name="직사각형 51">
            <a:extLst>
              <a:ext uri="{FF2B5EF4-FFF2-40B4-BE49-F238E27FC236}">
                <a16:creationId xmlns:a16="http://schemas.microsoft.com/office/drawing/2014/main" id="{92289921-E40D-0AE7-FB7D-316C260E370E}"/>
              </a:ext>
            </a:extLst>
          </p:cNvPr>
          <p:cNvSpPr/>
          <p:nvPr/>
        </p:nvSpPr>
        <p:spPr>
          <a:xfrm>
            <a:off x="1158930" y="296009"/>
            <a:ext cx="2253823" cy="400046"/>
          </a:xfrm>
          <a:prstGeom prst="rect">
            <a:avLst/>
          </a:prstGeom>
          <a:noFill/>
          <a:scene3d>
            <a:camera prst="obliqueBottomLeft"/>
            <a:lightRig rig="threePt" dir="t"/>
          </a:scene3d>
        </p:spPr>
        <p:txBody>
          <a:bodyPr wrap="none">
            <a:spAutoFit/>
          </a:bodyPr>
          <a:lstStyle/>
          <a:p>
            <a:pPr marL="0" marR="0" indent="0" algn="ctr" fontAlgn="base" latinLnBrk="0">
              <a:lnSpc>
                <a:spcPct val="120000"/>
              </a:lnSpc>
            </a:pPr>
            <a:r>
              <a:rPr lang="en-US" altLang="ko-KR" sz="1800" kern="0" spc="-40" dirty="0">
                <a:solidFill>
                  <a:srgbClr val="000000"/>
                </a:solidFill>
                <a:effectLst/>
                <a:latin typeface="한양신명조"/>
                <a:ea typeface="한양신명조"/>
              </a:rPr>
              <a:t>Ⅲ. Model I</a:t>
            </a:r>
            <a:r>
              <a:rPr lang="en-US" altLang="zh-CN" sz="1800" kern="0" spc="-40" dirty="0">
                <a:solidFill>
                  <a:srgbClr val="000000"/>
                </a:solidFill>
                <a:effectLst/>
                <a:latin typeface="한양신명조"/>
                <a:ea typeface="한양신명조"/>
              </a:rPr>
              <a:t>ntroduction</a:t>
            </a:r>
            <a:endParaRPr lang="en-US" altLang="ko-KR" sz="1800" kern="0" spc="0" dirty="0">
              <a:solidFill>
                <a:srgbClr val="000000"/>
              </a:solidFill>
              <a:effectLst/>
              <a:latin typeface="함초롬바탕" panose="02030604000101010101" pitchFamily="18" charset="-128"/>
            </a:endParaRPr>
          </a:p>
        </p:txBody>
      </p:sp>
    </p:spTree>
    <p:extLst>
      <p:ext uri="{BB962C8B-B14F-4D97-AF65-F5344CB8AC3E}">
        <p14:creationId xmlns:p14="http://schemas.microsoft.com/office/powerpoint/2010/main" val="4024575845"/>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dsp="http://schemas.microsoft.com/office/drawing/2008/diagram" xmlns:dgm="http://schemas.openxmlformats.org/drawingml/2006/diagram" xmlns:c="http://schemas.openxmlformats.org/drawingml/2006/chart" xmlns="">
      <p:transition xmlns:mc="http://schemas.openxmlformats.org/markup-compatibility/2006" xmlns:hp="http://schemas.haansoft.com/office/presentation/8.0" spd="med" mc:Ignorable="hp" hp:hslDur="1250">
        <p:fade/>
      </p:transition>
    </mc:Fallback>
  </mc:AlternateContent>
</p:sld>
</file>

<file path=ppt/theme/theme1.xml><?xml version="1.0" encoding="utf-8"?>
<a:theme xmlns:a="http://schemas.openxmlformats.org/drawingml/2006/main" name="Default Theme">
  <a:themeElements>
    <a:clrScheme name="사용자 지정 1">
      <a:dk1>
        <a:sysClr val="windowText" lastClr="000000"/>
      </a:dk1>
      <a:lt1>
        <a:sysClr val="window" lastClr="FFFFFF"/>
      </a:lt1>
      <a:dk2>
        <a:srgbClr val="44546A"/>
      </a:dk2>
      <a:lt2>
        <a:srgbClr val="E7E6E6"/>
      </a:lt2>
      <a:accent1>
        <a:srgbClr val="B01513"/>
      </a:accent1>
      <a:accent2>
        <a:srgbClr val="ED7D31"/>
      </a:accent2>
      <a:accent3>
        <a:srgbClr val="E6B729"/>
      </a:accent3>
      <a:accent4>
        <a:srgbClr val="6AAC90"/>
      </a:accent4>
      <a:accent5>
        <a:srgbClr val="55859B"/>
      </a:accent5>
      <a:accent6>
        <a:srgbClr val="9E5D9D"/>
      </a:accent6>
      <a:hlink>
        <a:srgbClr val="0563C1"/>
      </a:hlink>
      <a:folHlink>
        <a:srgbClr val="9E5D9D"/>
      </a:folHlink>
    </a:clrScheme>
    <a:fontScheme name="맑은 고딕">
      <a:majorFont>
        <a:latin typeface="Calibri" panose="020F0502020204030204"/>
        <a:ea typeface=""/>
        <a:cs typeface=""/>
        <a:font script="Jpan" typeface="メイリオ"/>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B10F1B"/>
        </a:solidFill>
        <a:ln>
          <a:noFill/>
        </a:ln>
        <a:scene3d>
          <a:camera prst="obliqueBottomLeft"/>
          <a:lightRig rig="threePt" dir="t"/>
        </a:scene3d>
      </a:spPr>
      <a:bodyPr rtlCol="0" anchor="ctr">
        <a:noAutofit/>
      </a:bodyPr>
      <a:lstStyle>
        <a:defPPr algn="ctr">
          <a:defRPr spc="-150">
            <a:solidFill>
              <a:schemeClr val="tx1">
                <a:lumMod val="75000"/>
                <a:lumOff val="25000"/>
              </a:schemeClr>
            </a:solidFill>
            <a:latin typeface="+mj-ea"/>
            <a:ea typeface="+mj-ea"/>
          </a:defRPr>
        </a:defPPr>
      </a:lstStyle>
    </a:spDef>
    <a:lnDef>
      <a:spPr>
        <a:ln w="28575">
          <a:solidFill>
            <a:srgbClr val="3C3B39"/>
          </a:solidFill>
        </a:ln>
      </a:spPr>
      <a:bodyPr/>
      <a:lstStyle/>
      <a:style>
        <a:lnRef idx="1">
          <a:schemeClr val="dk1"/>
        </a:lnRef>
        <a:fillRef idx="0">
          <a:schemeClr val="dk1"/>
        </a:fillRef>
        <a:effectRef idx="0">
          <a:schemeClr val="dk1"/>
        </a:effectRef>
        <a:fontRef idx="minor">
          <a:schemeClr val="tx1"/>
        </a:fontRef>
      </a:style>
    </a:lnDef>
    <a:txDef>
      <a:spPr>
        <a:noFill/>
        <a:scene3d>
          <a:camera prst="obliqueBottomLeft"/>
          <a:lightRig rig="threePt" dir="t"/>
        </a:scene3d>
      </a:spPr>
      <a:bodyPr wrap="none" rtlCol="0">
        <a:spAutoFit/>
      </a:bodyPr>
      <a:lstStyle>
        <a:defPPr algn="l">
          <a:defRPr sz="1100" dirty="0" smtClean="0">
            <a:solidFill>
              <a:srgbClr val="3C3B39"/>
            </a:solidFill>
            <a:ea typeface="+mj-ea"/>
          </a:defRPr>
        </a:defPPr>
      </a:lstStyle>
    </a:tx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사용자 지정 1">
    <a:dk1>
      <a:sysClr val="windowText" lastClr="000000"/>
    </a:dk1>
    <a:lt1>
      <a:sysClr val="window" lastClr="FFFFFF"/>
    </a:lt1>
    <a:dk2>
      <a:srgbClr val="44546A"/>
    </a:dk2>
    <a:lt2>
      <a:srgbClr val="E7E6E6"/>
    </a:lt2>
    <a:accent1>
      <a:srgbClr val="B01513"/>
    </a:accent1>
    <a:accent2>
      <a:srgbClr val="ED7D31"/>
    </a:accent2>
    <a:accent3>
      <a:srgbClr val="E6B729"/>
    </a:accent3>
    <a:accent4>
      <a:srgbClr val="6AAC90"/>
    </a:accent4>
    <a:accent5>
      <a:srgbClr val="55859B"/>
    </a:accent5>
    <a:accent6>
      <a:srgbClr val="9E5D9D"/>
    </a:accent6>
    <a:hlink>
      <a:srgbClr val="0563C1"/>
    </a:hlink>
    <a:folHlink>
      <a:srgbClr val="9E5D9D"/>
    </a:folHlink>
  </a:clrScheme>
</a:themeOverride>
</file>

<file path=docProps/app.xml><?xml version="1.0" encoding="utf-8"?>
<Properties xmlns="http://schemas.openxmlformats.org/officeDocument/2006/extended-properties" xmlns:vt="http://schemas.openxmlformats.org/officeDocument/2006/docPropsVTypes">
  <TotalTime>326</TotalTime>
  <Words>1612</Words>
  <Application>Microsoft Office PowerPoint</Application>
  <PresentationFormat>화면 슬라이드 쇼(4:3)</PresentationFormat>
  <Paragraphs>205</Paragraphs>
  <Slides>29</Slides>
  <Notes>0</Notes>
  <HiddenSlides>0</HiddenSlides>
  <MMClips>0</MMClips>
  <ScaleCrop>false</ScaleCrop>
  <HeadingPairs>
    <vt:vector size="6" baseType="variant">
      <vt:variant>
        <vt:lpstr>사용한 글꼴</vt:lpstr>
      </vt:variant>
      <vt:variant>
        <vt:i4>13</vt:i4>
      </vt:variant>
      <vt:variant>
        <vt:lpstr>테마</vt:lpstr>
      </vt:variant>
      <vt:variant>
        <vt:i4>1</vt:i4>
      </vt:variant>
      <vt:variant>
        <vt:lpstr>슬라이드 제목</vt:lpstr>
      </vt:variant>
      <vt:variant>
        <vt:i4>29</vt:i4>
      </vt:variant>
    </vt:vector>
  </HeadingPairs>
  <TitlesOfParts>
    <vt:vector size="43" baseType="lpstr">
      <vt:lpstr>*#�°��-Identity-H</vt:lpstr>
      <vt:lpstr>SimSun</vt:lpstr>
      <vt:lpstr>궁서체</vt:lpstr>
      <vt:lpstr>나눔스퀘어 Bold</vt:lpstr>
      <vt:lpstr>나눔스퀘어 ExtraBold</vt:lpstr>
      <vt:lpstr>맑은 고딕</vt:lpstr>
      <vt:lpstr>명조</vt:lpstr>
      <vt:lpstr>한양견명조</vt:lpstr>
      <vt:lpstr>한양신명조</vt:lpstr>
      <vt:lpstr>함초롬바탕</vt:lpstr>
      <vt:lpstr>Arial</vt:lpstr>
      <vt:lpstr>Calibri</vt:lpstr>
      <vt:lpstr>Cambria</vt:lpstr>
      <vt:lpstr>Default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user</cp:lastModifiedBy>
  <cp:revision>491</cp:revision>
  <dcterms:created xsi:type="dcterms:W3CDTF">2018-05-27T11:49:32Z</dcterms:created>
  <dcterms:modified xsi:type="dcterms:W3CDTF">2024-11-27T07:40:24Z</dcterms:modified>
  <cp:version/>
</cp:coreProperties>
</file>