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06" r:id="rId2"/>
    <p:sldId id="260" r:id="rId3"/>
    <p:sldId id="313" r:id="rId4"/>
    <p:sldId id="326" r:id="rId5"/>
    <p:sldId id="327" r:id="rId6"/>
    <p:sldId id="314" r:id="rId7"/>
    <p:sldId id="353" r:id="rId8"/>
    <p:sldId id="315" r:id="rId9"/>
    <p:sldId id="340" r:id="rId10"/>
    <p:sldId id="354" r:id="rId11"/>
    <p:sldId id="328" r:id="rId12"/>
    <p:sldId id="342" r:id="rId13"/>
    <p:sldId id="341" r:id="rId14"/>
    <p:sldId id="355" r:id="rId15"/>
    <p:sldId id="329" r:id="rId16"/>
    <p:sldId id="360" r:id="rId17"/>
    <p:sldId id="343" r:id="rId18"/>
    <p:sldId id="330" r:id="rId19"/>
    <p:sldId id="356" r:id="rId20"/>
    <p:sldId id="347" r:id="rId21"/>
    <p:sldId id="348" r:id="rId22"/>
    <p:sldId id="349" r:id="rId23"/>
    <p:sldId id="350" r:id="rId24"/>
    <p:sldId id="351" r:id="rId25"/>
    <p:sldId id="357" r:id="rId26"/>
    <p:sldId id="332" r:id="rId27"/>
    <p:sldId id="344" r:id="rId28"/>
    <p:sldId id="345" r:id="rId29"/>
    <p:sldId id="346" r:id="rId30"/>
    <p:sldId id="358" r:id="rId31"/>
    <p:sldId id="333" r:id="rId32"/>
    <p:sldId id="334" r:id="rId33"/>
    <p:sldId id="300" r:id="rId34"/>
  </p:sldIdLst>
  <p:sldSz cx="9144000" cy="6858000" type="screen4x3"/>
  <p:notesSz cx="6858000" cy="9144000"/>
  <p:defaultTextStyle>
    <a:defPPr>
      <a:defRPr lang="ko-KR"/>
    </a:defPPr>
    <a:lvl1pPr algn="l" rtl="0" fontAlgn="base" latinLnBrk="1">
      <a:spcBef>
        <a:spcPct val="0"/>
      </a:spcBef>
      <a:spcAft>
        <a:spcPct val="0"/>
      </a:spcAft>
      <a:defRPr kumimoji="1" kern="1200">
        <a:solidFill>
          <a:schemeClr val="tx1"/>
        </a:solidFill>
        <a:latin typeface="굴림" panose="020B0600000101010101" pitchFamily="50" charset="-127"/>
        <a:ea typeface="굴림" panose="020B0600000101010101" pitchFamily="50" charset="-127"/>
        <a:cs typeface="+mn-cs"/>
      </a:defRPr>
    </a:lvl1pPr>
    <a:lvl2pPr marL="457200" algn="l" rtl="0" fontAlgn="base" latinLnBrk="1">
      <a:spcBef>
        <a:spcPct val="0"/>
      </a:spcBef>
      <a:spcAft>
        <a:spcPct val="0"/>
      </a:spcAft>
      <a:defRPr kumimoji="1" kern="1200">
        <a:solidFill>
          <a:schemeClr val="tx1"/>
        </a:solidFill>
        <a:latin typeface="굴림" panose="020B0600000101010101" pitchFamily="50" charset="-127"/>
        <a:ea typeface="굴림" panose="020B0600000101010101" pitchFamily="50" charset="-127"/>
        <a:cs typeface="+mn-cs"/>
      </a:defRPr>
    </a:lvl2pPr>
    <a:lvl3pPr marL="914400" algn="l" rtl="0" fontAlgn="base" latinLnBrk="1">
      <a:spcBef>
        <a:spcPct val="0"/>
      </a:spcBef>
      <a:spcAft>
        <a:spcPct val="0"/>
      </a:spcAft>
      <a:defRPr kumimoji="1" kern="1200">
        <a:solidFill>
          <a:schemeClr val="tx1"/>
        </a:solidFill>
        <a:latin typeface="굴림" panose="020B0600000101010101" pitchFamily="50" charset="-127"/>
        <a:ea typeface="굴림" panose="020B0600000101010101" pitchFamily="50" charset="-127"/>
        <a:cs typeface="+mn-cs"/>
      </a:defRPr>
    </a:lvl3pPr>
    <a:lvl4pPr marL="1371600" algn="l" rtl="0" fontAlgn="base" latinLnBrk="1">
      <a:spcBef>
        <a:spcPct val="0"/>
      </a:spcBef>
      <a:spcAft>
        <a:spcPct val="0"/>
      </a:spcAft>
      <a:defRPr kumimoji="1" kern="1200">
        <a:solidFill>
          <a:schemeClr val="tx1"/>
        </a:solidFill>
        <a:latin typeface="굴림" panose="020B0600000101010101" pitchFamily="50" charset="-127"/>
        <a:ea typeface="굴림" panose="020B0600000101010101" pitchFamily="50" charset="-127"/>
        <a:cs typeface="+mn-cs"/>
      </a:defRPr>
    </a:lvl4pPr>
    <a:lvl5pPr marL="1828800" algn="l" rtl="0" fontAlgn="base" latinLnBrk="1">
      <a:spcBef>
        <a:spcPct val="0"/>
      </a:spcBef>
      <a:spcAft>
        <a:spcPct val="0"/>
      </a:spcAft>
      <a:defRPr kumimoji="1" kern="1200">
        <a:solidFill>
          <a:schemeClr val="tx1"/>
        </a:solidFill>
        <a:latin typeface="굴림" panose="020B0600000101010101" pitchFamily="50" charset="-127"/>
        <a:ea typeface="굴림" panose="020B0600000101010101" pitchFamily="50" charset="-127"/>
        <a:cs typeface="+mn-cs"/>
      </a:defRPr>
    </a:lvl5pPr>
    <a:lvl6pPr marL="2286000" algn="l" defTabSz="914400" rtl="0" eaLnBrk="1" latinLnBrk="1" hangingPunct="1">
      <a:defRPr kumimoji="1" kern="1200">
        <a:solidFill>
          <a:schemeClr val="tx1"/>
        </a:solidFill>
        <a:latin typeface="굴림" panose="020B0600000101010101" pitchFamily="50" charset="-127"/>
        <a:ea typeface="굴림" panose="020B0600000101010101" pitchFamily="50" charset="-127"/>
        <a:cs typeface="+mn-cs"/>
      </a:defRPr>
    </a:lvl6pPr>
    <a:lvl7pPr marL="2743200" algn="l" defTabSz="914400" rtl="0" eaLnBrk="1" latinLnBrk="1" hangingPunct="1">
      <a:defRPr kumimoji="1" kern="1200">
        <a:solidFill>
          <a:schemeClr val="tx1"/>
        </a:solidFill>
        <a:latin typeface="굴림" panose="020B0600000101010101" pitchFamily="50" charset="-127"/>
        <a:ea typeface="굴림" panose="020B0600000101010101" pitchFamily="50" charset="-127"/>
        <a:cs typeface="+mn-cs"/>
      </a:defRPr>
    </a:lvl7pPr>
    <a:lvl8pPr marL="3200400" algn="l" defTabSz="914400" rtl="0" eaLnBrk="1" latinLnBrk="1" hangingPunct="1">
      <a:defRPr kumimoji="1" kern="1200">
        <a:solidFill>
          <a:schemeClr val="tx1"/>
        </a:solidFill>
        <a:latin typeface="굴림" panose="020B0600000101010101" pitchFamily="50" charset="-127"/>
        <a:ea typeface="굴림" panose="020B0600000101010101" pitchFamily="50" charset="-127"/>
        <a:cs typeface="+mn-cs"/>
      </a:defRPr>
    </a:lvl8pPr>
    <a:lvl9pPr marL="3657600" algn="l" defTabSz="914400" rtl="0" eaLnBrk="1" latinLnBrk="1" hangingPunct="1">
      <a:defRPr kumimoji="1" kern="1200">
        <a:solidFill>
          <a:schemeClr val="tx1"/>
        </a:solidFill>
        <a:latin typeface="굴림" panose="020B0600000101010101" pitchFamily="50" charset="-127"/>
        <a:ea typeface="굴림" panose="020B0600000101010101" pitchFamily="50" charset="-127"/>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4C64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49"/>
    <p:restoredTop sz="94689"/>
  </p:normalViewPr>
  <p:slideViewPr>
    <p:cSldViewPr>
      <p:cViewPr varScale="1">
        <p:scale>
          <a:sx n="68" d="100"/>
          <a:sy n="68" d="100"/>
        </p:scale>
        <p:origin x="1842"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EA4383-845B-4D45-ADF6-96167349F911}" type="datetimeFigureOut">
              <a:rPr lang="ko-KR" altLang="en-US" smtClean="0"/>
              <a:t>2024-11-27</a:t>
            </a:fld>
            <a:endParaRPr lang="ko-KR" altLang="en-US"/>
          </a:p>
        </p:txBody>
      </p:sp>
      <p:sp>
        <p:nvSpPr>
          <p:cNvPr id="4" name="슬라이드 이미지 개체 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BE7E9-5854-4565-A0CE-3767B65A657C}" type="slidenum">
              <a:rPr lang="ko-KR" altLang="en-US" smtClean="0"/>
              <a:t>‹#›</a:t>
            </a:fld>
            <a:endParaRPr lang="ko-KR" altLang="en-US"/>
          </a:p>
        </p:txBody>
      </p:sp>
    </p:spTree>
    <p:extLst>
      <p:ext uri="{BB962C8B-B14F-4D97-AF65-F5344CB8AC3E}">
        <p14:creationId xmlns:p14="http://schemas.microsoft.com/office/powerpoint/2010/main" val="250217877"/>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371600" y="1143000"/>
            <a:ext cx="4114800" cy="3086100"/>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A34BE7E9-5854-4565-A0CE-3767B65A657C}" type="slidenum">
              <a:rPr lang="ko-KR" altLang="en-US" smtClean="0"/>
              <a:t>2</a:t>
            </a:fld>
            <a:endParaRPr lang="ko-KR" altLang="en-US"/>
          </a:p>
        </p:txBody>
      </p:sp>
    </p:spTree>
    <p:extLst>
      <p:ext uri="{BB962C8B-B14F-4D97-AF65-F5344CB8AC3E}">
        <p14:creationId xmlns:p14="http://schemas.microsoft.com/office/powerpoint/2010/main" val="2146409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48143-A8D8-F26E-9713-64D1E27FB903}"/>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A35C2907-9328-DC54-A244-858B1D9FA529}"/>
              </a:ext>
            </a:extLst>
          </p:cNvPr>
          <p:cNvSpPr>
            <a:spLocks noGrp="1" noRot="1" noChangeAspect="1"/>
          </p:cNvSpPr>
          <p:nvPr>
            <p:ph type="sldImg"/>
          </p:nvPr>
        </p:nvSpPr>
        <p:spPr>
          <a:xfrm>
            <a:off x="1371600" y="1143000"/>
            <a:ext cx="4114800" cy="3086100"/>
          </a:xfrm>
        </p:spPr>
      </p:sp>
      <p:sp>
        <p:nvSpPr>
          <p:cNvPr id="3" name="슬라이드 노트 개체 틀 2">
            <a:extLst>
              <a:ext uri="{FF2B5EF4-FFF2-40B4-BE49-F238E27FC236}">
                <a16:creationId xmlns:a16="http://schemas.microsoft.com/office/drawing/2014/main" id="{86A00AD4-2E44-6CFE-4E4D-200A9B04D5FC}"/>
              </a:ext>
            </a:extLst>
          </p:cNvPr>
          <p:cNvSpPr>
            <a:spLocks noGrp="1"/>
          </p:cNvSpPr>
          <p:nvPr>
            <p:ph type="body" idx="1"/>
          </p:nvPr>
        </p:nvSpPr>
        <p:spPr/>
        <p:txBody>
          <a:bodyPr/>
          <a:lstStyle/>
          <a:p>
            <a:endParaRPr lang="ko-KR" altLang="en-US" dirty="0"/>
          </a:p>
        </p:txBody>
      </p:sp>
      <p:sp>
        <p:nvSpPr>
          <p:cNvPr id="4" name="슬라이드 번호 개체 틀 3">
            <a:extLst>
              <a:ext uri="{FF2B5EF4-FFF2-40B4-BE49-F238E27FC236}">
                <a16:creationId xmlns:a16="http://schemas.microsoft.com/office/drawing/2014/main" id="{2A089FC5-9C36-D1A6-D0E0-74B6E2080089}"/>
              </a:ext>
            </a:extLst>
          </p:cNvPr>
          <p:cNvSpPr>
            <a:spLocks noGrp="1"/>
          </p:cNvSpPr>
          <p:nvPr>
            <p:ph type="sldNum" sz="quarter" idx="5"/>
          </p:nvPr>
        </p:nvSpPr>
        <p:spPr/>
        <p:txBody>
          <a:bodyPr/>
          <a:lstStyle/>
          <a:p>
            <a:fld id="{A34BE7E9-5854-4565-A0CE-3767B65A657C}" type="slidenum">
              <a:rPr lang="ko-KR" altLang="en-US" smtClean="0"/>
              <a:t>11</a:t>
            </a:fld>
            <a:endParaRPr lang="ko-KR" altLang="en-US"/>
          </a:p>
        </p:txBody>
      </p:sp>
    </p:spTree>
    <p:extLst>
      <p:ext uri="{BB962C8B-B14F-4D97-AF65-F5344CB8AC3E}">
        <p14:creationId xmlns:p14="http://schemas.microsoft.com/office/powerpoint/2010/main" val="3940976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BD003-09BA-8C7C-97F2-A940E98E4B63}"/>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B786B5FA-714B-CD73-B13E-90F43864CDC6}"/>
              </a:ext>
            </a:extLst>
          </p:cNvPr>
          <p:cNvSpPr>
            <a:spLocks noGrp="1" noRot="1" noChangeAspect="1"/>
          </p:cNvSpPr>
          <p:nvPr>
            <p:ph type="sldImg"/>
          </p:nvPr>
        </p:nvSpPr>
        <p:spPr>
          <a:xfrm>
            <a:off x="1371600" y="1143000"/>
            <a:ext cx="4114800" cy="3086100"/>
          </a:xfrm>
        </p:spPr>
      </p:sp>
      <p:sp>
        <p:nvSpPr>
          <p:cNvPr id="3" name="슬라이드 노트 개체 틀 2">
            <a:extLst>
              <a:ext uri="{FF2B5EF4-FFF2-40B4-BE49-F238E27FC236}">
                <a16:creationId xmlns:a16="http://schemas.microsoft.com/office/drawing/2014/main" id="{F71A97BF-7BC1-4178-54BB-D5399CA76398}"/>
              </a:ext>
            </a:extLst>
          </p:cNvPr>
          <p:cNvSpPr>
            <a:spLocks noGrp="1"/>
          </p:cNvSpPr>
          <p:nvPr>
            <p:ph type="body" idx="1"/>
          </p:nvPr>
        </p:nvSpPr>
        <p:spPr/>
        <p:txBody>
          <a:bodyPr/>
          <a:lstStyle/>
          <a:p>
            <a:endParaRPr lang="ko-KR" altLang="en-US" dirty="0"/>
          </a:p>
        </p:txBody>
      </p:sp>
      <p:sp>
        <p:nvSpPr>
          <p:cNvPr id="4" name="슬라이드 번호 개체 틀 3">
            <a:extLst>
              <a:ext uri="{FF2B5EF4-FFF2-40B4-BE49-F238E27FC236}">
                <a16:creationId xmlns:a16="http://schemas.microsoft.com/office/drawing/2014/main" id="{07AAA647-7B8B-42D0-C76D-FD94007B2E41}"/>
              </a:ext>
            </a:extLst>
          </p:cNvPr>
          <p:cNvSpPr>
            <a:spLocks noGrp="1"/>
          </p:cNvSpPr>
          <p:nvPr>
            <p:ph type="sldNum" sz="quarter" idx="5"/>
          </p:nvPr>
        </p:nvSpPr>
        <p:spPr/>
        <p:txBody>
          <a:bodyPr/>
          <a:lstStyle/>
          <a:p>
            <a:fld id="{A34BE7E9-5854-4565-A0CE-3767B65A657C}" type="slidenum">
              <a:rPr lang="ko-KR" altLang="en-US" smtClean="0"/>
              <a:t>12</a:t>
            </a:fld>
            <a:endParaRPr lang="ko-KR" altLang="en-US"/>
          </a:p>
        </p:txBody>
      </p:sp>
    </p:spTree>
    <p:extLst>
      <p:ext uri="{BB962C8B-B14F-4D97-AF65-F5344CB8AC3E}">
        <p14:creationId xmlns:p14="http://schemas.microsoft.com/office/powerpoint/2010/main" val="798334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8EC00-75CA-A5A5-9757-2C7A585C51C7}"/>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2A157B7D-A6C4-6D12-685A-AB3524023A6E}"/>
              </a:ext>
            </a:extLst>
          </p:cNvPr>
          <p:cNvSpPr>
            <a:spLocks noGrp="1" noRot="1" noChangeAspect="1"/>
          </p:cNvSpPr>
          <p:nvPr>
            <p:ph type="sldImg"/>
          </p:nvPr>
        </p:nvSpPr>
        <p:spPr>
          <a:xfrm>
            <a:off x="1371600" y="1143000"/>
            <a:ext cx="4114800" cy="3086100"/>
          </a:xfrm>
        </p:spPr>
      </p:sp>
      <p:sp>
        <p:nvSpPr>
          <p:cNvPr id="3" name="슬라이드 노트 개체 틀 2">
            <a:extLst>
              <a:ext uri="{FF2B5EF4-FFF2-40B4-BE49-F238E27FC236}">
                <a16:creationId xmlns:a16="http://schemas.microsoft.com/office/drawing/2014/main" id="{76EDB384-D441-3499-06C1-8DB26A322010}"/>
              </a:ext>
            </a:extLst>
          </p:cNvPr>
          <p:cNvSpPr>
            <a:spLocks noGrp="1"/>
          </p:cNvSpPr>
          <p:nvPr>
            <p:ph type="body" idx="1"/>
          </p:nvPr>
        </p:nvSpPr>
        <p:spPr/>
        <p:txBody>
          <a:bodyPr/>
          <a:lstStyle/>
          <a:p>
            <a:endParaRPr lang="ko-KR" altLang="en-US" dirty="0"/>
          </a:p>
        </p:txBody>
      </p:sp>
      <p:sp>
        <p:nvSpPr>
          <p:cNvPr id="4" name="슬라이드 번호 개체 틀 3">
            <a:extLst>
              <a:ext uri="{FF2B5EF4-FFF2-40B4-BE49-F238E27FC236}">
                <a16:creationId xmlns:a16="http://schemas.microsoft.com/office/drawing/2014/main" id="{60048D48-FDBA-F191-1746-988463B6430F}"/>
              </a:ext>
            </a:extLst>
          </p:cNvPr>
          <p:cNvSpPr>
            <a:spLocks noGrp="1"/>
          </p:cNvSpPr>
          <p:nvPr>
            <p:ph type="sldNum" sz="quarter" idx="5"/>
          </p:nvPr>
        </p:nvSpPr>
        <p:spPr/>
        <p:txBody>
          <a:bodyPr/>
          <a:lstStyle/>
          <a:p>
            <a:fld id="{A34BE7E9-5854-4565-A0CE-3767B65A657C}" type="slidenum">
              <a:rPr lang="ko-KR" altLang="en-US" smtClean="0"/>
              <a:t>13</a:t>
            </a:fld>
            <a:endParaRPr lang="ko-KR" altLang="en-US"/>
          </a:p>
        </p:txBody>
      </p:sp>
    </p:spTree>
    <p:extLst>
      <p:ext uri="{BB962C8B-B14F-4D97-AF65-F5344CB8AC3E}">
        <p14:creationId xmlns:p14="http://schemas.microsoft.com/office/powerpoint/2010/main" val="100771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9C376-8C5D-4964-5C25-53B43DF59491}"/>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C31648A0-70A3-389E-E566-DFFE94B5E66F}"/>
              </a:ext>
            </a:extLst>
          </p:cNvPr>
          <p:cNvSpPr>
            <a:spLocks noGrp="1" noRot="1" noChangeAspect="1"/>
          </p:cNvSpPr>
          <p:nvPr>
            <p:ph type="sldImg"/>
          </p:nvPr>
        </p:nvSpPr>
        <p:spPr>
          <a:xfrm>
            <a:off x="1371600" y="1143000"/>
            <a:ext cx="4114800" cy="3086100"/>
          </a:xfrm>
        </p:spPr>
      </p:sp>
      <p:sp>
        <p:nvSpPr>
          <p:cNvPr id="3" name="슬라이드 노트 개체 틀 2">
            <a:extLst>
              <a:ext uri="{FF2B5EF4-FFF2-40B4-BE49-F238E27FC236}">
                <a16:creationId xmlns:a16="http://schemas.microsoft.com/office/drawing/2014/main" id="{9336914A-9602-1AC4-12D2-F4C870CBF523}"/>
              </a:ext>
            </a:extLst>
          </p:cNvPr>
          <p:cNvSpPr>
            <a:spLocks noGrp="1"/>
          </p:cNvSpPr>
          <p:nvPr>
            <p:ph type="body" idx="1"/>
          </p:nvPr>
        </p:nvSpPr>
        <p:spPr/>
        <p:txBody>
          <a:bodyPr/>
          <a:lstStyle/>
          <a:p>
            <a:endParaRPr lang="ko-KR" altLang="en-US" dirty="0"/>
          </a:p>
        </p:txBody>
      </p:sp>
      <p:sp>
        <p:nvSpPr>
          <p:cNvPr id="4" name="슬라이드 번호 개체 틀 3">
            <a:extLst>
              <a:ext uri="{FF2B5EF4-FFF2-40B4-BE49-F238E27FC236}">
                <a16:creationId xmlns:a16="http://schemas.microsoft.com/office/drawing/2014/main" id="{783DFBD1-E796-128A-1D6B-0F7E7F18AB81}"/>
              </a:ext>
            </a:extLst>
          </p:cNvPr>
          <p:cNvSpPr>
            <a:spLocks noGrp="1"/>
          </p:cNvSpPr>
          <p:nvPr>
            <p:ph type="sldNum" sz="quarter" idx="5"/>
          </p:nvPr>
        </p:nvSpPr>
        <p:spPr/>
        <p:txBody>
          <a:bodyPr/>
          <a:lstStyle/>
          <a:p>
            <a:fld id="{A34BE7E9-5854-4565-A0CE-3767B65A657C}" type="slidenum">
              <a:rPr lang="ko-KR" altLang="en-US" smtClean="0"/>
              <a:t>14</a:t>
            </a:fld>
            <a:endParaRPr lang="ko-KR" altLang="en-US"/>
          </a:p>
        </p:txBody>
      </p:sp>
    </p:spTree>
    <p:extLst>
      <p:ext uri="{BB962C8B-B14F-4D97-AF65-F5344CB8AC3E}">
        <p14:creationId xmlns:p14="http://schemas.microsoft.com/office/powerpoint/2010/main" val="1590237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8AD5A-F127-B2EC-2175-7362693F979A}"/>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6A1AD9F2-47F8-9403-4307-D19971D0CA87}"/>
              </a:ext>
            </a:extLst>
          </p:cNvPr>
          <p:cNvSpPr>
            <a:spLocks noGrp="1" noRot="1" noChangeAspect="1"/>
          </p:cNvSpPr>
          <p:nvPr>
            <p:ph type="sldImg"/>
          </p:nvPr>
        </p:nvSpPr>
        <p:spPr>
          <a:xfrm>
            <a:off x="1371600" y="1143000"/>
            <a:ext cx="4114800" cy="3086100"/>
          </a:xfrm>
        </p:spPr>
      </p:sp>
      <p:sp>
        <p:nvSpPr>
          <p:cNvPr id="3" name="슬라이드 노트 개체 틀 2">
            <a:extLst>
              <a:ext uri="{FF2B5EF4-FFF2-40B4-BE49-F238E27FC236}">
                <a16:creationId xmlns:a16="http://schemas.microsoft.com/office/drawing/2014/main" id="{5BAB5097-A90A-3A19-F0EB-FAC4295D71A3}"/>
              </a:ext>
            </a:extLst>
          </p:cNvPr>
          <p:cNvSpPr>
            <a:spLocks noGrp="1"/>
          </p:cNvSpPr>
          <p:nvPr>
            <p:ph type="body" idx="1"/>
          </p:nvPr>
        </p:nvSpPr>
        <p:spPr/>
        <p:txBody>
          <a:bodyPr/>
          <a:lstStyle/>
          <a:p>
            <a:endParaRPr lang="ko-KR" altLang="en-US" dirty="0"/>
          </a:p>
        </p:txBody>
      </p:sp>
      <p:sp>
        <p:nvSpPr>
          <p:cNvPr id="4" name="슬라이드 번호 개체 틀 3">
            <a:extLst>
              <a:ext uri="{FF2B5EF4-FFF2-40B4-BE49-F238E27FC236}">
                <a16:creationId xmlns:a16="http://schemas.microsoft.com/office/drawing/2014/main" id="{51CA206C-73AA-4BAC-0B0D-0A259153383E}"/>
              </a:ext>
            </a:extLst>
          </p:cNvPr>
          <p:cNvSpPr>
            <a:spLocks noGrp="1"/>
          </p:cNvSpPr>
          <p:nvPr>
            <p:ph type="sldNum" sz="quarter" idx="5"/>
          </p:nvPr>
        </p:nvSpPr>
        <p:spPr/>
        <p:txBody>
          <a:bodyPr/>
          <a:lstStyle/>
          <a:p>
            <a:fld id="{A34BE7E9-5854-4565-A0CE-3767B65A657C}" type="slidenum">
              <a:rPr lang="ko-KR" altLang="en-US" smtClean="0"/>
              <a:t>15</a:t>
            </a:fld>
            <a:endParaRPr lang="ko-KR" altLang="en-US"/>
          </a:p>
        </p:txBody>
      </p:sp>
    </p:spTree>
    <p:extLst>
      <p:ext uri="{BB962C8B-B14F-4D97-AF65-F5344CB8AC3E}">
        <p14:creationId xmlns:p14="http://schemas.microsoft.com/office/powerpoint/2010/main" val="3702196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91540-D0C3-968E-D522-C97C8E6B0C68}"/>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1F309346-3133-C923-0F9B-9E89FF8839AD}"/>
              </a:ext>
            </a:extLst>
          </p:cNvPr>
          <p:cNvSpPr>
            <a:spLocks noGrp="1" noRot="1" noChangeAspect="1"/>
          </p:cNvSpPr>
          <p:nvPr>
            <p:ph type="sldImg"/>
          </p:nvPr>
        </p:nvSpPr>
        <p:spPr>
          <a:xfrm>
            <a:off x="1371600" y="1143000"/>
            <a:ext cx="4114800" cy="3086100"/>
          </a:xfrm>
        </p:spPr>
      </p:sp>
      <p:sp>
        <p:nvSpPr>
          <p:cNvPr id="3" name="슬라이드 노트 개체 틀 2">
            <a:extLst>
              <a:ext uri="{FF2B5EF4-FFF2-40B4-BE49-F238E27FC236}">
                <a16:creationId xmlns:a16="http://schemas.microsoft.com/office/drawing/2014/main" id="{5E0E1052-9D82-06CE-AC0E-58232DE9149E}"/>
              </a:ext>
            </a:extLst>
          </p:cNvPr>
          <p:cNvSpPr>
            <a:spLocks noGrp="1"/>
          </p:cNvSpPr>
          <p:nvPr>
            <p:ph type="body" idx="1"/>
          </p:nvPr>
        </p:nvSpPr>
        <p:spPr/>
        <p:txBody>
          <a:bodyPr/>
          <a:lstStyle/>
          <a:p>
            <a:endParaRPr lang="ko-KR" altLang="en-US" dirty="0"/>
          </a:p>
        </p:txBody>
      </p:sp>
      <p:sp>
        <p:nvSpPr>
          <p:cNvPr id="4" name="슬라이드 번호 개체 틀 3">
            <a:extLst>
              <a:ext uri="{FF2B5EF4-FFF2-40B4-BE49-F238E27FC236}">
                <a16:creationId xmlns:a16="http://schemas.microsoft.com/office/drawing/2014/main" id="{B2DBBF47-D782-0716-A442-B56D024D341E}"/>
              </a:ext>
            </a:extLst>
          </p:cNvPr>
          <p:cNvSpPr>
            <a:spLocks noGrp="1"/>
          </p:cNvSpPr>
          <p:nvPr>
            <p:ph type="sldNum" sz="quarter" idx="5"/>
          </p:nvPr>
        </p:nvSpPr>
        <p:spPr/>
        <p:txBody>
          <a:bodyPr/>
          <a:lstStyle/>
          <a:p>
            <a:fld id="{A34BE7E9-5854-4565-A0CE-3767B65A657C}" type="slidenum">
              <a:rPr lang="ko-KR" altLang="en-US" smtClean="0"/>
              <a:t>16</a:t>
            </a:fld>
            <a:endParaRPr lang="ko-KR" altLang="en-US"/>
          </a:p>
        </p:txBody>
      </p:sp>
    </p:spTree>
    <p:extLst>
      <p:ext uri="{BB962C8B-B14F-4D97-AF65-F5344CB8AC3E}">
        <p14:creationId xmlns:p14="http://schemas.microsoft.com/office/powerpoint/2010/main" val="1896191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1B672-48D9-E891-311E-1FEEE7ED8830}"/>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1B2DCFA3-C7CC-C592-F96F-CE23E7BADC4E}"/>
              </a:ext>
            </a:extLst>
          </p:cNvPr>
          <p:cNvSpPr>
            <a:spLocks noGrp="1" noRot="1" noChangeAspect="1"/>
          </p:cNvSpPr>
          <p:nvPr>
            <p:ph type="sldImg"/>
          </p:nvPr>
        </p:nvSpPr>
        <p:spPr>
          <a:xfrm>
            <a:off x="1371600" y="1143000"/>
            <a:ext cx="4114800" cy="3086100"/>
          </a:xfrm>
        </p:spPr>
      </p:sp>
      <p:sp>
        <p:nvSpPr>
          <p:cNvPr id="3" name="슬라이드 노트 개체 틀 2">
            <a:extLst>
              <a:ext uri="{FF2B5EF4-FFF2-40B4-BE49-F238E27FC236}">
                <a16:creationId xmlns:a16="http://schemas.microsoft.com/office/drawing/2014/main" id="{210DE107-7D2C-6EE4-05A2-F15609268CEE}"/>
              </a:ext>
            </a:extLst>
          </p:cNvPr>
          <p:cNvSpPr>
            <a:spLocks noGrp="1"/>
          </p:cNvSpPr>
          <p:nvPr>
            <p:ph type="body" idx="1"/>
          </p:nvPr>
        </p:nvSpPr>
        <p:spPr/>
        <p:txBody>
          <a:bodyPr/>
          <a:lstStyle/>
          <a:p>
            <a:endParaRPr lang="ko-KR" altLang="en-US" dirty="0"/>
          </a:p>
        </p:txBody>
      </p:sp>
      <p:sp>
        <p:nvSpPr>
          <p:cNvPr id="4" name="슬라이드 번호 개체 틀 3">
            <a:extLst>
              <a:ext uri="{FF2B5EF4-FFF2-40B4-BE49-F238E27FC236}">
                <a16:creationId xmlns:a16="http://schemas.microsoft.com/office/drawing/2014/main" id="{712B2E58-2BEB-3817-CE24-4C550AD2416B}"/>
              </a:ext>
            </a:extLst>
          </p:cNvPr>
          <p:cNvSpPr>
            <a:spLocks noGrp="1"/>
          </p:cNvSpPr>
          <p:nvPr>
            <p:ph type="sldNum" sz="quarter" idx="5"/>
          </p:nvPr>
        </p:nvSpPr>
        <p:spPr/>
        <p:txBody>
          <a:bodyPr/>
          <a:lstStyle/>
          <a:p>
            <a:fld id="{A34BE7E9-5854-4565-A0CE-3767B65A657C}" type="slidenum">
              <a:rPr lang="ko-KR" altLang="en-US" smtClean="0"/>
              <a:t>17</a:t>
            </a:fld>
            <a:endParaRPr lang="ko-KR" altLang="en-US"/>
          </a:p>
        </p:txBody>
      </p:sp>
    </p:spTree>
    <p:extLst>
      <p:ext uri="{BB962C8B-B14F-4D97-AF65-F5344CB8AC3E}">
        <p14:creationId xmlns:p14="http://schemas.microsoft.com/office/powerpoint/2010/main" val="456728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4B5B1-6052-AA3A-C672-0CCD4E665792}"/>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3DE9BCDD-2CF8-A62A-2399-AD34A8089C8D}"/>
              </a:ext>
            </a:extLst>
          </p:cNvPr>
          <p:cNvSpPr>
            <a:spLocks noGrp="1" noRot="1" noChangeAspect="1"/>
          </p:cNvSpPr>
          <p:nvPr>
            <p:ph type="sldImg"/>
          </p:nvPr>
        </p:nvSpPr>
        <p:spPr>
          <a:xfrm>
            <a:off x="1371600" y="1143000"/>
            <a:ext cx="4114800" cy="3086100"/>
          </a:xfrm>
        </p:spPr>
      </p:sp>
      <p:sp>
        <p:nvSpPr>
          <p:cNvPr id="3" name="슬라이드 노트 개체 틀 2">
            <a:extLst>
              <a:ext uri="{FF2B5EF4-FFF2-40B4-BE49-F238E27FC236}">
                <a16:creationId xmlns:a16="http://schemas.microsoft.com/office/drawing/2014/main" id="{A0164589-F4E4-9C7B-967D-9F79B366BC58}"/>
              </a:ext>
            </a:extLst>
          </p:cNvPr>
          <p:cNvSpPr>
            <a:spLocks noGrp="1"/>
          </p:cNvSpPr>
          <p:nvPr>
            <p:ph type="body" idx="1"/>
          </p:nvPr>
        </p:nvSpPr>
        <p:spPr/>
        <p:txBody>
          <a:bodyPr/>
          <a:lstStyle/>
          <a:p>
            <a:endParaRPr lang="ko-KR" altLang="en-US" dirty="0"/>
          </a:p>
        </p:txBody>
      </p:sp>
      <p:sp>
        <p:nvSpPr>
          <p:cNvPr id="4" name="슬라이드 번호 개체 틀 3">
            <a:extLst>
              <a:ext uri="{FF2B5EF4-FFF2-40B4-BE49-F238E27FC236}">
                <a16:creationId xmlns:a16="http://schemas.microsoft.com/office/drawing/2014/main" id="{8A81E6B8-9C87-04B2-88C8-39E9613F7BCE}"/>
              </a:ext>
            </a:extLst>
          </p:cNvPr>
          <p:cNvSpPr>
            <a:spLocks noGrp="1"/>
          </p:cNvSpPr>
          <p:nvPr>
            <p:ph type="sldNum" sz="quarter" idx="5"/>
          </p:nvPr>
        </p:nvSpPr>
        <p:spPr/>
        <p:txBody>
          <a:bodyPr/>
          <a:lstStyle/>
          <a:p>
            <a:fld id="{A34BE7E9-5854-4565-A0CE-3767B65A657C}" type="slidenum">
              <a:rPr lang="ko-KR" altLang="en-US" smtClean="0"/>
              <a:t>18</a:t>
            </a:fld>
            <a:endParaRPr lang="ko-KR" altLang="en-US"/>
          </a:p>
        </p:txBody>
      </p:sp>
    </p:spTree>
    <p:extLst>
      <p:ext uri="{BB962C8B-B14F-4D97-AF65-F5344CB8AC3E}">
        <p14:creationId xmlns:p14="http://schemas.microsoft.com/office/powerpoint/2010/main" val="2060346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D1973-3F5A-9F79-4305-D14475E0BD97}"/>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BF9B17F0-90B9-D03E-42B4-D46B2B643497}"/>
              </a:ext>
            </a:extLst>
          </p:cNvPr>
          <p:cNvSpPr>
            <a:spLocks noGrp="1" noRot="1" noChangeAspect="1"/>
          </p:cNvSpPr>
          <p:nvPr>
            <p:ph type="sldImg"/>
          </p:nvPr>
        </p:nvSpPr>
        <p:spPr>
          <a:xfrm>
            <a:off x="1371600" y="1143000"/>
            <a:ext cx="4114800" cy="3086100"/>
          </a:xfrm>
        </p:spPr>
      </p:sp>
      <p:sp>
        <p:nvSpPr>
          <p:cNvPr id="3" name="슬라이드 노트 개체 틀 2">
            <a:extLst>
              <a:ext uri="{FF2B5EF4-FFF2-40B4-BE49-F238E27FC236}">
                <a16:creationId xmlns:a16="http://schemas.microsoft.com/office/drawing/2014/main" id="{577256B1-CD03-0194-0601-DF297AED62CA}"/>
              </a:ext>
            </a:extLst>
          </p:cNvPr>
          <p:cNvSpPr>
            <a:spLocks noGrp="1"/>
          </p:cNvSpPr>
          <p:nvPr>
            <p:ph type="body" idx="1"/>
          </p:nvPr>
        </p:nvSpPr>
        <p:spPr/>
        <p:txBody>
          <a:bodyPr/>
          <a:lstStyle/>
          <a:p>
            <a:endParaRPr lang="ko-KR" altLang="en-US" dirty="0"/>
          </a:p>
        </p:txBody>
      </p:sp>
      <p:sp>
        <p:nvSpPr>
          <p:cNvPr id="4" name="슬라이드 번호 개체 틀 3">
            <a:extLst>
              <a:ext uri="{FF2B5EF4-FFF2-40B4-BE49-F238E27FC236}">
                <a16:creationId xmlns:a16="http://schemas.microsoft.com/office/drawing/2014/main" id="{6961EB5E-692C-7A8C-B7CB-FEF3966056FD}"/>
              </a:ext>
            </a:extLst>
          </p:cNvPr>
          <p:cNvSpPr>
            <a:spLocks noGrp="1"/>
          </p:cNvSpPr>
          <p:nvPr>
            <p:ph type="sldNum" sz="quarter" idx="5"/>
          </p:nvPr>
        </p:nvSpPr>
        <p:spPr/>
        <p:txBody>
          <a:bodyPr/>
          <a:lstStyle/>
          <a:p>
            <a:fld id="{A34BE7E9-5854-4565-A0CE-3767B65A657C}" type="slidenum">
              <a:rPr lang="ko-KR" altLang="en-US" smtClean="0"/>
              <a:t>19</a:t>
            </a:fld>
            <a:endParaRPr lang="ko-KR" altLang="en-US"/>
          </a:p>
        </p:txBody>
      </p:sp>
    </p:spTree>
    <p:extLst>
      <p:ext uri="{BB962C8B-B14F-4D97-AF65-F5344CB8AC3E}">
        <p14:creationId xmlns:p14="http://schemas.microsoft.com/office/powerpoint/2010/main" val="2897096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E823D-37FF-FDFB-3540-3D700BBA1801}"/>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A57C390C-8816-A80E-F565-213DAAD459D1}"/>
              </a:ext>
            </a:extLst>
          </p:cNvPr>
          <p:cNvSpPr>
            <a:spLocks noGrp="1" noRot="1" noChangeAspect="1"/>
          </p:cNvSpPr>
          <p:nvPr>
            <p:ph type="sldImg"/>
          </p:nvPr>
        </p:nvSpPr>
        <p:spPr>
          <a:xfrm>
            <a:off x="1371600" y="1143000"/>
            <a:ext cx="4114800" cy="3086100"/>
          </a:xfrm>
        </p:spPr>
      </p:sp>
      <p:sp>
        <p:nvSpPr>
          <p:cNvPr id="3" name="슬라이드 노트 개체 틀 2">
            <a:extLst>
              <a:ext uri="{FF2B5EF4-FFF2-40B4-BE49-F238E27FC236}">
                <a16:creationId xmlns:a16="http://schemas.microsoft.com/office/drawing/2014/main" id="{B9779975-E0E5-A7A0-D3B1-05CDB4765FAD}"/>
              </a:ext>
            </a:extLst>
          </p:cNvPr>
          <p:cNvSpPr>
            <a:spLocks noGrp="1"/>
          </p:cNvSpPr>
          <p:nvPr>
            <p:ph type="body" idx="1"/>
          </p:nvPr>
        </p:nvSpPr>
        <p:spPr/>
        <p:txBody>
          <a:bodyPr/>
          <a:lstStyle/>
          <a:p>
            <a:endParaRPr lang="ko-KR" altLang="en-US" dirty="0"/>
          </a:p>
        </p:txBody>
      </p:sp>
      <p:sp>
        <p:nvSpPr>
          <p:cNvPr id="4" name="슬라이드 번호 개체 틀 3">
            <a:extLst>
              <a:ext uri="{FF2B5EF4-FFF2-40B4-BE49-F238E27FC236}">
                <a16:creationId xmlns:a16="http://schemas.microsoft.com/office/drawing/2014/main" id="{092DABD6-5F17-5841-EE42-09D50C975EA8}"/>
              </a:ext>
            </a:extLst>
          </p:cNvPr>
          <p:cNvSpPr>
            <a:spLocks noGrp="1"/>
          </p:cNvSpPr>
          <p:nvPr>
            <p:ph type="sldNum" sz="quarter" idx="5"/>
          </p:nvPr>
        </p:nvSpPr>
        <p:spPr/>
        <p:txBody>
          <a:bodyPr/>
          <a:lstStyle/>
          <a:p>
            <a:fld id="{A34BE7E9-5854-4565-A0CE-3767B65A657C}" type="slidenum">
              <a:rPr lang="ko-KR" altLang="en-US" smtClean="0"/>
              <a:t>20</a:t>
            </a:fld>
            <a:endParaRPr lang="ko-KR" altLang="en-US"/>
          </a:p>
        </p:txBody>
      </p:sp>
    </p:spTree>
    <p:extLst>
      <p:ext uri="{BB962C8B-B14F-4D97-AF65-F5344CB8AC3E}">
        <p14:creationId xmlns:p14="http://schemas.microsoft.com/office/powerpoint/2010/main" val="3032864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46DAA-A983-27B6-3CCB-1F4784BCF2E5}"/>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741B4524-081A-3147-9C44-EFF7D7212755}"/>
              </a:ext>
            </a:extLst>
          </p:cNvPr>
          <p:cNvSpPr>
            <a:spLocks noGrp="1" noRot="1" noChangeAspect="1"/>
          </p:cNvSpPr>
          <p:nvPr>
            <p:ph type="sldImg"/>
          </p:nvPr>
        </p:nvSpPr>
        <p:spPr>
          <a:xfrm>
            <a:off x="1371600" y="1143000"/>
            <a:ext cx="4114800" cy="3086100"/>
          </a:xfrm>
        </p:spPr>
      </p:sp>
      <p:sp>
        <p:nvSpPr>
          <p:cNvPr id="3" name="슬라이드 노트 개체 틀 2">
            <a:extLst>
              <a:ext uri="{FF2B5EF4-FFF2-40B4-BE49-F238E27FC236}">
                <a16:creationId xmlns:a16="http://schemas.microsoft.com/office/drawing/2014/main" id="{2A872D1C-C767-51DF-D103-F760AF99F7DA}"/>
              </a:ext>
            </a:extLst>
          </p:cNvPr>
          <p:cNvSpPr>
            <a:spLocks noGrp="1"/>
          </p:cNvSpPr>
          <p:nvPr>
            <p:ph type="body" idx="1"/>
          </p:nvPr>
        </p:nvSpPr>
        <p:spPr/>
        <p:txBody>
          <a:bodyPr/>
          <a:lstStyle/>
          <a:p>
            <a:endParaRPr lang="ko-KR" altLang="en-US" dirty="0"/>
          </a:p>
        </p:txBody>
      </p:sp>
      <p:sp>
        <p:nvSpPr>
          <p:cNvPr id="4" name="슬라이드 번호 개체 틀 3">
            <a:extLst>
              <a:ext uri="{FF2B5EF4-FFF2-40B4-BE49-F238E27FC236}">
                <a16:creationId xmlns:a16="http://schemas.microsoft.com/office/drawing/2014/main" id="{D0C2E83D-806D-794A-7FEE-4592F47F6683}"/>
              </a:ext>
            </a:extLst>
          </p:cNvPr>
          <p:cNvSpPr>
            <a:spLocks noGrp="1"/>
          </p:cNvSpPr>
          <p:nvPr>
            <p:ph type="sldNum" sz="quarter" idx="5"/>
          </p:nvPr>
        </p:nvSpPr>
        <p:spPr/>
        <p:txBody>
          <a:bodyPr/>
          <a:lstStyle/>
          <a:p>
            <a:fld id="{A34BE7E9-5854-4565-A0CE-3767B65A657C}" type="slidenum">
              <a:rPr lang="ko-KR" altLang="en-US" smtClean="0"/>
              <a:t>3</a:t>
            </a:fld>
            <a:endParaRPr lang="ko-KR" altLang="en-US"/>
          </a:p>
        </p:txBody>
      </p:sp>
    </p:spTree>
    <p:extLst>
      <p:ext uri="{BB962C8B-B14F-4D97-AF65-F5344CB8AC3E}">
        <p14:creationId xmlns:p14="http://schemas.microsoft.com/office/powerpoint/2010/main" val="127375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13DAC-E59A-F6E8-84F6-008E511FA04A}"/>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BF5D57CF-FB72-53AA-12A6-BC406E4D9C1A}"/>
              </a:ext>
            </a:extLst>
          </p:cNvPr>
          <p:cNvSpPr>
            <a:spLocks noGrp="1" noRot="1" noChangeAspect="1"/>
          </p:cNvSpPr>
          <p:nvPr>
            <p:ph type="sldImg"/>
          </p:nvPr>
        </p:nvSpPr>
        <p:spPr>
          <a:xfrm>
            <a:off x="1371600" y="1143000"/>
            <a:ext cx="4114800" cy="3086100"/>
          </a:xfrm>
        </p:spPr>
      </p:sp>
      <p:sp>
        <p:nvSpPr>
          <p:cNvPr id="3" name="슬라이드 노트 개체 틀 2">
            <a:extLst>
              <a:ext uri="{FF2B5EF4-FFF2-40B4-BE49-F238E27FC236}">
                <a16:creationId xmlns:a16="http://schemas.microsoft.com/office/drawing/2014/main" id="{ECF3ECAC-9B23-E3B5-E14D-C8C2F9DCB457}"/>
              </a:ext>
            </a:extLst>
          </p:cNvPr>
          <p:cNvSpPr>
            <a:spLocks noGrp="1"/>
          </p:cNvSpPr>
          <p:nvPr>
            <p:ph type="body" idx="1"/>
          </p:nvPr>
        </p:nvSpPr>
        <p:spPr/>
        <p:txBody>
          <a:bodyPr/>
          <a:lstStyle/>
          <a:p>
            <a:endParaRPr lang="ko-KR" altLang="en-US" dirty="0"/>
          </a:p>
        </p:txBody>
      </p:sp>
      <p:sp>
        <p:nvSpPr>
          <p:cNvPr id="4" name="슬라이드 번호 개체 틀 3">
            <a:extLst>
              <a:ext uri="{FF2B5EF4-FFF2-40B4-BE49-F238E27FC236}">
                <a16:creationId xmlns:a16="http://schemas.microsoft.com/office/drawing/2014/main" id="{39FEB996-260D-99B7-D3BA-4BC1C480A335}"/>
              </a:ext>
            </a:extLst>
          </p:cNvPr>
          <p:cNvSpPr>
            <a:spLocks noGrp="1"/>
          </p:cNvSpPr>
          <p:nvPr>
            <p:ph type="sldNum" sz="quarter" idx="5"/>
          </p:nvPr>
        </p:nvSpPr>
        <p:spPr/>
        <p:txBody>
          <a:bodyPr/>
          <a:lstStyle/>
          <a:p>
            <a:fld id="{A34BE7E9-5854-4565-A0CE-3767B65A657C}" type="slidenum">
              <a:rPr lang="ko-KR" altLang="en-US" smtClean="0"/>
              <a:t>21</a:t>
            </a:fld>
            <a:endParaRPr lang="ko-KR" altLang="en-US"/>
          </a:p>
        </p:txBody>
      </p:sp>
    </p:spTree>
    <p:extLst>
      <p:ext uri="{BB962C8B-B14F-4D97-AF65-F5344CB8AC3E}">
        <p14:creationId xmlns:p14="http://schemas.microsoft.com/office/powerpoint/2010/main" val="3213840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83BF1-CAC8-2CCA-737D-FE213B2B583B}"/>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20FFDCFF-2345-D6DC-4333-375BAF34CCE6}"/>
              </a:ext>
            </a:extLst>
          </p:cNvPr>
          <p:cNvSpPr>
            <a:spLocks noGrp="1" noRot="1" noChangeAspect="1"/>
          </p:cNvSpPr>
          <p:nvPr>
            <p:ph type="sldImg"/>
          </p:nvPr>
        </p:nvSpPr>
        <p:spPr>
          <a:xfrm>
            <a:off x="1371600" y="1143000"/>
            <a:ext cx="4114800" cy="3086100"/>
          </a:xfrm>
        </p:spPr>
      </p:sp>
      <p:sp>
        <p:nvSpPr>
          <p:cNvPr id="3" name="슬라이드 노트 개체 틀 2">
            <a:extLst>
              <a:ext uri="{FF2B5EF4-FFF2-40B4-BE49-F238E27FC236}">
                <a16:creationId xmlns:a16="http://schemas.microsoft.com/office/drawing/2014/main" id="{B872C6E5-3AD1-4E05-DE2E-776E32317AB3}"/>
              </a:ext>
            </a:extLst>
          </p:cNvPr>
          <p:cNvSpPr>
            <a:spLocks noGrp="1"/>
          </p:cNvSpPr>
          <p:nvPr>
            <p:ph type="body" idx="1"/>
          </p:nvPr>
        </p:nvSpPr>
        <p:spPr/>
        <p:txBody>
          <a:bodyPr/>
          <a:lstStyle/>
          <a:p>
            <a:endParaRPr lang="ko-KR" altLang="en-US" dirty="0"/>
          </a:p>
        </p:txBody>
      </p:sp>
      <p:sp>
        <p:nvSpPr>
          <p:cNvPr id="4" name="슬라이드 번호 개체 틀 3">
            <a:extLst>
              <a:ext uri="{FF2B5EF4-FFF2-40B4-BE49-F238E27FC236}">
                <a16:creationId xmlns:a16="http://schemas.microsoft.com/office/drawing/2014/main" id="{9867FF4B-D058-F6B0-E4FA-0BB4C85C83BD}"/>
              </a:ext>
            </a:extLst>
          </p:cNvPr>
          <p:cNvSpPr>
            <a:spLocks noGrp="1"/>
          </p:cNvSpPr>
          <p:nvPr>
            <p:ph type="sldNum" sz="quarter" idx="5"/>
          </p:nvPr>
        </p:nvSpPr>
        <p:spPr/>
        <p:txBody>
          <a:bodyPr/>
          <a:lstStyle/>
          <a:p>
            <a:fld id="{A34BE7E9-5854-4565-A0CE-3767B65A657C}" type="slidenum">
              <a:rPr lang="ko-KR" altLang="en-US" smtClean="0"/>
              <a:t>22</a:t>
            </a:fld>
            <a:endParaRPr lang="ko-KR" altLang="en-US"/>
          </a:p>
        </p:txBody>
      </p:sp>
    </p:spTree>
    <p:extLst>
      <p:ext uri="{BB962C8B-B14F-4D97-AF65-F5344CB8AC3E}">
        <p14:creationId xmlns:p14="http://schemas.microsoft.com/office/powerpoint/2010/main" val="3761053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74E66-4CA8-958D-8FC3-C104CA07D5FF}"/>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6D3D28E6-7407-C31D-F4AB-FD1575A616EE}"/>
              </a:ext>
            </a:extLst>
          </p:cNvPr>
          <p:cNvSpPr>
            <a:spLocks noGrp="1" noRot="1" noChangeAspect="1"/>
          </p:cNvSpPr>
          <p:nvPr>
            <p:ph type="sldImg"/>
          </p:nvPr>
        </p:nvSpPr>
        <p:spPr>
          <a:xfrm>
            <a:off x="1371600" y="1143000"/>
            <a:ext cx="4114800" cy="3086100"/>
          </a:xfrm>
        </p:spPr>
      </p:sp>
      <p:sp>
        <p:nvSpPr>
          <p:cNvPr id="3" name="슬라이드 노트 개체 틀 2">
            <a:extLst>
              <a:ext uri="{FF2B5EF4-FFF2-40B4-BE49-F238E27FC236}">
                <a16:creationId xmlns:a16="http://schemas.microsoft.com/office/drawing/2014/main" id="{1DFC98B1-F4F6-FA09-CADA-4E95EDE3CCB3}"/>
              </a:ext>
            </a:extLst>
          </p:cNvPr>
          <p:cNvSpPr>
            <a:spLocks noGrp="1"/>
          </p:cNvSpPr>
          <p:nvPr>
            <p:ph type="body" idx="1"/>
          </p:nvPr>
        </p:nvSpPr>
        <p:spPr/>
        <p:txBody>
          <a:bodyPr/>
          <a:lstStyle/>
          <a:p>
            <a:endParaRPr lang="ko-KR" altLang="en-US" dirty="0"/>
          </a:p>
        </p:txBody>
      </p:sp>
      <p:sp>
        <p:nvSpPr>
          <p:cNvPr id="4" name="슬라이드 번호 개체 틀 3">
            <a:extLst>
              <a:ext uri="{FF2B5EF4-FFF2-40B4-BE49-F238E27FC236}">
                <a16:creationId xmlns:a16="http://schemas.microsoft.com/office/drawing/2014/main" id="{B2333106-216A-6BB6-3FA1-B15A41BBF608}"/>
              </a:ext>
            </a:extLst>
          </p:cNvPr>
          <p:cNvSpPr>
            <a:spLocks noGrp="1"/>
          </p:cNvSpPr>
          <p:nvPr>
            <p:ph type="sldNum" sz="quarter" idx="5"/>
          </p:nvPr>
        </p:nvSpPr>
        <p:spPr/>
        <p:txBody>
          <a:bodyPr/>
          <a:lstStyle/>
          <a:p>
            <a:fld id="{A34BE7E9-5854-4565-A0CE-3767B65A657C}" type="slidenum">
              <a:rPr lang="ko-KR" altLang="en-US" smtClean="0"/>
              <a:t>23</a:t>
            </a:fld>
            <a:endParaRPr lang="ko-KR" altLang="en-US"/>
          </a:p>
        </p:txBody>
      </p:sp>
    </p:spTree>
    <p:extLst>
      <p:ext uri="{BB962C8B-B14F-4D97-AF65-F5344CB8AC3E}">
        <p14:creationId xmlns:p14="http://schemas.microsoft.com/office/powerpoint/2010/main" val="2766171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FD28A-0891-9893-A563-5B76BD0C89A9}"/>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2A1CDF80-85D0-8119-E6CE-E5EAE1871628}"/>
              </a:ext>
            </a:extLst>
          </p:cNvPr>
          <p:cNvSpPr>
            <a:spLocks noGrp="1" noRot="1" noChangeAspect="1"/>
          </p:cNvSpPr>
          <p:nvPr>
            <p:ph type="sldImg"/>
          </p:nvPr>
        </p:nvSpPr>
        <p:spPr>
          <a:xfrm>
            <a:off x="1371600" y="1143000"/>
            <a:ext cx="4114800" cy="3086100"/>
          </a:xfrm>
        </p:spPr>
      </p:sp>
      <p:sp>
        <p:nvSpPr>
          <p:cNvPr id="3" name="슬라이드 노트 개체 틀 2">
            <a:extLst>
              <a:ext uri="{FF2B5EF4-FFF2-40B4-BE49-F238E27FC236}">
                <a16:creationId xmlns:a16="http://schemas.microsoft.com/office/drawing/2014/main" id="{8F682113-E511-0941-1B20-63C0560A14BD}"/>
              </a:ext>
            </a:extLst>
          </p:cNvPr>
          <p:cNvSpPr>
            <a:spLocks noGrp="1"/>
          </p:cNvSpPr>
          <p:nvPr>
            <p:ph type="body" idx="1"/>
          </p:nvPr>
        </p:nvSpPr>
        <p:spPr/>
        <p:txBody>
          <a:bodyPr/>
          <a:lstStyle/>
          <a:p>
            <a:endParaRPr lang="ko-KR" altLang="en-US" dirty="0"/>
          </a:p>
        </p:txBody>
      </p:sp>
      <p:sp>
        <p:nvSpPr>
          <p:cNvPr id="4" name="슬라이드 번호 개체 틀 3">
            <a:extLst>
              <a:ext uri="{FF2B5EF4-FFF2-40B4-BE49-F238E27FC236}">
                <a16:creationId xmlns:a16="http://schemas.microsoft.com/office/drawing/2014/main" id="{F56B93D4-464D-5400-3F21-17A6371ACFC3}"/>
              </a:ext>
            </a:extLst>
          </p:cNvPr>
          <p:cNvSpPr>
            <a:spLocks noGrp="1"/>
          </p:cNvSpPr>
          <p:nvPr>
            <p:ph type="sldNum" sz="quarter" idx="5"/>
          </p:nvPr>
        </p:nvSpPr>
        <p:spPr/>
        <p:txBody>
          <a:bodyPr/>
          <a:lstStyle/>
          <a:p>
            <a:fld id="{A34BE7E9-5854-4565-A0CE-3767B65A657C}" type="slidenum">
              <a:rPr lang="ko-KR" altLang="en-US" smtClean="0"/>
              <a:t>24</a:t>
            </a:fld>
            <a:endParaRPr lang="ko-KR" altLang="en-US"/>
          </a:p>
        </p:txBody>
      </p:sp>
    </p:spTree>
    <p:extLst>
      <p:ext uri="{BB962C8B-B14F-4D97-AF65-F5344CB8AC3E}">
        <p14:creationId xmlns:p14="http://schemas.microsoft.com/office/powerpoint/2010/main" val="5939679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5482B-8D10-4B77-282E-05CC5A2E5062}"/>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FA07A949-73B7-25C6-B6CA-940889A44C59}"/>
              </a:ext>
            </a:extLst>
          </p:cNvPr>
          <p:cNvSpPr>
            <a:spLocks noGrp="1" noRot="1" noChangeAspect="1"/>
          </p:cNvSpPr>
          <p:nvPr>
            <p:ph type="sldImg"/>
          </p:nvPr>
        </p:nvSpPr>
        <p:spPr>
          <a:xfrm>
            <a:off x="1371600" y="1143000"/>
            <a:ext cx="4114800" cy="3086100"/>
          </a:xfrm>
        </p:spPr>
      </p:sp>
      <p:sp>
        <p:nvSpPr>
          <p:cNvPr id="3" name="슬라이드 노트 개체 틀 2">
            <a:extLst>
              <a:ext uri="{FF2B5EF4-FFF2-40B4-BE49-F238E27FC236}">
                <a16:creationId xmlns:a16="http://schemas.microsoft.com/office/drawing/2014/main" id="{6247514E-3B89-B23C-044A-0E1AA2F10E22}"/>
              </a:ext>
            </a:extLst>
          </p:cNvPr>
          <p:cNvSpPr>
            <a:spLocks noGrp="1"/>
          </p:cNvSpPr>
          <p:nvPr>
            <p:ph type="body" idx="1"/>
          </p:nvPr>
        </p:nvSpPr>
        <p:spPr/>
        <p:txBody>
          <a:bodyPr/>
          <a:lstStyle/>
          <a:p>
            <a:endParaRPr lang="ko-KR" altLang="en-US" dirty="0"/>
          </a:p>
        </p:txBody>
      </p:sp>
      <p:sp>
        <p:nvSpPr>
          <p:cNvPr id="4" name="슬라이드 번호 개체 틀 3">
            <a:extLst>
              <a:ext uri="{FF2B5EF4-FFF2-40B4-BE49-F238E27FC236}">
                <a16:creationId xmlns:a16="http://schemas.microsoft.com/office/drawing/2014/main" id="{19F1AB94-9EE7-0D35-1115-A08FEF5E2755}"/>
              </a:ext>
            </a:extLst>
          </p:cNvPr>
          <p:cNvSpPr>
            <a:spLocks noGrp="1"/>
          </p:cNvSpPr>
          <p:nvPr>
            <p:ph type="sldNum" sz="quarter" idx="5"/>
          </p:nvPr>
        </p:nvSpPr>
        <p:spPr/>
        <p:txBody>
          <a:bodyPr/>
          <a:lstStyle/>
          <a:p>
            <a:fld id="{A34BE7E9-5854-4565-A0CE-3767B65A657C}" type="slidenum">
              <a:rPr lang="ko-KR" altLang="en-US" smtClean="0"/>
              <a:t>25</a:t>
            </a:fld>
            <a:endParaRPr lang="ko-KR" altLang="en-US"/>
          </a:p>
        </p:txBody>
      </p:sp>
    </p:spTree>
    <p:extLst>
      <p:ext uri="{BB962C8B-B14F-4D97-AF65-F5344CB8AC3E}">
        <p14:creationId xmlns:p14="http://schemas.microsoft.com/office/powerpoint/2010/main" val="3684190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1CFC0-2940-03ED-EF07-96C8C0092594}"/>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A56B6BCA-3045-2EB4-CE80-FACABE72CC45}"/>
              </a:ext>
            </a:extLst>
          </p:cNvPr>
          <p:cNvSpPr>
            <a:spLocks noGrp="1" noRot="1" noChangeAspect="1"/>
          </p:cNvSpPr>
          <p:nvPr>
            <p:ph type="sldImg"/>
          </p:nvPr>
        </p:nvSpPr>
        <p:spPr>
          <a:xfrm>
            <a:off x="1371600" y="1143000"/>
            <a:ext cx="4114800" cy="3086100"/>
          </a:xfrm>
        </p:spPr>
      </p:sp>
      <p:sp>
        <p:nvSpPr>
          <p:cNvPr id="3" name="슬라이드 노트 개체 틀 2">
            <a:extLst>
              <a:ext uri="{FF2B5EF4-FFF2-40B4-BE49-F238E27FC236}">
                <a16:creationId xmlns:a16="http://schemas.microsoft.com/office/drawing/2014/main" id="{9BE0E2CC-5994-AE3E-13D0-995080F4FD30}"/>
              </a:ext>
            </a:extLst>
          </p:cNvPr>
          <p:cNvSpPr>
            <a:spLocks noGrp="1"/>
          </p:cNvSpPr>
          <p:nvPr>
            <p:ph type="body" idx="1"/>
          </p:nvPr>
        </p:nvSpPr>
        <p:spPr/>
        <p:txBody>
          <a:bodyPr/>
          <a:lstStyle/>
          <a:p>
            <a:endParaRPr lang="ko-KR" altLang="en-US" dirty="0"/>
          </a:p>
        </p:txBody>
      </p:sp>
      <p:sp>
        <p:nvSpPr>
          <p:cNvPr id="4" name="슬라이드 번호 개체 틀 3">
            <a:extLst>
              <a:ext uri="{FF2B5EF4-FFF2-40B4-BE49-F238E27FC236}">
                <a16:creationId xmlns:a16="http://schemas.microsoft.com/office/drawing/2014/main" id="{8A93435F-383E-5142-72D1-8191B1593BB5}"/>
              </a:ext>
            </a:extLst>
          </p:cNvPr>
          <p:cNvSpPr>
            <a:spLocks noGrp="1"/>
          </p:cNvSpPr>
          <p:nvPr>
            <p:ph type="sldNum" sz="quarter" idx="5"/>
          </p:nvPr>
        </p:nvSpPr>
        <p:spPr/>
        <p:txBody>
          <a:bodyPr/>
          <a:lstStyle/>
          <a:p>
            <a:fld id="{A34BE7E9-5854-4565-A0CE-3767B65A657C}" type="slidenum">
              <a:rPr lang="ko-KR" altLang="en-US" smtClean="0"/>
              <a:t>26</a:t>
            </a:fld>
            <a:endParaRPr lang="ko-KR" altLang="en-US"/>
          </a:p>
        </p:txBody>
      </p:sp>
    </p:spTree>
    <p:extLst>
      <p:ext uri="{BB962C8B-B14F-4D97-AF65-F5344CB8AC3E}">
        <p14:creationId xmlns:p14="http://schemas.microsoft.com/office/powerpoint/2010/main" val="34945596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4DE2F-7A88-71BF-BD03-9A531E6058D2}"/>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73CFA1A0-9732-496F-CCFE-5269C1572DDE}"/>
              </a:ext>
            </a:extLst>
          </p:cNvPr>
          <p:cNvSpPr>
            <a:spLocks noGrp="1" noRot="1" noChangeAspect="1"/>
          </p:cNvSpPr>
          <p:nvPr>
            <p:ph type="sldImg"/>
          </p:nvPr>
        </p:nvSpPr>
        <p:spPr>
          <a:xfrm>
            <a:off x="1371600" y="1143000"/>
            <a:ext cx="4114800" cy="3086100"/>
          </a:xfrm>
        </p:spPr>
      </p:sp>
      <p:sp>
        <p:nvSpPr>
          <p:cNvPr id="3" name="슬라이드 노트 개체 틀 2">
            <a:extLst>
              <a:ext uri="{FF2B5EF4-FFF2-40B4-BE49-F238E27FC236}">
                <a16:creationId xmlns:a16="http://schemas.microsoft.com/office/drawing/2014/main" id="{1E742512-E63A-076F-4E56-29825AD76ADF}"/>
              </a:ext>
            </a:extLst>
          </p:cNvPr>
          <p:cNvSpPr>
            <a:spLocks noGrp="1"/>
          </p:cNvSpPr>
          <p:nvPr>
            <p:ph type="body" idx="1"/>
          </p:nvPr>
        </p:nvSpPr>
        <p:spPr/>
        <p:txBody>
          <a:bodyPr/>
          <a:lstStyle/>
          <a:p>
            <a:endParaRPr lang="ko-KR" altLang="en-US" dirty="0"/>
          </a:p>
        </p:txBody>
      </p:sp>
      <p:sp>
        <p:nvSpPr>
          <p:cNvPr id="4" name="슬라이드 번호 개체 틀 3">
            <a:extLst>
              <a:ext uri="{FF2B5EF4-FFF2-40B4-BE49-F238E27FC236}">
                <a16:creationId xmlns:a16="http://schemas.microsoft.com/office/drawing/2014/main" id="{D6A81807-252F-15D0-291A-FC810029632F}"/>
              </a:ext>
            </a:extLst>
          </p:cNvPr>
          <p:cNvSpPr>
            <a:spLocks noGrp="1"/>
          </p:cNvSpPr>
          <p:nvPr>
            <p:ph type="sldNum" sz="quarter" idx="5"/>
          </p:nvPr>
        </p:nvSpPr>
        <p:spPr/>
        <p:txBody>
          <a:bodyPr/>
          <a:lstStyle/>
          <a:p>
            <a:fld id="{A34BE7E9-5854-4565-A0CE-3767B65A657C}" type="slidenum">
              <a:rPr lang="ko-KR" altLang="en-US" smtClean="0"/>
              <a:t>27</a:t>
            </a:fld>
            <a:endParaRPr lang="ko-KR" altLang="en-US"/>
          </a:p>
        </p:txBody>
      </p:sp>
    </p:spTree>
    <p:extLst>
      <p:ext uri="{BB962C8B-B14F-4D97-AF65-F5344CB8AC3E}">
        <p14:creationId xmlns:p14="http://schemas.microsoft.com/office/powerpoint/2010/main" val="2957437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4B132-E185-C572-F9C9-21326436C9E9}"/>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F1AE3D27-FDE2-2EE2-72B5-5CC312151964}"/>
              </a:ext>
            </a:extLst>
          </p:cNvPr>
          <p:cNvSpPr>
            <a:spLocks noGrp="1" noRot="1" noChangeAspect="1"/>
          </p:cNvSpPr>
          <p:nvPr>
            <p:ph type="sldImg"/>
          </p:nvPr>
        </p:nvSpPr>
        <p:spPr>
          <a:xfrm>
            <a:off x="1371600" y="1143000"/>
            <a:ext cx="4114800" cy="3086100"/>
          </a:xfrm>
        </p:spPr>
      </p:sp>
      <p:sp>
        <p:nvSpPr>
          <p:cNvPr id="3" name="슬라이드 노트 개체 틀 2">
            <a:extLst>
              <a:ext uri="{FF2B5EF4-FFF2-40B4-BE49-F238E27FC236}">
                <a16:creationId xmlns:a16="http://schemas.microsoft.com/office/drawing/2014/main" id="{EA109DBF-5FA7-7153-0F12-DECAA786978B}"/>
              </a:ext>
            </a:extLst>
          </p:cNvPr>
          <p:cNvSpPr>
            <a:spLocks noGrp="1"/>
          </p:cNvSpPr>
          <p:nvPr>
            <p:ph type="body" idx="1"/>
          </p:nvPr>
        </p:nvSpPr>
        <p:spPr/>
        <p:txBody>
          <a:bodyPr/>
          <a:lstStyle/>
          <a:p>
            <a:endParaRPr lang="ko-KR" altLang="en-US" dirty="0"/>
          </a:p>
        </p:txBody>
      </p:sp>
      <p:sp>
        <p:nvSpPr>
          <p:cNvPr id="4" name="슬라이드 번호 개체 틀 3">
            <a:extLst>
              <a:ext uri="{FF2B5EF4-FFF2-40B4-BE49-F238E27FC236}">
                <a16:creationId xmlns:a16="http://schemas.microsoft.com/office/drawing/2014/main" id="{7A883D24-CBB5-AAB0-F8D5-3983D9360548}"/>
              </a:ext>
            </a:extLst>
          </p:cNvPr>
          <p:cNvSpPr>
            <a:spLocks noGrp="1"/>
          </p:cNvSpPr>
          <p:nvPr>
            <p:ph type="sldNum" sz="quarter" idx="5"/>
          </p:nvPr>
        </p:nvSpPr>
        <p:spPr/>
        <p:txBody>
          <a:bodyPr/>
          <a:lstStyle/>
          <a:p>
            <a:fld id="{A34BE7E9-5854-4565-A0CE-3767B65A657C}" type="slidenum">
              <a:rPr lang="ko-KR" altLang="en-US" smtClean="0"/>
              <a:t>28</a:t>
            </a:fld>
            <a:endParaRPr lang="ko-KR" altLang="en-US"/>
          </a:p>
        </p:txBody>
      </p:sp>
    </p:spTree>
    <p:extLst>
      <p:ext uri="{BB962C8B-B14F-4D97-AF65-F5344CB8AC3E}">
        <p14:creationId xmlns:p14="http://schemas.microsoft.com/office/powerpoint/2010/main" val="1534908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DE377-5F9E-98D9-4E6D-70BFE7109105}"/>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EFAD9F93-A67B-DBAD-2C40-0B3D8C46EF0A}"/>
              </a:ext>
            </a:extLst>
          </p:cNvPr>
          <p:cNvSpPr>
            <a:spLocks noGrp="1" noRot="1" noChangeAspect="1"/>
          </p:cNvSpPr>
          <p:nvPr>
            <p:ph type="sldImg"/>
          </p:nvPr>
        </p:nvSpPr>
        <p:spPr>
          <a:xfrm>
            <a:off x="1371600" y="1143000"/>
            <a:ext cx="4114800" cy="3086100"/>
          </a:xfrm>
        </p:spPr>
      </p:sp>
      <p:sp>
        <p:nvSpPr>
          <p:cNvPr id="3" name="슬라이드 노트 개체 틀 2">
            <a:extLst>
              <a:ext uri="{FF2B5EF4-FFF2-40B4-BE49-F238E27FC236}">
                <a16:creationId xmlns:a16="http://schemas.microsoft.com/office/drawing/2014/main" id="{86D05E8B-BB8B-686F-A5AC-D9BE8EE2A807}"/>
              </a:ext>
            </a:extLst>
          </p:cNvPr>
          <p:cNvSpPr>
            <a:spLocks noGrp="1"/>
          </p:cNvSpPr>
          <p:nvPr>
            <p:ph type="body" idx="1"/>
          </p:nvPr>
        </p:nvSpPr>
        <p:spPr/>
        <p:txBody>
          <a:bodyPr/>
          <a:lstStyle/>
          <a:p>
            <a:endParaRPr lang="ko-KR" altLang="en-US" dirty="0"/>
          </a:p>
        </p:txBody>
      </p:sp>
      <p:sp>
        <p:nvSpPr>
          <p:cNvPr id="4" name="슬라이드 번호 개체 틀 3">
            <a:extLst>
              <a:ext uri="{FF2B5EF4-FFF2-40B4-BE49-F238E27FC236}">
                <a16:creationId xmlns:a16="http://schemas.microsoft.com/office/drawing/2014/main" id="{87FEF9D3-5F66-90AE-4863-61D0474626FA}"/>
              </a:ext>
            </a:extLst>
          </p:cNvPr>
          <p:cNvSpPr>
            <a:spLocks noGrp="1"/>
          </p:cNvSpPr>
          <p:nvPr>
            <p:ph type="sldNum" sz="quarter" idx="5"/>
          </p:nvPr>
        </p:nvSpPr>
        <p:spPr/>
        <p:txBody>
          <a:bodyPr/>
          <a:lstStyle/>
          <a:p>
            <a:fld id="{A34BE7E9-5854-4565-A0CE-3767B65A657C}" type="slidenum">
              <a:rPr lang="ko-KR" altLang="en-US" smtClean="0"/>
              <a:t>29</a:t>
            </a:fld>
            <a:endParaRPr lang="ko-KR" altLang="en-US"/>
          </a:p>
        </p:txBody>
      </p:sp>
    </p:spTree>
    <p:extLst>
      <p:ext uri="{BB962C8B-B14F-4D97-AF65-F5344CB8AC3E}">
        <p14:creationId xmlns:p14="http://schemas.microsoft.com/office/powerpoint/2010/main" val="40151609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DD86C-5ADB-E928-F25A-679AF82ECFC4}"/>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D6F1CF18-6D95-B761-8505-4FCA9F20454E}"/>
              </a:ext>
            </a:extLst>
          </p:cNvPr>
          <p:cNvSpPr>
            <a:spLocks noGrp="1" noRot="1" noChangeAspect="1"/>
          </p:cNvSpPr>
          <p:nvPr>
            <p:ph type="sldImg"/>
          </p:nvPr>
        </p:nvSpPr>
        <p:spPr>
          <a:xfrm>
            <a:off x="1371600" y="1143000"/>
            <a:ext cx="4114800" cy="3086100"/>
          </a:xfrm>
        </p:spPr>
      </p:sp>
      <p:sp>
        <p:nvSpPr>
          <p:cNvPr id="3" name="슬라이드 노트 개체 틀 2">
            <a:extLst>
              <a:ext uri="{FF2B5EF4-FFF2-40B4-BE49-F238E27FC236}">
                <a16:creationId xmlns:a16="http://schemas.microsoft.com/office/drawing/2014/main" id="{8BCB0D89-571E-C37E-12E8-757627AD527D}"/>
              </a:ext>
            </a:extLst>
          </p:cNvPr>
          <p:cNvSpPr>
            <a:spLocks noGrp="1"/>
          </p:cNvSpPr>
          <p:nvPr>
            <p:ph type="body" idx="1"/>
          </p:nvPr>
        </p:nvSpPr>
        <p:spPr/>
        <p:txBody>
          <a:bodyPr/>
          <a:lstStyle/>
          <a:p>
            <a:endParaRPr lang="ko-KR" altLang="en-US" dirty="0"/>
          </a:p>
        </p:txBody>
      </p:sp>
      <p:sp>
        <p:nvSpPr>
          <p:cNvPr id="4" name="슬라이드 번호 개체 틀 3">
            <a:extLst>
              <a:ext uri="{FF2B5EF4-FFF2-40B4-BE49-F238E27FC236}">
                <a16:creationId xmlns:a16="http://schemas.microsoft.com/office/drawing/2014/main" id="{B0BC1C50-EBDF-135E-F978-F8705752BCFB}"/>
              </a:ext>
            </a:extLst>
          </p:cNvPr>
          <p:cNvSpPr>
            <a:spLocks noGrp="1"/>
          </p:cNvSpPr>
          <p:nvPr>
            <p:ph type="sldNum" sz="quarter" idx="5"/>
          </p:nvPr>
        </p:nvSpPr>
        <p:spPr/>
        <p:txBody>
          <a:bodyPr/>
          <a:lstStyle/>
          <a:p>
            <a:fld id="{A34BE7E9-5854-4565-A0CE-3767B65A657C}" type="slidenum">
              <a:rPr lang="ko-KR" altLang="en-US" smtClean="0"/>
              <a:t>30</a:t>
            </a:fld>
            <a:endParaRPr lang="ko-KR" altLang="en-US"/>
          </a:p>
        </p:txBody>
      </p:sp>
    </p:spTree>
    <p:extLst>
      <p:ext uri="{BB962C8B-B14F-4D97-AF65-F5344CB8AC3E}">
        <p14:creationId xmlns:p14="http://schemas.microsoft.com/office/powerpoint/2010/main" val="890015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D33D8-273E-3C1B-209A-246F691A960C}"/>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A1617369-B4D0-3D5E-9D29-5DB37C3DB450}"/>
              </a:ext>
            </a:extLst>
          </p:cNvPr>
          <p:cNvSpPr>
            <a:spLocks noGrp="1" noRot="1" noChangeAspect="1"/>
          </p:cNvSpPr>
          <p:nvPr>
            <p:ph type="sldImg"/>
          </p:nvPr>
        </p:nvSpPr>
        <p:spPr>
          <a:xfrm>
            <a:off x="1371600" y="1143000"/>
            <a:ext cx="4114800" cy="3086100"/>
          </a:xfrm>
        </p:spPr>
      </p:sp>
      <p:sp>
        <p:nvSpPr>
          <p:cNvPr id="3" name="슬라이드 노트 개체 틀 2">
            <a:extLst>
              <a:ext uri="{FF2B5EF4-FFF2-40B4-BE49-F238E27FC236}">
                <a16:creationId xmlns:a16="http://schemas.microsoft.com/office/drawing/2014/main" id="{DF995408-F387-2C34-E59D-2F2BBD18445A}"/>
              </a:ext>
            </a:extLst>
          </p:cNvPr>
          <p:cNvSpPr>
            <a:spLocks noGrp="1"/>
          </p:cNvSpPr>
          <p:nvPr>
            <p:ph type="body" idx="1"/>
          </p:nvPr>
        </p:nvSpPr>
        <p:spPr/>
        <p:txBody>
          <a:bodyPr/>
          <a:lstStyle/>
          <a:p>
            <a:endParaRPr lang="ko-KR" altLang="en-US" dirty="0"/>
          </a:p>
        </p:txBody>
      </p:sp>
      <p:sp>
        <p:nvSpPr>
          <p:cNvPr id="4" name="슬라이드 번호 개체 틀 3">
            <a:extLst>
              <a:ext uri="{FF2B5EF4-FFF2-40B4-BE49-F238E27FC236}">
                <a16:creationId xmlns:a16="http://schemas.microsoft.com/office/drawing/2014/main" id="{6D6F4FD7-A22F-F7C9-26EA-886FAEBB0519}"/>
              </a:ext>
            </a:extLst>
          </p:cNvPr>
          <p:cNvSpPr>
            <a:spLocks noGrp="1"/>
          </p:cNvSpPr>
          <p:nvPr>
            <p:ph type="sldNum" sz="quarter" idx="5"/>
          </p:nvPr>
        </p:nvSpPr>
        <p:spPr/>
        <p:txBody>
          <a:bodyPr/>
          <a:lstStyle/>
          <a:p>
            <a:fld id="{A34BE7E9-5854-4565-A0CE-3767B65A657C}" type="slidenum">
              <a:rPr lang="ko-KR" altLang="en-US" smtClean="0"/>
              <a:t>4</a:t>
            </a:fld>
            <a:endParaRPr lang="ko-KR" altLang="en-US"/>
          </a:p>
        </p:txBody>
      </p:sp>
    </p:spTree>
    <p:extLst>
      <p:ext uri="{BB962C8B-B14F-4D97-AF65-F5344CB8AC3E}">
        <p14:creationId xmlns:p14="http://schemas.microsoft.com/office/powerpoint/2010/main" val="35888300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21010-07B8-B0A9-F6BF-8B1262E79274}"/>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08852D61-EDFB-0103-8D23-487266FFA397}"/>
              </a:ext>
            </a:extLst>
          </p:cNvPr>
          <p:cNvSpPr>
            <a:spLocks noGrp="1" noRot="1" noChangeAspect="1"/>
          </p:cNvSpPr>
          <p:nvPr>
            <p:ph type="sldImg"/>
          </p:nvPr>
        </p:nvSpPr>
        <p:spPr>
          <a:xfrm>
            <a:off x="1371600" y="1143000"/>
            <a:ext cx="4114800" cy="3086100"/>
          </a:xfrm>
        </p:spPr>
      </p:sp>
      <p:sp>
        <p:nvSpPr>
          <p:cNvPr id="3" name="슬라이드 노트 개체 틀 2">
            <a:extLst>
              <a:ext uri="{FF2B5EF4-FFF2-40B4-BE49-F238E27FC236}">
                <a16:creationId xmlns:a16="http://schemas.microsoft.com/office/drawing/2014/main" id="{9456EBE8-3E1E-AA3F-7E04-82ABF09B8DF4}"/>
              </a:ext>
            </a:extLst>
          </p:cNvPr>
          <p:cNvSpPr>
            <a:spLocks noGrp="1"/>
          </p:cNvSpPr>
          <p:nvPr>
            <p:ph type="body" idx="1"/>
          </p:nvPr>
        </p:nvSpPr>
        <p:spPr/>
        <p:txBody>
          <a:bodyPr/>
          <a:lstStyle/>
          <a:p>
            <a:endParaRPr lang="ko-KR" altLang="en-US" dirty="0"/>
          </a:p>
        </p:txBody>
      </p:sp>
      <p:sp>
        <p:nvSpPr>
          <p:cNvPr id="4" name="슬라이드 번호 개체 틀 3">
            <a:extLst>
              <a:ext uri="{FF2B5EF4-FFF2-40B4-BE49-F238E27FC236}">
                <a16:creationId xmlns:a16="http://schemas.microsoft.com/office/drawing/2014/main" id="{261E57F4-2D65-50B9-A595-AF2344CD41BC}"/>
              </a:ext>
            </a:extLst>
          </p:cNvPr>
          <p:cNvSpPr>
            <a:spLocks noGrp="1"/>
          </p:cNvSpPr>
          <p:nvPr>
            <p:ph type="sldNum" sz="quarter" idx="5"/>
          </p:nvPr>
        </p:nvSpPr>
        <p:spPr/>
        <p:txBody>
          <a:bodyPr/>
          <a:lstStyle/>
          <a:p>
            <a:fld id="{A34BE7E9-5854-4565-A0CE-3767B65A657C}" type="slidenum">
              <a:rPr lang="ko-KR" altLang="en-US" smtClean="0"/>
              <a:t>31</a:t>
            </a:fld>
            <a:endParaRPr lang="ko-KR" altLang="en-US"/>
          </a:p>
        </p:txBody>
      </p:sp>
    </p:spTree>
    <p:extLst>
      <p:ext uri="{BB962C8B-B14F-4D97-AF65-F5344CB8AC3E}">
        <p14:creationId xmlns:p14="http://schemas.microsoft.com/office/powerpoint/2010/main" val="38543768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05504-52C2-A29C-BB12-D6F65658EEA2}"/>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49B0E80B-4034-06F6-9E91-226F97417623}"/>
              </a:ext>
            </a:extLst>
          </p:cNvPr>
          <p:cNvSpPr>
            <a:spLocks noGrp="1" noRot="1" noChangeAspect="1"/>
          </p:cNvSpPr>
          <p:nvPr>
            <p:ph type="sldImg"/>
          </p:nvPr>
        </p:nvSpPr>
        <p:spPr>
          <a:xfrm>
            <a:off x="1371600" y="1143000"/>
            <a:ext cx="4114800" cy="3086100"/>
          </a:xfrm>
        </p:spPr>
      </p:sp>
      <p:sp>
        <p:nvSpPr>
          <p:cNvPr id="3" name="슬라이드 노트 개체 틀 2">
            <a:extLst>
              <a:ext uri="{FF2B5EF4-FFF2-40B4-BE49-F238E27FC236}">
                <a16:creationId xmlns:a16="http://schemas.microsoft.com/office/drawing/2014/main" id="{DB7F6AB3-4A15-653C-1E87-04C57E56AC16}"/>
              </a:ext>
            </a:extLst>
          </p:cNvPr>
          <p:cNvSpPr>
            <a:spLocks noGrp="1"/>
          </p:cNvSpPr>
          <p:nvPr>
            <p:ph type="body" idx="1"/>
          </p:nvPr>
        </p:nvSpPr>
        <p:spPr/>
        <p:txBody>
          <a:bodyPr/>
          <a:lstStyle/>
          <a:p>
            <a:endParaRPr lang="ko-KR" altLang="en-US" dirty="0"/>
          </a:p>
        </p:txBody>
      </p:sp>
      <p:sp>
        <p:nvSpPr>
          <p:cNvPr id="4" name="슬라이드 번호 개체 틀 3">
            <a:extLst>
              <a:ext uri="{FF2B5EF4-FFF2-40B4-BE49-F238E27FC236}">
                <a16:creationId xmlns:a16="http://schemas.microsoft.com/office/drawing/2014/main" id="{220678FB-5E9E-59B2-761C-EBD469B69087}"/>
              </a:ext>
            </a:extLst>
          </p:cNvPr>
          <p:cNvSpPr>
            <a:spLocks noGrp="1"/>
          </p:cNvSpPr>
          <p:nvPr>
            <p:ph type="sldNum" sz="quarter" idx="5"/>
          </p:nvPr>
        </p:nvSpPr>
        <p:spPr/>
        <p:txBody>
          <a:bodyPr/>
          <a:lstStyle/>
          <a:p>
            <a:fld id="{A34BE7E9-5854-4565-A0CE-3767B65A657C}" type="slidenum">
              <a:rPr lang="ko-KR" altLang="en-US" smtClean="0"/>
              <a:t>32</a:t>
            </a:fld>
            <a:endParaRPr lang="ko-KR" altLang="en-US"/>
          </a:p>
        </p:txBody>
      </p:sp>
    </p:spTree>
    <p:extLst>
      <p:ext uri="{BB962C8B-B14F-4D97-AF65-F5344CB8AC3E}">
        <p14:creationId xmlns:p14="http://schemas.microsoft.com/office/powerpoint/2010/main" val="1594958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87E12-BD8B-D5BE-9420-27BCAEBB9BCB}"/>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2CB6AEFF-E75D-CA6E-BCF9-C959173B02A5}"/>
              </a:ext>
            </a:extLst>
          </p:cNvPr>
          <p:cNvSpPr>
            <a:spLocks noGrp="1" noRot="1" noChangeAspect="1"/>
          </p:cNvSpPr>
          <p:nvPr>
            <p:ph type="sldImg"/>
          </p:nvPr>
        </p:nvSpPr>
        <p:spPr>
          <a:xfrm>
            <a:off x="1371600" y="1143000"/>
            <a:ext cx="4114800" cy="3086100"/>
          </a:xfrm>
        </p:spPr>
      </p:sp>
      <p:sp>
        <p:nvSpPr>
          <p:cNvPr id="3" name="슬라이드 노트 개체 틀 2">
            <a:extLst>
              <a:ext uri="{FF2B5EF4-FFF2-40B4-BE49-F238E27FC236}">
                <a16:creationId xmlns:a16="http://schemas.microsoft.com/office/drawing/2014/main" id="{900E4966-C1F3-6BED-4EBB-8C896232A880}"/>
              </a:ext>
            </a:extLst>
          </p:cNvPr>
          <p:cNvSpPr>
            <a:spLocks noGrp="1"/>
          </p:cNvSpPr>
          <p:nvPr>
            <p:ph type="body" idx="1"/>
          </p:nvPr>
        </p:nvSpPr>
        <p:spPr/>
        <p:txBody>
          <a:bodyPr/>
          <a:lstStyle/>
          <a:p>
            <a:endParaRPr lang="ko-KR" altLang="en-US" dirty="0"/>
          </a:p>
        </p:txBody>
      </p:sp>
      <p:sp>
        <p:nvSpPr>
          <p:cNvPr id="4" name="슬라이드 번호 개체 틀 3">
            <a:extLst>
              <a:ext uri="{FF2B5EF4-FFF2-40B4-BE49-F238E27FC236}">
                <a16:creationId xmlns:a16="http://schemas.microsoft.com/office/drawing/2014/main" id="{0C4DF70D-E109-67E8-BD18-4D2311B22405}"/>
              </a:ext>
            </a:extLst>
          </p:cNvPr>
          <p:cNvSpPr>
            <a:spLocks noGrp="1"/>
          </p:cNvSpPr>
          <p:nvPr>
            <p:ph type="sldNum" sz="quarter" idx="5"/>
          </p:nvPr>
        </p:nvSpPr>
        <p:spPr/>
        <p:txBody>
          <a:bodyPr/>
          <a:lstStyle/>
          <a:p>
            <a:fld id="{A34BE7E9-5854-4565-A0CE-3767B65A657C}" type="slidenum">
              <a:rPr lang="ko-KR" altLang="en-US" smtClean="0"/>
              <a:t>5</a:t>
            </a:fld>
            <a:endParaRPr lang="ko-KR" altLang="en-US"/>
          </a:p>
        </p:txBody>
      </p:sp>
    </p:spTree>
    <p:extLst>
      <p:ext uri="{BB962C8B-B14F-4D97-AF65-F5344CB8AC3E}">
        <p14:creationId xmlns:p14="http://schemas.microsoft.com/office/powerpoint/2010/main" val="1896038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980F7-2645-3A03-F988-5024FA149D71}"/>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125D40C2-F2FC-DF30-02C9-BE693B6E2D57}"/>
              </a:ext>
            </a:extLst>
          </p:cNvPr>
          <p:cNvSpPr>
            <a:spLocks noGrp="1" noRot="1" noChangeAspect="1"/>
          </p:cNvSpPr>
          <p:nvPr>
            <p:ph type="sldImg"/>
          </p:nvPr>
        </p:nvSpPr>
        <p:spPr>
          <a:xfrm>
            <a:off x="1371600" y="1143000"/>
            <a:ext cx="4114800" cy="3086100"/>
          </a:xfrm>
        </p:spPr>
      </p:sp>
      <p:sp>
        <p:nvSpPr>
          <p:cNvPr id="3" name="슬라이드 노트 개체 틀 2">
            <a:extLst>
              <a:ext uri="{FF2B5EF4-FFF2-40B4-BE49-F238E27FC236}">
                <a16:creationId xmlns:a16="http://schemas.microsoft.com/office/drawing/2014/main" id="{E5237BEB-28E3-00D1-5A05-24C0818AD41F}"/>
              </a:ext>
            </a:extLst>
          </p:cNvPr>
          <p:cNvSpPr>
            <a:spLocks noGrp="1"/>
          </p:cNvSpPr>
          <p:nvPr>
            <p:ph type="body" idx="1"/>
          </p:nvPr>
        </p:nvSpPr>
        <p:spPr/>
        <p:txBody>
          <a:bodyPr/>
          <a:lstStyle/>
          <a:p>
            <a:endParaRPr lang="ko-KR" altLang="en-US" dirty="0"/>
          </a:p>
        </p:txBody>
      </p:sp>
      <p:sp>
        <p:nvSpPr>
          <p:cNvPr id="4" name="슬라이드 번호 개체 틀 3">
            <a:extLst>
              <a:ext uri="{FF2B5EF4-FFF2-40B4-BE49-F238E27FC236}">
                <a16:creationId xmlns:a16="http://schemas.microsoft.com/office/drawing/2014/main" id="{525195CD-0053-2595-81D7-1F5352D5D48D}"/>
              </a:ext>
            </a:extLst>
          </p:cNvPr>
          <p:cNvSpPr>
            <a:spLocks noGrp="1"/>
          </p:cNvSpPr>
          <p:nvPr>
            <p:ph type="sldNum" sz="quarter" idx="5"/>
          </p:nvPr>
        </p:nvSpPr>
        <p:spPr/>
        <p:txBody>
          <a:bodyPr/>
          <a:lstStyle/>
          <a:p>
            <a:fld id="{A34BE7E9-5854-4565-A0CE-3767B65A657C}" type="slidenum">
              <a:rPr lang="ko-KR" altLang="en-US" smtClean="0"/>
              <a:t>6</a:t>
            </a:fld>
            <a:endParaRPr lang="ko-KR" altLang="en-US"/>
          </a:p>
        </p:txBody>
      </p:sp>
    </p:spTree>
    <p:extLst>
      <p:ext uri="{BB962C8B-B14F-4D97-AF65-F5344CB8AC3E}">
        <p14:creationId xmlns:p14="http://schemas.microsoft.com/office/powerpoint/2010/main" val="3700552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991AB-4C5B-C368-3B4D-729A3031833E}"/>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A36170A7-2E0A-27ED-CD39-6658D76DE167}"/>
              </a:ext>
            </a:extLst>
          </p:cNvPr>
          <p:cNvSpPr>
            <a:spLocks noGrp="1" noRot="1" noChangeAspect="1"/>
          </p:cNvSpPr>
          <p:nvPr>
            <p:ph type="sldImg"/>
          </p:nvPr>
        </p:nvSpPr>
        <p:spPr>
          <a:xfrm>
            <a:off x="1371600" y="1143000"/>
            <a:ext cx="4114800" cy="3086100"/>
          </a:xfrm>
        </p:spPr>
      </p:sp>
      <p:sp>
        <p:nvSpPr>
          <p:cNvPr id="3" name="슬라이드 노트 개체 틀 2">
            <a:extLst>
              <a:ext uri="{FF2B5EF4-FFF2-40B4-BE49-F238E27FC236}">
                <a16:creationId xmlns:a16="http://schemas.microsoft.com/office/drawing/2014/main" id="{C203355F-67CA-4A45-8F49-4170C0338F58}"/>
              </a:ext>
            </a:extLst>
          </p:cNvPr>
          <p:cNvSpPr>
            <a:spLocks noGrp="1"/>
          </p:cNvSpPr>
          <p:nvPr>
            <p:ph type="body" idx="1"/>
          </p:nvPr>
        </p:nvSpPr>
        <p:spPr/>
        <p:txBody>
          <a:bodyPr/>
          <a:lstStyle/>
          <a:p>
            <a:endParaRPr lang="ko-KR" altLang="en-US" dirty="0"/>
          </a:p>
        </p:txBody>
      </p:sp>
      <p:sp>
        <p:nvSpPr>
          <p:cNvPr id="4" name="슬라이드 번호 개체 틀 3">
            <a:extLst>
              <a:ext uri="{FF2B5EF4-FFF2-40B4-BE49-F238E27FC236}">
                <a16:creationId xmlns:a16="http://schemas.microsoft.com/office/drawing/2014/main" id="{168B9DB7-7228-7963-08AF-7FC8042F2BEB}"/>
              </a:ext>
            </a:extLst>
          </p:cNvPr>
          <p:cNvSpPr>
            <a:spLocks noGrp="1"/>
          </p:cNvSpPr>
          <p:nvPr>
            <p:ph type="sldNum" sz="quarter" idx="5"/>
          </p:nvPr>
        </p:nvSpPr>
        <p:spPr/>
        <p:txBody>
          <a:bodyPr/>
          <a:lstStyle/>
          <a:p>
            <a:fld id="{A34BE7E9-5854-4565-A0CE-3767B65A657C}" type="slidenum">
              <a:rPr lang="ko-KR" altLang="en-US" smtClean="0"/>
              <a:t>7</a:t>
            </a:fld>
            <a:endParaRPr lang="ko-KR" altLang="en-US"/>
          </a:p>
        </p:txBody>
      </p:sp>
    </p:spTree>
    <p:extLst>
      <p:ext uri="{BB962C8B-B14F-4D97-AF65-F5344CB8AC3E}">
        <p14:creationId xmlns:p14="http://schemas.microsoft.com/office/powerpoint/2010/main" val="354531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2A484-BE2E-B314-DAE2-2AF596C0E779}"/>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78273069-0448-A952-F066-E4A5AD63836D}"/>
              </a:ext>
            </a:extLst>
          </p:cNvPr>
          <p:cNvSpPr>
            <a:spLocks noGrp="1" noRot="1" noChangeAspect="1"/>
          </p:cNvSpPr>
          <p:nvPr>
            <p:ph type="sldImg"/>
          </p:nvPr>
        </p:nvSpPr>
        <p:spPr>
          <a:xfrm>
            <a:off x="1371600" y="1143000"/>
            <a:ext cx="4114800" cy="3086100"/>
          </a:xfrm>
        </p:spPr>
      </p:sp>
      <p:sp>
        <p:nvSpPr>
          <p:cNvPr id="3" name="슬라이드 노트 개체 틀 2">
            <a:extLst>
              <a:ext uri="{FF2B5EF4-FFF2-40B4-BE49-F238E27FC236}">
                <a16:creationId xmlns:a16="http://schemas.microsoft.com/office/drawing/2014/main" id="{940BB535-C5D4-2E71-420B-528352476ADA}"/>
              </a:ext>
            </a:extLst>
          </p:cNvPr>
          <p:cNvSpPr>
            <a:spLocks noGrp="1"/>
          </p:cNvSpPr>
          <p:nvPr>
            <p:ph type="body" idx="1"/>
          </p:nvPr>
        </p:nvSpPr>
        <p:spPr/>
        <p:txBody>
          <a:bodyPr/>
          <a:lstStyle/>
          <a:p>
            <a:endParaRPr lang="ko-KR" altLang="en-US" dirty="0"/>
          </a:p>
        </p:txBody>
      </p:sp>
      <p:sp>
        <p:nvSpPr>
          <p:cNvPr id="4" name="슬라이드 번호 개체 틀 3">
            <a:extLst>
              <a:ext uri="{FF2B5EF4-FFF2-40B4-BE49-F238E27FC236}">
                <a16:creationId xmlns:a16="http://schemas.microsoft.com/office/drawing/2014/main" id="{8115CDB3-2700-D3E0-9319-431E9DE7B9C7}"/>
              </a:ext>
            </a:extLst>
          </p:cNvPr>
          <p:cNvSpPr>
            <a:spLocks noGrp="1"/>
          </p:cNvSpPr>
          <p:nvPr>
            <p:ph type="sldNum" sz="quarter" idx="5"/>
          </p:nvPr>
        </p:nvSpPr>
        <p:spPr/>
        <p:txBody>
          <a:bodyPr/>
          <a:lstStyle/>
          <a:p>
            <a:fld id="{A34BE7E9-5854-4565-A0CE-3767B65A657C}" type="slidenum">
              <a:rPr lang="ko-KR" altLang="en-US" smtClean="0"/>
              <a:t>8</a:t>
            </a:fld>
            <a:endParaRPr lang="ko-KR" altLang="en-US"/>
          </a:p>
        </p:txBody>
      </p:sp>
    </p:spTree>
    <p:extLst>
      <p:ext uri="{BB962C8B-B14F-4D97-AF65-F5344CB8AC3E}">
        <p14:creationId xmlns:p14="http://schemas.microsoft.com/office/powerpoint/2010/main" val="906604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F3D1F-537D-C539-6224-E82C959FA1E8}"/>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6E67A4FB-71B1-FE48-700E-510328E2050A}"/>
              </a:ext>
            </a:extLst>
          </p:cNvPr>
          <p:cNvSpPr>
            <a:spLocks noGrp="1" noRot="1" noChangeAspect="1"/>
          </p:cNvSpPr>
          <p:nvPr>
            <p:ph type="sldImg"/>
          </p:nvPr>
        </p:nvSpPr>
        <p:spPr>
          <a:xfrm>
            <a:off x="1371600" y="1143000"/>
            <a:ext cx="4114800" cy="3086100"/>
          </a:xfrm>
        </p:spPr>
      </p:sp>
      <p:sp>
        <p:nvSpPr>
          <p:cNvPr id="3" name="슬라이드 노트 개체 틀 2">
            <a:extLst>
              <a:ext uri="{FF2B5EF4-FFF2-40B4-BE49-F238E27FC236}">
                <a16:creationId xmlns:a16="http://schemas.microsoft.com/office/drawing/2014/main" id="{C2930612-F5E4-FB31-2E78-FAA6CFD66874}"/>
              </a:ext>
            </a:extLst>
          </p:cNvPr>
          <p:cNvSpPr>
            <a:spLocks noGrp="1"/>
          </p:cNvSpPr>
          <p:nvPr>
            <p:ph type="body" idx="1"/>
          </p:nvPr>
        </p:nvSpPr>
        <p:spPr/>
        <p:txBody>
          <a:bodyPr/>
          <a:lstStyle/>
          <a:p>
            <a:endParaRPr lang="ko-KR" altLang="en-US" dirty="0"/>
          </a:p>
        </p:txBody>
      </p:sp>
      <p:sp>
        <p:nvSpPr>
          <p:cNvPr id="4" name="슬라이드 번호 개체 틀 3">
            <a:extLst>
              <a:ext uri="{FF2B5EF4-FFF2-40B4-BE49-F238E27FC236}">
                <a16:creationId xmlns:a16="http://schemas.microsoft.com/office/drawing/2014/main" id="{C08AF463-7807-4DB9-073D-A002FB16C74E}"/>
              </a:ext>
            </a:extLst>
          </p:cNvPr>
          <p:cNvSpPr>
            <a:spLocks noGrp="1"/>
          </p:cNvSpPr>
          <p:nvPr>
            <p:ph type="sldNum" sz="quarter" idx="5"/>
          </p:nvPr>
        </p:nvSpPr>
        <p:spPr/>
        <p:txBody>
          <a:bodyPr/>
          <a:lstStyle/>
          <a:p>
            <a:fld id="{A34BE7E9-5854-4565-A0CE-3767B65A657C}" type="slidenum">
              <a:rPr lang="ko-KR" altLang="en-US" smtClean="0"/>
              <a:t>9</a:t>
            </a:fld>
            <a:endParaRPr lang="ko-KR" altLang="en-US"/>
          </a:p>
        </p:txBody>
      </p:sp>
    </p:spTree>
    <p:extLst>
      <p:ext uri="{BB962C8B-B14F-4D97-AF65-F5344CB8AC3E}">
        <p14:creationId xmlns:p14="http://schemas.microsoft.com/office/powerpoint/2010/main" val="2640075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8A947-B3D2-C1BA-9020-9CBF90BFFBD8}"/>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2FEDFB4A-6902-9031-108B-AC9222E7C1A2}"/>
              </a:ext>
            </a:extLst>
          </p:cNvPr>
          <p:cNvSpPr>
            <a:spLocks noGrp="1" noRot="1" noChangeAspect="1"/>
          </p:cNvSpPr>
          <p:nvPr>
            <p:ph type="sldImg"/>
          </p:nvPr>
        </p:nvSpPr>
        <p:spPr>
          <a:xfrm>
            <a:off x="1371600" y="1143000"/>
            <a:ext cx="4114800" cy="3086100"/>
          </a:xfrm>
        </p:spPr>
      </p:sp>
      <p:sp>
        <p:nvSpPr>
          <p:cNvPr id="3" name="슬라이드 노트 개체 틀 2">
            <a:extLst>
              <a:ext uri="{FF2B5EF4-FFF2-40B4-BE49-F238E27FC236}">
                <a16:creationId xmlns:a16="http://schemas.microsoft.com/office/drawing/2014/main" id="{B6547A44-C58F-0DCC-8E2F-F44AA02B982B}"/>
              </a:ext>
            </a:extLst>
          </p:cNvPr>
          <p:cNvSpPr>
            <a:spLocks noGrp="1"/>
          </p:cNvSpPr>
          <p:nvPr>
            <p:ph type="body" idx="1"/>
          </p:nvPr>
        </p:nvSpPr>
        <p:spPr/>
        <p:txBody>
          <a:bodyPr/>
          <a:lstStyle/>
          <a:p>
            <a:endParaRPr lang="ko-KR" altLang="en-US" dirty="0"/>
          </a:p>
        </p:txBody>
      </p:sp>
      <p:sp>
        <p:nvSpPr>
          <p:cNvPr id="4" name="슬라이드 번호 개체 틀 3">
            <a:extLst>
              <a:ext uri="{FF2B5EF4-FFF2-40B4-BE49-F238E27FC236}">
                <a16:creationId xmlns:a16="http://schemas.microsoft.com/office/drawing/2014/main" id="{A4B6F4D7-816B-F326-02E5-51D623A9190A}"/>
              </a:ext>
            </a:extLst>
          </p:cNvPr>
          <p:cNvSpPr>
            <a:spLocks noGrp="1"/>
          </p:cNvSpPr>
          <p:nvPr>
            <p:ph type="sldNum" sz="quarter" idx="5"/>
          </p:nvPr>
        </p:nvSpPr>
        <p:spPr/>
        <p:txBody>
          <a:bodyPr/>
          <a:lstStyle/>
          <a:p>
            <a:fld id="{A34BE7E9-5854-4565-A0CE-3767B65A657C}" type="slidenum">
              <a:rPr lang="ko-KR" altLang="en-US" smtClean="0"/>
              <a:t>10</a:t>
            </a:fld>
            <a:endParaRPr lang="ko-KR" altLang="en-US"/>
          </a:p>
        </p:txBody>
      </p:sp>
    </p:spTree>
    <p:extLst>
      <p:ext uri="{BB962C8B-B14F-4D97-AF65-F5344CB8AC3E}">
        <p14:creationId xmlns:p14="http://schemas.microsoft.com/office/powerpoint/2010/main" val="3806184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F02A71F-B2B3-3D3A-6FC8-D0671B168AF6}"/>
              </a:ext>
            </a:extLst>
          </p:cNvPr>
          <p:cNvSpPr>
            <a:spLocks noGrp="1"/>
          </p:cNvSpPr>
          <p:nvPr>
            <p:ph type="ctrTitle"/>
          </p:nvPr>
        </p:nvSpPr>
        <p:spPr>
          <a:xfrm>
            <a:off x="1143000" y="1122363"/>
            <a:ext cx="6858000" cy="2387600"/>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E4823F22-DDDF-7B56-1E9D-22C4B075C77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C453A70F-DB0C-CCEF-ACD1-D5B905C17372}"/>
              </a:ext>
            </a:extLst>
          </p:cNvPr>
          <p:cNvSpPr>
            <a:spLocks noGrp="1"/>
          </p:cNvSpPr>
          <p:nvPr>
            <p:ph type="dt" sz="half" idx="10"/>
          </p:nvPr>
        </p:nvSpPr>
        <p:spPr/>
        <p:txBody>
          <a:bodyPr/>
          <a:lstStyle>
            <a:lvl1pPr>
              <a:defRPr/>
            </a:lvl1pPr>
          </a:lstStyle>
          <a:p>
            <a:endParaRPr lang="en-US" altLang="ko-KR"/>
          </a:p>
        </p:txBody>
      </p:sp>
      <p:sp>
        <p:nvSpPr>
          <p:cNvPr id="5" name="바닥글 개체 틀 4">
            <a:extLst>
              <a:ext uri="{FF2B5EF4-FFF2-40B4-BE49-F238E27FC236}">
                <a16:creationId xmlns:a16="http://schemas.microsoft.com/office/drawing/2014/main" id="{5B741367-9815-974D-96D4-3D4992021AE4}"/>
              </a:ext>
            </a:extLst>
          </p:cNvPr>
          <p:cNvSpPr>
            <a:spLocks noGrp="1"/>
          </p:cNvSpPr>
          <p:nvPr>
            <p:ph type="ftr" sz="quarter" idx="11"/>
          </p:nvPr>
        </p:nvSpPr>
        <p:spPr/>
        <p:txBody>
          <a:bodyPr/>
          <a:lstStyle>
            <a:lvl1pPr>
              <a:defRPr/>
            </a:lvl1pPr>
          </a:lstStyle>
          <a:p>
            <a:endParaRPr lang="en-US" altLang="ko-KR"/>
          </a:p>
        </p:txBody>
      </p:sp>
      <p:sp>
        <p:nvSpPr>
          <p:cNvPr id="6" name="슬라이드 번호 개체 틀 5">
            <a:extLst>
              <a:ext uri="{FF2B5EF4-FFF2-40B4-BE49-F238E27FC236}">
                <a16:creationId xmlns:a16="http://schemas.microsoft.com/office/drawing/2014/main" id="{EA9CC0DE-8A93-4D39-B0C7-D06921D766E4}"/>
              </a:ext>
            </a:extLst>
          </p:cNvPr>
          <p:cNvSpPr>
            <a:spLocks noGrp="1"/>
          </p:cNvSpPr>
          <p:nvPr>
            <p:ph type="sldNum" sz="quarter" idx="12"/>
          </p:nvPr>
        </p:nvSpPr>
        <p:spPr/>
        <p:txBody>
          <a:bodyPr/>
          <a:lstStyle>
            <a:lvl1pPr>
              <a:defRPr/>
            </a:lvl1pPr>
          </a:lstStyle>
          <a:p>
            <a:fld id="{3C9E1918-9DF8-4B63-8E54-55ACC95F8C7F}" type="slidenum">
              <a:rPr lang="en-US" altLang="ko-KR"/>
              <a:pPr/>
              <a:t>‹#›</a:t>
            </a:fld>
            <a:endParaRPr lang="en-US" altLang="ko-KR"/>
          </a:p>
        </p:txBody>
      </p:sp>
    </p:spTree>
    <p:extLst>
      <p:ext uri="{BB962C8B-B14F-4D97-AF65-F5344CB8AC3E}">
        <p14:creationId xmlns:p14="http://schemas.microsoft.com/office/powerpoint/2010/main" val="894968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2DE8EFC-BBD0-3A40-E8BF-BD60186097AD}"/>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E1D0715A-420B-5E23-8A1C-21CFB0A3F88D}"/>
              </a:ext>
            </a:extLst>
          </p:cNvPr>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5BA8873F-F89A-AE17-2763-B2D49D278460}"/>
              </a:ext>
            </a:extLst>
          </p:cNvPr>
          <p:cNvSpPr>
            <a:spLocks noGrp="1"/>
          </p:cNvSpPr>
          <p:nvPr>
            <p:ph type="dt" sz="half" idx="10"/>
          </p:nvPr>
        </p:nvSpPr>
        <p:spPr/>
        <p:txBody>
          <a:bodyPr/>
          <a:lstStyle>
            <a:lvl1pPr>
              <a:defRPr/>
            </a:lvl1pPr>
          </a:lstStyle>
          <a:p>
            <a:endParaRPr lang="en-US" altLang="ko-KR"/>
          </a:p>
        </p:txBody>
      </p:sp>
      <p:sp>
        <p:nvSpPr>
          <p:cNvPr id="5" name="바닥글 개체 틀 4">
            <a:extLst>
              <a:ext uri="{FF2B5EF4-FFF2-40B4-BE49-F238E27FC236}">
                <a16:creationId xmlns:a16="http://schemas.microsoft.com/office/drawing/2014/main" id="{1BC41056-976A-DBC9-08AA-C3E1EA2C6FD1}"/>
              </a:ext>
            </a:extLst>
          </p:cNvPr>
          <p:cNvSpPr>
            <a:spLocks noGrp="1"/>
          </p:cNvSpPr>
          <p:nvPr>
            <p:ph type="ftr" sz="quarter" idx="11"/>
          </p:nvPr>
        </p:nvSpPr>
        <p:spPr/>
        <p:txBody>
          <a:bodyPr/>
          <a:lstStyle>
            <a:lvl1pPr>
              <a:defRPr/>
            </a:lvl1pPr>
          </a:lstStyle>
          <a:p>
            <a:endParaRPr lang="en-US" altLang="ko-KR"/>
          </a:p>
        </p:txBody>
      </p:sp>
      <p:sp>
        <p:nvSpPr>
          <p:cNvPr id="6" name="슬라이드 번호 개체 틀 5">
            <a:extLst>
              <a:ext uri="{FF2B5EF4-FFF2-40B4-BE49-F238E27FC236}">
                <a16:creationId xmlns:a16="http://schemas.microsoft.com/office/drawing/2014/main" id="{B33E5690-185D-058A-A1E4-896B905119B4}"/>
              </a:ext>
            </a:extLst>
          </p:cNvPr>
          <p:cNvSpPr>
            <a:spLocks noGrp="1"/>
          </p:cNvSpPr>
          <p:nvPr>
            <p:ph type="sldNum" sz="quarter" idx="12"/>
          </p:nvPr>
        </p:nvSpPr>
        <p:spPr/>
        <p:txBody>
          <a:bodyPr/>
          <a:lstStyle>
            <a:lvl1pPr>
              <a:defRPr/>
            </a:lvl1pPr>
          </a:lstStyle>
          <a:p>
            <a:fld id="{C0E060D9-D3DC-4A1D-B725-1F9AB4A6FEA2}" type="slidenum">
              <a:rPr lang="en-US" altLang="ko-KR"/>
              <a:pPr/>
              <a:t>‹#›</a:t>
            </a:fld>
            <a:endParaRPr lang="en-US" altLang="ko-KR"/>
          </a:p>
        </p:txBody>
      </p:sp>
    </p:spTree>
    <p:extLst>
      <p:ext uri="{BB962C8B-B14F-4D97-AF65-F5344CB8AC3E}">
        <p14:creationId xmlns:p14="http://schemas.microsoft.com/office/powerpoint/2010/main" val="822562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8364588D-8C95-50E5-57F1-93130DEB2DC6}"/>
              </a:ext>
            </a:extLst>
          </p:cNvPr>
          <p:cNvSpPr>
            <a:spLocks noGrp="1"/>
          </p:cNvSpPr>
          <p:nvPr>
            <p:ph type="title" orient="vert"/>
          </p:nvPr>
        </p:nvSpPr>
        <p:spPr>
          <a:xfrm>
            <a:off x="6629400" y="274640"/>
            <a:ext cx="2057400" cy="5851525"/>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A4D0AEBA-E7CA-D0B5-A21D-AF74D5A38C6E}"/>
              </a:ext>
            </a:extLst>
          </p:cNvPr>
          <p:cNvSpPr>
            <a:spLocks noGrp="1"/>
          </p:cNvSpPr>
          <p:nvPr>
            <p:ph type="body" orient="vert" idx="1"/>
          </p:nvPr>
        </p:nvSpPr>
        <p:spPr>
          <a:xfrm>
            <a:off x="457200" y="274640"/>
            <a:ext cx="6019800" cy="5851525"/>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94B9CF05-1674-4DE7-86CE-7CBA98656273}"/>
              </a:ext>
            </a:extLst>
          </p:cNvPr>
          <p:cNvSpPr>
            <a:spLocks noGrp="1"/>
          </p:cNvSpPr>
          <p:nvPr>
            <p:ph type="dt" sz="half" idx="10"/>
          </p:nvPr>
        </p:nvSpPr>
        <p:spPr/>
        <p:txBody>
          <a:bodyPr/>
          <a:lstStyle>
            <a:lvl1pPr>
              <a:defRPr/>
            </a:lvl1pPr>
          </a:lstStyle>
          <a:p>
            <a:endParaRPr lang="en-US" altLang="ko-KR"/>
          </a:p>
        </p:txBody>
      </p:sp>
      <p:sp>
        <p:nvSpPr>
          <p:cNvPr id="5" name="바닥글 개체 틀 4">
            <a:extLst>
              <a:ext uri="{FF2B5EF4-FFF2-40B4-BE49-F238E27FC236}">
                <a16:creationId xmlns:a16="http://schemas.microsoft.com/office/drawing/2014/main" id="{74AA4351-A813-0F80-8702-FB3138F924CE}"/>
              </a:ext>
            </a:extLst>
          </p:cNvPr>
          <p:cNvSpPr>
            <a:spLocks noGrp="1"/>
          </p:cNvSpPr>
          <p:nvPr>
            <p:ph type="ftr" sz="quarter" idx="11"/>
          </p:nvPr>
        </p:nvSpPr>
        <p:spPr/>
        <p:txBody>
          <a:bodyPr/>
          <a:lstStyle>
            <a:lvl1pPr>
              <a:defRPr/>
            </a:lvl1pPr>
          </a:lstStyle>
          <a:p>
            <a:endParaRPr lang="en-US" altLang="ko-KR"/>
          </a:p>
        </p:txBody>
      </p:sp>
      <p:sp>
        <p:nvSpPr>
          <p:cNvPr id="6" name="슬라이드 번호 개체 틀 5">
            <a:extLst>
              <a:ext uri="{FF2B5EF4-FFF2-40B4-BE49-F238E27FC236}">
                <a16:creationId xmlns:a16="http://schemas.microsoft.com/office/drawing/2014/main" id="{EEAEB26F-4454-1B40-7798-9349EC7942EF}"/>
              </a:ext>
            </a:extLst>
          </p:cNvPr>
          <p:cNvSpPr>
            <a:spLocks noGrp="1"/>
          </p:cNvSpPr>
          <p:nvPr>
            <p:ph type="sldNum" sz="quarter" idx="12"/>
          </p:nvPr>
        </p:nvSpPr>
        <p:spPr/>
        <p:txBody>
          <a:bodyPr/>
          <a:lstStyle>
            <a:lvl1pPr>
              <a:defRPr/>
            </a:lvl1pPr>
          </a:lstStyle>
          <a:p>
            <a:fld id="{2B51CC48-C2FD-41D4-9BB0-C2D1140AFDA3}" type="slidenum">
              <a:rPr lang="en-US" altLang="ko-KR"/>
              <a:pPr/>
              <a:t>‹#›</a:t>
            </a:fld>
            <a:endParaRPr lang="en-US" altLang="ko-KR"/>
          </a:p>
        </p:txBody>
      </p:sp>
    </p:spTree>
    <p:extLst>
      <p:ext uri="{BB962C8B-B14F-4D97-AF65-F5344CB8AC3E}">
        <p14:creationId xmlns:p14="http://schemas.microsoft.com/office/powerpoint/2010/main" val="82689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1483702-95EF-6EC8-B51F-9B481BD85D84}"/>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5BCC2E62-BD2D-5DD0-29A3-391C07917444}"/>
              </a:ext>
            </a:extLst>
          </p:cNvPr>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9524EEC4-FF36-590B-B5BA-47438E3A8668}"/>
              </a:ext>
            </a:extLst>
          </p:cNvPr>
          <p:cNvSpPr>
            <a:spLocks noGrp="1"/>
          </p:cNvSpPr>
          <p:nvPr>
            <p:ph type="dt" sz="half" idx="10"/>
          </p:nvPr>
        </p:nvSpPr>
        <p:spPr/>
        <p:txBody>
          <a:bodyPr/>
          <a:lstStyle>
            <a:lvl1pPr>
              <a:defRPr/>
            </a:lvl1pPr>
          </a:lstStyle>
          <a:p>
            <a:endParaRPr lang="en-US" altLang="ko-KR"/>
          </a:p>
        </p:txBody>
      </p:sp>
      <p:sp>
        <p:nvSpPr>
          <p:cNvPr id="5" name="바닥글 개체 틀 4">
            <a:extLst>
              <a:ext uri="{FF2B5EF4-FFF2-40B4-BE49-F238E27FC236}">
                <a16:creationId xmlns:a16="http://schemas.microsoft.com/office/drawing/2014/main" id="{700C957C-FD33-1105-EB84-F75FA2566A93}"/>
              </a:ext>
            </a:extLst>
          </p:cNvPr>
          <p:cNvSpPr>
            <a:spLocks noGrp="1"/>
          </p:cNvSpPr>
          <p:nvPr>
            <p:ph type="ftr" sz="quarter" idx="11"/>
          </p:nvPr>
        </p:nvSpPr>
        <p:spPr/>
        <p:txBody>
          <a:bodyPr/>
          <a:lstStyle>
            <a:lvl1pPr>
              <a:defRPr/>
            </a:lvl1pPr>
          </a:lstStyle>
          <a:p>
            <a:endParaRPr lang="en-US" altLang="ko-KR"/>
          </a:p>
        </p:txBody>
      </p:sp>
      <p:sp>
        <p:nvSpPr>
          <p:cNvPr id="6" name="슬라이드 번호 개체 틀 5">
            <a:extLst>
              <a:ext uri="{FF2B5EF4-FFF2-40B4-BE49-F238E27FC236}">
                <a16:creationId xmlns:a16="http://schemas.microsoft.com/office/drawing/2014/main" id="{3EC8FE6B-1946-35F8-8344-99352CAB49A0}"/>
              </a:ext>
            </a:extLst>
          </p:cNvPr>
          <p:cNvSpPr>
            <a:spLocks noGrp="1"/>
          </p:cNvSpPr>
          <p:nvPr>
            <p:ph type="sldNum" sz="quarter" idx="12"/>
          </p:nvPr>
        </p:nvSpPr>
        <p:spPr/>
        <p:txBody>
          <a:bodyPr/>
          <a:lstStyle>
            <a:lvl1pPr>
              <a:defRPr/>
            </a:lvl1pPr>
          </a:lstStyle>
          <a:p>
            <a:fld id="{ED938137-CAAB-4D14-AF7F-EA9A30ECAF0D}" type="slidenum">
              <a:rPr lang="en-US" altLang="ko-KR"/>
              <a:pPr/>
              <a:t>‹#›</a:t>
            </a:fld>
            <a:endParaRPr lang="en-US" altLang="ko-KR"/>
          </a:p>
        </p:txBody>
      </p:sp>
    </p:spTree>
    <p:extLst>
      <p:ext uri="{BB962C8B-B14F-4D97-AF65-F5344CB8AC3E}">
        <p14:creationId xmlns:p14="http://schemas.microsoft.com/office/powerpoint/2010/main" val="3236138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5AE9DDB-2E73-2C1F-D18B-3BC26467C560}"/>
              </a:ext>
            </a:extLst>
          </p:cNvPr>
          <p:cNvSpPr>
            <a:spLocks noGrp="1"/>
          </p:cNvSpPr>
          <p:nvPr>
            <p:ph type="title"/>
          </p:nvPr>
        </p:nvSpPr>
        <p:spPr>
          <a:xfrm>
            <a:off x="623888" y="1709740"/>
            <a:ext cx="78867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866DF740-5A1B-C407-C064-B1EAEC7CE784}"/>
              </a:ext>
            </a:extLst>
          </p:cNvPr>
          <p:cNvSpPr>
            <a:spLocks noGrp="1"/>
          </p:cNvSpPr>
          <p:nvPr>
            <p:ph type="body" idx="1"/>
          </p:nvPr>
        </p:nvSpPr>
        <p:spPr>
          <a:xfrm>
            <a:off x="623888" y="458946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ko-KR" altLang="en-US"/>
              <a:t>마스터 텍스트 스타일을 편집하려면 클릭</a:t>
            </a:r>
          </a:p>
        </p:txBody>
      </p:sp>
      <p:sp>
        <p:nvSpPr>
          <p:cNvPr id="4" name="날짜 개체 틀 3">
            <a:extLst>
              <a:ext uri="{FF2B5EF4-FFF2-40B4-BE49-F238E27FC236}">
                <a16:creationId xmlns:a16="http://schemas.microsoft.com/office/drawing/2014/main" id="{8F37C311-3D40-0182-6780-C20354EF28F0}"/>
              </a:ext>
            </a:extLst>
          </p:cNvPr>
          <p:cNvSpPr>
            <a:spLocks noGrp="1"/>
          </p:cNvSpPr>
          <p:nvPr>
            <p:ph type="dt" sz="half" idx="10"/>
          </p:nvPr>
        </p:nvSpPr>
        <p:spPr/>
        <p:txBody>
          <a:bodyPr/>
          <a:lstStyle>
            <a:lvl1pPr>
              <a:defRPr/>
            </a:lvl1pPr>
          </a:lstStyle>
          <a:p>
            <a:endParaRPr lang="en-US" altLang="ko-KR"/>
          </a:p>
        </p:txBody>
      </p:sp>
      <p:sp>
        <p:nvSpPr>
          <p:cNvPr id="5" name="바닥글 개체 틀 4">
            <a:extLst>
              <a:ext uri="{FF2B5EF4-FFF2-40B4-BE49-F238E27FC236}">
                <a16:creationId xmlns:a16="http://schemas.microsoft.com/office/drawing/2014/main" id="{2D940B94-AA08-2761-F897-71F2C9FC286A}"/>
              </a:ext>
            </a:extLst>
          </p:cNvPr>
          <p:cNvSpPr>
            <a:spLocks noGrp="1"/>
          </p:cNvSpPr>
          <p:nvPr>
            <p:ph type="ftr" sz="quarter" idx="11"/>
          </p:nvPr>
        </p:nvSpPr>
        <p:spPr/>
        <p:txBody>
          <a:bodyPr/>
          <a:lstStyle>
            <a:lvl1pPr>
              <a:defRPr/>
            </a:lvl1pPr>
          </a:lstStyle>
          <a:p>
            <a:endParaRPr lang="en-US" altLang="ko-KR"/>
          </a:p>
        </p:txBody>
      </p:sp>
      <p:sp>
        <p:nvSpPr>
          <p:cNvPr id="6" name="슬라이드 번호 개체 틀 5">
            <a:extLst>
              <a:ext uri="{FF2B5EF4-FFF2-40B4-BE49-F238E27FC236}">
                <a16:creationId xmlns:a16="http://schemas.microsoft.com/office/drawing/2014/main" id="{0FF9E7B2-DD77-EB21-821C-B8CAC487D803}"/>
              </a:ext>
            </a:extLst>
          </p:cNvPr>
          <p:cNvSpPr>
            <a:spLocks noGrp="1"/>
          </p:cNvSpPr>
          <p:nvPr>
            <p:ph type="sldNum" sz="quarter" idx="12"/>
          </p:nvPr>
        </p:nvSpPr>
        <p:spPr/>
        <p:txBody>
          <a:bodyPr/>
          <a:lstStyle>
            <a:lvl1pPr>
              <a:defRPr/>
            </a:lvl1pPr>
          </a:lstStyle>
          <a:p>
            <a:fld id="{81445ED0-5CE2-423F-8971-466D2C7441D7}" type="slidenum">
              <a:rPr lang="en-US" altLang="ko-KR"/>
              <a:pPr/>
              <a:t>‹#›</a:t>
            </a:fld>
            <a:endParaRPr lang="en-US" altLang="ko-KR"/>
          </a:p>
        </p:txBody>
      </p:sp>
    </p:spTree>
    <p:extLst>
      <p:ext uri="{BB962C8B-B14F-4D97-AF65-F5344CB8AC3E}">
        <p14:creationId xmlns:p14="http://schemas.microsoft.com/office/powerpoint/2010/main" val="4127565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F37A0B6-F183-08F3-30DF-D5A07EA60C52}"/>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B3C2D47C-2D00-0CFA-4E3E-76703E725A55}"/>
              </a:ext>
            </a:extLst>
          </p:cNvPr>
          <p:cNvSpPr>
            <a:spLocks noGrp="1"/>
          </p:cNvSpPr>
          <p:nvPr>
            <p:ph sz="half" idx="1"/>
          </p:nvPr>
        </p:nvSpPr>
        <p:spPr>
          <a:xfrm>
            <a:off x="457200" y="1600202"/>
            <a:ext cx="4038600" cy="4525963"/>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내용 개체 틀 3">
            <a:extLst>
              <a:ext uri="{FF2B5EF4-FFF2-40B4-BE49-F238E27FC236}">
                <a16:creationId xmlns:a16="http://schemas.microsoft.com/office/drawing/2014/main" id="{B09E2B97-6FFA-06B6-91D5-4F70C087776F}"/>
              </a:ext>
            </a:extLst>
          </p:cNvPr>
          <p:cNvSpPr>
            <a:spLocks noGrp="1"/>
          </p:cNvSpPr>
          <p:nvPr>
            <p:ph sz="half" idx="2"/>
          </p:nvPr>
        </p:nvSpPr>
        <p:spPr>
          <a:xfrm>
            <a:off x="4648200" y="1600202"/>
            <a:ext cx="4038600" cy="4525963"/>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날짜 개체 틀 4">
            <a:extLst>
              <a:ext uri="{FF2B5EF4-FFF2-40B4-BE49-F238E27FC236}">
                <a16:creationId xmlns:a16="http://schemas.microsoft.com/office/drawing/2014/main" id="{0F228FC3-351C-62C3-12BC-AF96D316F5BE}"/>
              </a:ext>
            </a:extLst>
          </p:cNvPr>
          <p:cNvSpPr>
            <a:spLocks noGrp="1"/>
          </p:cNvSpPr>
          <p:nvPr>
            <p:ph type="dt" sz="half" idx="10"/>
          </p:nvPr>
        </p:nvSpPr>
        <p:spPr/>
        <p:txBody>
          <a:bodyPr/>
          <a:lstStyle>
            <a:lvl1pPr>
              <a:defRPr/>
            </a:lvl1pPr>
          </a:lstStyle>
          <a:p>
            <a:endParaRPr lang="en-US" altLang="ko-KR"/>
          </a:p>
        </p:txBody>
      </p:sp>
      <p:sp>
        <p:nvSpPr>
          <p:cNvPr id="6" name="바닥글 개체 틀 5">
            <a:extLst>
              <a:ext uri="{FF2B5EF4-FFF2-40B4-BE49-F238E27FC236}">
                <a16:creationId xmlns:a16="http://schemas.microsoft.com/office/drawing/2014/main" id="{391A0A7A-1939-1C21-2ED3-EB8ED89EB11A}"/>
              </a:ext>
            </a:extLst>
          </p:cNvPr>
          <p:cNvSpPr>
            <a:spLocks noGrp="1"/>
          </p:cNvSpPr>
          <p:nvPr>
            <p:ph type="ftr" sz="quarter" idx="11"/>
          </p:nvPr>
        </p:nvSpPr>
        <p:spPr/>
        <p:txBody>
          <a:bodyPr/>
          <a:lstStyle>
            <a:lvl1pPr>
              <a:defRPr/>
            </a:lvl1pPr>
          </a:lstStyle>
          <a:p>
            <a:endParaRPr lang="en-US" altLang="ko-KR"/>
          </a:p>
        </p:txBody>
      </p:sp>
      <p:sp>
        <p:nvSpPr>
          <p:cNvPr id="7" name="슬라이드 번호 개체 틀 6">
            <a:extLst>
              <a:ext uri="{FF2B5EF4-FFF2-40B4-BE49-F238E27FC236}">
                <a16:creationId xmlns:a16="http://schemas.microsoft.com/office/drawing/2014/main" id="{C24CC48A-6092-DC71-7040-FA0AC836E098}"/>
              </a:ext>
            </a:extLst>
          </p:cNvPr>
          <p:cNvSpPr>
            <a:spLocks noGrp="1"/>
          </p:cNvSpPr>
          <p:nvPr>
            <p:ph type="sldNum" sz="quarter" idx="12"/>
          </p:nvPr>
        </p:nvSpPr>
        <p:spPr/>
        <p:txBody>
          <a:bodyPr/>
          <a:lstStyle>
            <a:lvl1pPr>
              <a:defRPr/>
            </a:lvl1pPr>
          </a:lstStyle>
          <a:p>
            <a:fld id="{D4D61CCB-AB32-4095-AB90-EE66BB054822}" type="slidenum">
              <a:rPr lang="en-US" altLang="ko-KR"/>
              <a:pPr/>
              <a:t>‹#›</a:t>
            </a:fld>
            <a:endParaRPr lang="en-US" altLang="ko-KR"/>
          </a:p>
        </p:txBody>
      </p:sp>
    </p:spTree>
    <p:extLst>
      <p:ext uri="{BB962C8B-B14F-4D97-AF65-F5344CB8AC3E}">
        <p14:creationId xmlns:p14="http://schemas.microsoft.com/office/powerpoint/2010/main" val="3618722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04FCD10-30B4-248B-620E-3B456586C081}"/>
              </a:ext>
            </a:extLst>
          </p:cNvPr>
          <p:cNvSpPr>
            <a:spLocks noGrp="1"/>
          </p:cNvSpPr>
          <p:nvPr>
            <p:ph type="title"/>
          </p:nvPr>
        </p:nvSpPr>
        <p:spPr>
          <a:xfrm>
            <a:off x="630238" y="365127"/>
            <a:ext cx="78867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C985CBB1-65DF-7A87-D633-F7E331103E41}"/>
              </a:ext>
            </a:extLst>
          </p:cNvPr>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내용 개체 틀 3">
            <a:extLst>
              <a:ext uri="{FF2B5EF4-FFF2-40B4-BE49-F238E27FC236}">
                <a16:creationId xmlns:a16="http://schemas.microsoft.com/office/drawing/2014/main" id="{F409A825-4DA0-E478-D417-11DB7905CEDE}"/>
              </a:ext>
            </a:extLst>
          </p:cNvPr>
          <p:cNvSpPr>
            <a:spLocks noGrp="1"/>
          </p:cNvSpPr>
          <p:nvPr>
            <p:ph sz="half" idx="2"/>
          </p:nvPr>
        </p:nvSpPr>
        <p:spPr>
          <a:xfrm>
            <a:off x="630239" y="2505075"/>
            <a:ext cx="386873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텍스트 개체 틀 4">
            <a:extLst>
              <a:ext uri="{FF2B5EF4-FFF2-40B4-BE49-F238E27FC236}">
                <a16:creationId xmlns:a16="http://schemas.microsoft.com/office/drawing/2014/main" id="{03556953-0E3E-87F2-E51A-F978391879A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내용 개체 틀 5">
            <a:extLst>
              <a:ext uri="{FF2B5EF4-FFF2-40B4-BE49-F238E27FC236}">
                <a16:creationId xmlns:a16="http://schemas.microsoft.com/office/drawing/2014/main" id="{3A3205E3-3E5F-578B-F107-5D56D717BF45}"/>
              </a:ext>
            </a:extLst>
          </p:cNvPr>
          <p:cNvSpPr>
            <a:spLocks noGrp="1"/>
          </p:cNvSpPr>
          <p:nvPr>
            <p:ph sz="quarter" idx="4"/>
          </p:nvPr>
        </p:nvSpPr>
        <p:spPr>
          <a:xfrm>
            <a:off x="4629150" y="2505075"/>
            <a:ext cx="38877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7" name="날짜 개체 틀 6">
            <a:extLst>
              <a:ext uri="{FF2B5EF4-FFF2-40B4-BE49-F238E27FC236}">
                <a16:creationId xmlns:a16="http://schemas.microsoft.com/office/drawing/2014/main" id="{0397B597-9931-8730-FBBC-B30CF9A5AA7A}"/>
              </a:ext>
            </a:extLst>
          </p:cNvPr>
          <p:cNvSpPr>
            <a:spLocks noGrp="1"/>
          </p:cNvSpPr>
          <p:nvPr>
            <p:ph type="dt" sz="half" idx="10"/>
          </p:nvPr>
        </p:nvSpPr>
        <p:spPr/>
        <p:txBody>
          <a:bodyPr/>
          <a:lstStyle>
            <a:lvl1pPr>
              <a:defRPr/>
            </a:lvl1pPr>
          </a:lstStyle>
          <a:p>
            <a:endParaRPr lang="en-US" altLang="ko-KR"/>
          </a:p>
        </p:txBody>
      </p:sp>
      <p:sp>
        <p:nvSpPr>
          <p:cNvPr id="8" name="바닥글 개체 틀 7">
            <a:extLst>
              <a:ext uri="{FF2B5EF4-FFF2-40B4-BE49-F238E27FC236}">
                <a16:creationId xmlns:a16="http://schemas.microsoft.com/office/drawing/2014/main" id="{741484C0-59EF-A453-CF95-68E07A8D801A}"/>
              </a:ext>
            </a:extLst>
          </p:cNvPr>
          <p:cNvSpPr>
            <a:spLocks noGrp="1"/>
          </p:cNvSpPr>
          <p:nvPr>
            <p:ph type="ftr" sz="quarter" idx="11"/>
          </p:nvPr>
        </p:nvSpPr>
        <p:spPr/>
        <p:txBody>
          <a:bodyPr/>
          <a:lstStyle>
            <a:lvl1pPr>
              <a:defRPr/>
            </a:lvl1pPr>
          </a:lstStyle>
          <a:p>
            <a:endParaRPr lang="en-US" altLang="ko-KR"/>
          </a:p>
        </p:txBody>
      </p:sp>
      <p:sp>
        <p:nvSpPr>
          <p:cNvPr id="9" name="슬라이드 번호 개체 틀 8">
            <a:extLst>
              <a:ext uri="{FF2B5EF4-FFF2-40B4-BE49-F238E27FC236}">
                <a16:creationId xmlns:a16="http://schemas.microsoft.com/office/drawing/2014/main" id="{B82865C3-9067-7F94-5F93-1FDF11445C0A}"/>
              </a:ext>
            </a:extLst>
          </p:cNvPr>
          <p:cNvSpPr>
            <a:spLocks noGrp="1"/>
          </p:cNvSpPr>
          <p:nvPr>
            <p:ph type="sldNum" sz="quarter" idx="12"/>
          </p:nvPr>
        </p:nvSpPr>
        <p:spPr/>
        <p:txBody>
          <a:bodyPr/>
          <a:lstStyle>
            <a:lvl1pPr>
              <a:defRPr/>
            </a:lvl1pPr>
          </a:lstStyle>
          <a:p>
            <a:fld id="{010AF430-3634-4CEF-ACD3-DF9AB85197F5}" type="slidenum">
              <a:rPr lang="en-US" altLang="ko-KR"/>
              <a:pPr/>
              <a:t>‹#›</a:t>
            </a:fld>
            <a:endParaRPr lang="en-US" altLang="ko-KR"/>
          </a:p>
        </p:txBody>
      </p:sp>
    </p:spTree>
    <p:extLst>
      <p:ext uri="{BB962C8B-B14F-4D97-AF65-F5344CB8AC3E}">
        <p14:creationId xmlns:p14="http://schemas.microsoft.com/office/powerpoint/2010/main" val="3609309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83FF678-48D2-9925-D40B-1D6D5205F60D}"/>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14DC9FC6-8BB8-A166-BEAD-74F36B5D2BF6}"/>
              </a:ext>
            </a:extLst>
          </p:cNvPr>
          <p:cNvSpPr>
            <a:spLocks noGrp="1"/>
          </p:cNvSpPr>
          <p:nvPr>
            <p:ph type="dt" sz="half" idx="10"/>
          </p:nvPr>
        </p:nvSpPr>
        <p:spPr/>
        <p:txBody>
          <a:bodyPr/>
          <a:lstStyle>
            <a:lvl1pPr>
              <a:defRPr/>
            </a:lvl1pPr>
          </a:lstStyle>
          <a:p>
            <a:endParaRPr lang="en-US" altLang="ko-KR"/>
          </a:p>
        </p:txBody>
      </p:sp>
      <p:sp>
        <p:nvSpPr>
          <p:cNvPr id="4" name="바닥글 개체 틀 3">
            <a:extLst>
              <a:ext uri="{FF2B5EF4-FFF2-40B4-BE49-F238E27FC236}">
                <a16:creationId xmlns:a16="http://schemas.microsoft.com/office/drawing/2014/main" id="{A0FB4E93-17F5-91ED-AF84-BCC4C7F44710}"/>
              </a:ext>
            </a:extLst>
          </p:cNvPr>
          <p:cNvSpPr>
            <a:spLocks noGrp="1"/>
          </p:cNvSpPr>
          <p:nvPr>
            <p:ph type="ftr" sz="quarter" idx="11"/>
          </p:nvPr>
        </p:nvSpPr>
        <p:spPr/>
        <p:txBody>
          <a:bodyPr/>
          <a:lstStyle>
            <a:lvl1pPr>
              <a:defRPr/>
            </a:lvl1pPr>
          </a:lstStyle>
          <a:p>
            <a:endParaRPr lang="en-US" altLang="ko-KR"/>
          </a:p>
        </p:txBody>
      </p:sp>
      <p:sp>
        <p:nvSpPr>
          <p:cNvPr id="5" name="슬라이드 번호 개체 틀 4">
            <a:extLst>
              <a:ext uri="{FF2B5EF4-FFF2-40B4-BE49-F238E27FC236}">
                <a16:creationId xmlns:a16="http://schemas.microsoft.com/office/drawing/2014/main" id="{1E29044F-2AC2-827A-6228-372DE9FAC83D}"/>
              </a:ext>
            </a:extLst>
          </p:cNvPr>
          <p:cNvSpPr>
            <a:spLocks noGrp="1"/>
          </p:cNvSpPr>
          <p:nvPr>
            <p:ph type="sldNum" sz="quarter" idx="12"/>
          </p:nvPr>
        </p:nvSpPr>
        <p:spPr/>
        <p:txBody>
          <a:bodyPr/>
          <a:lstStyle>
            <a:lvl1pPr>
              <a:defRPr/>
            </a:lvl1pPr>
          </a:lstStyle>
          <a:p>
            <a:fld id="{FA153344-8D9D-4138-B68C-03E46907CBBF}" type="slidenum">
              <a:rPr lang="en-US" altLang="ko-KR"/>
              <a:pPr/>
              <a:t>‹#›</a:t>
            </a:fld>
            <a:endParaRPr lang="en-US" altLang="ko-KR"/>
          </a:p>
        </p:txBody>
      </p:sp>
    </p:spTree>
    <p:extLst>
      <p:ext uri="{BB962C8B-B14F-4D97-AF65-F5344CB8AC3E}">
        <p14:creationId xmlns:p14="http://schemas.microsoft.com/office/powerpoint/2010/main" val="438603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05922978-6D26-08DD-2438-20809D656FCF}"/>
              </a:ext>
            </a:extLst>
          </p:cNvPr>
          <p:cNvSpPr>
            <a:spLocks noGrp="1"/>
          </p:cNvSpPr>
          <p:nvPr>
            <p:ph type="dt" sz="half" idx="10"/>
          </p:nvPr>
        </p:nvSpPr>
        <p:spPr/>
        <p:txBody>
          <a:bodyPr/>
          <a:lstStyle>
            <a:lvl1pPr>
              <a:defRPr/>
            </a:lvl1pPr>
          </a:lstStyle>
          <a:p>
            <a:endParaRPr lang="en-US" altLang="ko-KR"/>
          </a:p>
        </p:txBody>
      </p:sp>
      <p:sp>
        <p:nvSpPr>
          <p:cNvPr id="3" name="바닥글 개체 틀 2">
            <a:extLst>
              <a:ext uri="{FF2B5EF4-FFF2-40B4-BE49-F238E27FC236}">
                <a16:creationId xmlns:a16="http://schemas.microsoft.com/office/drawing/2014/main" id="{41D20CBA-9B5F-5652-D343-EE2A33E6C30B}"/>
              </a:ext>
            </a:extLst>
          </p:cNvPr>
          <p:cNvSpPr>
            <a:spLocks noGrp="1"/>
          </p:cNvSpPr>
          <p:nvPr>
            <p:ph type="ftr" sz="quarter" idx="11"/>
          </p:nvPr>
        </p:nvSpPr>
        <p:spPr/>
        <p:txBody>
          <a:bodyPr/>
          <a:lstStyle>
            <a:lvl1pPr>
              <a:defRPr/>
            </a:lvl1pPr>
          </a:lstStyle>
          <a:p>
            <a:endParaRPr lang="en-US" altLang="ko-KR"/>
          </a:p>
        </p:txBody>
      </p:sp>
      <p:sp>
        <p:nvSpPr>
          <p:cNvPr id="4" name="슬라이드 번호 개체 틀 3">
            <a:extLst>
              <a:ext uri="{FF2B5EF4-FFF2-40B4-BE49-F238E27FC236}">
                <a16:creationId xmlns:a16="http://schemas.microsoft.com/office/drawing/2014/main" id="{72FBBD45-C2E3-8FF1-A446-5D568163116C}"/>
              </a:ext>
            </a:extLst>
          </p:cNvPr>
          <p:cNvSpPr>
            <a:spLocks noGrp="1"/>
          </p:cNvSpPr>
          <p:nvPr>
            <p:ph type="sldNum" sz="quarter" idx="12"/>
          </p:nvPr>
        </p:nvSpPr>
        <p:spPr/>
        <p:txBody>
          <a:bodyPr/>
          <a:lstStyle>
            <a:lvl1pPr>
              <a:defRPr/>
            </a:lvl1pPr>
          </a:lstStyle>
          <a:p>
            <a:fld id="{83A7E70D-FD37-4956-A351-CF1F06A4D13E}" type="slidenum">
              <a:rPr lang="en-US" altLang="ko-KR"/>
              <a:pPr/>
              <a:t>‹#›</a:t>
            </a:fld>
            <a:endParaRPr lang="en-US" altLang="ko-KR"/>
          </a:p>
        </p:txBody>
      </p:sp>
    </p:spTree>
    <p:extLst>
      <p:ext uri="{BB962C8B-B14F-4D97-AF65-F5344CB8AC3E}">
        <p14:creationId xmlns:p14="http://schemas.microsoft.com/office/powerpoint/2010/main" val="3970359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E8F7D95-27AF-6479-BEEA-528A298A26B1}"/>
              </a:ext>
            </a:extLst>
          </p:cNvPr>
          <p:cNvSpPr>
            <a:spLocks noGrp="1"/>
          </p:cNvSpPr>
          <p:nvPr>
            <p:ph type="title"/>
          </p:nvPr>
        </p:nvSpPr>
        <p:spPr>
          <a:xfrm>
            <a:off x="630239" y="457200"/>
            <a:ext cx="2949575"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A46B0D13-9489-276F-C4AF-8DB459A6F53E}"/>
              </a:ext>
            </a:extLst>
          </p:cNvPr>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a:extLst>
              <a:ext uri="{FF2B5EF4-FFF2-40B4-BE49-F238E27FC236}">
                <a16:creationId xmlns:a16="http://schemas.microsoft.com/office/drawing/2014/main" id="{057A4EBF-ED19-F17B-C077-7D445AB1CC3C}"/>
              </a:ext>
            </a:extLst>
          </p:cNvPr>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004BC61D-AADA-E66C-CDFC-D0388A3512CB}"/>
              </a:ext>
            </a:extLst>
          </p:cNvPr>
          <p:cNvSpPr>
            <a:spLocks noGrp="1"/>
          </p:cNvSpPr>
          <p:nvPr>
            <p:ph type="dt" sz="half" idx="10"/>
          </p:nvPr>
        </p:nvSpPr>
        <p:spPr/>
        <p:txBody>
          <a:bodyPr/>
          <a:lstStyle>
            <a:lvl1pPr>
              <a:defRPr/>
            </a:lvl1pPr>
          </a:lstStyle>
          <a:p>
            <a:endParaRPr lang="en-US" altLang="ko-KR"/>
          </a:p>
        </p:txBody>
      </p:sp>
      <p:sp>
        <p:nvSpPr>
          <p:cNvPr id="6" name="바닥글 개체 틀 5">
            <a:extLst>
              <a:ext uri="{FF2B5EF4-FFF2-40B4-BE49-F238E27FC236}">
                <a16:creationId xmlns:a16="http://schemas.microsoft.com/office/drawing/2014/main" id="{4E6900D8-AEF1-1331-2675-FCAD21CAB390}"/>
              </a:ext>
            </a:extLst>
          </p:cNvPr>
          <p:cNvSpPr>
            <a:spLocks noGrp="1"/>
          </p:cNvSpPr>
          <p:nvPr>
            <p:ph type="ftr" sz="quarter" idx="11"/>
          </p:nvPr>
        </p:nvSpPr>
        <p:spPr/>
        <p:txBody>
          <a:bodyPr/>
          <a:lstStyle>
            <a:lvl1pPr>
              <a:defRPr/>
            </a:lvl1pPr>
          </a:lstStyle>
          <a:p>
            <a:endParaRPr lang="en-US" altLang="ko-KR"/>
          </a:p>
        </p:txBody>
      </p:sp>
      <p:sp>
        <p:nvSpPr>
          <p:cNvPr id="7" name="슬라이드 번호 개체 틀 6">
            <a:extLst>
              <a:ext uri="{FF2B5EF4-FFF2-40B4-BE49-F238E27FC236}">
                <a16:creationId xmlns:a16="http://schemas.microsoft.com/office/drawing/2014/main" id="{FFA657F5-7A86-D5C9-2BCB-062A1C19CAAB}"/>
              </a:ext>
            </a:extLst>
          </p:cNvPr>
          <p:cNvSpPr>
            <a:spLocks noGrp="1"/>
          </p:cNvSpPr>
          <p:nvPr>
            <p:ph type="sldNum" sz="quarter" idx="12"/>
          </p:nvPr>
        </p:nvSpPr>
        <p:spPr/>
        <p:txBody>
          <a:bodyPr/>
          <a:lstStyle>
            <a:lvl1pPr>
              <a:defRPr/>
            </a:lvl1pPr>
          </a:lstStyle>
          <a:p>
            <a:fld id="{D4FC86B5-B06E-4C69-90A6-D5BDB1065633}" type="slidenum">
              <a:rPr lang="en-US" altLang="ko-KR"/>
              <a:pPr/>
              <a:t>‹#›</a:t>
            </a:fld>
            <a:endParaRPr lang="en-US" altLang="ko-KR"/>
          </a:p>
        </p:txBody>
      </p:sp>
    </p:spTree>
    <p:extLst>
      <p:ext uri="{BB962C8B-B14F-4D97-AF65-F5344CB8AC3E}">
        <p14:creationId xmlns:p14="http://schemas.microsoft.com/office/powerpoint/2010/main" val="2796117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65C7BCD-C279-2138-568F-757071B2838B}"/>
              </a:ext>
            </a:extLst>
          </p:cNvPr>
          <p:cNvSpPr>
            <a:spLocks noGrp="1"/>
          </p:cNvSpPr>
          <p:nvPr>
            <p:ph type="title"/>
          </p:nvPr>
        </p:nvSpPr>
        <p:spPr>
          <a:xfrm>
            <a:off x="630239" y="457200"/>
            <a:ext cx="2949575"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06256139-A420-9785-71CA-0D4E7BF10A0F}"/>
              </a:ext>
            </a:extLst>
          </p:cNvPr>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02987DF8-9865-ADEB-29D5-696A56EF9AB3}"/>
              </a:ext>
            </a:extLst>
          </p:cNvPr>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7753EC32-8805-CAF8-A41F-546F5724B471}"/>
              </a:ext>
            </a:extLst>
          </p:cNvPr>
          <p:cNvSpPr>
            <a:spLocks noGrp="1"/>
          </p:cNvSpPr>
          <p:nvPr>
            <p:ph type="dt" sz="half" idx="10"/>
          </p:nvPr>
        </p:nvSpPr>
        <p:spPr/>
        <p:txBody>
          <a:bodyPr/>
          <a:lstStyle>
            <a:lvl1pPr>
              <a:defRPr/>
            </a:lvl1pPr>
          </a:lstStyle>
          <a:p>
            <a:endParaRPr lang="en-US" altLang="ko-KR"/>
          </a:p>
        </p:txBody>
      </p:sp>
      <p:sp>
        <p:nvSpPr>
          <p:cNvPr id="6" name="바닥글 개체 틀 5">
            <a:extLst>
              <a:ext uri="{FF2B5EF4-FFF2-40B4-BE49-F238E27FC236}">
                <a16:creationId xmlns:a16="http://schemas.microsoft.com/office/drawing/2014/main" id="{EFD2ACCB-67D2-652C-98FB-C3863066136D}"/>
              </a:ext>
            </a:extLst>
          </p:cNvPr>
          <p:cNvSpPr>
            <a:spLocks noGrp="1"/>
          </p:cNvSpPr>
          <p:nvPr>
            <p:ph type="ftr" sz="quarter" idx="11"/>
          </p:nvPr>
        </p:nvSpPr>
        <p:spPr/>
        <p:txBody>
          <a:bodyPr/>
          <a:lstStyle>
            <a:lvl1pPr>
              <a:defRPr/>
            </a:lvl1pPr>
          </a:lstStyle>
          <a:p>
            <a:endParaRPr lang="en-US" altLang="ko-KR"/>
          </a:p>
        </p:txBody>
      </p:sp>
      <p:sp>
        <p:nvSpPr>
          <p:cNvPr id="7" name="슬라이드 번호 개체 틀 6">
            <a:extLst>
              <a:ext uri="{FF2B5EF4-FFF2-40B4-BE49-F238E27FC236}">
                <a16:creationId xmlns:a16="http://schemas.microsoft.com/office/drawing/2014/main" id="{C2A5557A-A34F-4D0A-2458-09A441CDD802}"/>
              </a:ext>
            </a:extLst>
          </p:cNvPr>
          <p:cNvSpPr>
            <a:spLocks noGrp="1"/>
          </p:cNvSpPr>
          <p:nvPr>
            <p:ph type="sldNum" sz="quarter" idx="12"/>
          </p:nvPr>
        </p:nvSpPr>
        <p:spPr/>
        <p:txBody>
          <a:bodyPr/>
          <a:lstStyle>
            <a:lvl1pPr>
              <a:defRPr/>
            </a:lvl1pPr>
          </a:lstStyle>
          <a:p>
            <a:fld id="{AC0AE89C-695A-4C75-8F1A-8D0ADE2E5B4B}" type="slidenum">
              <a:rPr lang="en-US" altLang="ko-KR"/>
              <a:pPr/>
              <a:t>‹#›</a:t>
            </a:fld>
            <a:endParaRPr lang="en-US" altLang="ko-KR"/>
          </a:p>
        </p:txBody>
      </p:sp>
    </p:spTree>
    <p:extLst>
      <p:ext uri="{BB962C8B-B14F-4D97-AF65-F5344CB8AC3E}">
        <p14:creationId xmlns:p14="http://schemas.microsoft.com/office/powerpoint/2010/main" val="4240325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245D336-7E16-66D1-7A11-D166A68CF97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ko-KR" altLang="en-US"/>
              <a:t>마스터 제목 스타일 편집</a:t>
            </a:r>
          </a:p>
        </p:txBody>
      </p:sp>
      <p:sp>
        <p:nvSpPr>
          <p:cNvPr id="1027" name="Rectangle 3">
            <a:extLst>
              <a:ext uri="{FF2B5EF4-FFF2-40B4-BE49-F238E27FC236}">
                <a16:creationId xmlns:a16="http://schemas.microsoft.com/office/drawing/2014/main" id="{C3EFF370-B046-1CC2-4908-DED43207F2B3}"/>
              </a:ext>
            </a:extLst>
          </p:cNvPr>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028" name="Rectangle 4">
            <a:extLst>
              <a:ext uri="{FF2B5EF4-FFF2-40B4-BE49-F238E27FC236}">
                <a16:creationId xmlns:a16="http://schemas.microsoft.com/office/drawing/2014/main" id="{5FE03553-C747-598C-622F-1551D1140647}"/>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ko-KR"/>
          </a:p>
        </p:txBody>
      </p:sp>
      <p:sp>
        <p:nvSpPr>
          <p:cNvPr id="1029" name="Rectangle 5">
            <a:extLst>
              <a:ext uri="{FF2B5EF4-FFF2-40B4-BE49-F238E27FC236}">
                <a16:creationId xmlns:a16="http://schemas.microsoft.com/office/drawing/2014/main" id="{2C14159E-A5F1-F337-D1B7-56015B68F85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ko-KR"/>
          </a:p>
        </p:txBody>
      </p:sp>
      <p:sp>
        <p:nvSpPr>
          <p:cNvPr id="1030" name="Rectangle 6">
            <a:extLst>
              <a:ext uri="{FF2B5EF4-FFF2-40B4-BE49-F238E27FC236}">
                <a16:creationId xmlns:a16="http://schemas.microsoft.com/office/drawing/2014/main" id="{73A41D1B-8296-1E7E-EA78-0A0003EE9EF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B478F62-B497-4488-8AB3-15C240165A1F}" type="slidenum">
              <a:rPr lang="en-US" altLang="ko-KR"/>
              <a:pPr/>
              <a:t>‹#›</a:t>
            </a:fld>
            <a:endParaRPr lang="en-US" altLang="ko-K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p:titleStyle>
    <p:bodyStyle>
      <a:lvl1pPr marL="342900" indent="-342900" algn="l" rtl="0" fontAlgn="base" latinLnBrk="1">
        <a:spcBef>
          <a:spcPct val="20000"/>
        </a:spcBef>
        <a:spcAft>
          <a:spcPct val="0"/>
        </a:spcAft>
        <a:buChar char="•"/>
        <a:defRPr kumimoji="1" sz="3200" kern="1200">
          <a:solidFill>
            <a:schemeClr val="tx1"/>
          </a:solidFill>
          <a:latin typeface="+mn-lt"/>
          <a:ea typeface="+mn-ea"/>
          <a:cs typeface="+mn-cs"/>
        </a:defRPr>
      </a:lvl1pPr>
      <a:lvl2pPr marL="742950" indent="-285750" algn="l" rtl="0" fontAlgn="base" latinLnBrk="1">
        <a:spcBef>
          <a:spcPct val="20000"/>
        </a:spcBef>
        <a:spcAft>
          <a:spcPct val="0"/>
        </a:spcAft>
        <a:buChar char="–"/>
        <a:defRPr kumimoji="1" sz="2800" kern="1200">
          <a:solidFill>
            <a:schemeClr val="tx1"/>
          </a:solidFill>
          <a:latin typeface="+mn-lt"/>
          <a:ea typeface="+mn-ea"/>
          <a:cs typeface="+mn-cs"/>
        </a:defRPr>
      </a:lvl2pPr>
      <a:lvl3pPr marL="1143000" indent="-228600" algn="l" rtl="0" fontAlgn="base" latinLnBrk="1">
        <a:spcBef>
          <a:spcPct val="20000"/>
        </a:spcBef>
        <a:spcAft>
          <a:spcPct val="0"/>
        </a:spcAft>
        <a:buChar char="•"/>
        <a:defRPr kumimoji="1" sz="2400" kern="1200">
          <a:solidFill>
            <a:schemeClr val="tx1"/>
          </a:solidFill>
          <a:latin typeface="+mn-lt"/>
          <a:ea typeface="+mn-ea"/>
          <a:cs typeface="+mn-cs"/>
        </a:defRPr>
      </a:lvl3pPr>
      <a:lvl4pPr marL="1600200" indent="-228600" algn="l" rtl="0" fontAlgn="base" latinLnBrk="1">
        <a:spcBef>
          <a:spcPct val="20000"/>
        </a:spcBef>
        <a:spcAft>
          <a:spcPct val="0"/>
        </a:spcAft>
        <a:buChar char="–"/>
        <a:defRPr kumimoji="1" sz="2000" kern="1200">
          <a:solidFill>
            <a:schemeClr val="tx1"/>
          </a:solidFill>
          <a:latin typeface="+mn-lt"/>
          <a:ea typeface="+mn-ea"/>
          <a:cs typeface="+mn-cs"/>
        </a:defRPr>
      </a:lvl4pPr>
      <a:lvl5pPr marL="2057400" indent="-228600" algn="l" rtl="0" fontAlgn="base" latinLnBrk="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0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774C5EE-40EE-5938-2EA1-737F48B1A988}"/>
              </a:ext>
            </a:extLst>
          </p:cNvPr>
          <p:cNvSpPr txBox="1">
            <a:spLocks/>
          </p:cNvSpPr>
          <p:nvPr/>
        </p:nvSpPr>
        <p:spPr>
          <a:xfrm>
            <a:off x="851756" y="2924350"/>
            <a:ext cx="7440488" cy="1009303"/>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r>
              <a:rPr lang="en-US" sz="1800" b="1" dirty="0">
                <a:latin typeface="Tahoma" panose="020B0604030504040204" pitchFamily="34" charset="0"/>
                <a:ea typeface="Tahoma" panose="020B0604030504040204" pitchFamily="34" charset="0"/>
                <a:cs typeface="Tahoma" panose="020B0604030504040204" pitchFamily="34" charset="0"/>
              </a:rPr>
              <a:t>Text-Based Corporate Default Prediction with BERT Models</a:t>
            </a:r>
          </a:p>
          <a:p>
            <a:endParaRPr lang="en-US" sz="1600" dirty="0">
              <a:solidFill>
                <a:schemeClr val="bg2">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a:p>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Tae Seon Yoon</a:t>
            </a:r>
            <a:r>
              <a:rPr lang="en-US" sz="1600" baseline="30000" dirty="0">
                <a:solidFill>
                  <a:schemeClr val="tx1"/>
                </a:solidFill>
                <a:latin typeface="Tahoma" panose="020B0604030504040204" pitchFamily="34" charset="0"/>
                <a:ea typeface="Tahoma" panose="020B0604030504040204" pitchFamily="34" charset="0"/>
                <a:cs typeface="Tahoma" panose="020B0604030504040204" pitchFamily="34" charset="0"/>
              </a:rPr>
              <a:t>1</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altLang="ko-KR" sz="1600" dirty="0">
                <a:solidFill>
                  <a:schemeClr val="tx1"/>
                </a:solidFill>
                <a:latin typeface="Tahoma" panose="020B0604030504040204" pitchFamily="34" charset="0"/>
                <a:ea typeface="Tahoma" panose="020B0604030504040204" pitchFamily="34" charset="0"/>
                <a:cs typeface="Tahoma" panose="020B0604030504040204" pitchFamily="34" charset="0"/>
              </a:rPr>
              <a:t>(SKKU) </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and Byung Hwa Lim</a:t>
            </a:r>
            <a:r>
              <a:rPr lang="en-US" sz="1600" baseline="30000" dirty="0">
                <a:solidFill>
                  <a:schemeClr val="tx1"/>
                </a:solidFill>
                <a:latin typeface="Tahoma" panose="020B0604030504040204" pitchFamily="34" charset="0"/>
                <a:ea typeface="Tahoma" panose="020B0604030504040204" pitchFamily="34" charset="0"/>
                <a:cs typeface="Tahoma" panose="020B0604030504040204" pitchFamily="34" charset="0"/>
              </a:rPr>
              <a:t>2 </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(SKKU)</a:t>
            </a:r>
          </a:p>
        </p:txBody>
      </p:sp>
      <p:sp>
        <p:nvSpPr>
          <p:cNvPr id="3" name="제목 1">
            <a:extLst>
              <a:ext uri="{FF2B5EF4-FFF2-40B4-BE49-F238E27FC236}">
                <a16:creationId xmlns:a16="http://schemas.microsoft.com/office/drawing/2014/main" id="{42FB3B91-3426-C45F-3738-6EBFA94BEF66}"/>
              </a:ext>
            </a:extLst>
          </p:cNvPr>
          <p:cNvSpPr txBox="1">
            <a:spLocks/>
          </p:cNvSpPr>
          <p:nvPr/>
        </p:nvSpPr>
        <p:spPr>
          <a:xfrm>
            <a:off x="0" y="6381328"/>
            <a:ext cx="8184740" cy="432048"/>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marL="342900" indent="-342900" algn="l">
              <a:buAutoNum type="arabicParenR"/>
            </a:pPr>
            <a:r>
              <a:rPr lang="en-US" sz="1050" dirty="0">
                <a:solidFill>
                  <a:schemeClr val="bg2">
                    <a:lumMod val="60000"/>
                    <a:lumOff val="40000"/>
                  </a:schemeClr>
                </a:solidFill>
                <a:latin typeface="Tahoma" panose="020B0604030504040204" pitchFamily="34" charset="0"/>
                <a:ea typeface="Tahoma" panose="020B0604030504040204" pitchFamily="34" charset="0"/>
                <a:cs typeface="Tahoma" panose="020B0604030504040204" pitchFamily="34" charset="0"/>
              </a:rPr>
              <a:t>Department of FinTech, Sungkyunkwan University, E-mail: tjs1244@g.skku.edu</a:t>
            </a:r>
          </a:p>
          <a:p>
            <a:pPr marL="342900" indent="-342900" algn="l">
              <a:buAutoNum type="arabicParenR"/>
            </a:pPr>
            <a:r>
              <a:rPr lang="en-US" sz="1050" dirty="0">
                <a:solidFill>
                  <a:schemeClr val="bg2">
                    <a:lumMod val="60000"/>
                    <a:lumOff val="40000"/>
                  </a:schemeClr>
                </a:solidFill>
                <a:latin typeface="Tahoma" panose="020B0604030504040204" pitchFamily="34" charset="0"/>
                <a:ea typeface="Tahoma" panose="020B0604030504040204" pitchFamily="34" charset="0"/>
                <a:cs typeface="Tahoma" panose="020B0604030504040204" pitchFamily="34" charset="0"/>
              </a:rPr>
              <a:t>Department of FinTech, Sungkyunkwan University, E-mail: </a:t>
            </a:r>
            <a:r>
              <a:rPr lang="en-US" sz="1050" dirty="0" err="1">
                <a:solidFill>
                  <a:schemeClr val="bg2">
                    <a:lumMod val="60000"/>
                    <a:lumOff val="40000"/>
                  </a:schemeClr>
                </a:solidFill>
                <a:latin typeface="Tahoma" panose="020B0604030504040204" pitchFamily="34" charset="0"/>
                <a:ea typeface="Tahoma" panose="020B0604030504040204" pitchFamily="34" charset="0"/>
                <a:cs typeface="Tahoma" panose="020B0604030504040204" pitchFamily="34" charset="0"/>
              </a:rPr>
              <a:t>limbh@skku.edu</a:t>
            </a:r>
            <a:endParaRPr lang="en-US" sz="1050" dirty="0">
              <a:solidFill>
                <a:schemeClr val="bg2">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677B9D06-9479-C8B6-0C65-4EB866F4CEB9}"/>
              </a:ext>
            </a:extLst>
          </p:cNvPr>
          <p:cNvSpPr txBox="1"/>
          <p:nvPr/>
        </p:nvSpPr>
        <p:spPr>
          <a:xfrm>
            <a:off x="2159732" y="5373218"/>
            <a:ext cx="4824536" cy="646331"/>
          </a:xfrm>
          <a:prstGeom prst="rect">
            <a:avLst/>
          </a:prstGeom>
          <a:noFill/>
        </p:spPr>
        <p:txBody>
          <a:bodyPr wrap="square" rtlCol="0">
            <a:spAutoFit/>
          </a:bodyPr>
          <a:lstStyle/>
          <a:p>
            <a:pPr algn="ctr"/>
            <a:r>
              <a:rPr lang="en-US" altLang="ko-KR" dirty="0">
                <a:latin typeface="+mn-ea"/>
                <a:ea typeface="+mn-ea"/>
                <a:cs typeface="Tahoma" panose="020B0604030504040204" pitchFamily="34" charset="0"/>
              </a:rPr>
              <a:t>2024</a:t>
            </a:r>
            <a:r>
              <a:rPr lang="ko-KR" altLang="en-US" dirty="0">
                <a:latin typeface="+mn-ea"/>
                <a:ea typeface="+mn-ea"/>
                <a:cs typeface="Tahoma" panose="020B0604030504040204" pitchFamily="34" charset="0"/>
              </a:rPr>
              <a:t>년 한국금융공학회 추계학술대회 </a:t>
            </a:r>
            <a:r>
              <a:rPr lang="en-US" altLang="ko-KR" dirty="0">
                <a:latin typeface="+mn-ea"/>
                <a:ea typeface="+mn-ea"/>
                <a:cs typeface="Tahoma" panose="020B0604030504040204" pitchFamily="34" charset="0"/>
              </a:rPr>
              <a:t>2024.11.29</a:t>
            </a:r>
            <a:endParaRPr lang="ko-KR" altLang="en-US" dirty="0">
              <a:latin typeface="+mn-ea"/>
              <a:ea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B1765-C507-36D1-9D21-96E058A3C722}"/>
            </a:ext>
          </a:extLst>
        </p:cNvPr>
        <p:cNvGrpSpPr/>
        <p:nvPr/>
      </p:nvGrpSpPr>
      <p:grpSpPr>
        <a:xfrm>
          <a:off x="0" y="0"/>
          <a:ext cx="0" cy="0"/>
          <a:chOff x="0" y="0"/>
          <a:chExt cx="0" cy="0"/>
        </a:xfrm>
      </p:grpSpPr>
      <p:sp>
        <p:nvSpPr>
          <p:cNvPr id="4" name="직사각형 3">
            <a:extLst>
              <a:ext uri="{FF2B5EF4-FFF2-40B4-BE49-F238E27FC236}">
                <a16:creationId xmlns:a16="http://schemas.microsoft.com/office/drawing/2014/main" id="{B2251D7B-9C1B-09CF-BFB8-1024FEC6F42B}"/>
              </a:ext>
            </a:extLst>
          </p:cNvPr>
          <p:cNvSpPr/>
          <p:nvPr/>
        </p:nvSpPr>
        <p:spPr>
          <a:xfrm>
            <a:off x="0" y="764704"/>
            <a:ext cx="2699792" cy="609329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 name="제목 1">
            <a:extLst>
              <a:ext uri="{FF2B5EF4-FFF2-40B4-BE49-F238E27FC236}">
                <a16:creationId xmlns:a16="http://schemas.microsoft.com/office/drawing/2014/main" id="{4B4A127B-B332-2B31-70F3-625176D0F81B}"/>
              </a:ext>
            </a:extLst>
          </p:cNvPr>
          <p:cNvSpPr txBox="1">
            <a:spLocks/>
          </p:cNvSpPr>
          <p:nvPr/>
        </p:nvSpPr>
        <p:spPr>
          <a:xfrm>
            <a:off x="395536" y="908720"/>
            <a:ext cx="2016224" cy="648072"/>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algn="just"/>
            <a:r>
              <a:rPr lang="en-US" sz="2800" b="1" dirty="0">
                <a:latin typeface="Tahoma" panose="020B0604030504040204" pitchFamily="34" charset="0"/>
                <a:ea typeface="Tahoma" panose="020B0604030504040204" pitchFamily="34" charset="0"/>
                <a:cs typeface="Tahoma" panose="020B0604030504040204" pitchFamily="34" charset="0"/>
              </a:rPr>
              <a:t>Contents</a:t>
            </a:r>
          </a:p>
          <a:p>
            <a:pPr algn="just"/>
            <a:endParaRPr lang="en-US" sz="2800" dirty="0">
              <a:latin typeface="Tahoma" panose="020B0604030504040204" pitchFamily="34" charset="0"/>
              <a:ea typeface="Tahoma" panose="020B0604030504040204" pitchFamily="34" charset="0"/>
              <a:cs typeface="Tahoma" panose="020B0604030504040204" pitchFamily="34" charset="0"/>
            </a:endParaRPr>
          </a:p>
          <a:p>
            <a:pPr algn="just"/>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6" name="제목 1">
            <a:extLst>
              <a:ext uri="{FF2B5EF4-FFF2-40B4-BE49-F238E27FC236}">
                <a16:creationId xmlns:a16="http://schemas.microsoft.com/office/drawing/2014/main" id="{9C094D87-5F19-1347-C429-775791D7FF31}"/>
              </a:ext>
            </a:extLst>
          </p:cNvPr>
          <p:cNvSpPr txBox="1">
            <a:spLocks/>
          </p:cNvSpPr>
          <p:nvPr/>
        </p:nvSpPr>
        <p:spPr>
          <a:xfrm>
            <a:off x="3275856" y="1628802"/>
            <a:ext cx="5112568" cy="3544617"/>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algn="just"/>
            <a:r>
              <a:rPr lang="en-US" altLang="ko-KR" sz="2000" dirty="0">
                <a:latin typeface="Tahoma" panose="020B0604030504040204" pitchFamily="34" charset="0"/>
                <a:ea typeface="Tahoma" panose="020B0604030504040204" pitchFamily="34" charset="0"/>
                <a:cs typeface="Tahoma" panose="020B0604030504040204" pitchFamily="34" charset="0"/>
              </a:rPr>
              <a:t>1. Introduction</a:t>
            </a:r>
          </a:p>
          <a:p>
            <a:pPr algn="just"/>
            <a:endParaRPr lang="en-US" altLang="ko-KR" sz="20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2000" dirty="0">
                <a:latin typeface="Tahoma" panose="020B0604030504040204" pitchFamily="34" charset="0"/>
                <a:ea typeface="Tahoma" panose="020B0604030504040204" pitchFamily="34" charset="0"/>
                <a:cs typeface="Tahoma" panose="020B0604030504040204" pitchFamily="34" charset="0"/>
              </a:rPr>
              <a:t>2. Literature Review</a:t>
            </a:r>
          </a:p>
          <a:p>
            <a:pPr algn="just"/>
            <a:endParaRPr lang="en-US" altLang="ko-KR" sz="20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2000" dirty="0">
                <a:solidFill>
                  <a:srgbClr val="0432FF"/>
                </a:solidFill>
                <a:latin typeface="Tahoma" panose="020B0604030504040204" pitchFamily="34" charset="0"/>
                <a:ea typeface="Tahoma" panose="020B0604030504040204" pitchFamily="34" charset="0"/>
                <a:cs typeface="Tahoma" panose="020B0604030504040204" pitchFamily="34" charset="0"/>
              </a:rPr>
              <a:t>3. Models - BERT</a:t>
            </a:r>
          </a:p>
          <a:p>
            <a:pPr algn="just"/>
            <a:endParaRPr lang="en-US" altLang="ko-KR" sz="20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2000" dirty="0">
                <a:latin typeface="Tahoma" panose="020B0604030504040204" pitchFamily="34" charset="0"/>
                <a:ea typeface="Tahoma" panose="020B0604030504040204" pitchFamily="34" charset="0"/>
                <a:cs typeface="Tahoma" panose="020B0604030504040204" pitchFamily="34" charset="0"/>
              </a:rPr>
              <a:t>4. Data</a:t>
            </a:r>
          </a:p>
          <a:p>
            <a:pPr algn="just"/>
            <a:endParaRPr lang="en-US" altLang="ko-KR" sz="20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2000" dirty="0">
                <a:latin typeface="Tahoma" panose="020B0604030504040204" pitchFamily="34" charset="0"/>
                <a:ea typeface="Tahoma" panose="020B0604030504040204" pitchFamily="34" charset="0"/>
                <a:cs typeface="Tahoma" panose="020B0604030504040204" pitchFamily="34" charset="0"/>
              </a:rPr>
              <a:t>5. Synthetic Data - Gen AI (ChatGPT)</a:t>
            </a:r>
          </a:p>
          <a:p>
            <a:pPr algn="just"/>
            <a:endParaRPr lang="en-US" altLang="ko-KR" sz="20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2000" dirty="0">
                <a:latin typeface="Tahoma" panose="020B0604030504040204" pitchFamily="34" charset="0"/>
                <a:ea typeface="Tahoma" panose="020B0604030504040204" pitchFamily="34" charset="0"/>
                <a:cs typeface="Tahoma" panose="020B0604030504040204" pitchFamily="34" charset="0"/>
              </a:rPr>
              <a:t>6. Result</a:t>
            </a:r>
          </a:p>
          <a:p>
            <a:pPr algn="just"/>
            <a:endParaRPr lang="en-US" altLang="ko-KR" sz="20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2000" dirty="0">
                <a:latin typeface="Tahoma" panose="020B0604030504040204" pitchFamily="34" charset="0"/>
                <a:ea typeface="Tahoma" panose="020B0604030504040204" pitchFamily="34" charset="0"/>
                <a:cs typeface="Tahoma" panose="020B0604030504040204" pitchFamily="34" charset="0"/>
              </a:rPr>
              <a:t>7. Conclusion &amp; Discussion</a:t>
            </a:r>
          </a:p>
        </p:txBody>
      </p:sp>
    </p:spTree>
    <p:extLst>
      <p:ext uri="{BB962C8B-B14F-4D97-AF65-F5344CB8AC3E}">
        <p14:creationId xmlns:p14="http://schemas.microsoft.com/office/powerpoint/2010/main" val="3866501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E0328-A9FF-3F67-0D14-9780A93F95E1}"/>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FF437189-5CB0-10AA-BA88-8C9880A9BC6D}"/>
              </a:ext>
            </a:extLst>
          </p:cNvPr>
          <p:cNvSpPr txBox="1">
            <a:spLocks/>
          </p:cNvSpPr>
          <p:nvPr/>
        </p:nvSpPr>
        <p:spPr>
          <a:xfrm>
            <a:off x="563724" y="1484784"/>
            <a:ext cx="7968716" cy="1656184"/>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marL="285750" indent="-285750" algn="just">
              <a:buFont typeface="Wingdings" panose="05000000000000000000" pitchFamily="2" charset="2"/>
              <a:buChar char="§"/>
            </a:pPr>
            <a:r>
              <a:rPr lang="en-US" altLang="ko-KR" sz="1600" b="1" dirty="0">
                <a:latin typeface="Tahoma" panose="020B0604030504040204" pitchFamily="34" charset="0"/>
                <a:ea typeface="Tahoma" panose="020B0604030504040204" pitchFamily="34" charset="0"/>
                <a:cs typeface="Tahoma" panose="020B0604030504040204" pitchFamily="34" charset="0"/>
              </a:rPr>
              <a:t>BERT (Bidirectional Encoder Representations from Transformers)</a:t>
            </a:r>
          </a:p>
          <a:p>
            <a:pPr marL="285750" indent="-285750" algn="just">
              <a:buFont typeface="Wingdings" panose="05000000000000000000" pitchFamily="2" charset="2"/>
              <a:buChar char="§"/>
            </a:pPr>
            <a:endParaRPr lang="en-US" altLang="ko-KR" sz="1600" b="1" dirty="0">
              <a:latin typeface="Tahoma" panose="020B0604030504040204" pitchFamily="34" charset="0"/>
              <a:ea typeface="Tahoma" panose="020B0604030504040204" pitchFamily="34" charset="0"/>
              <a:cs typeface="Tahoma" panose="020B0604030504040204" pitchFamily="34" charset="0"/>
            </a:endParaRPr>
          </a:p>
          <a:p>
            <a:pPr marL="742950" lvl="1" indent="-285750" algn="just">
              <a:buFont typeface="Wingdings" panose="05000000000000000000" pitchFamily="2" charset="2"/>
              <a:buChar char="ü"/>
            </a:pPr>
            <a:r>
              <a:rPr lang="en-US" altLang="ko-KR" sz="1600" dirty="0">
                <a:latin typeface="Tahoma" panose="020B0604030504040204" pitchFamily="34" charset="0"/>
                <a:ea typeface="Tahoma" panose="020B0604030504040204" pitchFamily="34" charset="0"/>
                <a:cs typeface="Tahoma" panose="020B0604030504040204" pitchFamily="34" charset="0"/>
              </a:rPr>
              <a:t>BERT is a model developed by Google</a:t>
            </a:r>
            <a:r>
              <a:rPr lang="ko-KR" altLang="en-US" sz="1600" dirty="0">
                <a:latin typeface="Tahoma" panose="020B0604030504040204" pitchFamily="34" charset="0"/>
                <a:ea typeface="Tahoma" panose="020B0604030504040204" pitchFamily="34" charset="0"/>
                <a:cs typeface="Tahoma" panose="020B0604030504040204" pitchFamily="34" charset="0"/>
              </a:rPr>
              <a:t> </a:t>
            </a:r>
            <a:r>
              <a:rPr lang="en-US" altLang="ko-KR" sz="1600" dirty="0">
                <a:latin typeface="Tahoma" panose="020B0604030504040204" pitchFamily="34" charset="0"/>
                <a:ea typeface="Tahoma" panose="020B0604030504040204" pitchFamily="34" charset="0"/>
                <a:cs typeface="Tahoma" panose="020B0604030504040204" pitchFamily="34" charset="0"/>
              </a:rPr>
              <a:t>(Devlin et al.,</a:t>
            </a:r>
            <a:r>
              <a:rPr lang="ko-KR" altLang="en-US" sz="1600" dirty="0">
                <a:latin typeface="Tahoma" panose="020B0604030504040204" pitchFamily="34" charset="0"/>
                <a:ea typeface="Tahoma" panose="020B0604030504040204" pitchFamily="34" charset="0"/>
                <a:cs typeface="Tahoma" panose="020B0604030504040204" pitchFamily="34" charset="0"/>
              </a:rPr>
              <a:t> </a:t>
            </a:r>
            <a:r>
              <a:rPr lang="en-US" altLang="ko-KR" sz="1600" dirty="0">
                <a:latin typeface="Tahoma" panose="020B0604030504040204" pitchFamily="34" charset="0"/>
                <a:ea typeface="Tahoma" panose="020B0604030504040204" pitchFamily="34" charset="0"/>
                <a:cs typeface="Tahoma" panose="020B0604030504040204" pitchFamily="34" charset="0"/>
              </a:rPr>
              <a:t>2018) as a framework for </a:t>
            </a:r>
            <a:r>
              <a:rPr lang="en-US" altLang="ko-KR" sz="1600" b="1" dirty="0">
                <a:latin typeface="Tahoma" panose="020B0604030504040204" pitchFamily="34" charset="0"/>
                <a:ea typeface="Tahoma" panose="020B0604030504040204" pitchFamily="34" charset="0"/>
                <a:cs typeface="Tahoma" panose="020B0604030504040204" pitchFamily="34" charset="0"/>
              </a:rPr>
              <a:t>NLP tasks</a:t>
            </a:r>
            <a:r>
              <a:rPr lang="en-US" altLang="ko-KR" sz="1600" dirty="0">
                <a:latin typeface="Tahoma" panose="020B0604030504040204" pitchFamily="34" charset="0"/>
                <a:ea typeface="Tahoma" panose="020B0604030504040204" pitchFamily="34" charset="0"/>
                <a:cs typeface="Tahoma" panose="020B0604030504040204" pitchFamily="34" charset="0"/>
              </a:rPr>
              <a:t>.</a:t>
            </a:r>
          </a:p>
          <a:p>
            <a:pPr marL="742950" lvl="1" indent="-285750" algn="just">
              <a:buFont typeface="Wingdings" panose="05000000000000000000" pitchFamily="2" charset="2"/>
              <a:buChar char="ü"/>
            </a:pPr>
            <a:endParaRPr lang="en-US" altLang="ko-KR" sz="1600" dirty="0">
              <a:latin typeface="Tahoma" panose="020B0604030504040204" pitchFamily="34" charset="0"/>
              <a:ea typeface="Tahoma" panose="020B0604030504040204" pitchFamily="34" charset="0"/>
              <a:cs typeface="Tahoma" panose="020B0604030504040204" pitchFamily="34" charset="0"/>
            </a:endParaRPr>
          </a:p>
          <a:p>
            <a:pPr marL="742950" lvl="1" indent="-285750" algn="just">
              <a:buFont typeface="Wingdings" panose="05000000000000000000" pitchFamily="2" charset="2"/>
              <a:buChar char="ü"/>
            </a:pPr>
            <a:r>
              <a:rPr lang="en-US" altLang="ko-KR" sz="1600" dirty="0">
                <a:latin typeface="Tahoma" panose="020B0604030504040204" pitchFamily="34" charset="0"/>
                <a:ea typeface="Tahoma" panose="020B0604030504040204" pitchFamily="34" charset="0"/>
                <a:cs typeface="Tahoma" panose="020B0604030504040204" pitchFamily="34" charset="0"/>
              </a:rPr>
              <a:t>Unlike Word2Vec and </a:t>
            </a:r>
            <a:r>
              <a:rPr lang="en-US" altLang="ko-KR" sz="1600" dirty="0" err="1">
                <a:latin typeface="Tahoma" panose="020B0604030504040204" pitchFamily="34" charset="0"/>
                <a:ea typeface="Tahoma" panose="020B0604030504040204" pitchFamily="34" charset="0"/>
                <a:cs typeface="Tahoma" panose="020B0604030504040204" pitchFamily="34" charset="0"/>
              </a:rPr>
              <a:t>GloVe</a:t>
            </a:r>
            <a:r>
              <a:rPr lang="en-US" altLang="ko-KR" sz="1600" dirty="0">
                <a:latin typeface="Tahoma" panose="020B0604030504040204" pitchFamily="34" charset="0"/>
                <a:ea typeface="Tahoma" panose="020B0604030504040204" pitchFamily="34" charset="0"/>
                <a:cs typeface="Tahoma" panose="020B0604030504040204" pitchFamily="34" charset="0"/>
              </a:rPr>
              <a:t>, BERT is designed </a:t>
            </a:r>
            <a:r>
              <a:rPr lang="en-US" altLang="ko-KR" sz="1600" b="1" dirty="0">
                <a:latin typeface="Tahoma" panose="020B0604030504040204" pitchFamily="34" charset="0"/>
                <a:ea typeface="Tahoma" panose="020B0604030504040204" pitchFamily="34" charset="0"/>
                <a:cs typeface="Tahoma" panose="020B0604030504040204" pitchFamily="34" charset="0"/>
              </a:rPr>
              <a:t>to read text bidirectionally</a:t>
            </a:r>
          </a:p>
          <a:p>
            <a:pPr marL="742950" lvl="1" indent="-285750" algn="just">
              <a:buFont typeface="Wingdings" panose="05000000000000000000" pitchFamily="2" charset="2"/>
              <a:buChar char="ü"/>
            </a:pPr>
            <a:endParaRPr lang="en-US" altLang="ko-KR" sz="1600" dirty="0">
              <a:latin typeface="Tahoma" panose="020B0604030504040204" pitchFamily="34" charset="0"/>
              <a:ea typeface="Tahoma" panose="020B0604030504040204" pitchFamily="34" charset="0"/>
              <a:cs typeface="Tahoma" panose="020B0604030504040204" pitchFamily="34" charset="0"/>
            </a:endParaRPr>
          </a:p>
          <a:p>
            <a:pPr marL="742950" lvl="1" indent="-285750" algn="just">
              <a:buFont typeface="Wingdings" panose="05000000000000000000" pitchFamily="2" charset="2"/>
              <a:buChar char="ü"/>
            </a:pPr>
            <a:r>
              <a:rPr lang="en-US" altLang="ko-KR" sz="1600" b="1" dirty="0">
                <a:latin typeface="Tahoma" panose="020B0604030504040204" pitchFamily="34" charset="0"/>
                <a:ea typeface="Tahoma" panose="020B0604030504040204" pitchFamily="34" charset="0"/>
                <a:cs typeface="Tahoma" panose="020B0604030504040204" pitchFamily="34" charset="0"/>
              </a:rPr>
              <a:t>Transformer: self-attention mechanism</a:t>
            </a:r>
            <a:endParaRPr lang="en-US" altLang="ko-KR" sz="1600" dirty="0">
              <a:latin typeface="Tahoma" panose="020B0604030504040204" pitchFamily="34" charset="0"/>
              <a:ea typeface="Tahoma" panose="020B0604030504040204" pitchFamily="34" charset="0"/>
              <a:cs typeface="Tahoma" panose="020B0604030504040204" pitchFamily="34" charset="0"/>
            </a:endParaRPr>
          </a:p>
        </p:txBody>
      </p:sp>
      <p:sp>
        <p:nvSpPr>
          <p:cNvPr id="4" name="제목 1">
            <a:extLst>
              <a:ext uri="{FF2B5EF4-FFF2-40B4-BE49-F238E27FC236}">
                <a16:creationId xmlns:a16="http://schemas.microsoft.com/office/drawing/2014/main" id="{A1126081-6D97-AB9E-BE37-5CF319AC414C}"/>
              </a:ext>
            </a:extLst>
          </p:cNvPr>
          <p:cNvSpPr txBox="1">
            <a:spLocks/>
          </p:cNvSpPr>
          <p:nvPr/>
        </p:nvSpPr>
        <p:spPr>
          <a:xfrm>
            <a:off x="107504" y="764704"/>
            <a:ext cx="3096344" cy="423664"/>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algn="just"/>
            <a:r>
              <a:rPr lang="en-US" sz="2000" b="1" dirty="0">
                <a:latin typeface="Tahoma" panose="020B0604030504040204" pitchFamily="34" charset="0"/>
                <a:ea typeface="Tahoma" panose="020B0604030504040204" pitchFamily="34" charset="0"/>
                <a:cs typeface="Tahoma" panose="020B0604030504040204" pitchFamily="34" charset="0"/>
              </a:rPr>
              <a:t>3. Models - Embedding</a:t>
            </a:r>
          </a:p>
        </p:txBody>
      </p:sp>
      <p:pic>
        <p:nvPicPr>
          <p:cNvPr id="3" name="그림 2">
            <a:extLst>
              <a:ext uri="{FF2B5EF4-FFF2-40B4-BE49-F238E27FC236}">
                <a16:creationId xmlns:a16="http://schemas.microsoft.com/office/drawing/2014/main" id="{D2CB62B5-11FC-D3EE-F353-E694CEDA100B}"/>
              </a:ext>
            </a:extLst>
          </p:cNvPr>
          <p:cNvPicPr>
            <a:picLocks noChangeAspect="1"/>
          </p:cNvPicPr>
          <p:nvPr/>
        </p:nvPicPr>
        <p:blipFill>
          <a:blip r:embed="rId3"/>
          <a:stretch>
            <a:fillRect/>
          </a:stretch>
        </p:blipFill>
        <p:spPr>
          <a:xfrm>
            <a:off x="760040" y="3921548"/>
            <a:ext cx="7772400" cy="1874195"/>
          </a:xfrm>
          <a:prstGeom prst="rect">
            <a:avLst/>
          </a:prstGeom>
        </p:spPr>
      </p:pic>
      <p:sp>
        <p:nvSpPr>
          <p:cNvPr id="5" name="TextBox 4">
            <a:extLst>
              <a:ext uri="{FF2B5EF4-FFF2-40B4-BE49-F238E27FC236}">
                <a16:creationId xmlns:a16="http://schemas.microsoft.com/office/drawing/2014/main" id="{85F30471-D239-B48C-08E9-71955074F8DE}"/>
              </a:ext>
            </a:extLst>
          </p:cNvPr>
          <p:cNvSpPr txBox="1"/>
          <p:nvPr/>
        </p:nvSpPr>
        <p:spPr>
          <a:xfrm>
            <a:off x="899592" y="5795743"/>
            <a:ext cx="7772400" cy="261610"/>
          </a:xfrm>
          <a:prstGeom prst="rect">
            <a:avLst/>
          </a:prstGeom>
          <a:noFill/>
        </p:spPr>
        <p:txBody>
          <a:bodyPr wrap="square" rtlCol="0">
            <a:spAutoFit/>
          </a:bodyPr>
          <a:lstStyle/>
          <a:p>
            <a:r>
              <a:rPr kumimoji="1" lang="en-US" altLang="ko-KR" sz="1100" dirty="0"/>
              <a:t>Source: Devil et al., “BERT: Pre-training of Deep Bidirectional Transformers for Language Understanding,” 2018</a:t>
            </a:r>
            <a:endParaRPr kumimoji="1" lang="ko-KR" altLang="en-US" sz="1100" dirty="0"/>
          </a:p>
        </p:txBody>
      </p:sp>
    </p:spTree>
    <p:extLst>
      <p:ext uri="{BB962C8B-B14F-4D97-AF65-F5344CB8AC3E}">
        <p14:creationId xmlns:p14="http://schemas.microsoft.com/office/powerpoint/2010/main" val="315165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1AA1D-64FB-616A-7FEC-8C59D40F569F}"/>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3DA6B42E-1BDE-1DED-0362-A5CE924C1115}"/>
              </a:ext>
            </a:extLst>
          </p:cNvPr>
          <p:cNvSpPr txBox="1">
            <a:spLocks/>
          </p:cNvSpPr>
          <p:nvPr/>
        </p:nvSpPr>
        <p:spPr>
          <a:xfrm>
            <a:off x="587642" y="4482698"/>
            <a:ext cx="7968716" cy="2188940"/>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marL="285750" indent="-285750" algn="just">
              <a:buFont typeface="Wingdings" panose="05000000000000000000" pitchFamily="2" charset="2"/>
              <a:buChar char="§"/>
            </a:pPr>
            <a:r>
              <a:rPr lang="en-US" altLang="ko-KR" sz="1600" b="1" dirty="0" err="1">
                <a:latin typeface="Tahoma" panose="020B0604030504040204" pitchFamily="34" charset="0"/>
                <a:ea typeface="Tahoma" panose="020B0604030504040204" pitchFamily="34" charset="0"/>
                <a:cs typeface="Tahoma" panose="020B0604030504040204" pitchFamily="34" charset="0"/>
              </a:rPr>
              <a:t>FinBERT</a:t>
            </a:r>
            <a:r>
              <a:rPr lang="en-US" altLang="ko-KR" sz="1600" dirty="0">
                <a:latin typeface="Tahoma" panose="020B0604030504040204" pitchFamily="34" charset="0"/>
                <a:ea typeface="Tahoma" panose="020B0604030504040204" pitchFamily="34" charset="0"/>
                <a:cs typeface="Tahoma" panose="020B0604030504040204" pitchFamily="34" charset="0"/>
              </a:rPr>
              <a:t> (For finance domain)</a:t>
            </a:r>
          </a:p>
          <a:p>
            <a:pPr algn="just"/>
            <a:endParaRPr lang="en-US" altLang="ko-KR" sz="1600" dirty="0">
              <a:latin typeface="Tahoma" panose="020B0604030504040204" pitchFamily="34" charset="0"/>
              <a:ea typeface="Tahoma" panose="020B0604030504040204" pitchFamily="34" charset="0"/>
              <a:cs typeface="Tahoma" panose="020B0604030504040204" pitchFamily="34" charset="0"/>
            </a:endParaRPr>
          </a:p>
          <a:p>
            <a:pPr marL="800100" lvl="1" indent="-342900" algn="just">
              <a:buFont typeface="+mj-lt"/>
              <a:buAutoNum type="arabicPeriod"/>
            </a:pPr>
            <a:r>
              <a:rPr lang="en-US" altLang="ko-KR" sz="1600" dirty="0" err="1">
                <a:latin typeface="Tahoma" panose="020B0604030504040204" pitchFamily="34" charset="0"/>
                <a:ea typeface="Tahoma" panose="020B0604030504040204" pitchFamily="34" charset="0"/>
                <a:cs typeface="Tahoma" panose="020B0604030504040204" pitchFamily="34" charset="0"/>
              </a:rPr>
              <a:t>FinBERT</a:t>
            </a:r>
            <a:r>
              <a:rPr lang="en-US" altLang="ko-KR" sz="1600" dirty="0">
                <a:latin typeface="Tahoma" panose="020B0604030504040204" pitchFamily="34" charset="0"/>
                <a:ea typeface="Tahoma" panose="020B0604030504040204" pitchFamily="34" charset="0"/>
                <a:cs typeface="Tahoma" panose="020B0604030504040204" pitchFamily="34" charset="0"/>
              </a:rPr>
              <a:t> by </a:t>
            </a:r>
            <a:r>
              <a:rPr lang="en-US" altLang="ko-KR" sz="1600" b="1" dirty="0" err="1">
                <a:latin typeface="Tahoma" panose="020B0604030504040204" pitchFamily="34" charset="0"/>
                <a:ea typeface="Tahoma" panose="020B0604030504040204" pitchFamily="34" charset="0"/>
                <a:cs typeface="Tahoma" panose="020B0604030504040204" pitchFamily="34" charset="0"/>
              </a:rPr>
              <a:t>ProsusAI</a:t>
            </a:r>
            <a:r>
              <a:rPr lang="en-US" altLang="ko-KR" sz="1600" dirty="0">
                <a:latin typeface="Tahoma" panose="020B0604030504040204" pitchFamily="34" charset="0"/>
                <a:ea typeface="Tahoma" panose="020B0604030504040204" pitchFamily="34" charset="0"/>
                <a:cs typeface="Tahoma" panose="020B0604030504040204" pitchFamily="34" charset="0"/>
              </a:rPr>
              <a:t> (</a:t>
            </a:r>
            <a:r>
              <a:rPr lang="en-US" altLang="ko-KR" sz="1600" dirty="0" err="1">
                <a:latin typeface="Tahoma" panose="020B0604030504040204" pitchFamily="34" charset="0"/>
                <a:ea typeface="Tahoma" panose="020B0604030504040204" pitchFamily="34" charset="0"/>
                <a:cs typeface="Tahoma" panose="020B0604030504040204" pitchFamily="34" charset="0"/>
              </a:rPr>
              <a:t>Araci</a:t>
            </a:r>
            <a:r>
              <a:rPr lang="en-US" altLang="ko-KR" sz="1600" dirty="0">
                <a:latin typeface="Tahoma" panose="020B0604030504040204" pitchFamily="34" charset="0"/>
                <a:ea typeface="Tahoma" panose="020B0604030504040204" pitchFamily="34" charset="0"/>
                <a:cs typeface="Tahoma" panose="020B0604030504040204" pitchFamily="34" charset="0"/>
              </a:rPr>
              <a:t> et al., 2019): Use a large financial corpus (</a:t>
            </a:r>
            <a:r>
              <a:rPr lang="en-US" altLang="ko-KR" sz="1600" b="1" dirty="0">
                <a:latin typeface="Tahoma" panose="020B0604030504040204" pitchFamily="34" charset="0"/>
                <a:ea typeface="Tahoma" panose="020B0604030504040204" pitchFamily="34" charset="0"/>
                <a:cs typeface="Tahoma" panose="020B0604030504040204" pitchFamily="34" charset="0"/>
              </a:rPr>
              <a:t>Financial </a:t>
            </a:r>
            <a:r>
              <a:rPr lang="en-US" altLang="ko-KR" sz="1600" b="1" dirty="0" err="1">
                <a:latin typeface="Tahoma" panose="020B0604030504040204" pitchFamily="34" charset="0"/>
                <a:ea typeface="Tahoma" panose="020B0604030504040204" pitchFamily="34" charset="0"/>
                <a:cs typeface="Tahoma" panose="020B0604030504040204" pitchFamily="34" charset="0"/>
              </a:rPr>
              <a:t>PhraseBank</a:t>
            </a:r>
            <a:r>
              <a:rPr lang="en-US" altLang="ko-KR" sz="1600" b="1" dirty="0">
                <a:latin typeface="Tahoma" panose="020B0604030504040204" pitchFamily="34" charset="0"/>
                <a:ea typeface="Tahoma" panose="020B0604030504040204" pitchFamily="34" charset="0"/>
                <a:cs typeface="Tahoma" panose="020B0604030504040204" pitchFamily="34" charset="0"/>
              </a:rPr>
              <a:t> </a:t>
            </a:r>
            <a:r>
              <a:rPr lang="en-US" altLang="ko-KR" sz="1600" dirty="0">
                <a:latin typeface="Tahoma" panose="020B0604030504040204" pitchFamily="34" charset="0"/>
                <a:ea typeface="Tahoma" panose="020B0604030504040204" pitchFamily="34" charset="0"/>
                <a:cs typeface="Tahoma" panose="020B0604030504040204" pitchFamily="34" charset="0"/>
              </a:rPr>
              <a:t>by Malo et al., 2014, containing 4,841 sentences) and fine-tuned for financial sentiment classification.</a:t>
            </a:r>
          </a:p>
          <a:p>
            <a:pPr marL="285750" indent="-285750" algn="just">
              <a:buFont typeface="Wingdings" panose="05000000000000000000" pitchFamily="2" charset="2"/>
              <a:buChar char="ü"/>
            </a:pPr>
            <a:endParaRPr lang="en-US" altLang="ko-KR" sz="1600" dirty="0">
              <a:latin typeface="Tahoma" panose="020B0604030504040204" pitchFamily="34" charset="0"/>
              <a:ea typeface="Tahoma" panose="020B0604030504040204" pitchFamily="34" charset="0"/>
              <a:cs typeface="Tahoma" panose="020B0604030504040204" pitchFamily="34" charset="0"/>
            </a:endParaRPr>
          </a:p>
          <a:p>
            <a:pPr marL="800100" lvl="1" indent="-342900" algn="just">
              <a:buFont typeface="+mj-lt"/>
              <a:buAutoNum type="arabicPeriod" startAt="2"/>
            </a:pPr>
            <a:r>
              <a:rPr lang="en-US" altLang="ko-KR" sz="1600" dirty="0" err="1">
                <a:latin typeface="Tahoma" panose="020B0604030504040204" pitchFamily="34" charset="0"/>
                <a:ea typeface="Tahoma" panose="020B0604030504040204" pitchFamily="34" charset="0"/>
                <a:cs typeface="Tahoma" panose="020B0604030504040204" pitchFamily="34" charset="0"/>
              </a:rPr>
              <a:t>FinBERT</a:t>
            </a:r>
            <a:r>
              <a:rPr lang="en-US" altLang="ko-KR" sz="1600" dirty="0">
                <a:latin typeface="Tahoma" panose="020B0604030504040204" pitchFamily="34" charset="0"/>
                <a:ea typeface="Tahoma" panose="020B0604030504040204" pitchFamily="34" charset="0"/>
                <a:cs typeface="Tahoma" panose="020B0604030504040204" pitchFamily="34" charset="0"/>
              </a:rPr>
              <a:t>-tone by </a:t>
            </a:r>
            <a:r>
              <a:rPr lang="en-US" altLang="ko-KR" sz="1600" b="1" dirty="0" err="1">
                <a:latin typeface="Tahoma" panose="020B0604030504040204" pitchFamily="34" charset="0"/>
                <a:ea typeface="Tahoma" panose="020B0604030504040204" pitchFamily="34" charset="0"/>
                <a:cs typeface="Tahoma" panose="020B0604030504040204" pitchFamily="34" charset="0"/>
              </a:rPr>
              <a:t>Yiyanghkust</a:t>
            </a:r>
            <a:r>
              <a:rPr lang="en-US" altLang="ko-KR" sz="1600" dirty="0">
                <a:latin typeface="Tahoma" panose="020B0604030504040204" pitchFamily="34" charset="0"/>
                <a:ea typeface="Tahoma" panose="020B0604030504040204" pitchFamily="34" charset="0"/>
                <a:cs typeface="Tahoma" panose="020B0604030504040204" pitchFamily="34" charset="0"/>
              </a:rPr>
              <a:t> (Huang et al., 2023): Fine-tuned on 10,000 manually annotated sentences from </a:t>
            </a:r>
            <a:r>
              <a:rPr lang="en-US" altLang="ko-KR" sz="1600" b="1" dirty="0">
                <a:latin typeface="Tahoma" panose="020B0604030504040204" pitchFamily="34" charset="0"/>
                <a:ea typeface="Tahoma" panose="020B0604030504040204" pitchFamily="34" charset="0"/>
                <a:cs typeface="Tahoma" panose="020B0604030504040204" pitchFamily="34" charset="0"/>
              </a:rPr>
              <a:t>analyst reports</a:t>
            </a:r>
            <a:r>
              <a:rPr lang="en-US" altLang="ko-KR" sz="1600" dirty="0">
                <a:latin typeface="Tahoma" panose="020B0604030504040204" pitchFamily="34" charset="0"/>
                <a:ea typeface="Tahoma" panose="020B0604030504040204" pitchFamily="34" charset="0"/>
                <a:cs typeface="Tahoma" panose="020B0604030504040204" pitchFamily="34" charset="0"/>
              </a:rPr>
              <a:t>.</a:t>
            </a:r>
          </a:p>
          <a:p>
            <a:pPr algn="just"/>
            <a:endParaRPr lang="en-US" altLang="ko-KR" sz="1600" dirty="0">
              <a:latin typeface="Tahoma" panose="020B0604030504040204" pitchFamily="34" charset="0"/>
              <a:ea typeface="Tahoma" panose="020B0604030504040204" pitchFamily="34" charset="0"/>
              <a:cs typeface="Tahoma" panose="020B0604030504040204" pitchFamily="34" charset="0"/>
            </a:endParaRPr>
          </a:p>
        </p:txBody>
      </p:sp>
      <p:sp>
        <p:nvSpPr>
          <p:cNvPr id="4" name="제목 1">
            <a:extLst>
              <a:ext uri="{FF2B5EF4-FFF2-40B4-BE49-F238E27FC236}">
                <a16:creationId xmlns:a16="http://schemas.microsoft.com/office/drawing/2014/main" id="{4056FF45-4FF8-8B22-297B-E908B9892050}"/>
              </a:ext>
            </a:extLst>
          </p:cNvPr>
          <p:cNvSpPr txBox="1">
            <a:spLocks/>
          </p:cNvSpPr>
          <p:nvPr/>
        </p:nvSpPr>
        <p:spPr>
          <a:xfrm>
            <a:off x="107504" y="764704"/>
            <a:ext cx="3096344" cy="423664"/>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algn="just"/>
            <a:r>
              <a:rPr lang="en-US" sz="2000" b="1" dirty="0">
                <a:latin typeface="Tahoma" panose="020B0604030504040204" pitchFamily="34" charset="0"/>
                <a:ea typeface="Tahoma" panose="020B0604030504040204" pitchFamily="34" charset="0"/>
                <a:cs typeface="Tahoma" panose="020B0604030504040204" pitchFamily="34" charset="0"/>
              </a:rPr>
              <a:t>3. Models - Embedding</a:t>
            </a:r>
          </a:p>
        </p:txBody>
      </p:sp>
      <p:pic>
        <p:nvPicPr>
          <p:cNvPr id="3" name="그림 2">
            <a:extLst>
              <a:ext uri="{FF2B5EF4-FFF2-40B4-BE49-F238E27FC236}">
                <a16:creationId xmlns:a16="http://schemas.microsoft.com/office/drawing/2014/main" id="{43F78D7A-0CA0-CF19-47BC-F1BF45343C13}"/>
              </a:ext>
            </a:extLst>
          </p:cNvPr>
          <p:cNvPicPr>
            <a:picLocks noChangeAspect="1"/>
          </p:cNvPicPr>
          <p:nvPr/>
        </p:nvPicPr>
        <p:blipFill>
          <a:blip r:embed="rId3"/>
          <a:stretch>
            <a:fillRect/>
          </a:stretch>
        </p:blipFill>
        <p:spPr>
          <a:xfrm>
            <a:off x="1259632" y="1340768"/>
            <a:ext cx="6423471" cy="2589235"/>
          </a:xfrm>
          <a:prstGeom prst="rect">
            <a:avLst/>
          </a:prstGeom>
        </p:spPr>
      </p:pic>
      <p:sp>
        <p:nvSpPr>
          <p:cNvPr id="5" name="TextBox 4">
            <a:extLst>
              <a:ext uri="{FF2B5EF4-FFF2-40B4-BE49-F238E27FC236}">
                <a16:creationId xmlns:a16="http://schemas.microsoft.com/office/drawing/2014/main" id="{77D64A8C-685B-701A-FC47-902C521931CB}"/>
              </a:ext>
            </a:extLst>
          </p:cNvPr>
          <p:cNvSpPr txBox="1"/>
          <p:nvPr/>
        </p:nvSpPr>
        <p:spPr>
          <a:xfrm>
            <a:off x="1043608" y="3820793"/>
            <a:ext cx="7772400" cy="261610"/>
          </a:xfrm>
          <a:prstGeom prst="rect">
            <a:avLst/>
          </a:prstGeom>
          <a:noFill/>
        </p:spPr>
        <p:txBody>
          <a:bodyPr wrap="square" rtlCol="0">
            <a:spAutoFit/>
          </a:bodyPr>
          <a:lstStyle/>
          <a:p>
            <a:r>
              <a:rPr kumimoji="1" lang="en-US" altLang="ko-KR" sz="1100" dirty="0"/>
              <a:t>Source: Devil et al., “BERT: Pre-training of Deep Bidirectional Transformers for Language Understanding,” 2018</a:t>
            </a:r>
            <a:endParaRPr kumimoji="1" lang="ko-KR" altLang="en-US" sz="1100" dirty="0"/>
          </a:p>
        </p:txBody>
      </p:sp>
    </p:spTree>
    <p:extLst>
      <p:ext uri="{BB962C8B-B14F-4D97-AF65-F5344CB8AC3E}">
        <p14:creationId xmlns:p14="http://schemas.microsoft.com/office/powerpoint/2010/main" val="1135713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6FDF2-DF65-AC8E-09A7-16184D43E4A0}"/>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46E52821-7C28-50D9-54FD-9787BE39332F}"/>
              </a:ext>
            </a:extLst>
          </p:cNvPr>
          <p:cNvSpPr txBox="1">
            <a:spLocks/>
          </p:cNvSpPr>
          <p:nvPr/>
        </p:nvSpPr>
        <p:spPr>
          <a:xfrm>
            <a:off x="131549" y="1268760"/>
            <a:ext cx="8880902" cy="3456384"/>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marL="285750" indent="-285750" algn="just">
              <a:buFont typeface="Wingdings" panose="05000000000000000000" pitchFamily="2" charset="2"/>
              <a:buChar char="§"/>
            </a:pPr>
            <a:r>
              <a:rPr lang="en-US" altLang="ko-KR" sz="1600" dirty="0">
                <a:latin typeface="Tahoma" panose="020B0604030504040204" pitchFamily="34" charset="0"/>
                <a:ea typeface="Tahoma" panose="020B0604030504040204" pitchFamily="34" charset="0"/>
                <a:cs typeface="Tahoma" panose="020B0604030504040204" pitchFamily="34" charset="0"/>
              </a:rPr>
              <a:t>A deep learning architecture to process </a:t>
            </a:r>
            <a:r>
              <a:rPr lang="en-US" altLang="ko-KR" sz="1600" b="1" dirty="0">
                <a:latin typeface="Tahoma" panose="020B0604030504040204" pitchFamily="34" charset="0"/>
                <a:ea typeface="Tahoma" panose="020B0604030504040204" pitchFamily="34" charset="0"/>
                <a:cs typeface="Tahoma" panose="020B0604030504040204" pitchFamily="34" charset="0"/>
              </a:rPr>
              <a:t>sequential and high-dimensional</a:t>
            </a:r>
            <a:r>
              <a:rPr lang="en-US" altLang="ko-KR" sz="1600" dirty="0">
                <a:latin typeface="Tahoma" panose="020B0604030504040204" pitchFamily="34" charset="0"/>
                <a:ea typeface="Tahoma" panose="020B0604030504040204" pitchFamily="34" charset="0"/>
                <a:cs typeface="Tahoma" panose="020B0604030504040204" pitchFamily="34" charset="0"/>
              </a:rPr>
              <a:t> data effectively</a:t>
            </a:r>
          </a:p>
          <a:p>
            <a:pPr algn="just"/>
            <a:endParaRPr lang="en-US" altLang="ko-KR" sz="1600" b="1" dirty="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mj-lt"/>
              <a:buAutoNum type="arabicPeriod"/>
            </a:pPr>
            <a:r>
              <a:rPr lang="en-US" altLang="ko-KR" sz="1400" b="1" dirty="0">
                <a:latin typeface="Tahoma" panose="020B0604030504040204" pitchFamily="34" charset="0"/>
                <a:ea typeface="Tahoma" panose="020B0604030504040204" pitchFamily="34" charset="0"/>
                <a:cs typeface="Tahoma" panose="020B0604030504040204" pitchFamily="34" charset="0"/>
              </a:rPr>
              <a:t>LSTM (Long Short-Term Memory)</a:t>
            </a:r>
          </a:p>
          <a:p>
            <a:pPr marL="742950" lvl="1" indent="-285750" algn="just">
              <a:buFont typeface="Wingdings" pitchFamily="2" charset="2"/>
              <a:buChar char="ü"/>
            </a:pPr>
            <a:r>
              <a:rPr lang="en-US" altLang="ko-KR" sz="1400" dirty="0">
                <a:latin typeface="Tahoma" panose="020B0604030504040204" pitchFamily="34" charset="0"/>
                <a:ea typeface="Tahoma" panose="020B0604030504040204" pitchFamily="34" charset="0"/>
                <a:cs typeface="Tahoma" panose="020B0604030504040204" pitchFamily="34" charset="0"/>
              </a:rPr>
              <a:t>A type of recurrent neural network (RNN) structure designed to capture long-term dependencies in sequential data effectively. </a:t>
            </a:r>
            <a:endParaRPr lang="en-US" altLang="ko-KR" sz="1400" b="1" dirty="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mj-lt"/>
              <a:buAutoNum type="arabicPeriod"/>
            </a:pPr>
            <a:endParaRPr lang="en-US" altLang="ko-KR" sz="1400" b="1" dirty="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mj-lt"/>
              <a:buAutoNum type="arabicPeriod" startAt="2"/>
            </a:pPr>
            <a:r>
              <a:rPr lang="en-US" altLang="ko-KR" sz="1400" b="1" dirty="0">
                <a:latin typeface="Tahoma" panose="020B0604030504040204" pitchFamily="34" charset="0"/>
                <a:ea typeface="Tahoma" panose="020B0604030504040204" pitchFamily="34" charset="0"/>
                <a:cs typeface="Tahoma" panose="020B0604030504040204" pitchFamily="34" charset="0"/>
              </a:rPr>
              <a:t>GRU (Gated Recurrent Unit)</a:t>
            </a:r>
          </a:p>
          <a:p>
            <a:pPr marL="800100" lvl="1" indent="-342900" algn="just">
              <a:buFont typeface="Wingdings" pitchFamily="2" charset="2"/>
              <a:buChar char="ü"/>
            </a:pPr>
            <a:r>
              <a:rPr lang="en-US" altLang="ko-KR" sz="1400" dirty="0">
                <a:latin typeface="Tahoma" panose="020B0604030504040204" pitchFamily="34" charset="0"/>
                <a:ea typeface="Tahoma" panose="020B0604030504040204" pitchFamily="34" charset="0"/>
                <a:cs typeface="Tahoma" panose="020B0604030504040204" pitchFamily="34" charset="0"/>
              </a:rPr>
              <a:t>Simplified version of LSTM that enables more efficient computation. </a:t>
            </a:r>
            <a:endParaRPr lang="en-US" altLang="ko-KR" sz="1400" b="1" dirty="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mj-lt"/>
              <a:buAutoNum type="arabicPeriod"/>
            </a:pPr>
            <a:endParaRPr lang="en-US" altLang="ko-KR" sz="1400" b="1" dirty="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mj-lt"/>
              <a:buAutoNum type="arabicPeriod" startAt="3"/>
            </a:pPr>
            <a:r>
              <a:rPr lang="en-US" altLang="ko-KR" sz="1400" b="1" dirty="0">
                <a:latin typeface="Tahoma" panose="020B0604030504040204" pitchFamily="34" charset="0"/>
                <a:ea typeface="Tahoma" panose="020B0604030504040204" pitchFamily="34" charset="0"/>
                <a:cs typeface="Tahoma" panose="020B0604030504040204" pitchFamily="34" charset="0"/>
              </a:rPr>
              <a:t>Transformer</a:t>
            </a:r>
          </a:p>
          <a:p>
            <a:pPr marL="800100" lvl="1" indent="-342900" algn="just">
              <a:buFont typeface="Wingdings" pitchFamily="2" charset="2"/>
              <a:buChar char="ü"/>
            </a:pPr>
            <a:r>
              <a:rPr lang="en-US" altLang="ko-KR" sz="1400" dirty="0">
                <a:latin typeface="Tahoma" panose="020B0604030504040204" pitchFamily="34" charset="0"/>
                <a:ea typeface="Tahoma" panose="020B0604030504040204" pitchFamily="34" charset="0"/>
                <a:cs typeface="Tahoma" panose="020B0604030504040204" pitchFamily="34" charset="0"/>
              </a:rPr>
              <a:t>Considers the entire sequence at once, regardless of the sequence position, and operates based on a self-attention mechanism.</a:t>
            </a:r>
            <a:endParaRPr lang="en-US" altLang="ko-KR" sz="1400" b="1" dirty="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mj-lt"/>
              <a:buAutoNum type="arabicPeriod"/>
            </a:pPr>
            <a:endParaRPr lang="en-US" altLang="ko-KR" sz="1400" b="1" dirty="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mj-lt"/>
              <a:buAutoNum type="arabicPeriod" startAt="4"/>
            </a:pPr>
            <a:r>
              <a:rPr lang="en-US" altLang="ko-KR" sz="1400" b="1" dirty="0">
                <a:latin typeface="Tahoma" panose="020B0604030504040204" pitchFamily="34" charset="0"/>
                <a:ea typeface="Tahoma" panose="020B0604030504040204" pitchFamily="34" charset="0"/>
                <a:cs typeface="Tahoma" panose="020B0604030504040204" pitchFamily="34" charset="0"/>
              </a:rPr>
              <a:t>TCN (Temporal Convolutional Network)</a:t>
            </a:r>
          </a:p>
          <a:p>
            <a:pPr marL="800100" lvl="1" indent="-342900" algn="just">
              <a:buFont typeface="Wingdings" pitchFamily="2" charset="2"/>
              <a:buChar char="ü"/>
            </a:pPr>
            <a:r>
              <a:rPr lang="en-US" altLang="ko-KR" sz="1400" dirty="0">
                <a:latin typeface="Tahoma" panose="020B0604030504040204" pitchFamily="34" charset="0"/>
                <a:ea typeface="Tahoma" panose="020B0604030504040204" pitchFamily="34" charset="0"/>
                <a:cs typeface="Tahoma" panose="020B0604030504040204" pitchFamily="34" charset="0"/>
              </a:rPr>
              <a:t>Models sequential data using convolutional neural networks.</a:t>
            </a:r>
          </a:p>
          <a:p>
            <a:pPr marL="342900" indent="-342900" algn="just">
              <a:buFont typeface="+mj-lt"/>
              <a:buAutoNum type="arabicPeriod"/>
            </a:pPr>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mj-lt"/>
              <a:buAutoNum type="arabicPeriod" startAt="5"/>
            </a:pPr>
            <a:r>
              <a:rPr lang="en-US" altLang="ko-KR" sz="1400" b="1" dirty="0">
                <a:latin typeface="Tahoma" panose="020B0604030504040204" pitchFamily="34" charset="0"/>
                <a:ea typeface="Tahoma" panose="020B0604030504040204" pitchFamily="34" charset="0"/>
                <a:cs typeface="Tahoma" panose="020B0604030504040204" pitchFamily="34" charset="0"/>
              </a:rPr>
              <a:t>DNN (Deep Neural Network)</a:t>
            </a:r>
          </a:p>
          <a:p>
            <a:pPr marL="742950" lvl="1" indent="-285750" algn="just">
              <a:buFont typeface="Wingdings" panose="05000000000000000000" pitchFamily="2" charset="2"/>
              <a:buChar char="ü"/>
            </a:pPr>
            <a:r>
              <a:rPr lang="en-US" altLang="ko-KR" sz="1400" dirty="0">
                <a:latin typeface="Tahoma" panose="020B0604030504040204" pitchFamily="34" charset="0"/>
                <a:ea typeface="Tahoma" panose="020B0604030504040204" pitchFamily="34" charset="0"/>
                <a:cs typeface="Tahoma" panose="020B0604030504040204" pitchFamily="34" charset="0"/>
              </a:rPr>
              <a:t>The sequence information is compressed into a </a:t>
            </a:r>
            <a:r>
              <a:rPr lang="en-US" altLang="ko-KR" sz="1400" b="1" dirty="0">
                <a:latin typeface="Tahoma" panose="020B0604030504040204" pitchFamily="34" charset="0"/>
                <a:ea typeface="Tahoma" panose="020B0604030504040204" pitchFamily="34" charset="0"/>
                <a:cs typeface="Tahoma" panose="020B0604030504040204" pitchFamily="34" charset="0"/>
              </a:rPr>
              <a:t>single sequence by averaging </a:t>
            </a:r>
            <a:r>
              <a:rPr lang="en-US" altLang="ko-KR" sz="1400" dirty="0">
                <a:latin typeface="Tahoma" panose="020B0604030504040204" pitchFamily="34" charset="0"/>
                <a:ea typeface="Tahoma" panose="020B0604030504040204" pitchFamily="34" charset="0"/>
                <a:cs typeface="Tahoma" panose="020B0604030504040204" pitchFamily="34" charset="0"/>
              </a:rPr>
              <a:t>the individual elements. </a:t>
            </a:r>
          </a:p>
          <a:p>
            <a:pPr marL="742950" lvl="1" indent="-285750" algn="just">
              <a:buFont typeface="Wingdings" panose="05000000000000000000" pitchFamily="2" charset="2"/>
              <a:buChar char="ü"/>
            </a:pPr>
            <a:r>
              <a:rPr lang="en-US" altLang="ko-KR" sz="1400" dirty="0">
                <a:latin typeface="Tahoma" panose="020B0604030504040204" pitchFamily="34" charset="0"/>
                <a:ea typeface="Tahoma" panose="020B0604030504040204" pitchFamily="34" charset="0"/>
                <a:cs typeface="Tahoma" panose="020B0604030504040204" pitchFamily="34" charset="0"/>
              </a:rPr>
              <a:t>A model that </a:t>
            </a:r>
            <a:r>
              <a:rPr lang="en-US" altLang="ko-KR" sz="1400" b="1" dirty="0">
                <a:latin typeface="Tahoma" panose="020B0604030504040204" pitchFamily="34" charset="0"/>
                <a:ea typeface="Tahoma" panose="020B0604030504040204" pitchFamily="34" charset="0"/>
                <a:cs typeface="Tahoma" panose="020B0604030504040204" pitchFamily="34" charset="0"/>
              </a:rPr>
              <a:t>only uses the data from the last quarter</a:t>
            </a:r>
            <a:r>
              <a:rPr lang="en-US" altLang="ko-KR" sz="1400" dirty="0">
                <a:latin typeface="Tahoma" panose="020B0604030504040204" pitchFamily="34" charset="0"/>
                <a:ea typeface="Tahoma" panose="020B0604030504040204" pitchFamily="34" charset="0"/>
                <a:cs typeface="Tahoma" panose="020B0604030504040204" pitchFamily="34" charset="0"/>
              </a:rPr>
              <a:t> (annual text data) will also be trained to compare with other models.</a:t>
            </a:r>
            <a:endParaRPr lang="en-US" altLang="ko-KR" sz="1600" dirty="0">
              <a:latin typeface="Tahoma" panose="020B0604030504040204" pitchFamily="34" charset="0"/>
              <a:ea typeface="Tahoma" panose="020B0604030504040204" pitchFamily="34" charset="0"/>
              <a:cs typeface="Tahoma" panose="020B0604030504040204" pitchFamily="34" charset="0"/>
            </a:endParaRPr>
          </a:p>
          <a:p>
            <a:pPr algn="just"/>
            <a:endParaRPr lang="en-US" altLang="ko-KR" sz="1600" b="1"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Wingdings" panose="05000000000000000000" pitchFamily="2" charset="2"/>
              <a:buChar char="§"/>
            </a:pPr>
            <a:r>
              <a:rPr lang="en-US" altLang="ko-KR" sz="1600" dirty="0">
                <a:latin typeface="Tahoma" panose="020B0604030504040204" pitchFamily="34" charset="0"/>
                <a:ea typeface="Tahoma" panose="020B0604030504040204" pitchFamily="34" charset="0"/>
                <a:cs typeface="Tahoma" panose="020B0604030504040204" pitchFamily="34" charset="0"/>
              </a:rPr>
              <a:t>All models in our study have a </a:t>
            </a:r>
            <a:r>
              <a:rPr lang="en-US" altLang="ko-KR" sz="1600" b="1" dirty="0">
                <a:solidFill>
                  <a:srgbClr val="0432FF"/>
                </a:solidFill>
                <a:latin typeface="Tahoma" panose="020B0604030504040204" pitchFamily="34" charset="0"/>
                <a:ea typeface="Tahoma" panose="020B0604030504040204" pitchFamily="34" charset="0"/>
                <a:cs typeface="Tahoma" panose="020B0604030504040204" pitchFamily="34" charset="0"/>
              </a:rPr>
              <a:t>single hidden layer.</a:t>
            </a:r>
            <a:endParaRPr lang="en-US" altLang="ko-KR" sz="1600" dirty="0">
              <a:solidFill>
                <a:srgbClr val="0432FF"/>
              </a:solidFill>
              <a:latin typeface="Tahoma" panose="020B0604030504040204" pitchFamily="34" charset="0"/>
              <a:ea typeface="Tahoma" panose="020B0604030504040204" pitchFamily="34" charset="0"/>
              <a:cs typeface="Tahoma" panose="020B0604030504040204" pitchFamily="34" charset="0"/>
            </a:endParaRPr>
          </a:p>
        </p:txBody>
      </p:sp>
      <p:sp>
        <p:nvSpPr>
          <p:cNvPr id="4" name="제목 1">
            <a:extLst>
              <a:ext uri="{FF2B5EF4-FFF2-40B4-BE49-F238E27FC236}">
                <a16:creationId xmlns:a16="http://schemas.microsoft.com/office/drawing/2014/main" id="{8553009A-FE09-35B1-695A-7551D13D374F}"/>
              </a:ext>
            </a:extLst>
          </p:cNvPr>
          <p:cNvSpPr txBox="1">
            <a:spLocks/>
          </p:cNvSpPr>
          <p:nvPr/>
        </p:nvSpPr>
        <p:spPr>
          <a:xfrm>
            <a:off x="107504" y="764704"/>
            <a:ext cx="5760640" cy="423664"/>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algn="just"/>
            <a:r>
              <a:rPr lang="en-US" sz="2000" b="1" dirty="0">
                <a:latin typeface="Tahoma" panose="020B0604030504040204" pitchFamily="34" charset="0"/>
                <a:ea typeface="Tahoma" panose="020B0604030504040204" pitchFamily="34" charset="0"/>
                <a:cs typeface="Tahoma" panose="020B0604030504040204" pitchFamily="34" charset="0"/>
              </a:rPr>
              <a:t>3. Models - Prediction models</a:t>
            </a:r>
          </a:p>
        </p:txBody>
      </p:sp>
    </p:spTree>
    <p:extLst>
      <p:ext uri="{BB962C8B-B14F-4D97-AF65-F5344CB8AC3E}">
        <p14:creationId xmlns:p14="http://schemas.microsoft.com/office/powerpoint/2010/main" val="116175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7AC22-6FDD-157D-5CF0-06AC3B35A361}"/>
            </a:ext>
          </a:extLst>
        </p:cNvPr>
        <p:cNvGrpSpPr/>
        <p:nvPr/>
      </p:nvGrpSpPr>
      <p:grpSpPr>
        <a:xfrm>
          <a:off x="0" y="0"/>
          <a:ext cx="0" cy="0"/>
          <a:chOff x="0" y="0"/>
          <a:chExt cx="0" cy="0"/>
        </a:xfrm>
      </p:grpSpPr>
      <p:sp>
        <p:nvSpPr>
          <p:cNvPr id="4" name="직사각형 3">
            <a:extLst>
              <a:ext uri="{FF2B5EF4-FFF2-40B4-BE49-F238E27FC236}">
                <a16:creationId xmlns:a16="http://schemas.microsoft.com/office/drawing/2014/main" id="{8EA086FA-52B4-15C4-10A3-B832DCD3CB59}"/>
              </a:ext>
            </a:extLst>
          </p:cNvPr>
          <p:cNvSpPr/>
          <p:nvPr/>
        </p:nvSpPr>
        <p:spPr>
          <a:xfrm>
            <a:off x="0" y="764704"/>
            <a:ext cx="2699792" cy="609329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 name="제목 1">
            <a:extLst>
              <a:ext uri="{FF2B5EF4-FFF2-40B4-BE49-F238E27FC236}">
                <a16:creationId xmlns:a16="http://schemas.microsoft.com/office/drawing/2014/main" id="{223282FA-44A8-3908-9533-8B7285D81AB0}"/>
              </a:ext>
            </a:extLst>
          </p:cNvPr>
          <p:cNvSpPr txBox="1">
            <a:spLocks/>
          </p:cNvSpPr>
          <p:nvPr/>
        </p:nvSpPr>
        <p:spPr>
          <a:xfrm>
            <a:off x="395536" y="908720"/>
            <a:ext cx="2016224" cy="648072"/>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algn="just"/>
            <a:r>
              <a:rPr lang="en-US" sz="2800" b="1" dirty="0">
                <a:latin typeface="Tahoma" panose="020B0604030504040204" pitchFamily="34" charset="0"/>
                <a:ea typeface="Tahoma" panose="020B0604030504040204" pitchFamily="34" charset="0"/>
                <a:cs typeface="Tahoma" panose="020B0604030504040204" pitchFamily="34" charset="0"/>
              </a:rPr>
              <a:t>Contents</a:t>
            </a:r>
          </a:p>
          <a:p>
            <a:pPr algn="just"/>
            <a:endParaRPr lang="en-US" sz="2800" dirty="0">
              <a:latin typeface="Tahoma" panose="020B0604030504040204" pitchFamily="34" charset="0"/>
              <a:ea typeface="Tahoma" panose="020B0604030504040204" pitchFamily="34" charset="0"/>
              <a:cs typeface="Tahoma" panose="020B0604030504040204" pitchFamily="34" charset="0"/>
            </a:endParaRPr>
          </a:p>
          <a:p>
            <a:pPr algn="just"/>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6" name="제목 1">
            <a:extLst>
              <a:ext uri="{FF2B5EF4-FFF2-40B4-BE49-F238E27FC236}">
                <a16:creationId xmlns:a16="http://schemas.microsoft.com/office/drawing/2014/main" id="{C0102451-C7FC-A014-9616-AD36FC6DCD1F}"/>
              </a:ext>
            </a:extLst>
          </p:cNvPr>
          <p:cNvSpPr txBox="1">
            <a:spLocks/>
          </p:cNvSpPr>
          <p:nvPr/>
        </p:nvSpPr>
        <p:spPr>
          <a:xfrm>
            <a:off x="3275856" y="1628802"/>
            <a:ext cx="5112568" cy="3544617"/>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algn="just"/>
            <a:r>
              <a:rPr lang="en-US" altLang="ko-KR" sz="2000" dirty="0">
                <a:latin typeface="Tahoma" panose="020B0604030504040204" pitchFamily="34" charset="0"/>
                <a:ea typeface="Tahoma" panose="020B0604030504040204" pitchFamily="34" charset="0"/>
                <a:cs typeface="Tahoma" panose="020B0604030504040204" pitchFamily="34" charset="0"/>
              </a:rPr>
              <a:t>1. Introduction</a:t>
            </a:r>
          </a:p>
          <a:p>
            <a:pPr algn="just"/>
            <a:endParaRPr lang="en-US" altLang="ko-KR" sz="20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2000" dirty="0">
                <a:latin typeface="Tahoma" panose="020B0604030504040204" pitchFamily="34" charset="0"/>
                <a:ea typeface="Tahoma" panose="020B0604030504040204" pitchFamily="34" charset="0"/>
                <a:cs typeface="Tahoma" panose="020B0604030504040204" pitchFamily="34" charset="0"/>
              </a:rPr>
              <a:t>2. Literature Review</a:t>
            </a:r>
          </a:p>
          <a:p>
            <a:pPr algn="just"/>
            <a:endParaRPr lang="en-US" altLang="ko-KR" sz="20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2000" dirty="0">
                <a:latin typeface="Tahoma" panose="020B0604030504040204" pitchFamily="34" charset="0"/>
                <a:ea typeface="Tahoma" panose="020B0604030504040204" pitchFamily="34" charset="0"/>
                <a:cs typeface="Tahoma" panose="020B0604030504040204" pitchFamily="34" charset="0"/>
              </a:rPr>
              <a:t>3. Models - BERT</a:t>
            </a:r>
          </a:p>
          <a:p>
            <a:pPr algn="just"/>
            <a:endParaRPr lang="en-US" altLang="ko-KR" sz="20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2000" dirty="0">
                <a:latin typeface="Tahoma" panose="020B0604030504040204" pitchFamily="34" charset="0"/>
                <a:ea typeface="Tahoma" panose="020B0604030504040204" pitchFamily="34" charset="0"/>
                <a:cs typeface="Tahoma" panose="020B0604030504040204" pitchFamily="34" charset="0"/>
              </a:rPr>
              <a:t>4. </a:t>
            </a:r>
            <a:r>
              <a:rPr lang="en-US" altLang="ko-KR" sz="2000" dirty="0">
                <a:solidFill>
                  <a:srgbClr val="0432FF"/>
                </a:solidFill>
                <a:latin typeface="Tahoma" panose="020B0604030504040204" pitchFamily="34" charset="0"/>
                <a:ea typeface="Tahoma" panose="020B0604030504040204" pitchFamily="34" charset="0"/>
                <a:cs typeface="Tahoma" panose="020B0604030504040204" pitchFamily="34" charset="0"/>
              </a:rPr>
              <a:t>Data</a:t>
            </a:r>
          </a:p>
          <a:p>
            <a:pPr algn="just"/>
            <a:endParaRPr lang="en-US" altLang="ko-KR" sz="20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2000" dirty="0">
                <a:latin typeface="Tahoma" panose="020B0604030504040204" pitchFamily="34" charset="0"/>
                <a:ea typeface="Tahoma" panose="020B0604030504040204" pitchFamily="34" charset="0"/>
                <a:cs typeface="Tahoma" panose="020B0604030504040204" pitchFamily="34" charset="0"/>
              </a:rPr>
              <a:t>5. Synthetic Data - Gen AI (ChatGPT)</a:t>
            </a:r>
          </a:p>
          <a:p>
            <a:pPr algn="just"/>
            <a:endParaRPr lang="en-US" altLang="ko-KR" sz="20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2000" dirty="0">
                <a:latin typeface="Tahoma" panose="020B0604030504040204" pitchFamily="34" charset="0"/>
                <a:ea typeface="Tahoma" panose="020B0604030504040204" pitchFamily="34" charset="0"/>
                <a:cs typeface="Tahoma" panose="020B0604030504040204" pitchFamily="34" charset="0"/>
              </a:rPr>
              <a:t>6. Result</a:t>
            </a:r>
          </a:p>
          <a:p>
            <a:pPr algn="just"/>
            <a:endParaRPr lang="en-US" altLang="ko-KR" sz="20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2000" dirty="0">
                <a:latin typeface="Tahoma" panose="020B0604030504040204" pitchFamily="34" charset="0"/>
                <a:ea typeface="Tahoma" panose="020B0604030504040204" pitchFamily="34" charset="0"/>
                <a:cs typeface="Tahoma" panose="020B0604030504040204" pitchFamily="34" charset="0"/>
              </a:rPr>
              <a:t>7. Conclusion &amp; Discussion</a:t>
            </a:r>
          </a:p>
        </p:txBody>
      </p:sp>
    </p:spTree>
    <p:extLst>
      <p:ext uri="{BB962C8B-B14F-4D97-AF65-F5344CB8AC3E}">
        <p14:creationId xmlns:p14="http://schemas.microsoft.com/office/powerpoint/2010/main" val="2157270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6493C-574F-7F86-6A22-DA8379AF104A}"/>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39E3FD56-EF02-0293-BEBC-427E696D80CB}"/>
              </a:ext>
            </a:extLst>
          </p:cNvPr>
          <p:cNvSpPr txBox="1">
            <a:spLocks/>
          </p:cNvSpPr>
          <p:nvPr/>
        </p:nvSpPr>
        <p:spPr>
          <a:xfrm>
            <a:off x="587642" y="1484784"/>
            <a:ext cx="7968716" cy="3672408"/>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marL="285750" indent="-285750" algn="just">
              <a:buFont typeface="Wingdings" panose="05000000000000000000" pitchFamily="2" charset="2"/>
              <a:buChar char="§"/>
            </a:pPr>
            <a:r>
              <a:rPr lang="en-US" altLang="ko-KR" sz="1400" dirty="0">
                <a:latin typeface="Tahoma" panose="020B0604030504040204" pitchFamily="34" charset="0"/>
                <a:ea typeface="Tahoma" panose="020B0604030504040204" pitchFamily="34" charset="0"/>
                <a:cs typeface="Tahoma" panose="020B0604030504040204" pitchFamily="34" charset="0"/>
              </a:rPr>
              <a:t>We explore the prediction of default risk </a:t>
            </a:r>
            <a:r>
              <a:rPr lang="en-US" altLang="ko-KR" sz="1400" b="1" dirty="0">
                <a:latin typeface="Tahoma" panose="020B0604030504040204" pitchFamily="34" charset="0"/>
                <a:ea typeface="Tahoma" panose="020B0604030504040204" pitchFamily="34" charset="0"/>
                <a:cs typeface="Tahoma" panose="020B0604030504040204" pitchFamily="34" charset="0"/>
              </a:rPr>
              <a:t>for publicly traded U.S.</a:t>
            </a:r>
            <a:r>
              <a:rPr lang="en-US" altLang="ko-KR" sz="1400" dirty="0">
                <a:latin typeface="Tahoma" panose="020B0604030504040204" pitchFamily="34" charset="0"/>
                <a:ea typeface="Tahoma" panose="020B0604030504040204" pitchFamily="34" charset="0"/>
                <a:cs typeface="Tahoma" panose="020B0604030504040204" pitchFamily="34" charset="0"/>
              </a:rPr>
              <a:t> companies.</a:t>
            </a:r>
          </a:p>
          <a:p>
            <a:pPr algn="just"/>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marL="742950" lvl="1" indent="-285750" algn="just">
              <a:buFont typeface="Wingdings" panose="05000000000000000000" pitchFamily="2" charset="2"/>
              <a:buChar char="ü"/>
            </a:pPr>
            <a:r>
              <a:rPr lang="en-US" altLang="ko-KR" sz="1400" b="1" dirty="0">
                <a:latin typeface="Tahoma" panose="020B0604030504040204" pitchFamily="34" charset="0"/>
                <a:ea typeface="Tahoma" panose="020B0604030504040204" pitchFamily="34" charset="0"/>
                <a:cs typeface="Tahoma" panose="020B0604030504040204" pitchFamily="34" charset="0"/>
              </a:rPr>
              <a:t>Financial industry</a:t>
            </a:r>
            <a:r>
              <a:rPr lang="en-US" altLang="ko-KR" sz="1400" dirty="0">
                <a:latin typeface="Tahoma" panose="020B0604030504040204" pitchFamily="34" charset="0"/>
                <a:ea typeface="Tahoma" panose="020B0604030504040204" pitchFamily="34" charset="0"/>
                <a:cs typeface="Tahoma" panose="020B0604030504040204" pitchFamily="34" charset="0"/>
              </a:rPr>
              <a:t> firms are excluded. </a:t>
            </a:r>
          </a:p>
          <a:p>
            <a:pPr lvl="1" algn="just"/>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marL="742950" lvl="1" indent="-285750" algn="just">
              <a:buFont typeface="Wingdings" panose="05000000000000000000" pitchFamily="2" charset="2"/>
              <a:buChar char="ü"/>
            </a:pPr>
            <a:r>
              <a:rPr lang="en-US" altLang="ko-KR" sz="1400" b="1" dirty="0">
                <a:latin typeface="Tahoma" panose="020B0604030504040204" pitchFamily="34" charset="0"/>
                <a:ea typeface="Tahoma" panose="020B0604030504040204" pitchFamily="34" charset="0"/>
                <a:cs typeface="Tahoma" panose="020B0604030504040204" pitchFamily="34" charset="0"/>
              </a:rPr>
              <a:t>Quarterly</a:t>
            </a:r>
            <a:r>
              <a:rPr lang="en-US" altLang="ko-KR" sz="1400" dirty="0">
                <a:latin typeface="Tahoma" panose="020B0604030504040204" pitchFamily="34" charset="0"/>
                <a:ea typeface="Tahoma" panose="020B0604030504040204" pitchFamily="34" charset="0"/>
                <a:cs typeface="Tahoma" panose="020B0604030504040204" pitchFamily="34" charset="0"/>
              </a:rPr>
              <a:t> data is collected.</a:t>
            </a:r>
          </a:p>
          <a:p>
            <a:pPr marL="171450" indent="-171450" algn="just">
              <a:buFontTx/>
              <a:buChar char="-"/>
            </a:pPr>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algn="just"/>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Wingdings" panose="05000000000000000000" pitchFamily="2" charset="2"/>
              <a:buChar char="§"/>
            </a:pPr>
            <a:r>
              <a:rPr lang="en-US" altLang="ko-KR" sz="1400" dirty="0">
                <a:latin typeface="Tahoma" panose="020B0604030504040204" pitchFamily="34" charset="0"/>
                <a:ea typeface="Tahoma" panose="020B0604030504040204" pitchFamily="34" charset="0"/>
                <a:cs typeface="Tahoma" panose="020B0604030504040204" pitchFamily="34" charset="0"/>
              </a:rPr>
              <a:t>In this study, default is defined as instances where a company undergoes </a:t>
            </a:r>
            <a:r>
              <a:rPr lang="en-US" altLang="ko-KR" sz="1400" b="1" dirty="0">
                <a:latin typeface="Tahoma" panose="020B0604030504040204" pitchFamily="34" charset="0"/>
                <a:ea typeface="Tahoma" panose="020B0604030504040204" pitchFamily="34" charset="0"/>
                <a:cs typeface="Tahoma" panose="020B0604030504040204" pitchFamily="34" charset="0"/>
              </a:rPr>
              <a:t>bankruptcy or liquidation</a:t>
            </a:r>
            <a:r>
              <a:rPr lang="en-US" altLang="ko-KR" sz="1400" dirty="0">
                <a:latin typeface="Tahoma" panose="020B0604030504040204" pitchFamily="34" charset="0"/>
                <a:ea typeface="Tahoma" panose="020B0604030504040204" pitchFamily="34" charset="0"/>
                <a:cs typeface="Tahoma" panose="020B0604030504040204" pitchFamily="34" charset="0"/>
              </a:rPr>
              <a:t>, as provided by the </a:t>
            </a:r>
            <a:r>
              <a:rPr lang="en-US" altLang="ko-KR" sz="1400" b="1" dirty="0" err="1">
                <a:latin typeface="Tahoma" panose="020B0604030504040204" pitchFamily="34" charset="0"/>
                <a:ea typeface="Tahoma" panose="020B0604030504040204" pitchFamily="34" charset="0"/>
                <a:cs typeface="Tahoma" panose="020B0604030504040204" pitchFamily="34" charset="0"/>
              </a:rPr>
              <a:t>Compustat</a:t>
            </a:r>
            <a:r>
              <a:rPr lang="en-US" altLang="ko-KR" sz="1400" dirty="0">
                <a:latin typeface="Tahoma" panose="020B0604030504040204" pitchFamily="34" charset="0"/>
                <a:ea typeface="Tahoma" panose="020B0604030504040204" pitchFamily="34" charset="0"/>
                <a:cs typeface="Tahoma" panose="020B0604030504040204" pitchFamily="34" charset="0"/>
              </a:rPr>
              <a:t> database.</a:t>
            </a:r>
          </a:p>
          <a:p>
            <a:pPr marL="171450" indent="-171450" algn="just">
              <a:buFontTx/>
              <a:buChar char="-"/>
            </a:pPr>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marL="742950" lvl="1" indent="-285750" algn="just">
              <a:buFont typeface="Wingdings" panose="05000000000000000000" pitchFamily="2" charset="2"/>
              <a:buChar char="ü"/>
            </a:pPr>
            <a:r>
              <a:rPr lang="en-US" altLang="ko-KR" sz="1400" dirty="0">
                <a:latin typeface="Tahoma" panose="020B0604030504040204" pitchFamily="34" charset="0"/>
                <a:ea typeface="Tahoma" panose="020B0604030504040204" pitchFamily="34" charset="0"/>
                <a:cs typeface="Tahoma" panose="020B0604030504040204" pitchFamily="34" charset="0"/>
              </a:rPr>
              <a:t>To identify these cases, we use the </a:t>
            </a:r>
            <a:r>
              <a:rPr lang="en-US" altLang="ko-KR" sz="1400" b="1" dirty="0">
                <a:latin typeface="Tahoma" panose="020B0604030504040204" pitchFamily="34" charset="0"/>
                <a:ea typeface="Tahoma" panose="020B0604030504040204" pitchFamily="34" charset="0"/>
                <a:cs typeface="Tahoma" panose="020B0604030504040204" pitchFamily="34" charset="0"/>
              </a:rPr>
              <a:t>"DLRSN"</a:t>
            </a:r>
            <a:r>
              <a:rPr lang="en-US" altLang="ko-KR" sz="1400" dirty="0">
                <a:latin typeface="Tahoma" panose="020B0604030504040204" pitchFamily="34" charset="0"/>
                <a:ea typeface="Tahoma" panose="020B0604030504040204" pitchFamily="34" charset="0"/>
                <a:cs typeface="Tahoma" panose="020B0604030504040204" pitchFamily="34" charset="0"/>
              </a:rPr>
              <a:t> (Research Company Reason for Deletion), selecting cases where DLRSN is 02 (Bankruptcy) or 03 (Liquidation).</a:t>
            </a:r>
          </a:p>
          <a:p>
            <a:pPr marL="742950" lvl="1" indent="-285750" algn="just">
              <a:buFont typeface="Wingdings" panose="05000000000000000000" pitchFamily="2" charset="2"/>
              <a:buChar char="ü"/>
            </a:pPr>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marL="742950" lvl="1" indent="-285750" algn="just">
              <a:buFont typeface="Wingdings" panose="05000000000000000000" pitchFamily="2" charset="2"/>
              <a:buChar char="ü"/>
            </a:pPr>
            <a:r>
              <a:rPr lang="en-US" altLang="ko-KR" sz="1400" dirty="0">
                <a:latin typeface="Tahoma" panose="020B0604030504040204" pitchFamily="34" charset="0"/>
                <a:ea typeface="Tahoma" panose="020B0604030504040204" pitchFamily="34" charset="0"/>
                <a:cs typeface="Tahoma" panose="020B0604030504040204" pitchFamily="34" charset="0"/>
              </a:rPr>
              <a:t>Also, we used the </a:t>
            </a:r>
            <a:r>
              <a:rPr lang="en-US" altLang="ko-KR" sz="1400" b="1" dirty="0">
                <a:latin typeface="Tahoma" panose="020B0604030504040204" pitchFamily="34" charset="0"/>
                <a:ea typeface="Tahoma" panose="020B0604030504040204" pitchFamily="34" charset="0"/>
                <a:cs typeface="Tahoma" panose="020B0604030504040204" pitchFamily="34" charset="0"/>
              </a:rPr>
              <a:t>asset footnote codes</a:t>
            </a:r>
            <a:r>
              <a:rPr lang="en-US" altLang="ko-KR" sz="1400" dirty="0">
                <a:latin typeface="Tahoma" panose="020B0604030504040204" pitchFamily="34" charset="0"/>
                <a:ea typeface="Tahoma" panose="020B0604030504040204" pitchFamily="34" charset="0"/>
                <a:cs typeface="Tahoma" panose="020B0604030504040204" pitchFamily="34" charset="0"/>
              </a:rPr>
              <a:t> of TL or GL to identify companies in bankruptcy or liquidation.</a:t>
            </a:r>
          </a:p>
          <a:p>
            <a:pPr lvl="1" algn="just"/>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marL="742950" lvl="1" indent="-285750" algn="just">
              <a:buFont typeface="Wingdings" panose="05000000000000000000" pitchFamily="2" charset="2"/>
              <a:buChar char="ü"/>
            </a:pPr>
            <a:r>
              <a:rPr lang="en-US" altLang="ko-KR" sz="1400" dirty="0">
                <a:latin typeface="Tahoma" panose="020B0604030504040204" pitchFamily="34" charset="0"/>
                <a:ea typeface="Tahoma" panose="020B0604030504040204" pitchFamily="34" charset="0"/>
                <a:cs typeface="Tahoma" panose="020B0604030504040204" pitchFamily="34" charset="0"/>
              </a:rPr>
              <a:t>Specifically, we focused on companies that experienced bankruptcy </a:t>
            </a:r>
            <a:r>
              <a:rPr lang="en-US" altLang="ko-KR" sz="1400" b="1" dirty="0">
                <a:latin typeface="Tahoma" panose="020B0604030504040204" pitchFamily="34" charset="0"/>
                <a:ea typeface="Tahoma" panose="020B0604030504040204" pitchFamily="34" charset="0"/>
                <a:cs typeface="Tahoma" panose="020B0604030504040204" pitchFamily="34" charset="0"/>
              </a:rPr>
              <a:t>within a one-year period</a:t>
            </a:r>
            <a:r>
              <a:rPr lang="en-US" altLang="ko-KR" sz="1400" dirty="0">
                <a:latin typeface="Tahoma" panose="020B0604030504040204" pitchFamily="34" charset="0"/>
                <a:ea typeface="Tahoma" panose="020B0604030504040204" pitchFamily="34" charset="0"/>
                <a:cs typeface="Tahoma" panose="020B0604030504040204" pitchFamily="34" charset="0"/>
              </a:rPr>
              <a:t>.</a:t>
            </a:r>
          </a:p>
          <a:p>
            <a:pPr marL="742950" lvl="1" indent="-285750" algn="just">
              <a:buFont typeface="Wingdings" panose="05000000000000000000" pitchFamily="2" charset="2"/>
              <a:buChar char="ü"/>
            </a:pPr>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marL="742950" lvl="1" indent="-285750" algn="just">
              <a:buFont typeface="Wingdings" panose="05000000000000000000" pitchFamily="2" charset="2"/>
              <a:buChar char="ü"/>
            </a:pPr>
            <a:r>
              <a:rPr lang="en-US" altLang="ko-KR" sz="1400" dirty="0">
                <a:latin typeface="Tahoma" panose="020B0604030504040204" pitchFamily="34" charset="0"/>
                <a:ea typeface="Tahoma" panose="020B0604030504040204" pitchFamily="34" charset="0"/>
                <a:cs typeface="Tahoma" panose="020B0604030504040204" pitchFamily="34" charset="0"/>
              </a:rPr>
              <a:t>Predicting defaults immediately after a quarter would offer </a:t>
            </a:r>
            <a:r>
              <a:rPr lang="en-US" altLang="ko-KR" sz="1400" b="1" dirty="0">
                <a:latin typeface="Tahoma" panose="020B0604030504040204" pitchFamily="34" charset="0"/>
                <a:ea typeface="Tahoma" panose="020B0604030504040204" pitchFamily="34" charset="0"/>
                <a:cs typeface="Tahoma" panose="020B0604030504040204" pitchFamily="34" charset="0"/>
              </a:rPr>
              <a:t>limited value</a:t>
            </a:r>
            <a:r>
              <a:rPr lang="en-US" altLang="ko-KR" sz="1400" dirty="0">
                <a:latin typeface="Tahoma" panose="020B0604030504040204" pitchFamily="34" charset="0"/>
                <a:ea typeface="Tahoma" panose="020B0604030504040204" pitchFamily="34" charset="0"/>
                <a:cs typeface="Tahoma" panose="020B0604030504040204" pitchFamily="34" charset="0"/>
              </a:rPr>
              <a:t> in terms of </a:t>
            </a:r>
            <a:r>
              <a:rPr lang="en-US" altLang="ko-KR" sz="1400" b="1" dirty="0">
                <a:latin typeface="Tahoma" panose="020B0604030504040204" pitchFamily="34" charset="0"/>
                <a:ea typeface="Tahoma" panose="020B0604030504040204" pitchFamily="34" charset="0"/>
                <a:cs typeface="Tahoma" panose="020B0604030504040204" pitchFamily="34" charset="0"/>
              </a:rPr>
              <a:t>implications</a:t>
            </a:r>
            <a:r>
              <a:rPr lang="en-US" altLang="ko-KR" sz="1400" dirty="0">
                <a:latin typeface="Tahoma" panose="020B0604030504040204" pitchFamily="34" charset="0"/>
                <a:ea typeface="Tahoma" panose="020B0604030504040204" pitchFamily="34" charset="0"/>
                <a:cs typeface="Tahoma" panose="020B0604030504040204" pitchFamily="34" charset="0"/>
              </a:rPr>
              <a:t>.</a:t>
            </a:r>
          </a:p>
        </p:txBody>
      </p:sp>
      <p:sp>
        <p:nvSpPr>
          <p:cNvPr id="4" name="제목 1">
            <a:extLst>
              <a:ext uri="{FF2B5EF4-FFF2-40B4-BE49-F238E27FC236}">
                <a16:creationId xmlns:a16="http://schemas.microsoft.com/office/drawing/2014/main" id="{6C94536A-DD48-CD99-7DDB-6ED9BC0BE518}"/>
              </a:ext>
            </a:extLst>
          </p:cNvPr>
          <p:cNvSpPr txBox="1">
            <a:spLocks/>
          </p:cNvSpPr>
          <p:nvPr/>
        </p:nvSpPr>
        <p:spPr>
          <a:xfrm>
            <a:off x="107504" y="764704"/>
            <a:ext cx="2511896" cy="423664"/>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algn="just"/>
            <a:r>
              <a:rPr lang="en-US" sz="2000" b="1" dirty="0">
                <a:latin typeface="Tahoma" panose="020B0604030504040204" pitchFamily="34" charset="0"/>
                <a:ea typeface="Tahoma" panose="020B0604030504040204" pitchFamily="34" charset="0"/>
                <a:cs typeface="Tahoma" panose="020B0604030504040204" pitchFamily="34" charset="0"/>
              </a:rPr>
              <a:t>4. Data</a:t>
            </a:r>
          </a:p>
        </p:txBody>
      </p:sp>
    </p:spTree>
    <p:extLst>
      <p:ext uri="{BB962C8B-B14F-4D97-AF65-F5344CB8AC3E}">
        <p14:creationId xmlns:p14="http://schemas.microsoft.com/office/powerpoint/2010/main" val="2884078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8CB11-63A8-D41A-4BB8-8646CC748C0C}"/>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BA641C4B-5CEF-FD0D-8298-D47C74B80F75}"/>
              </a:ext>
            </a:extLst>
          </p:cNvPr>
          <p:cNvSpPr txBox="1">
            <a:spLocks/>
          </p:cNvSpPr>
          <p:nvPr/>
        </p:nvSpPr>
        <p:spPr>
          <a:xfrm>
            <a:off x="587642" y="1628800"/>
            <a:ext cx="7968716" cy="3672408"/>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marL="285750" indent="-285750" algn="just">
              <a:buFont typeface="Wingdings" panose="05000000000000000000" pitchFamily="2" charset="2"/>
              <a:buChar char="§"/>
            </a:pPr>
            <a:r>
              <a:rPr lang="en-US" altLang="ko-KR" sz="1400" dirty="0">
                <a:latin typeface="Tahoma" panose="020B0604030504040204" pitchFamily="34" charset="0"/>
                <a:ea typeface="Tahoma" panose="020B0604030504040204" pitchFamily="34" charset="0"/>
                <a:cs typeface="Tahoma" panose="020B0604030504040204" pitchFamily="34" charset="0"/>
              </a:rPr>
              <a:t>We download 10-K and 10-Q filings in text format from the </a:t>
            </a:r>
            <a:r>
              <a:rPr lang="en-US" altLang="ko-KR" sz="1400" b="1" dirty="0">
                <a:latin typeface="Tahoma" panose="020B0604030504040204" pitchFamily="34" charset="0"/>
                <a:ea typeface="Tahoma" panose="020B0604030504040204" pitchFamily="34" charset="0"/>
                <a:cs typeface="Tahoma" panose="020B0604030504040204" pitchFamily="34" charset="0"/>
              </a:rPr>
              <a:t>SRAF</a:t>
            </a:r>
            <a:r>
              <a:rPr lang="en-US" altLang="ko-KR" sz="1400" dirty="0">
                <a:latin typeface="Tahoma" panose="020B0604030504040204" pitchFamily="34" charset="0"/>
                <a:ea typeface="Tahoma" panose="020B0604030504040204" pitchFamily="34" charset="0"/>
                <a:cs typeface="Tahoma" panose="020B0604030504040204" pitchFamily="34" charset="0"/>
              </a:rPr>
              <a:t> (Software Repository for Accounting and Finance) for the years 1993–2023. </a:t>
            </a:r>
          </a:p>
          <a:p>
            <a:pPr marL="285750" indent="-285750" algn="just">
              <a:buFont typeface="Wingdings" panose="05000000000000000000" pitchFamily="2" charset="2"/>
              <a:buChar char="§"/>
            </a:pPr>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marL="742950" lvl="1" indent="-285750" algn="just">
              <a:buFont typeface="Wingdings" panose="05000000000000000000" pitchFamily="2" charset="2"/>
              <a:buChar char="ü"/>
            </a:pPr>
            <a:r>
              <a:rPr lang="en-US" altLang="ko-KR" sz="1400" dirty="0">
                <a:latin typeface="Tahoma" panose="020B0604030504040204" pitchFamily="34" charset="0"/>
                <a:ea typeface="Tahoma" panose="020B0604030504040204" pitchFamily="34" charset="0"/>
                <a:cs typeface="Tahoma" panose="020B0604030504040204" pitchFamily="34" charset="0"/>
              </a:rPr>
              <a:t>Using filing patterns, we employ Python to </a:t>
            </a:r>
            <a:r>
              <a:rPr lang="en-US" altLang="ko-KR" sz="1400" b="1" dirty="0">
                <a:latin typeface="Tahoma" panose="020B0604030504040204" pitchFamily="34" charset="0"/>
                <a:ea typeface="Tahoma" panose="020B0604030504040204" pitchFamily="34" charset="0"/>
                <a:cs typeface="Tahoma" panose="020B0604030504040204" pitchFamily="34" charset="0"/>
              </a:rPr>
              <a:t>extract the MD&amp;A</a:t>
            </a:r>
            <a:r>
              <a:rPr lang="en-US" altLang="ko-KR" sz="1400" dirty="0">
                <a:latin typeface="Tahoma" panose="020B0604030504040204" pitchFamily="34" charset="0"/>
                <a:ea typeface="Tahoma" panose="020B0604030504040204" pitchFamily="34" charset="0"/>
                <a:cs typeface="Tahoma" panose="020B0604030504040204" pitchFamily="34" charset="0"/>
              </a:rPr>
              <a:t> section. </a:t>
            </a:r>
          </a:p>
          <a:p>
            <a:pPr marL="742950" lvl="1" indent="-285750" algn="just">
              <a:buFont typeface="Wingdings" panose="05000000000000000000" pitchFamily="2" charset="2"/>
              <a:buChar char="ü"/>
            </a:pPr>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marL="742950" lvl="1" indent="-285750" algn="just">
              <a:buFont typeface="Wingdings" panose="05000000000000000000" pitchFamily="2" charset="2"/>
              <a:buChar char="ü"/>
            </a:pPr>
            <a:r>
              <a:rPr lang="en-US" altLang="ko-KR" sz="1400" dirty="0">
                <a:latin typeface="Tahoma" panose="020B0604030504040204" pitchFamily="34" charset="0"/>
                <a:ea typeface="Tahoma" panose="020B0604030504040204" pitchFamily="34" charset="0"/>
                <a:cs typeface="Tahoma" panose="020B0604030504040204" pitchFamily="34" charset="0"/>
              </a:rPr>
              <a:t>To maximize data on defaulted companies, </a:t>
            </a:r>
            <a:r>
              <a:rPr lang="en-US" altLang="ko-KR" sz="1400" b="1" dirty="0">
                <a:latin typeface="Tahoma" panose="020B0604030504040204" pitchFamily="34" charset="0"/>
                <a:ea typeface="Tahoma" panose="020B0604030504040204" pitchFamily="34" charset="0"/>
                <a:cs typeface="Tahoma" panose="020B0604030504040204" pitchFamily="34" charset="0"/>
              </a:rPr>
              <a:t>some cases are manually collected.</a:t>
            </a:r>
          </a:p>
          <a:p>
            <a:pPr marL="742950" lvl="1" indent="-285750" algn="just">
              <a:buFont typeface="Wingdings" panose="05000000000000000000" pitchFamily="2" charset="2"/>
              <a:buChar char="ü"/>
            </a:pPr>
            <a:endParaRPr lang="en-US" altLang="ko-KR" sz="1400" b="1" dirty="0">
              <a:latin typeface="Tahoma" panose="020B0604030504040204" pitchFamily="34" charset="0"/>
              <a:ea typeface="Tahoma" panose="020B0604030504040204" pitchFamily="34" charset="0"/>
              <a:cs typeface="Tahoma" panose="020B0604030504040204" pitchFamily="34" charset="0"/>
            </a:endParaRPr>
          </a:p>
          <a:p>
            <a:pPr marL="742950" lvl="1" indent="-285750" algn="just">
              <a:buFont typeface="Wingdings" panose="05000000000000000000" pitchFamily="2" charset="2"/>
              <a:buChar char="ü"/>
            </a:pPr>
            <a:r>
              <a:rPr lang="en-US" altLang="ko-KR" sz="1400" dirty="0">
                <a:latin typeface="Tahoma" panose="020B0604030504040204" pitchFamily="34" charset="0"/>
                <a:ea typeface="Tahoma" panose="020B0604030504040204" pitchFamily="34" charset="0"/>
                <a:cs typeface="Tahoma" panose="020B0604030504040204" pitchFamily="34" charset="0"/>
              </a:rPr>
              <a:t>We have removed special characters, line breaks, and numbers</a:t>
            </a:r>
          </a:p>
          <a:p>
            <a:pPr algn="just"/>
            <a:endParaRPr lang="en-US" altLang="ko-KR" sz="1400" b="1" dirty="0">
              <a:latin typeface="Tahoma" panose="020B0604030504040204" pitchFamily="34" charset="0"/>
              <a:ea typeface="Tahoma" panose="020B0604030504040204" pitchFamily="34" charset="0"/>
              <a:cs typeface="Tahoma" panose="020B0604030504040204" pitchFamily="34" charset="0"/>
            </a:endParaRPr>
          </a:p>
          <a:p>
            <a:pPr algn="just"/>
            <a:endParaRPr lang="en-US" altLang="ko-KR" sz="1400" b="1" dirty="0">
              <a:latin typeface="Tahoma" panose="020B0604030504040204" pitchFamily="34" charset="0"/>
              <a:ea typeface="Tahoma" panose="020B0604030504040204" pitchFamily="34" charset="0"/>
              <a:cs typeface="Tahoma" panose="020B0604030504040204" pitchFamily="34" charset="0"/>
            </a:endParaRPr>
          </a:p>
        </p:txBody>
      </p:sp>
      <p:sp>
        <p:nvSpPr>
          <p:cNvPr id="4" name="제목 1">
            <a:extLst>
              <a:ext uri="{FF2B5EF4-FFF2-40B4-BE49-F238E27FC236}">
                <a16:creationId xmlns:a16="http://schemas.microsoft.com/office/drawing/2014/main" id="{8EAE8C13-34AF-A87B-6DCC-FCBE77FD906C}"/>
              </a:ext>
            </a:extLst>
          </p:cNvPr>
          <p:cNvSpPr txBox="1">
            <a:spLocks/>
          </p:cNvSpPr>
          <p:nvPr/>
        </p:nvSpPr>
        <p:spPr>
          <a:xfrm>
            <a:off x="107504" y="764704"/>
            <a:ext cx="2511896" cy="423664"/>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algn="just"/>
            <a:r>
              <a:rPr lang="en-US" sz="2000" b="1" dirty="0">
                <a:latin typeface="Tahoma" panose="020B0604030504040204" pitchFamily="34" charset="0"/>
                <a:ea typeface="Tahoma" panose="020B0604030504040204" pitchFamily="34" charset="0"/>
                <a:cs typeface="Tahoma" panose="020B0604030504040204" pitchFamily="34" charset="0"/>
              </a:rPr>
              <a:t>4. Data</a:t>
            </a:r>
          </a:p>
        </p:txBody>
      </p:sp>
      <p:pic>
        <p:nvPicPr>
          <p:cNvPr id="5" name="그림 4">
            <a:extLst>
              <a:ext uri="{FF2B5EF4-FFF2-40B4-BE49-F238E27FC236}">
                <a16:creationId xmlns:a16="http://schemas.microsoft.com/office/drawing/2014/main" id="{72614324-75A1-9041-67E4-AE76070B1A7B}"/>
              </a:ext>
            </a:extLst>
          </p:cNvPr>
          <p:cNvPicPr>
            <a:picLocks noChangeAspect="1"/>
          </p:cNvPicPr>
          <p:nvPr/>
        </p:nvPicPr>
        <p:blipFill>
          <a:blip r:embed="rId3"/>
          <a:stretch>
            <a:fillRect/>
          </a:stretch>
        </p:blipFill>
        <p:spPr>
          <a:xfrm>
            <a:off x="2214405" y="3932010"/>
            <a:ext cx="4715189" cy="24503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95793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AFFE5-5819-9EF2-4149-78E4A0986057}"/>
            </a:ext>
          </a:extLst>
        </p:cNvPr>
        <p:cNvGrpSpPr/>
        <p:nvPr/>
      </p:nvGrpSpPr>
      <p:grpSpPr>
        <a:xfrm>
          <a:off x="0" y="0"/>
          <a:ext cx="0" cy="0"/>
          <a:chOff x="0" y="0"/>
          <a:chExt cx="0" cy="0"/>
        </a:xfrm>
      </p:grpSpPr>
      <p:sp>
        <p:nvSpPr>
          <p:cNvPr id="4" name="제목 1">
            <a:extLst>
              <a:ext uri="{FF2B5EF4-FFF2-40B4-BE49-F238E27FC236}">
                <a16:creationId xmlns:a16="http://schemas.microsoft.com/office/drawing/2014/main" id="{941BA3C9-6DD1-D8AC-9AC4-FB5400840AB5}"/>
              </a:ext>
            </a:extLst>
          </p:cNvPr>
          <p:cNvSpPr txBox="1">
            <a:spLocks/>
          </p:cNvSpPr>
          <p:nvPr/>
        </p:nvSpPr>
        <p:spPr>
          <a:xfrm>
            <a:off x="107504" y="764704"/>
            <a:ext cx="2511896" cy="423664"/>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algn="just"/>
            <a:r>
              <a:rPr lang="en-US" sz="2000" b="1" dirty="0">
                <a:latin typeface="Tahoma" panose="020B0604030504040204" pitchFamily="34" charset="0"/>
                <a:ea typeface="Tahoma" panose="020B0604030504040204" pitchFamily="34" charset="0"/>
                <a:cs typeface="Tahoma" panose="020B0604030504040204" pitchFamily="34" charset="0"/>
              </a:rPr>
              <a:t>4. Data</a:t>
            </a:r>
          </a:p>
        </p:txBody>
      </p:sp>
      <p:pic>
        <p:nvPicPr>
          <p:cNvPr id="7" name="그림 6">
            <a:extLst>
              <a:ext uri="{FF2B5EF4-FFF2-40B4-BE49-F238E27FC236}">
                <a16:creationId xmlns:a16="http://schemas.microsoft.com/office/drawing/2014/main" id="{954AFFB8-2C63-F1A9-096A-684E6782B800}"/>
              </a:ext>
            </a:extLst>
          </p:cNvPr>
          <p:cNvPicPr>
            <a:picLocks noChangeAspect="1"/>
          </p:cNvPicPr>
          <p:nvPr/>
        </p:nvPicPr>
        <p:blipFill>
          <a:blip r:embed="rId3"/>
          <a:stretch>
            <a:fillRect/>
          </a:stretch>
        </p:blipFill>
        <p:spPr>
          <a:xfrm>
            <a:off x="611562" y="1188368"/>
            <a:ext cx="3614111" cy="551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제목 1">
            <a:extLst>
              <a:ext uri="{FF2B5EF4-FFF2-40B4-BE49-F238E27FC236}">
                <a16:creationId xmlns:a16="http://schemas.microsoft.com/office/drawing/2014/main" id="{AAF5B4E6-7E85-EFD1-C984-91E916E098B7}"/>
              </a:ext>
            </a:extLst>
          </p:cNvPr>
          <p:cNvSpPr txBox="1">
            <a:spLocks/>
          </p:cNvSpPr>
          <p:nvPr/>
        </p:nvSpPr>
        <p:spPr>
          <a:xfrm>
            <a:off x="4572000" y="1966848"/>
            <a:ext cx="3960440" cy="3960440"/>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marL="285750" indent="-285750" algn="just">
              <a:buFont typeface="Wingdings" panose="05000000000000000000" pitchFamily="2" charset="2"/>
              <a:buChar char="§"/>
            </a:pPr>
            <a:r>
              <a:rPr lang="en-US" altLang="ko-KR" sz="1400" dirty="0">
                <a:latin typeface="Tahoma" panose="020B0604030504040204" pitchFamily="34" charset="0"/>
                <a:ea typeface="Tahoma" panose="020B0604030504040204" pitchFamily="34" charset="0"/>
                <a:cs typeface="Tahoma" panose="020B0604030504040204" pitchFamily="34" charset="0"/>
              </a:rPr>
              <a:t>The financial ratio for constructing the </a:t>
            </a:r>
            <a:r>
              <a:rPr lang="en-US" altLang="ko-KR" sz="1400" b="1" dirty="0">
                <a:latin typeface="Tahoma" panose="020B0604030504040204" pitchFamily="34" charset="0"/>
                <a:ea typeface="Tahoma" panose="020B0604030504040204" pitchFamily="34" charset="0"/>
                <a:cs typeface="Tahoma" panose="020B0604030504040204" pitchFamily="34" charset="0"/>
              </a:rPr>
              <a:t>multimodal model </a:t>
            </a:r>
            <a:r>
              <a:rPr lang="en-US" altLang="ko-KR" sz="1400" dirty="0">
                <a:latin typeface="Tahoma" panose="020B0604030504040204" pitchFamily="34" charset="0"/>
                <a:ea typeface="Tahoma" panose="020B0604030504040204" pitchFamily="34" charset="0"/>
                <a:cs typeface="Tahoma" panose="020B0604030504040204" pitchFamily="34" charset="0"/>
              </a:rPr>
              <a:t>is organized as follows.</a:t>
            </a:r>
          </a:p>
          <a:p>
            <a:pPr algn="just"/>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Wingdings" panose="05000000000000000000" pitchFamily="2" charset="2"/>
              <a:buChar char="ü"/>
            </a:pPr>
            <a:r>
              <a:rPr lang="en-US" altLang="ko-KR" sz="1400" dirty="0">
                <a:latin typeface="Tahoma" panose="020B0604030504040204" pitchFamily="34" charset="0"/>
                <a:ea typeface="Tahoma" panose="020B0604030504040204" pitchFamily="34" charset="0"/>
                <a:cs typeface="Tahoma" panose="020B0604030504040204" pitchFamily="34" charset="0"/>
              </a:rPr>
              <a:t>In their study on corporate default prediction, </a:t>
            </a:r>
            <a:r>
              <a:rPr lang="en-US" altLang="ko-KR" sz="1400" b="1" dirty="0">
                <a:latin typeface="Tahoma" panose="020B0604030504040204" pitchFamily="34" charset="0"/>
                <a:ea typeface="Tahoma" panose="020B0604030504040204" pitchFamily="34" charset="0"/>
                <a:cs typeface="Tahoma" panose="020B0604030504040204" pitchFamily="34" charset="0"/>
              </a:rPr>
              <a:t>Mai et al. (2019)</a:t>
            </a:r>
            <a:r>
              <a:rPr lang="en-US" altLang="ko-KR" sz="1400" dirty="0">
                <a:latin typeface="Tahoma" panose="020B0604030504040204" pitchFamily="34" charset="0"/>
                <a:ea typeface="Tahoma" panose="020B0604030504040204" pitchFamily="34" charset="0"/>
                <a:cs typeface="Tahoma" panose="020B0604030504040204" pitchFamily="34" charset="0"/>
              </a:rPr>
              <a:t> compile a set of financial ratios. </a:t>
            </a:r>
          </a:p>
          <a:p>
            <a:pPr marL="285750" indent="-285750" algn="just">
              <a:buFont typeface="Wingdings" panose="05000000000000000000" pitchFamily="2" charset="2"/>
              <a:buChar char="ü"/>
            </a:pPr>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Wingdings" panose="05000000000000000000" pitchFamily="2" charset="2"/>
              <a:buChar char="ü"/>
            </a:pPr>
            <a:r>
              <a:rPr lang="en-US" altLang="ko-KR" sz="1400" dirty="0">
                <a:latin typeface="Tahoma" panose="020B0604030504040204" pitchFamily="34" charset="0"/>
                <a:ea typeface="Tahoma" panose="020B0604030504040204" pitchFamily="34" charset="0"/>
                <a:cs typeface="Tahoma" panose="020B0604030504040204" pitchFamily="34" charset="0"/>
              </a:rPr>
              <a:t>We use </a:t>
            </a:r>
            <a:r>
              <a:rPr lang="en-US" altLang="ko-KR" sz="1400" b="1" dirty="0">
                <a:latin typeface="Tahoma" panose="020B0604030504040204" pitchFamily="34" charset="0"/>
                <a:ea typeface="Tahoma" panose="020B0604030504040204" pitchFamily="34" charset="0"/>
                <a:cs typeface="Tahoma" panose="020B0604030504040204" pitchFamily="34" charset="0"/>
              </a:rPr>
              <a:t>33</a:t>
            </a:r>
            <a:r>
              <a:rPr lang="en-US" altLang="ko-KR" sz="1400" dirty="0">
                <a:latin typeface="Tahoma" panose="020B0604030504040204" pitchFamily="34" charset="0"/>
                <a:ea typeface="Tahoma" panose="020B0604030504040204" pitchFamily="34" charset="0"/>
                <a:cs typeface="Tahoma" panose="020B0604030504040204" pitchFamily="34" charset="0"/>
              </a:rPr>
              <a:t> of these financial ratios in our research.</a:t>
            </a:r>
          </a:p>
          <a:p>
            <a:pPr marL="285750" indent="-285750" algn="just">
              <a:buFont typeface="Wingdings" panose="05000000000000000000" pitchFamily="2" charset="2"/>
              <a:buChar char="ü"/>
            </a:pPr>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Wingdings" panose="05000000000000000000" pitchFamily="2" charset="2"/>
              <a:buChar char="ü"/>
            </a:pPr>
            <a:r>
              <a:rPr lang="en-US" altLang="ko-KR" sz="1400" dirty="0">
                <a:latin typeface="Tahoma" panose="020B0604030504040204" pitchFamily="34" charset="0"/>
                <a:ea typeface="Tahoma" panose="020B0604030504040204" pitchFamily="34" charset="0"/>
                <a:cs typeface="Tahoma" panose="020B0604030504040204" pitchFamily="34" charset="0"/>
              </a:rPr>
              <a:t>We performed </a:t>
            </a:r>
            <a:r>
              <a:rPr lang="en-US" altLang="ko-KR" sz="1400" b="1" dirty="0">
                <a:latin typeface="Tahoma" panose="020B0604030504040204" pitchFamily="34" charset="0"/>
                <a:ea typeface="Tahoma" panose="020B0604030504040204" pitchFamily="34" charset="0"/>
                <a:cs typeface="Tahoma" panose="020B0604030504040204" pitchFamily="34" charset="0"/>
              </a:rPr>
              <a:t>standardization</a:t>
            </a:r>
            <a:r>
              <a:rPr lang="en-US" altLang="ko-KR" sz="1400" dirty="0">
                <a:latin typeface="Tahoma" panose="020B0604030504040204" pitchFamily="34" charset="0"/>
                <a:ea typeface="Tahoma" panose="020B0604030504040204" pitchFamily="34" charset="0"/>
                <a:cs typeface="Tahoma" panose="020B0604030504040204" pitchFamily="34" charset="0"/>
              </a:rPr>
              <a:t> on the financial ratios.</a:t>
            </a:r>
          </a:p>
          <a:p>
            <a:pPr algn="just"/>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algn="just"/>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algn="just"/>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Wingdings" panose="05000000000000000000" pitchFamily="2" charset="2"/>
              <a:buChar char="§"/>
            </a:pPr>
            <a:r>
              <a:rPr lang="en-US" altLang="ko-KR" sz="1400" dirty="0">
                <a:latin typeface="Tahoma" panose="020B0604030504040204" pitchFamily="34" charset="0"/>
                <a:ea typeface="Tahoma" panose="020B0604030504040204" pitchFamily="34" charset="0"/>
                <a:cs typeface="Tahoma" panose="020B0604030504040204" pitchFamily="34" charset="0"/>
              </a:rPr>
              <a:t>Missing values are replaced with the </a:t>
            </a:r>
            <a:r>
              <a:rPr lang="en-US" altLang="ko-KR" sz="1400" b="1" dirty="0">
                <a:latin typeface="Tahoma" panose="020B0604030504040204" pitchFamily="34" charset="0"/>
                <a:ea typeface="Tahoma" panose="020B0604030504040204" pitchFamily="34" charset="0"/>
                <a:cs typeface="Tahoma" panose="020B0604030504040204" pitchFamily="34" charset="0"/>
              </a:rPr>
              <a:t>industry median</a:t>
            </a:r>
            <a:r>
              <a:rPr lang="en-US" altLang="ko-KR" sz="1400" dirty="0">
                <a:latin typeface="Tahoma" panose="020B0604030504040204" pitchFamily="34" charset="0"/>
                <a:ea typeface="Tahoma" panose="020B0604030504040204" pitchFamily="34" charset="0"/>
                <a:cs typeface="Tahoma" panose="020B0604030504040204" pitchFamily="34" charset="0"/>
              </a:rPr>
              <a:t>.</a:t>
            </a:r>
          </a:p>
          <a:p>
            <a:pPr algn="just"/>
            <a:endParaRPr lang="en-US" altLang="ko-KR"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6109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134AF-8EA2-F856-01E6-FB2D17EECE56}"/>
            </a:ext>
          </a:extLst>
        </p:cNvPr>
        <p:cNvGrpSpPr/>
        <p:nvPr/>
      </p:nvGrpSpPr>
      <p:grpSpPr>
        <a:xfrm>
          <a:off x="0" y="0"/>
          <a:ext cx="0" cy="0"/>
          <a:chOff x="0" y="0"/>
          <a:chExt cx="0" cy="0"/>
        </a:xfrm>
      </p:grpSpPr>
      <p:sp>
        <p:nvSpPr>
          <p:cNvPr id="34" name="직사각형 33">
            <a:extLst>
              <a:ext uri="{FF2B5EF4-FFF2-40B4-BE49-F238E27FC236}">
                <a16:creationId xmlns:a16="http://schemas.microsoft.com/office/drawing/2014/main" id="{EB7518FC-CBC9-0D68-A957-CF35A13639FE}"/>
              </a:ext>
            </a:extLst>
          </p:cNvPr>
          <p:cNvSpPr/>
          <p:nvPr/>
        </p:nvSpPr>
        <p:spPr>
          <a:xfrm>
            <a:off x="5868144" y="1188368"/>
            <a:ext cx="3024336" cy="552523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제목 1">
            <a:extLst>
              <a:ext uri="{FF2B5EF4-FFF2-40B4-BE49-F238E27FC236}">
                <a16:creationId xmlns:a16="http://schemas.microsoft.com/office/drawing/2014/main" id="{ED4C4738-C27B-8707-CFFC-D570209AA4ED}"/>
              </a:ext>
            </a:extLst>
          </p:cNvPr>
          <p:cNvSpPr txBox="1">
            <a:spLocks/>
          </p:cNvSpPr>
          <p:nvPr/>
        </p:nvSpPr>
        <p:spPr>
          <a:xfrm>
            <a:off x="107504" y="764704"/>
            <a:ext cx="2511896" cy="423664"/>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algn="just"/>
            <a:r>
              <a:rPr lang="en-US" sz="2000" b="1" dirty="0">
                <a:latin typeface="Tahoma" panose="020B0604030504040204" pitchFamily="34" charset="0"/>
                <a:ea typeface="Tahoma" panose="020B0604030504040204" pitchFamily="34" charset="0"/>
                <a:cs typeface="Tahoma" panose="020B0604030504040204" pitchFamily="34" charset="0"/>
              </a:rPr>
              <a:t>4. Data</a:t>
            </a:r>
          </a:p>
        </p:txBody>
      </p:sp>
      <p:pic>
        <p:nvPicPr>
          <p:cNvPr id="18" name="그림 17">
            <a:extLst>
              <a:ext uri="{FF2B5EF4-FFF2-40B4-BE49-F238E27FC236}">
                <a16:creationId xmlns:a16="http://schemas.microsoft.com/office/drawing/2014/main" id="{DDB66724-6E77-187A-6986-ED855CA6A024}"/>
              </a:ext>
            </a:extLst>
          </p:cNvPr>
          <p:cNvPicPr>
            <a:picLocks noChangeAspect="1"/>
          </p:cNvPicPr>
          <p:nvPr/>
        </p:nvPicPr>
        <p:blipFill>
          <a:blip r:embed="rId3"/>
          <a:stretch>
            <a:fillRect/>
          </a:stretch>
        </p:blipFill>
        <p:spPr>
          <a:xfrm>
            <a:off x="395536" y="1196176"/>
            <a:ext cx="2285084" cy="23048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직사각형 18">
            <a:extLst>
              <a:ext uri="{FF2B5EF4-FFF2-40B4-BE49-F238E27FC236}">
                <a16:creationId xmlns:a16="http://schemas.microsoft.com/office/drawing/2014/main" id="{7CE23E66-1955-6D8B-334F-95BD04B79C01}"/>
              </a:ext>
            </a:extLst>
          </p:cNvPr>
          <p:cNvSpPr/>
          <p:nvPr/>
        </p:nvSpPr>
        <p:spPr>
          <a:xfrm>
            <a:off x="467544" y="1401206"/>
            <a:ext cx="2232248" cy="659642"/>
          </a:xfrm>
          <a:prstGeom prst="rect">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0" name="직사각형 19">
            <a:extLst>
              <a:ext uri="{FF2B5EF4-FFF2-40B4-BE49-F238E27FC236}">
                <a16:creationId xmlns:a16="http://schemas.microsoft.com/office/drawing/2014/main" id="{7BCF8A76-4B6F-ADA3-6116-04A1E69EC509}"/>
              </a:ext>
            </a:extLst>
          </p:cNvPr>
          <p:cNvSpPr/>
          <p:nvPr/>
        </p:nvSpPr>
        <p:spPr>
          <a:xfrm>
            <a:off x="467544" y="2097140"/>
            <a:ext cx="2232248" cy="659642"/>
          </a:xfrm>
          <a:prstGeom prst="rect">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직사각형 20">
            <a:extLst>
              <a:ext uri="{FF2B5EF4-FFF2-40B4-BE49-F238E27FC236}">
                <a16:creationId xmlns:a16="http://schemas.microsoft.com/office/drawing/2014/main" id="{35898853-CDD6-C80A-0B3B-B5830B1E4D57}"/>
              </a:ext>
            </a:extLst>
          </p:cNvPr>
          <p:cNvSpPr/>
          <p:nvPr/>
        </p:nvSpPr>
        <p:spPr>
          <a:xfrm>
            <a:off x="467544" y="2805278"/>
            <a:ext cx="2232248" cy="659642"/>
          </a:xfrm>
          <a:prstGeom prst="rect">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화살표: 오른쪽 21">
            <a:extLst>
              <a:ext uri="{FF2B5EF4-FFF2-40B4-BE49-F238E27FC236}">
                <a16:creationId xmlns:a16="http://schemas.microsoft.com/office/drawing/2014/main" id="{106A7FF5-4897-90CF-B9B8-5948771B8C2C}"/>
              </a:ext>
            </a:extLst>
          </p:cNvPr>
          <p:cNvSpPr/>
          <p:nvPr/>
        </p:nvSpPr>
        <p:spPr>
          <a:xfrm>
            <a:off x="2843808" y="1628800"/>
            <a:ext cx="432048" cy="144016"/>
          </a:xfrm>
          <a:prstGeom prst="rightArrow">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화살표: 오른쪽 22">
            <a:extLst>
              <a:ext uri="{FF2B5EF4-FFF2-40B4-BE49-F238E27FC236}">
                <a16:creationId xmlns:a16="http://schemas.microsoft.com/office/drawing/2014/main" id="{F594B437-035D-C0E2-CF92-698E66F23000}"/>
              </a:ext>
            </a:extLst>
          </p:cNvPr>
          <p:cNvSpPr/>
          <p:nvPr/>
        </p:nvSpPr>
        <p:spPr>
          <a:xfrm>
            <a:off x="2843808" y="2348880"/>
            <a:ext cx="432048" cy="144016"/>
          </a:xfrm>
          <a:prstGeom prst="rightArrow">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화살표: 오른쪽 23">
            <a:extLst>
              <a:ext uri="{FF2B5EF4-FFF2-40B4-BE49-F238E27FC236}">
                <a16:creationId xmlns:a16="http://schemas.microsoft.com/office/drawing/2014/main" id="{C024C7F5-7F58-1614-F945-BAE818709380}"/>
              </a:ext>
            </a:extLst>
          </p:cNvPr>
          <p:cNvSpPr/>
          <p:nvPr/>
        </p:nvSpPr>
        <p:spPr>
          <a:xfrm>
            <a:off x="2843808" y="3068960"/>
            <a:ext cx="432048" cy="144016"/>
          </a:xfrm>
          <a:prstGeom prst="rightArrow">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직사각형 24">
            <a:extLst>
              <a:ext uri="{FF2B5EF4-FFF2-40B4-BE49-F238E27FC236}">
                <a16:creationId xmlns:a16="http://schemas.microsoft.com/office/drawing/2014/main" id="{E4E8558A-BADD-CF28-3B92-B2956D674B59}"/>
              </a:ext>
            </a:extLst>
          </p:cNvPr>
          <p:cNvSpPr/>
          <p:nvPr/>
        </p:nvSpPr>
        <p:spPr>
          <a:xfrm>
            <a:off x="3131840" y="6525344"/>
            <a:ext cx="504056" cy="144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700" b="1" dirty="0">
                <a:solidFill>
                  <a:schemeClr val="tx1"/>
                </a:solidFill>
                <a:latin typeface="Tahoma" panose="020B0604030504040204" pitchFamily="34" charset="0"/>
                <a:ea typeface="Tahoma" panose="020B0604030504040204" pitchFamily="34" charset="0"/>
                <a:cs typeface="Tahoma" panose="020B0604030504040204" pitchFamily="34" charset="0"/>
              </a:rPr>
              <a:t>SUM</a:t>
            </a:r>
            <a:endParaRPr lang="ko-KR" altLang="en-US" sz="700" b="1" dirty="0">
              <a:solidFill>
                <a:schemeClr val="tx1"/>
              </a:solidFill>
              <a:latin typeface="Tahoma" panose="020B0604030504040204" pitchFamily="34" charset="0"/>
              <a:cs typeface="Tahoma" panose="020B0604030504040204" pitchFamily="34" charset="0"/>
            </a:endParaRPr>
          </a:p>
        </p:txBody>
      </p:sp>
      <p:sp>
        <p:nvSpPr>
          <p:cNvPr id="26" name="TextBox 25">
            <a:extLst>
              <a:ext uri="{FF2B5EF4-FFF2-40B4-BE49-F238E27FC236}">
                <a16:creationId xmlns:a16="http://schemas.microsoft.com/office/drawing/2014/main" id="{DE527507-8D7D-B33B-12A1-DD7C7F47D19F}"/>
              </a:ext>
            </a:extLst>
          </p:cNvPr>
          <p:cNvSpPr txBox="1"/>
          <p:nvPr/>
        </p:nvSpPr>
        <p:spPr>
          <a:xfrm>
            <a:off x="3292500" y="1516142"/>
            <a:ext cx="1152128" cy="369332"/>
          </a:xfrm>
          <a:prstGeom prst="rect">
            <a:avLst/>
          </a:prstGeom>
          <a:noFill/>
        </p:spPr>
        <p:txBody>
          <a:bodyPr wrap="square" rtlCol="0">
            <a:spAutoFit/>
          </a:bodyPr>
          <a:lstStyle/>
          <a:p>
            <a:r>
              <a:rPr lang="en-US" altLang="ko-KR" dirty="0">
                <a:latin typeface="Tahoma" panose="020B0604030504040204" pitchFamily="34" charset="0"/>
                <a:ea typeface="Tahoma" panose="020B0604030504040204" pitchFamily="34" charset="0"/>
                <a:cs typeface="Tahoma" panose="020B0604030504040204" pitchFamily="34" charset="0"/>
              </a:rPr>
              <a:t>Sample 1</a:t>
            </a:r>
          </a:p>
        </p:txBody>
      </p:sp>
      <p:sp>
        <p:nvSpPr>
          <p:cNvPr id="27" name="TextBox 26">
            <a:extLst>
              <a:ext uri="{FF2B5EF4-FFF2-40B4-BE49-F238E27FC236}">
                <a16:creationId xmlns:a16="http://schemas.microsoft.com/office/drawing/2014/main" id="{CDFC7CF0-9BFB-69B0-FBBD-D3923078FA49}"/>
              </a:ext>
            </a:extLst>
          </p:cNvPr>
          <p:cNvSpPr txBox="1"/>
          <p:nvPr/>
        </p:nvSpPr>
        <p:spPr>
          <a:xfrm>
            <a:off x="3292500" y="2236222"/>
            <a:ext cx="1152128" cy="369332"/>
          </a:xfrm>
          <a:prstGeom prst="rect">
            <a:avLst/>
          </a:prstGeom>
          <a:noFill/>
        </p:spPr>
        <p:txBody>
          <a:bodyPr wrap="square" rtlCol="0">
            <a:spAutoFit/>
          </a:bodyPr>
          <a:lstStyle/>
          <a:p>
            <a:r>
              <a:rPr lang="en-US" altLang="ko-KR" dirty="0">
                <a:latin typeface="Tahoma" panose="020B0604030504040204" pitchFamily="34" charset="0"/>
                <a:ea typeface="Tahoma" panose="020B0604030504040204" pitchFamily="34" charset="0"/>
                <a:cs typeface="Tahoma" panose="020B0604030504040204" pitchFamily="34" charset="0"/>
              </a:rPr>
              <a:t>Sample 2</a:t>
            </a:r>
          </a:p>
        </p:txBody>
      </p:sp>
      <p:sp>
        <p:nvSpPr>
          <p:cNvPr id="28" name="TextBox 27">
            <a:extLst>
              <a:ext uri="{FF2B5EF4-FFF2-40B4-BE49-F238E27FC236}">
                <a16:creationId xmlns:a16="http://schemas.microsoft.com/office/drawing/2014/main" id="{186458F2-12AC-E58F-BE72-94F733360A2B}"/>
              </a:ext>
            </a:extLst>
          </p:cNvPr>
          <p:cNvSpPr txBox="1"/>
          <p:nvPr/>
        </p:nvSpPr>
        <p:spPr>
          <a:xfrm>
            <a:off x="3275856" y="2950041"/>
            <a:ext cx="1152128" cy="369332"/>
          </a:xfrm>
          <a:prstGeom prst="rect">
            <a:avLst/>
          </a:prstGeom>
          <a:noFill/>
        </p:spPr>
        <p:txBody>
          <a:bodyPr wrap="square" rtlCol="0">
            <a:spAutoFit/>
          </a:bodyPr>
          <a:lstStyle/>
          <a:p>
            <a:r>
              <a:rPr lang="en-US" altLang="ko-KR" dirty="0">
                <a:latin typeface="Tahoma" panose="020B0604030504040204" pitchFamily="34" charset="0"/>
                <a:ea typeface="Tahoma" panose="020B0604030504040204" pitchFamily="34" charset="0"/>
                <a:cs typeface="Tahoma" panose="020B0604030504040204" pitchFamily="34" charset="0"/>
              </a:rPr>
              <a:t>Sample 3</a:t>
            </a:r>
          </a:p>
        </p:txBody>
      </p:sp>
      <p:sp>
        <p:nvSpPr>
          <p:cNvPr id="29" name="제목 1">
            <a:extLst>
              <a:ext uri="{FF2B5EF4-FFF2-40B4-BE49-F238E27FC236}">
                <a16:creationId xmlns:a16="http://schemas.microsoft.com/office/drawing/2014/main" id="{E7174758-FCD2-E795-32C5-995A64FB028F}"/>
              </a:ext>
            </a:extLst>
          </p:cNvPr>
          <p:cNvSpPr txBox="1">
            <a:spLocks/>
          </p:cNvSpPr>
          <p:nvPr/>
        </p:nvSpPr>
        <p:spPr>
          <a:xfrm>
            <a:off x="5905197" y="1541892"/>
            <a:ext cx="2950230" cy="5127468"/>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marL="285750" indent="-285750" algn="just">
              <a:buFont typeface="Wingdings" panose="05000000000000000000" pitchFamily="2" charset="2"/>
              <a:buChar char="§"/>
            </a:pPr>
            <a:r>
              <a:rPr lang="en-US" altLang="ko-KR" sz="1400" dirty="0">
                <a:latin typeface="Tahoma" panose="020B0604030504040204" pitchFamily="34" charset="0"/>
                <a:ea typeface="Tahoma" panose="020B0604030504040204" pitchFamily="34" charset="0"/>
                <a:cs typeface="Tahoma" panose="020B0604030504040204" pitchFamily="34" charset="0"/>
              </a:rPr>
              <a:t>We focus on </a:t>
            </a:r>
            <a:r>
              <a:rPr lang="en-US" altLang="ko-KR" sz="1400" b="1" dirty="0">
                <a:latin typeface="Tahoma" panose="020B0604030504040204" pitchFamily="34" charset="0"/>
                <a:ea typeface="Tahoma" panose="020B0604030504040204" pitchFamily="34" charset="0"/>
                <a:cs typeface="Tahoma" panose="020B0604030504040204" pitchFamily="34" charset="0"/>
              </a:rPr>
              <a:t>sequential data(panel)</a:t>
            </a:r>
            <a:r>
              <a:rPr lang="en-US" altLang="ko-KR" sz="1400" dirty="0">
                <a:latin typeface="Tahoma" panose="020B0604030504040204" pitchFamily="34" charset="0"/>
                <a:ea typeface="Tahoma" panose="020B0604030504040204" pitchFamily="34" charset="0"/>
                <a:cs typeface="Tahoma" panose="020B0604030504040204" pitchFamily="34" charset="0"/>
              </a:rPr>
              <a:t>.</a:t>
            </a:r>
          </a:p>
          <a:p>
            <a:pPr algn="just"/>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Wingdings" panose="05000000000000000000" pitchFamily="2" charset="2"/>
              <a:buChar char="ü"/>
            </a:pPr>
            <a:r>
              <a:rPr lang="en-US" altLang="ko-KR" sz="1400" dirty="0">
                <a:latin typeface="Tahoma" panose="020B0604030504040204" pitchFamily="34" charset="0"/>
                <a:ea typeface="Tahoma" panose="020B0604030504040204" pitchFamily="34" charset="0"/>
                <a:cs typeface="Tahoma" panose="020B0604030504040204" pitchFamily="34" charset="0"/>
              </a:rPr>
              <a:t>Each sample consists of </a:t>
            </a:r>
            <a:r>
              <a:rPr lang="en-US" altLang="ko-KR" sz="1400" b="1" dirty="0">
                <a:latin typeface="Tahoma" panose="020B0604030504040204" pitchFamily="34" charset="0"/>
                <a:ea typeface="Tahoma" panose="020B0604030504040204" pitchFamily="34" charset="0"/>
                <a:cs typeface="Tahoma" panose="020B0604030504040204" pitchFamily="34" charset="0"/>
              </a:rPr>
              <a:t>4 periods.</a:t>
            </a:r>
          </a:p>
          <a:p>
            <a:pPr algn="just"/>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Wingdings" panose="05000000000000000000" pitchFamily="2" charset="2"/>
              <a:buChar char="ü"/>
            </a:pPr>
            <a:r>
              <a:rPr lang="en-US" altLang="ko-KR" sz="1400" b="1" dirty="0">
                <a:latin typeface="Tahoma" panose="020B0604030504040204" pitchFamily="34" charset="0"/>
                <a:ea typeface="Tahoma" panose="020B0604030504040204" pitchFamily="34" charset="0"/>
                <a:cs typeface="Tahoma" panose="020B0604030504040204" pitchFamily="34" charset="0"/>
              </a:rPr>
              <a:t>window size=4, step=4</a:t>
            </a:r>
          </a:p>
          <a:p>
            <a:pPr algn="just"/>
            <a:endParaRPr lang="en-US" altLang="ko-KR" sz="1400" b="1" dirty="0">
              <a:latin typeface="Tahoma" panose="020B0604030504040204" pitchFamily="34" charset="0"/>
              <a:ea typeface="Tahoma" panose="020B0604030504040204" pitchFamily="34" charset="0"/>
              <a:cs typeface="Tahoma" panose="020B0604030504040204" pitchFamily="34" charset="0"/>
            </a:endParaRPr>
          </a:p>
          <a:p>
            <a:pPr algn="just"/>
            <a:endParaRPr lang="en-US" altLang="ko-KR" sz="1400" b="1" dirty="0">
              <a:latin typeface="Tahoma" panose="020B0604030504040204" pitchFamily="34" charset="0"/>
              <a:ea typeface="Tahoma" panose="020B0604030504040204" pitchFamily="34" charset="0"/>
              <a:cs typeface="Tahoma" panose="020B0604030504040204" pitchFamily="34" charset="0"/>
            </a:endParaRPr>
          </a:p>
          <a:p>
            <a:pPr algn="just"/>
            <a:endParaRPr lang="en-US" altLang="ko-KR" sz="1400" b="1" dirty="0">
              <a:latin typeface="Tahoma" panose="020B0604030504040204" pitchFamily="34" charset="0"/>
              <a:ea typeface="Tahoma" panose="020B0604030504040204" pitchFamily="34" charset="0"/>
              <a:cs typeface="Tahoma" panose="020B0604030504040204" pitchFamily="34" charset="0"/>
            </a:endParaRPr>
          </a:p>
          <a:p>
            <a:pPr algn="just"/>
            <a:endParaRPr lang="en-US" altLang="ko-KR" sz="1400" b="1" dirty="0">
              <a:latin typeface="Tahoma" panose="020B0604030504040204" pitchFamily="34" charset="0"/>
              <a:ea typeface="Tahoma" panose="020B0604030504040204" pitchFamily="34" charset="0"/>
              <a:cs typeface="Tahoma" panose="020B0604030504040204" pitchFamily="34" charset="0"/>
            </a:endParaRPr>
          </a:p>
          <a:p>
            <a:pPr algn="just"/>
            <a:endParaRPr lang="en-US" altLang="ko-KR" sz="1400" b="1" dirty="0">
              <a:latin typeface="Tahoma" panose="020B0604030504040204" pitchFamily="34" charset="0"/>
              <a:ea typeface="Tahoma" panose="020B0604030504040204" pitchFamily="34" charset="0"/>
              <a:cs typeface="Tahoma" panose="020B0604030504040204" pitchFamily="34" charset="0"/>
            </a:endParaRPr>
          </a:p>
          <a:p>
            <a:pPr algn="just"/>
            <a:endParaRPr lang="en-US" altLang="ko-KR" sz="1400" b="1" dirty="0">
              <a:latin typeface="Tahoma" panose="020B0604030504040204" pitchFamily="34" charset="0"/>
              <a:ea typeface="Tahoma" panose="020B0604030504040204" pitchFamily="34" charset="0"/>
              <a:cs typeface="Tahoma" panose="020B0604030504040204" pitchFamily="34" charset="0"/>
            </a:endParaRPr>
          </a:p>
          <a:p>
            <a:pPr algn="l"/>
            <a:r>
              <a:rPr lang="en-US" altLang="ko-KR" sz="1200" dirty="0">
                <a:latin typeface="Tahoma" panose="020B0604030504040204" pitchFamily="34" charset="0"/>
                <a:ea typeface="Tahoma" panose="020B0604030504040204" pitchFamily="34" charset="0"/>
                <a:cs typeface="Tahoma" panose="020B0604030504040204" pitchFamily="34" charset="0"/>
              </a:rPr>
              <a:t>Number of companies: 12,166 </a:t>
            </a:r>
          </a:p>
          <a:p>
            <a:pPr algn="l"/>
            <a:r>
              <a:rPr lang="en-US" altLang="ko-KR" sz="1200" dirty="0">
                <a:latin typeface="Tahoma" panose="020B0604030504040204" pitchFamily="34" charset="0"/>
                <a:ea typeface="Tahoma" panose="020B0604030504040204" pitchFamily="34" charset="0"/>
                <a:cs typeface="Tahoma" panose="020B0604030504040204" pitchFamily="34" charset="0"/>
              </a:rPr>
              <a:t>(CIK)</a:t>
            </a:r>
          </a:p>
          <a:p>
            <a:pPr algn="l"/>
            <a:endParaRPr lang="en-US" altLang="ko-KR" sz="1200" dirty="0">
              <a:latin typeface="Tahoma" panose="020B0604030504040204" pitchFamily="34" charset="0"/>
              <a:ea typeface="Tahoma" panose="020B0604030504040204" pitchFamily="34" charset="0"/>
              <a:cs typeface="Tahoma" panose="020B0604030504040204" pitchFamily="34" charset="0"/>
            </a:endParaRPr>
          </a:p>
          <a:p>
            <a:pPr algn="l"/>
            <a:r>
              <a:rPr lang="en-US" altLang="ko-KR" sz="1200" dirty="0">
                <a:latin typeface="Tahoma" panose="020B0604030504040204" pitchFamily="34" charset="0"/>
                <a:ea typeface="Tahoma" panose="020B0604030504040204" pitchFamily="34" charset="0"/>
                <a:cs typeface="Tahoma" panose="020B0604030504040204" pitchFamily="34" charset="0"/>
              </a:rPr>
              <a:t>Years: 1993~2023</a:t>
            </a:r>
          </a:p>
          <a:p>
            <a:pPr algn="l"/>
            <a:endParaRPr lang="en-US" altLang="ko-KR" sz="1200" dirty="0">
              <a:latin typeface="Tahoma" panose="020B0604030504040204" pitchFamily="34" charset="0"/>
              <a:ea typeface="Tahoma" panose="020B0604030504040204" pitchFamily="34" charset="0"/>
              <a:cs typeface="Tahoma" panose="020B0604030504040204" pitchFamily="34" charset="0"/>
            </a:endParaRPr>
          </a:p>
          <a:p>
            <a:pPr algn="l"/>
            <a:r>
              <a:rPr lang="en-US" altLang="ko-KR" sz="1200" dirty="0">
                <a:latin typeface="Tahoma" panose="020B0604030504040204" pitchFamily="34" charset="0"/>
                <a:ea typeface="Tahoma" panose="020B0604030504040204" pitchFamily="34" charset="0"/>
                <a:cs typeface="Tahoma" panose="020B0604030504040204" pitchFamily="34" charset="0"/>
              </a:rPr>
              <a:t>Default ratio: 1.032% </a:t>
            </a:r>
          </a:p>
          <a:p>
            <a:pPr algn="l"/>
            <a:r>
              <a:rPr lang="en-US" altLang="ko-KR" sz="1200" dirty="0">
                <a:latin typeface="Tahoma" panose="020B0604030504040204" pitchFamily="34" charset="0"/>
                <a:ea typeface="Tahoma" panose="020B0604030504040204" pitchFamily="34" charset="0"/>
                <a:cs typeface="Tahoma" panose="020B0604030504040204" pitchFamily="34" charset="0"/>
              </a:rPr>
              <a:t>(967 default/93,673 total samples)</a:t>
            </a:r>
          </a:p>
          <a:p>
            <a:pPr algn="l"/>
            <a:endParaRPr lang="en-US" altLang="ko-KR" sz="1200" dirty="0">
              <a:latin typeface="Tahoma" panose="020B0604030504040204" pitchFamily="34" charset="0"/>
              <a:ea typeface="Tahoma" panose="020B0604030504040204" pitchFamily="34" charset="0"/>
              <a:cs typeface="Tahoma" panose="020B0604030504040204" pitchFamily="34" charset="0"/>
            </a:endParaRPr>
          </a:p>
          <a:p>
            <a:pPr algn="l"/>
            <a:r>
              <a:rPr lang="en-US" altLang="ko-KR" sz="1200" dirty="0">
                <a:latin typeface="Tahoma" panose="020B0604030504040204" pitchFamily="34" charset="0"/>
                <a:ea typeface="Tahoma" panose="020B0604030504040204" pitchFamily="34" charset="0"/>
                <a:cs typeface="Tahoma" panose="020B0604030504040204" pitchFamily="34" charset="0"/>
              </a:rPr>
              <a:t>Total data points: 374,692 </a:t>
            </a:r>
          </a:p>
          <a:p>
            <a:pPr algn="l"/>
            <a:r>
              <a:rPr lang="en-US" altLang="ko-KR" sz="1200" dirty="0">
                <a:latin typeface="Tahoma" panose="020B0604030504040204" pitchFamily="34" charset="0"/>
                <a:ea typeface="Tahoma" panose="020B0604030504040204" pitchFamily="34" charset="0"/>
                <a:cs typeface="Tahoma" panose="020B0604030504040204" pitchFamily="34" charset="0"/>
              </a:rPr>
              <a:t>(93,673 samples*4 periods each)</a:t>
            </a:r>
          </a:p>
          <a:p>
            <a:pPr algn="just"/>
            <a:endParaRPr lang="en-US" altLang="ko-KR" sz="1400" b="1" dirty="0">
              <a:latin typeface="Tahoma" panose="020B0604030504040204" pitchFamily="34" charset="0"/>
              <a:ea typeface="Tahoma" panose="020B0604030504040204" pitchFamily="34" charset="0"/>
              <a:cs typeface="Tahoma" panose="020B0604030504040204" pitchFamily="34" charset="0"/>
            </a:endParaRPr>
          </a:p>
          <a:p>
            <a:pPr marL="171450" indent="-171450" algn="just">
              <a:buFontTx/>
              <a:buChar char="-"/>
            </a:pPr>
            <a:endParaRPr lang="en-US" altLang="ko-KR" sz="1400" dirty="0">
              <a:latin typeface="Tahoma" panose="020B0604030504040204" pitchFamily="34" charset="0"/>
              <a:ea typeface="Tahoma" panose="020B0604030504040204" pitchFamily="34" charset="0"/>
              <a:cs typeface="Tahoma" panose="020B0604030504040204" pitchFamily="34" charset="0"/>
            </a:endParaRPr>
          </a:p>
        </p:txBody>
      </p:sp>
      <p:pic>
        <p:nvPicPr>
          <p:cNvPr id="31" name="그림 30">
            <a:extLst>
              <a:ext uri="{FF2B5EF4-FFF2-40B4-BE49-F238E27FC236}">
                <a16:creationId xmlns:a16="http://schemas.microsoft.com/office/drawing/2014/main" id="{65C0CD8E-4FCE-802D-3EC0-929BBE7F444C}"/>
              </a:ext>
            </a:extLst>
          </p:cNvPr>
          <p:cNvPicPr>
            <a:picLocks noChangeAspect="1"/>
          </p:cNvPicPr>
          <p:nvPr/>
        </p:nvPicPr>
        <p:blipFill>
          <a:blip r:embed="rId4"/>
          <a:stretch>
            <a:fillRect/>
          </a:stretch>
        </p:blipFill>
        <p:spPr>
          <a:xfrm>
            <a:off x="395536" y="3706038"/>
            <a:ext cx="4942532" cy="30075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48840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EC2A3-BFA4-517A-8C83-33CA205C7858}"/>
            </a:ext>
          </a:extLst>
        </p:cNvPr>
        <p:cNvGrpSpPr/>
        <p:nvPr/>
      </p:nvGrpSpPr>
      <p:grpSpPr>
        <a:xfrm>
          <a:off x="0" y="0"/>
          <a:ext cx="0" cy="0"/>
          <a:chOff x="0" y="0"/>
          <a:chExt cx="0" cy="0"/>
        </a:xfrm>
      </p:grpSpPr>
      <p:sp>
        <p:nvSpPr>
          <p:cNvPr id="4" name="직사각형 3">
            <a:extLst>
              <a:ext uri="{FF2B5EF4-FFF2-40B4-BE49-F238E27FC236}">
                <a16:creationId xmlns:a16="http://schemas.microsoft.com/office/drawing/2014/main" id="{9B6ECD34-2B4C-A1D7-648D-D8E1487B780C}"/>
              </a:ext>
            </a:extLst>
          </p:cNvPr>
          <p:cNvSpPr/>
          <p:nvPr/>
        </p:nvSpPr>
        <p:spPr>
          <a:xfrm>
            <a:off x="0" y="764704"/>
            <a:ext cx="2699792" cy="609329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 name="제목 1">
            <a:extLst>
              <a:ext uri="{FF2B5EF4-FFF2-40B4-BE49-F238E27FC236}">
                <a16:creationId xmlns:a16="http://schemas.microsoft.com/office/drawing/2014/main" id="{10D7AF3C-DDC4-D313-DCAD-92748617D6E4}"/>
              </a:ext>
            </a:extLst>
          </p:cNvPr>
          <p:cNvSpPr txBox="1">
            <a:spLocks/>
          </p:cNvSpPr>
          <p:nvPr/>
        </p:nvSpPr>
        <p:spPr>
          <a:xfrm>
            <a:off x="395536" y="908720"/>
            <a:ext cx="2016224" cy="648072"/>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algn="just"/>
            <a:r>
              <a:rPr lang="en-US" sz="2800" b="1" dirty="0">
                <a:latin typeface="Tahoma" panose="020B0604030504040204" pitchFamily="34" charset="0"/>
                <a:ea typeface="Tahoma" panose="020B0604030504040204" pitchFamily="34" charset="0"/>
                <a:cs typeface="Tahoma" panose="020B0604030504040204" pitchFamily="34" charset="0"/>
              </a:rPr>
              <a:t>Contents</a:t>
            </a:r>
          </a:p>
          <a:p>
            <a:pPr algn="just"/>
            <a:endParaRPr lang="en-US" sz="2800" dirty="0">
              <a:latin typeface="Tahoma" panose="020B0604030504040204" pitchFamily="34" charset="0"/>
              <a:ea typeface="Tahoma" panose="020B0604030504040204" pitchFamily="34" charset="0"/>
              <a:cs typeface="Tahoma" panose="020B0604030504040204" pitchFamily="34" charset="0"/>
            </a:endParaRPr>
          </a:p>
          <a:p>
            <a:pPr algn="just"/>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6" name="제목 1">
            <a:extLst>
              <a:ext uri="{FF2B5EF4-FFF2-40B4-BE49-F238E27FC236}">
                <a16:creationId xmlns:a16="http://schemas.microsoft.com/office/drawing/2014/main" id="{075B2EC5-5FD2-37F3-D411-792C29040A22}"/>
              </a:ext>
            </a:extLst>
          </p:cNvPr>
          <p:cNvSpPr txBox="1">
            <a:spLocks/>
          </p:cNvSpPr>
          <p:nvPr/>
        </p:nvSpPr>
        <p:spPr>
          <a:xfrm>
            <a:off x="3275856" y="1628802"/>
            <a:ext cx="5112568" cy="3544617"/>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algn="just"/>
            <a:r>
              <a:rPr lang="en-US" altLang="ko-KR" sz="2000" dirty="0">
                <a:latin typeface="Tahoma" panose="020B0604030504040204" pitchFamily="34" charset="0"/>
                <a:ea typeface="Tahoma" panose="020B0604030504040204" pitchFamily="34" charset="0"/>
                <a:cs typeface="Tahoma" panose="020B0604030504040204" pitchFamily="34" charset="0"/>
              </a:rPr>
              <a:t>1. Introduction</a:t>
            </a:r>
          </a:p>
          <a:p>
            <a:pPr algn="just"/>
            <a:endParaRPr lang="en-US" altLang="ko-KR" sz="20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2000" dirty="0">
                <a:latin typeface="Tahoma" panose="020B0604030504040204" pitchFamily="34" charset="0"/>
                <a:ea typeface="Tahoma" panose="020B0604030504040204" pitchFamily="34" charset="0"/>
                <a:cs typeface="Tahoma" panose="020B0604030504040204" pitchFamily="34" charset="0"/>
              </a:rPr>
              <a:t>2. Literature Review</a:t>
            </a:r>
          </a:p>
          <a:p>
            <a:pPr algn="just"/>
            <a:endParaRPr lang="en-US" altLang="ko-KR" sz="20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2000" dirty="0">
                <a:latin typeface="Tahoma" panose="020B0604030504040204" pitchFamily="34" charset="0"/>
                <a:ea typeface="Tahoma" panose="020B0604030504040204" pitchFamily="34" charset="0"/>
                <a:cs typeface="Tahoma" panose="020B0604030504040204" pitchFamily="34" charset="0"/>
              </a:rPr>
              <a:t>3. Models - BERT</a:t>
            </a:r>
          </a:p>
          <a:p>
            <a:pPr algn="just"/>
            <a:endParaRPr lang="en-US" altLang="ko-KR" sz="20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2000" dirty="0">
                <a:latin typeface="Tahoma" panose="020B0604030504040204" pitchFamily="34" charset="0"/>
                <a:ea typeface="Tahoma" panose="020B0604030504040204" pitchFamily="34" charset="0"/>
                <a:cs typeface="Tahoma" panose="020B0604030504040204" pitchFamily="34" charset="0"/>
              </a:rPr>
              <a:t>4. Data</a:t>
            </a:r>
          </a:p>
          <a:p>
            <a:pPr algn="just"/>
            <a:endParaRPr lang="en-US" altLang="ko-KR" sz="20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2000" dirty="0">
                <a:solidFill>
                  <a:srgbClr val="0432FF"/>
                </a:solidFill>
                <a:latin typeface="Tahoma" panose="020B0604030504040204" pitchFamily="34" charset="0"/>
                <a:ea typeface="Tahoma" panose="020B0604030504040204" pitchFamily="34" charset="0"/>
                <a:cs typeface="Tahoma" panose="020B0604030504040204" pitchFamily="34" charset="0"/>
              </a:rPr>
              <a:t>5. Synthetic Data - Gen AI (ChatGPT)</a:t>
            </a:r>
          </a:p>
          <a:p>
            <a:pPr algn="just"/>
            <a:endParaRPr lang="en-US" altLang="ko-KR" sz="20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2000" dirty="0">
                <a:latin typeface="Tahoma" panose="020B0604030504040204" pitchFamily="34" charset="0"/>
                <a:ea typeface="Tahoma" panose="020B0604030504040204" pitchFamily="34" charset="0"/>
                <a:cs typeface="Tahoma" panose="020B0604030504040204" pitchFamily="34" charset="0"/>
              </a:rPr>
              <a:t>6. Result</a:t>
            </a:r>
          </a:p>
          <a:p>
            <a:pPr algn="just"/>
            <a:endParaRPr lang="en-US" altLang="ko-KR" sz="20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2000" dirty="0">
                <a:latin typeface="Tahoma" panose="020B0604030504040204" pitchFamily="34" charset="0"/>
                <a:ea typeface="Tahoma" panose="020B0604030504040204" pitchFamily="34" charset="0"/>
                <a:cs typeface="Tahoma" panose="020B0604030504040204" pitchFamily="34" charset="0"/>
              </a:rPr>
              <a:t>7. Conclusion &amp; Discussion</a:t>
            </a:r>
          </a:p>
        </p:txBody>
      </p:sp>
    </p:spTree>
    <p:extLst>
      <p:ext uri="{BB962C8B-B14F-4D97-AF65-F5344CB8AC3E}">
        <p14:creationId xmlns:p14="http://schemas.microsoft.com/office/powerpoint/2010/main" val="602695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7B869-90D6-E8D5-249C-665F5A44963D}"/>
            </a:ext>
          </a:extLst>
        </p:cNvPr>
        <p:cNvGrpSpPr/>
        <p:nvPr/>
      </p:nvGrpSpPr>
      <p:grpSpPr>
        <a:xfrm>
          <a:off x="0" y="0"/>
          <a:ext cx="0" cy="0"/>
          <a:chOff x="0" y="0"/>
          <a:chExt cx="0" cy="0"/>
        </a:xfrm>
      </p:grpSpPr>
      <p:sp>
        <p:nvSpPr>
          <p:cNvPr id="4" name="직사각형 3">
            <a:extLst>
              <a:ext uri="{FF2B5EF4-FFF2-40B4-BE49-F238E27FC236}">
                <a16:creationId xmlns:a16="http://schemas.microsoft.com/office/drawing/2014/main" id="{1E2F1631-0D0F-4E99-95A5-A05A41688BA0}"/>
              </a:ext>
            </a:extLst>
          </p:cNvPr>
          <p:cNvSpPr/>
          <p:nvPr/>
        </p:nvSpPr>
        <p:spPr>
          <a:xfrm>
            <a:off x="0" y="764704"/>
            <a:ext cx="2699792" cy="609329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 name="제목 1">
            <a:extLst>
              <a:ext uri="{FF2B5EF4-FFF2-40B4-BE49-F238E27FC236}">
                <a16:creationId xmlns:a16="http://schemas.microsoft.com/office/drawing/2014/main" id="{68059A38-335B-3C15-4636-C01FC99D70F6}"/>
              </a:ext>
            </a:extLst>
          </p:cNvPr>
          <p:cNvSpPr txBox="1">
            <a:spLocks/>
          </p:cNvSpPr>
          <p:nvPr/>
        </p:nvSpPr>
        <p:spPr>
          <a:xfrm>
            <a:off x="395536" y="908720"/>
            <a:ext cx="2016224" cy="648072"/>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algn="just"/>
            <a:r>
              <a:rPr lang="en-US" sz="2800" b="1" dirty="0">
                <a:latin typeface="Tahoma" panose="020B0604030504040204" pitchFamily="34" charset="0"/>
                <a:ea typeface="Tahoma" panose="020B0604030504040204" pitchFamily="34" charset="0"/>
                <a:cs typeface="Tahoma" panose="020B0604030504040204" pitchFamily="34" charset="0"/>
              </a:rPr>
              <a:t>Contents</a:t>
            </a:r>
          </a:p>
          <a:p>
            <a:pPr algn="just"/>
            <a:endParaRPr lang="en-US" sz="2800" dirty="0">
              <a:latin typeface="Tahoma" panose="020B0604030504040204" pitchFamily="34" charset="0"/>
              <a:ea typeface="Tahoma" panose="020B0604030504040204" pitchFamily="34" charset="0"/>
              <a:cs typeface="Tahoma" panose="020B0604030504040204" pitchFamily="34" charset="0"/>
            </a:endParaRPr>
          </a:p>
          <a:p>
            <a:pPr algn="just"/>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6" name="제목 1">
            <a:extLst>
              <a:ext uri="{FF2B5EF4-FFF2-40B4-BE49-F238E27FC236}">
                <a16:creationId xmlns:a16="http://schemas.microsoft.com/office/drawing/2014/main" id="{95CB0514-A2DD-F90E-166D-A1307642360D}"/>
              </a:ext>
            </a:extLst>
          </p:cNvPr>
          <p:cNvSpPr txBox="1">
            <a:spLocks/>
          </p:cNvSpPr>
          <p:nvPr/>
        </p:nvSpPr>
        <p:spPr>
          <a:xfrm>
            <a:off x="3275856" y="1628802"/>
            <a:ext cx="5112568" cy="3544617"/>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algn="just"/>
            <a:r>
              <a:rPr lang="en-US" altLang="ko-KR" sz="2000" dirty="0">
                <a:latin typeface="Tahoma" panose="020B0604030504040204" pitchFamily="34" charset="0"/>
                <a:ea typeface="Tahoma" panose="020B0604030504040204" pitchFamily="34" charset="0"/>
                <a:cs typeface="Tahoma" panose="020B0604030504040204" pitchFamily="34" charset="0"/>
              </a:rPr>
              <a:t>1. </a:t>
            </a:r>
            <a:r>
              <a:rPr lang="en-US" altLang="ko-KR" sz="2000" dirty="0">
                <a:solidFill>
                  <a:srgbClr val="0432FF"/>
                </a:solidFill>
                <a:latin typeface="Tahoma" panose="020B0604030504040204" pitchFamily="34" charset="0"/>
                <a:ea typeface="Tahoma" panose="020B0604030504040204" pitchFamily="34" charset="0"/>
                <a:cs typeface="Tahoma" panose="020B0604030504040204" pitchFamily="34" charset="0"/>
              </a:rPr>
              <a:t>Introduction</a:t>
            </a:r>
          </a:p>
          <a:p>
            <a:pPr algn="just"/>
            <a:endParaRPr lang="en-US" altLang="ko-KR" sz="20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2000" dirty="0">
                <a:latin typeface="Tahoma" panose="020B0604030504040204" pitchFamily="34" charset="0"/>
                <a:ea typeface="Tahoma" panose="020B0604030504040204" pitchFamily="34" charset="0"/>
                <a:cs typeface="Tahoma" panose="020B0604030504040204" pitchFamily="34" charset="0"/>
              </a:rPr>
              <a:t>2. Literature Review</a:t>
            </a:r>
          </a:p>
          <a:p>
            <a:pPr algn="just"/>
            <a:endParaRPr lang="en-US" altLang="ko-KR" sz="20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2000" dirty="0">
                <a:latin typeface="Tahoma" panose="020B0604030504040204" pitchFamily="34" charset="0"/>
                <a:ea typeface="Tahoma" panose="020B0604030504040204" pitchFamily="34" charset="0"/>
                <a:cs typeface="Tahoma" panose="020B0604030504040204" pitchFamily="34" charset="0"/>
              </a:rPr>
              <a:t>3. Models - BERT</a:t>
            </a:r>
          </a:p>
          <a:p>
            <a:pPr algn="just"/>
            <a:endParaRPr lang="en-US" altLang="ko-KR" sz="20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2000" dirty="0">
                <a:latin typeface="Tahoma" panose="020B0604030504040204" pitchFamily="34" charset="0"/>
                <a:ea typeface="Tahoma" panose="020B0604030504040204" pitchFamily="34" charset="0"/>
                <a:cs typeface="Tahoma" panose="020B0604030504040204" pitchFamily="34" charset="0"/>
              </a:rPr>
              <a:t>4. Data</a:t>
            </a:r>
          </a:p>
          <a:p>
            <a:pPr algn="just"/>
            <a:endParaRPr lang="en-US" altLang="ko-KR" sz="20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2000" dirty="0">
                <a:latin typeface="Tahoma" panose="020B0604030504040204" pitchFamily="34" charset="0"/>
                <a:ea typeface="Tahoma" panose="020B0604030504040204" pitchFamily="34" charset="0"/>
                <a:cs typeface="Tahoma" panose="020B0604030504040204" pitchFamily="34" charset="0"/>
              </a:rPr>
              <a:t>5. Synthetic Data - Gen AI (ChatGPT)</a:t>
            </a:r>
          </a:p>
          <a:p>
            <a:pPr algn="just"/>
            <a:endParaRPr lang="en-US" altLang="ko-KR" sz="20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2000" dirty="0">
                <a:latin typeface="Tahoma" panose="020B0604030504040204" pitchFamily="34" charset="0"/>
                <a:ea typeface="Tahoma" panose="020B0604030504040204" pitchFamily="34" charset="0"/>
                <a:cs typeface="Tahoma" panose="020B0604030504040204" pitchFamily="34" charset="0"/>
              </a:rPr>
              <a:t>6. Result</a:t>
            </a:r>
          </a:p>
          <a:p>
            <a:pPr algn="just"/>
            <a:endParaRPr lang="en-US" altLang="ko-KR" sz="20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2000" dirty="0">
                <a:latin typeface="Tahoma" panose="020B0604030504040204" pitchFamily="34" charset="0"/>
                <a:ea typeface="Tahoma" panose="020B0604030504040204" pitchFamily="34" charset="0"/>
                <a:cs typeface="Tahoma" panose="020B0604030504040204" pitchFamily="34" charset="0"/>
              </a:rPr>
              <a:t>7. Conclusion &amp; Discussion</a:t>
            </a:r>
          </a:p>
        </p:txBody>
      </p:sp>
    </p:spTree>
    <p:extLst>
      <p:ext uri="{BB962C8B-B14F-4D97-AF65-F5344CB8AC3E}">
        <p14:creationId xmlns:p14="http://schemas.microsoft.com/office/powerpoint/2010/main" val="5083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B4891-6A73-DC2B-84C3-7C973CBE411A}"/>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BAAFDE18-1352-1CF8-78B5-DF90B34F96E6}"/>
              </a:ext>
            </a:extLst>
          </p:cNvPr>
          <p:cNvSpPr txBox="1">
            <a:spLocks/>
          </p:cNvSpPr>
          <p:nvPr/>
        </p:nvSpPr>
        <p:spPr>
          <a:xfrm>
            <a:off x="107504" y="1340768"/>
            <a:ext cx="8640960" cy="3672408"/>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marL="285750" indent="-285750" algn="just">
              <a:buFont typeface="Wingdings" panose="05000000000000000000" pitchFamily="2" charset="2"/>
              <a:buChar char="§"/>
            </a:pPr>
            <a:r>
              <a:rPr lang="en-US" altLang="ko-KR" sz="1400" b="1" dirty="0">
                <a:latin typeface="Tahoma" panose="020B0604030504040204" pitchFamily="34" charset="0"/>
                <a:ea typeface="Tahoma" panose="020B0604030504040204" pitchFamily="34" charset="0"/>
                <a:cs typeface="Tahoma" panose="020B0604030504040204" pitchFamily="34" charset="0"/>
              </a:rPr>
              <a:t>First</a:t>
            </a:r>
            <a:r>
              <a:rPr lang="en-US" altLang="ko-KR" sz="1400" dirty="0">
                <a:latin typeface="Tahoma" panose="020B0604030504040204" pitchFamily="34" charset="0"/>
                <a:ea typeface="Tahoma" panose="020B0604030504040204" pitchFamily="34" charset="0"/>
                <a:cs typeface="Tahoma" panose="020B0604030504040204" pitchFamily="34" charset="0"/>
              </a:rPr>
              <a:t>, to accommodate the limited maximum token count of the BERT base model, we need to </a:t>
            </a:r>
            <a:r>
              <a:rPr lang="en-US" altLang="ko-KR" sz="1400" b="1" dirty="0">
                <a:latin typeface="Tahoma" panose="020B0604030504040204" pitchFamily="34" charset="0"/>
                <a:ea typeface="Tahoma" panose="020B0604030504040204" pitchFamily="34" charset="0"/>
                <a:cs typeface="Tahoma" panose="020B0604030504040204" pitchFamily="34" charset="0"/>
              </a:rPr>
              <a:t>extract a portion of the MDA</a:t>
            </a:r>
            <a:r>
              <a:rPr lang="en-US" altLang="ko-KR" sz="1400" dirty="0">
                <a:latin typeface="Tahoma" panose="020B0604030504040204" pitchFamily="34" charset="0"/>
                <a:ea typeface="Tahoma" panose="020B0604030504040204" pitchFamily="34" charset="0"/>
                <a:cs typeface="Tahoma" panose="020B0604030504040204" pitchFamily="34" charset="0"/>
              </a:rPr>
              <a:t> data. </a:t>
            </a:r>
          </a:p>
          <a:p>
            <a:pPr marL="285750" indent="-285750" algn="just">
              <a:buFont typeface="Wingdings" panose="05000000000000000000" pitchFamily="2" charset="2"/>
              <a:buChar char="§"/>
            </a:pPr>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marL="742950" lvl="1" indent="-285750" algn="just">
              <a:buFont typeface="Wingdings" panose="05000000000000000000" pitchFamily="2" charset="2"/>
              <a:buChar char="ü"/>
            </a:pPr>
            <a:r>
              <a:rPr lang="en-US" altLang="ko-KR" sz="1400" dirty="0">
                <a:latin typeface="Tahoma" panose="020B0604030504040204" pitchFamily="34" charset="0"/>
                <a:ea typeface="Tahoma" panose="020B0604030504040204" pitchFamily="34" charset="0"/>
                <a:cs typeface="Tahoma" panose="020B0604030504040204" pitchFamily="34" charset="0"/>
              </a:rPr>
              <a:t>Following Hoberg et al. (2015), we measure financial constraints by using the </a:t>
            </a:r>
            <a:r>
              <a:rPr lang="en-US" altLang="ko-KR" sz="1400" b="1" dirty="0">
                <a:latin typeface="Tahoma" panose="020B0604030504040204" pitchFamily="34" charset="0"/>
                <a:ea typeface="Tahoma" panose="020B0604030504040204" pitchFamily="34" charset="0"/>
                <a:cs typeface="Tahoma" panose="020B0604030504040204" pitchFamily="34" charset="0"/>
              </a:rPr>
              <a:t>frequency of synonyms</a:t>
            </a:r>
            <a:r>
              <a:rPr lang="en-US" altLang="ko-KR" sz="1400" dirty="0">
                <a:latin typeface="Tahoma" panose="020B0604030504040204" pitchFamily="34" charset="0"/>
                <a:ea typeface="Tahoma" panose="020B0604030504040204" pitchFamily="34" charset="0"/>
                <a:cs typeface="Tahoma" panose="020B0604030504040204" pitchFamily="34" charset="0"/>
              </a:rPr>
              <a:t> related to "financing" and "delay." </a:t>
            </a:r>
          </a:p>
          <a:p>
            <a:pPr marL="742950" lvl="1" indent="-285750" algn="just">
              <a:buFont typeface="Wingdings" panose="05000000000000000000" pitchFamily="2" charset="2"/>
              <a:buChar char="ü"/>
            </a:pPr>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marL="742950" lvl="1" indent="-285750" algn="just">
              <a:buFont typeface="Wingdings" panose="05000000000000000000" pitchFamily="2" charset="2"/>
              <a:buChar char="ü"/>
            </a:pPr>
            <a:r>
              <a:rPr lang="en-US" altLang="ko-KR" sz="1400" dirty="0">
                <a:latin typeface="Tahoma" panose="020B0604030504040204" pitchFamily="34" charset="0"/>
                <a:ea typeface="Tahoma" panose="020B0604030504040204" pitchFamily="34" charset="0"/>
                <a:cs typeface="Tahoma" panose="020B0604030504040204" pitchFamily="34" charset="0"/>
              </a:rPr>
              <a:t>Therefore, we aim to extract the </a:t>
            </a:r>
            <a:r>
              <a:rPr lang="en-US" altLang="ko-KR" sz="1400" b="1" dirty="0">
                <a:latin typeface="Tahoma" panose="020B0604030504040204" pitchFamily="34" charset="0"/>
                <a:ea typeface="Tahoma" panose="020B0604030504040204" pitchFamily="34" charset="0"/>
                <a:cs typeface="Tahoma" panose="020B0604030504040204" pitchFamily="34" charset="0"/>
              </a:rPr>
              <a:t>3,000 characters </a:t>
            </a:r>
            <a:r>
              <a:rPr lang="en-US" altLang="ko-KR" sz="1400" dirty="0">
                <a:latin typeface="Tahoma" panose="020B0604030504040204" pitchFamily="34" charset="0"/>
                <a:ea typeface="Tahoma" panose="020B0604030504040204" pitchFamily="34" charset="0"/>
                <a:cs typeface="Tahoma" panose="020B0604030504040204" pitchFamily="34" charset="0"/>
              </a:rPr>
              <a:t>that contain the </a:t>
            </a:r>
            <a:r>
              <a:rPr lang="en-US" altLang="ko-KR" sz="1400" b="1" dirty="0">
                <a:latin typeface="Tahoma" panose="020B0604030504040204" pitchFamily="34" charset="0"/>
                <a:ea typeface="Tahoma" panose="020B0604030504040204" pitchFamily="34" charset="0"/>
                <a:cs typeface="Tahoma" panose="020B0604030504040204" pitchFamily="34" charset="0"/>
              </a:rPr>
              <a:t>highest frequency of relevant words</a:t>
            </a:r>
            <a:r>
              <a:rPr lang="en-US" altLang="ko-KR" sz="1400" dirty="0">
                <a:latin typeface="Tahoma" panose="020B0604030504040204" pitchFamily="34" charset="0"/>
                <a:ea typeface="Tahoma" panose="020B0604030504040204" pitchFamily="34" charset="0"/>
                <a:cs typeface="Tahoma" panose="020B0604030504040204" pitchFamily="34" charset="0"/>
              </a:rPr>
              <a:t>, with a step size of 500 characters. (approximately to 512 tokens)</a:t>
            </a:r>
          </a:p>
        </p:txBody>
      </p:sp>
      <p:sp>
        <p:nvSpPr>
          <p:cNvPr id="4" name="제목 1">
            <a:extLst>
              <a:ext uri="{FF2B5EF4-FFF2-40B4-BE49-F238E27FC236}">
                <a16:creationId xmlns:a16="http://schemas.microsoft.com/office/drawing/2014/main" id="{DB6CF738-053E-1BA9-23C8-E88D73263CAC}"/>
              </a:ext>
            </a:extLst>
          </p:cNvPr>
          <p:cNvSpPr txBox="1">
            <a:spLocks/>
          </p:cNvSpPr>
          <p:nvPr/>
        </p:nvSpPr>
        <p:spPr>
          <a:xfrm>
            <a:off x="107504" y="764704"/>
            <a:ext cx="4248472" cy="423664"/>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algn="just"/>
            <a:r>
              <a:rPr lang="en-US" sz="2000" b="1" dirty="0">
                <a:latin typeface="Tahoma" panose="020B0604030504040204" pitchFamily="34" charset="0"/>
                <a:ea typeface="Tahoma" panose="020B0604030504040204" pitchFamily="34" charset="0"/>
                <a:cs typeface="Tahoma" panose="020B0604030504040204" pitchFamily="34" charset="0"/>
              </a:rPr>
              <a:t>5. Methodology - Preprocessing</a:t>
            </a:r>
          </a:p>
        </p:txBody>
      </p:sp>
      <p:pic>
        <p:nvPicPr>
          <p:cNvPr id="6" name="그림 5">
            <a:extLst>
              <a:ext uri="{FF2B5EF4-FFF2-40B4-BE49-F238E27FC236}">
                <a16:creationId xmlns:a16="http://schemas.microsoft.com/office/drawing/2014/main" id="{04AA1626-C656-256A-BFB1-3E6526E04D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4043525"/>
            <a:ext cx="3852257" cy="2697843"/>
          </a:xfrm>
          <a:prstGeom prst="rect">
            <a:avLst/>
          </a:prstGeom>
        </p:spPr>
      </p:pic>
      <p:pic>
        <p:nvPicPr>
          <p:cNvPr id="8" name="그림 7">
            <a:extLst>
              <a:ext uri="{FF2B5EF4-FFF2-40B4-BE49-F238E27FC236}">
                <a16:creationId xmlns:a16="http://schemas.microsoft.com/office/drawing/2014/main" id="{D3F3F9E9-C8F5-6C75-747B-F0DC8B2D8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2184" y="4149080"/>
            <a:ext cx="5054312" cy="2697843"/>
          </a:xfrm>
          <a:prstGeom prst="rect">
            <a:avLst/>
          </a:prstGeom>
        </p:spPr>
      </p:pic>
      <p:sp>
        <p:nvSpPr>
          <p:cNvPr id="3" name="TextBox 2">
            <a:extLst>
              <a:ext uri="{FF2B5EF4-FFF2-40B4-BE49-F238E27FC236}">
                <a16:creationId xmlns:a16="http://schemas.microsoft.com/office/drawing/2014/main" id="{CFBAC38F-135B-8B5E-478D-326A8A1387B0}"/>
              </a:ext>
            </a:extLst>
          </p:cNvPr>
          <p:cNvSpPr txBox="1"/>
          <p:nvPr/>
        </p:nvSpPr>
        <p:spPr>
          <a:xfrm>
            <a:off x="863588" y="3409950"/>
            <a:ext cx="7416824" cy="646331"/>
          </a:xfrm>
          <a:prstGeom prst="rect">
            <a:avLst/>
          </a:prstGeom>
          <a:noFill/>
          <a:ln>
            <a:solidFill>
              <a:schemeClr val="tx1"/>
            </a:solidFill>
          </a:ln>
        </p:spPr>
        <p:txBody>
          <a:bodyPr wrap="square" rtlCol="0">
            <a:spAutoFit/>
          </a:bodyPr>
          <a:lstStyle/>
          <a:p>
            <a:r>
              <a:rPr lang="en-US" altLang="ko-KR" sz="1200" dirty="0">
                <a:latin typeface="맑은 고딕" panose="020B0503020000020004" pitchFamily="50" charset="-127"/>
                <a:ea typeface="맑은 고딕" panose="020B0503020000020004" pitchFamily="50" charset="-127"/>
                <a:cs typeface="Times New Roman" panose="02020603050405020304" pitchFamily="18" charset="0"/>
              </a:rPr>
              <a:t>Delay list: delay* OR abandon OR eliminate…</a:t>
            </a:r>
          </a:p>
          <a:p>
            <a:r>
              <a:rPr lang="en-US" altLang="ko-KR" sz="1200" dirty="0">
                <a:latin typeface="맑은 고딕" panose="020B0503020000020004" pitchFamily="50" charset="-127"/>
                <a:ea typeface="맑은 고딕" panose="020B0503020000020004" pitchFamily="50" charset="-127"/>
                <a:cs typeface="Times New Roman" panose="02020603050405020304" pitchFamily="18" charset="0"/>
              </a:rPr>
              <a:t>Equity-focused list: issuing equity securities OR expects equity securities…</a:t>
            </a:r>
          </a:p>
          <a:p>
            <a:r>
              <a:rPr lang="en-US" altLang="ko-KR" sz="1200" dirty="0">
                <a:latin typeface="맑은 고딕" panose="020B0503020000020004" pitchFamily="50" charset="-127"/>
                <a:ea typeface="맑은 고딕" panose="020B0503020000020004" pitchFamily="50" charset="-127"/>
                <a:cs typeface="Times New Roman" panose="02020603050405020304" pitchFamily="18" charset="0"/>
              </a:rPr>
              <a:t>Debt-focused list: increased borrowings OR use line of credit OR expanded borrowings…</a:t>
            </a:r>
          </a:p>
        </p:txBody>
      </p:sp>
    </p:spTree>
    <p:extLst>
      <p:ext uri="{BB962C8B-B14F-4D97-AF65-F5344CB8AC3E}">
        <p14:creationId xmlns:p14="http://schemas.microsoft.com/office/powerpoint/2010/main" val="1288641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C2EC1-F8E5-A2EF-6C1F-963FC58826FC}"/>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4A27618F-12E0-F5AB-DC4A-8BE21A57FE18}"/>
              </a:ext>
            </a:extLst>
          </p:cNvPr>
          <p:cNvSpPr txBox="1">
            <a:spLocks/>
          </p:cNvSpPr>
          <p:nvPr/>
        </p:nvSpPr>
        <p:spPr>
          <a:xfrm>
            <a:off x="143508" y="1412776"/>
            <a:ext cx="8856984" cy="3672408"/>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marL="285750" indent="-285750" algn="just">
              <a:buFont typeface="Wingdings" panose="05000000000000000000" pitchFamily="2" charset="2"/>
              <a:buChar char="§"/>
            </a:pPr>
            <a:r>
              <a:rPr lang="en-US" altLang="ko-KR" sz="1400" dirty="0">
                <a:latin typeface="Tahoma" panose="020B0604030504040204" pitchFamily="34" charset="0"/>
                <a:ea typeface="Tahoma" panose="020B0604030504040204" pitchFamily="34" charset="0"/>
                <a:cs typeface="Tahoma" panose="020B0604030504040204" pitchFamily="34" charset="0"/>
              </a:rPr>
              <a:t>The following </a:t>
            </a:r>
            <a:r>
              <a:rPr lang="en-US" altLang="ko-KR" sz="1400" b="1" dirty="0">
                <a:latin typeface="Tahoma" panose="020B0604030504040204" pitchFamily="34" charset="0"/>
                <a:ea typeface="Tahoma" panose="020B0604030504040204" pitchFamily="34" charset="0"/>
                <a:cs typeface="Tahoma" panose="020B0604030504040204" pitchFamily="34" charset="0"/>
              </a:rPr>
              <a:t>four approaches </a:t>
            </a:r>
            <a:r>
              <a:rPr lang="en-US" altLang="ko-KR" sz="1400" dirty="0">
                <a:latin typeface="Tahoma" panose="020B0604030504040204" pitchFamily="34" charset="0"/>
                <a:ea typeface="Tahoma" panose="020B0604030504040204" pitchFamily="34" charset="0"/>
                <a:cs typeface="Tahoma" panose="020B0604030504040204" pitchFamily="34" charset="0"/>
              </a:rPr>
              <a:t>are compared to address the issue of data imbalance:</a:t>
            </a:r>
          </a:p>
          <a:p>
            <a:pPr marL="285750" indent="-285750" algn="just">
              <a:buFont typeface="Wingdings" panose="05000000000000000000" pitchFamily="2" charset="2"/>
              <a:buChar char="§"/>
            </a:pPr>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1400" dirty="0">
                <a:latin typeface="Tahoma" panose="020B0604030504040204" pitchFamily="34" charset="0"/>
                <a:ea typeface="Tahoma" panose="020B0604030504040204" pitchFamily="34" charset="0"/>
                <a:cs typeface="Tahoma" panose="020B0604030504040204" pitchFamily="34" charset="0"/>
              </a:rPr>
              <a:t>1. ChatGPT(GPT-3.5-turbo):</a:t>
            </a:r>
          </a:p>
          <a:p>
            <a:pPr marL="742950" lvl="1" indent="-285750" algn="just">
              <a:buFont typeface="Wingdings" panose="05000000000000000000" pitchFamily="2" charset="2"/>
              <a:buChar char="ü"/>
            </a:pPr>
            <a:r>
              <a:rPr lang="en-US" altLang="ko-KR" sz="1400" dirty="0">
                <a:latin typeface="Tahoma" panose="020B0604030504040204" pitchFamily="34" charset="0"/>
                <a:ea typeface="Tahoma" panose="020B0604030504040204" pitchFamily="34" charset="0"/>
                <a:cs typeface="Tahoma" panose="020B0604030504040204" pitchFamily="34" charset="0"/>
              </a:rPr>
              <a:t>ChatGPT is </a:t>
            </a:r>
            <a:r>
              <a:rPr lang="en-US" altLang="ko-KR" sz="1400" b="1" dirty="0">
                <a:latin typeface="Tahoma" panose="020B0604030504040204" pitchFamily="34" charset="0"/>
                <a:ea typeface="Tahoma" panose="020B0604030504040204" pitchFamily="34" charset="0"/>
                <a:cs typeface="Tahoma" panose="020B0604030504040204" pitchFamily="34" charset="0"/>
              </a:rPr>
              <a:t>a transformer-based conversational AI </a:t>
            </a:r>
            <a:r>
              <a:rPr lang="en-US" altLang="ko-KR" sz="1400" dirty="0">
                <a:latin typeface="Tahoma" panose="020B0604030504040204" pitchFamily="34" charset="0"/>
                <a:ea typeface="Tahoma" panose="020B0604030504040204" pitchFamily="34" charset="0"/>
                <a:cs typeface="Tahoma" panose="020B0604030504040204" pitchFamily="34" charset="0"/>
              </a:rPr>
              <a:t>model developed by OpenAI. </a:t>
            </a:r>
          </a:p>
          <a:p>
            <a:pPr marL="742950" lvl="1" indent="-285750" algn="just">
              <a:buFont typeface="Wingdings" panose="05000000000000000000" pitchFamily="2" charset="2"/>
              <a:buChar char="ü"/>
            </a:pPr>
            <a:r>
              <a:rPr lang="en-US" altLang="ko-KR" sz="1400" dirty="0">
                <a:latin typeface="Tahoma" panose="020B0604030504040204" pitchFamily="34" charset="0"/>
                <a:ea typeface="Tahoma" panose="020B0604030504040204" pitchFamily="34" charset="0"/>
                <a:cs typeface="Tahoma" panose="020B0604030504040204" pitchFamily="34" charset="0"/>
              </a:rPr>
              <a:t>We apply method proposed by Dai et al. (2023), </a:t>
            </a:r>
            <a:r>
              <a:rPr lang="en-US" altLang="ko-KR" sz="1400" b="1" dirty="0">
                <a:latin typeface="Tahoma" panose="020B0604030504040204" pitchFamily="34" charset="0"/>
                <a:ea typeface="Tahoma" panose="020B0604030504040204" pitchFamily="34" charset="0"/>
                <a:cs typeface="Tahoma" panose="020B0604030504040204" pitchFamily="34" charset="0"/>
              </a:rPr>
              <a:t>rephrasing the text</a:t>
            </a:r>
            <a:r>
              <a:rPr lang="en-US" altLang="ko-KR" sz="1400" dirty="0">
                <a:latin typeface="Tahoma" panose="020B0604030504040204" pitchFamily="34" charset="0"/>
                <a:ea typeface="Tahoma" panose="020B0604030504040204" pitchFamily="34" charset="0"/>
                <a:cs typeface="Tahoma" panose="020B0604030504040204" pitchFamily="34" charset="0"/>
              </a:rPr>
              <a:t>.</a:t>
            </a:r>
          </a:p>
          <a:p>
            <a:pPr algn="just"/>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1400" dirty="0">
                <a:latin typeface="Tahoma" panose="020B0604030504040204" pitchFamily="34" charset="0"/>
                <a:ea typeface="Tahoma" panose="020B0604030504040204" pitchFamily="34" charset="0"/>
                <a:cs typeface="Tahoma" panose="020B0604030504040204" pitchFamily="34" charset="0"/>
              </a:rPr>
              <a:t>2. Easy Data Augmentation (EDA):</a:t>
            </a:r>
          </a:p>
          <a:p>
            <a:pPr marL="742950" lvl="1" indent="-285750" algn="just">
              <a:buFont typeface="Wingdings" panose="05000000000000000000" pitchFamily="2" charset="2"/>
              <a:buChar char="ü"/>
            </a:pPr>
            <a:r>
              <a:rPr lang="en-US" altLang="ko-KR" sz="1400" dirty="0">
                <a:latin typeface="Tahoma" panose="020B0604030504040204" pitchFamily="34" charset="0"/>
                <a:ea typeface="Tahoma" panose="020B0604030504040204" pitchFamily="34" charset="0"/>
                <a:cs typeface="Tahoma" panose="020B0604030504040204" pitchFamily="34" charset="0"/>
              </a:rPr>
              <a:t>We also augmented the data using the Easy Data Augmentation (EDA) method proposed by Wei et al. (2019). </a:t>
            </a:r>
          </a:p>
          <a:p>
            <a:pPr marL="742950" lvl="1" indent="-285750" algn="just">
              <a:buFont typeface="Wingdings" panose="05000000000000000000" pitchFamily="2" charset="2"/>
              <a:buChar char="ü"/>
            </a:pPr>
            <a:r>
              <a:rPr lang="en-US" altLang="ko-KR" sz="1400" dirty="0">
                <a:latin typeface="Tahoma" panose="020B0604030504040204" pitchFamily="34" charset="0"/>
                <a:ea typeface="Tahoma" panose="020B0604030504040204" pitchFamily="34" charset="0"/>
                <a:cs typeface="Tahoma" panose="020B0604030504040204" pitchFamily="34" charset="0"/>
              </a:rPr>
              <a:t>EDA is a simple yet effective technique for data augmentation, which involves </a:t>
            </a:r>
            <a:r>
              <a:rPr lang="en-US" altLang="ko-KR" sz="1400" b="1" dirty="0">
                <a:latin typeface="Tahoma" panose="020B0604030504040204" pitchFamily="34" charset="0"/>
                <a:ea typeface="Tahoma" panose="020B0604030504040204" pitchFamily="34" charset="0"/>
                <a:cs typeface="Tahoma" panose="020B0604030504040204" pitchFamily="34" charset="0"/>
              </a:rPr>
              <a:t>synonym replacement(</a:t>
            </a:r>
            <a:r>
              <a:rPr lang="en-US" altLang="ko-KR" sz="1400" b="1" dirty="0" err="1">
                <a:latin typeface="Tahoma" panose="020B0604030504040204" pitchFamily="34" charset="0"/>
                <a:ea typeface="Tahoma" panose="020B0604030504040204" pitchFamily="34" charset="0"/>
                <a:cs typeface="Tahoma" panose="020B0604030504040204" pitchFamily="34" charset="0"/>
              </a:rPr>
              <a:t>sr</a:t>
            </a:r>
            <a:r>
              <a:rPr lang="en-US" altLang="ko-KR" sz="1400" b="1" dirty="0">
                <a:latin typeface="Tahoma" panose="020B0604030504040204" pitchFamily="34" charset="0"/>
                <a:ea typeface="Tahoma" panose="020B0604030504040204" pitchFamily="34" charset="0"/>
                <a:cs typeface="Tahoma" panose="020B0604030504040204" pitchFamily="34" charset="0"/>
              </a:rPr>
              <a:t>), random word deletion(</a:t>
            </a:r>
            <a:r>
              <a:rPr lang="en-US" altLang="ko-KR" sz="1400" b="1" dirty="0" err="1">
                <a:latin typeface="Tahoma" panose="020B0604030504040204" pitchFamily="34" charset="0"/>
                <a:ea typeface="Tahoma" panose="020B0604030504040204" pitchFamily="34" charset="0"/>
                <a:cs typeface="Tahoma" panose="020B0604030504040204" pitchFamily="34" charset="0"/>
              </a:rPr>
              <a:t>rd</a:t>
            </a:r>
            <a:r>
              <a:rPr lang="en-US" altLang="ko-KR" sz="1400" b="1" dirty="0">
                <a:latin typeface="Tahoma" panose="020B0604030504040204" pitchFamily="34" charset="0"/>
                <a:ea typeface="Tahoma" panose="020B0604030504040204" pitchFamily="34" charset="0"/>
                <a:cs typeface="Tahoma" panose="020B0604030504040204" pitchFamily="34" charset="0"/>
              </a:rPr>
              <a:t>), insertion(</a:t>
            </a:r>
            <a:r>
              <a:rPr lang="en-US" altLang="ko-KR" sz="1400" b="1" dirty="0" err="1">
                <a:latin typeface="Tahoma" panose="020B0604030504040204" pitchFamily="34" charset="0"/>
                <a:ea typeface="Tahoma" panose="020B0604030504040204" pitchFamily="34" charset="0"/>
                <a:cs typeface="Tahoma" panose="020B0604030504040204" pitchFamily="34" charset="0"/>
              </a:rPr>
              <a:t>ri</a:t>
            </a:r>
            <a:r>
              <a:rPr lang="en-US" altLang="ko-KR" sz="1400" b="1" dirty="0">
                <a:latin typeface="Tahoma" panose="020B0604030504040204" pitchFamily="34" charset="0"/>
                <a:ea typeface="Tahoma" panose="020B0604030504040204" pitchFamily="34" charset="0"/>
                <a:cs typeface="Tahoma" panose="020B0604030504040204" pitchFamily="34" charset="0"/>
              </a:rPr>
              <a:t>), and swapping(</a:t>
            </a:r>
            <a:r>
              <a:rPr lang="en-US" altLang="ko-KR" sz="1400" b="1" dirty="0" err="1">
                <a:latin typeface="Tahoma" panose="020B0604030504040204" pitchFamily="34" charset="0"/>
                <a:ea typeface="Tahoma" panose="020B0604030504040204" pitchFamily="34" charset="0"/>
                <a:cs typeface="Tahoma" panose="020B0604030504040204" pitchFamily="34" charset="0"/>
              </a:rPr>
              <a:t>rs</a:t>
            </a:r>
            <a:r>
              <a:rPr lang="en-US" altLang="ko-KR" sz="1400" b="1" dirty="0">
                <a:latin typeface="Tahoma" panose="020B0604030504040204" pitchFamily="34" charset="0"/>
                <a:ea typeface="Tahoma" panose="020B0604030504040204" pitchFamily="34" charset="0"/>
                <a:cs typeface="Tahoma" panose="020B0604030504040204" pitchFamily="34" charset="0"/>
              </a:rPr>
              <a:t>)</a:t>
            </a:r>
            <a:r>
              <a:rPr lang="en-US" altLang="ko-KR" sz="1400" dirty="0">
                <a:latin typeface="Tahoma" panose="020B0604030504040204" pitchFamily="34" charset="0"/>
                <a:ea typeface="Tahoma" panose="020B0604030504040204" pitchFamily="34" charset="0"/>
                <a:cs typeface="Tahoma" panose="020B0604030504040204" pitchFamily="34" charset="0"/>
              </a:rPr>
              <a:t>. (</a:t>
            </a:r>
            <a:r>
              <a:rPr lang="de-DE" altLang="ko-KR" sz="1400" dirty="0">
                <a:latin typeface="Tahoma" panose="020B0604030504040204" pitchFamily="34" charset="0"/>
                <a:ea typeface="Tahoma" panose="020B0604030504040204" pitchFamily="34" charset="0"/>
                <a:cs typeface="Tahoma" panose="020B0604030504040204" pitchFamily="34" charset="0"/>
              </a:rPr>
              <a:t>sr = 0.3, rd = 0.05, ri = 0.1, rs = 0.1)</a:t>
            </a:r>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algn="just"/>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1400" dirty="0">
                <a:latin typeface="Tahoma" panose="020B0604030504040204" pitchFamily="34" charset="0"/>
                <a:ea typeface="Tahoma" panose="020B0604030504040204" pitchFamily="34" charset="0"/>
                <a:cs typeface="Tahoma" panose="020B0604030504040204" pitchFamily="34" charset="0"/>
              </a:rPr>
              <a:t>3. GPT Combined with EDA:</a:t>
            </a:r>
          </a:p>
          <a:p>
            <a:pPr marL="742950" lvl="1" indent="-285750" algn="just">
              <a:buFont typeface="Wingdings" panose="05000000000000000000" pitchFamily="2" charset="2"/>
              <a:buChar char="ü"/>
            </a:pPr>
            <a:r>
              <a:rPr lang="en-US" altLang="ko-KR" sz="1400" dirty="0">
                <a:latin typeface="Tahoma" panose="020B0604030504040204" pitchFamily="34" charset="0"/>
                <a:ea typeface="Tahoma" panose="020B0604030504040204" pitchFamily="34" charset="0"/>
                <a:cs typeface="Tahoma" panose="020B0604030504040204" pitchFamily="34" charset="0"/>
              </a:rPr>
              <a:t>To introduce </a:t>
            </a:r>
            <a:r>
              <a:rPr lang="en-US" altLang="ko-KR" sz="1400" b="1" dirty="0">
                <a:latin typeface="Tahoma" panose="020B0604030504040204" pitchFamily="34" charset="0"/>
                <a:ea typeface="Tahoma" panose="020B0604030504040204" pitchFamily="34" charset="0"/>
                <a:cs typeface="Tahoma" panose="020B0604030504040204" pitchFamily="34" charset="0"/>
              </a:rPr>
              <a:t>additional noise</a:t>
            </a:r>
            <a:r>
              <a:rPr lang="en-US" altLang="ko-KR" sz="1400" dirty="0">
                <a:latin typeface="Tahoma" panose="020B0604030504040204" pitchFamily="34" charset="0"/>
                <a:ea typeface="Tahoma" panose="020B0604030504040204" pitchFamily="34" charset="0"/>
                <a:cs typeface="Tahoma" panose="020B0604030504040204" pitchFamily="34" charset="0"/>
              </a:rPr>
              <a:t>, we combined GPT-generated data with EDA.</a:t>
            </a:r>
          </a:p>
        </p:txBody>
      </p:sp>
      <p:sp>
        <p:nvSpPr>
          <p:cNvPr id="4" name="제목 1">
            <a:extLst>
              <a:ext uri="{FF2B5EF4-FFF2-40B4-BE49-F238E27FC236}">
                <a16:creationId xmlns:a16="http://schemas.microsoft.com/office/drawing/2014/main" id="{E8AFEF98-938A-5BDC-0459-2EF28B649352}"/>
              </a:ext>
            </a:extLst>
          </p:cNvPr>
          <p:cNvSpPr txBox="1">
            <a:spLocks/>
          </p:cNvSpPr>
          <p:nvPr/>
        </p:nvSpPr>
        <p:spPr>
          <a:xfrm>
            <a:off x="107504" y="764704"/>
            <a:ext cx="4680520" cy="423664"/>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algn="just"/>
            <a:r>
              <a:rPr lang="en-US" sz="2000" b="1" dirty="0">
                <a:latin typeface="Tahoma" panose="020B0604030504040204" pitchFamily="34" charset="0"/>
                <a:ea typeface="Tahoma" panose="020B0604030504040204" pitchFamily="34" charset="0"/>
                <a:cs typeface="Tahoma" panose="020B0604030504040204" pitchFamily="34" charset="0"/>
              </a:rPr>
              <a:t>5. Methodology – Synthetic Data</a:t>
            </a:r>
          </a:p>
        </p:txBody>
      </p:sp>
      <p:sp>
        <p:nvSpPr>
          <p:cNvPr id="3" name="TextBox 2">
            <a:extLst>
              <a:ext uri="{FF2B5EF4-FFF2-40B4-BE49-F238E27FC236}">
                <a16:creationId xmlns:a16="http://schemas.microsoft.com/office/drawing/2014/main" id="{4088CE9C-736C-27FC-05C9-19C700E52026}"/>
              </a:ext>
            </a:extLst>
          </p:cNvPr>
          <p:cNvSpPr txBox="1"/>
          <p:nvPr/>
        </p:nvSpPr>
        <p:spPr>
          <a:xfrm>
            <a:off x="323528" y="4918795"/>
            <a:ext cx="4680520" cy="415498"/>
          </a:xfrm>
          <a:prstGeom prst="rect">
            <a:avLst/>
          </a:prstGeom>
          <a:noFill/>
          <a:ln>
            <a:solidFill>
              <a:schemeClr val="tx1"/>
            </a:solidFill>
          </a:ln>
        </p:spPr>
        <p:txBody>
          <a:bodyPr wrap="square" rtlCol="0">
            <a:spAutoFit/>
          </a:bodyPr>
          <a:lstStyle/>
          <a:p>
            <a:r>
              <a:rPr lang="en-US" altLang="ko-KR" sz="1050" b="1" dirty="0">
                <a:latin typeface="Tahoma" panose="020B0604030504040204" pitchFamily="34" charset="0"/>
                <a:ea typeface="Tahoma" panose="020B0604030504040204" pitchFamily="34" charset="0"/>
                <a:cs typeface="Tahoma" panose="020B0604030504040204" pitchFamily="34" charset="0"/>
              </a:rPr>
              <a:t>Please rephrase the following paragraph </a:t>
            </a:r>
          </a:p>
          <a:p>
            <a:r>
              <a:rPr lang="en-US" altLang="ko-KR" sz="1050" b="1" dirty="0">
                <a:latin typeface="Tahoma" panose="020B0604030504040204" pitchFamily="34" charset="0"/>
                <a:ea typeface="Tahoma" panose="020B0604030504040204" pitchFamily="34" charset="0"/>
                <a:cs typeface="Tahoma" panose="020B0604030504040204" pitchFamily="34" charset="0"/>
              </a:rPr>
              <a:t>while strictly keeping the length of the text similar: {original MDA}</a:t>
            </a:r>
            <a:endParaRPr lang="ko-KR" altLang="en-US" sz="1050" b="1" dirty="0">
              <a:latin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19CBA5B9-8C26-7D2C-D1C9-54FE52682C9F}"/>
              </a:ext>
            </a:extLst>
          </p:cNvPr>
          <p:cNvSpPr txBox="1"/>
          <p:nvPr/>
        </p:nvSpPr>
        <p:spPr>
          <a:xfrm>
            <a:off x="323528" y="5373313"/>
            <a:ext cx="1929039" cy="1077218"/>
          </a:xfrm>
          <a:prstGeom prst="rect">
            <a:avLst/>
          </a:prstGeom>
          <a:noFill/>
          <a:ln>
            <a:solidFill>
              <a:schemeClr val="tx1"/>
            </a:solidFill>
          </a:ln>
        </p:spPr>
        <p:txBody>
          <a:bodyPr wrap="square" rtlCol="0">
            <a:spAutoFit/>
          </a:bodyPr>
          <a:lstStyle/>
          <a:p>
            <a:r>
              <a:rPr lang="en-US" altLang="ko-KR" sz="800" dirty="0">
                <a:latin typeface="맑은 고딕" panose="020B0503020000020004" pitchFamily="50" charset="-127"/>
                <a:ea typeface="맑은 고딕" panose="020B0503020000020004" pitchFamily="50" charset="-127"/>
                <a:cs typeface="Times New Roman" panose="02020603050405020304" pitchFamily="18" charset="0"/>
              </a:rPr>
              <a:t>if our products are not perceived as being effective at reducing the risk of covid transmission or if covid is determined to spread in ways other than through airborne transmission if we do not successfully anticipate market needs…</a:t>
            </a:r>
          </a:p>
          <a:p>
            <a:endParaRPr lang="en-US" altLang="ko-KR" sz="800" dirty="0">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6" name="TextBox 5">
            <a:extLst>
              <a:ext uri="{FF2B5EF4-FFF2-40B4-BE49-F238E27FC236}">
                <a16:creationId xmlns:a16="http://schemas.microsoft.com/office/drawing/2014/main" id="{D108CCCB-D7B9-E18F-3DE3-A430C22133E9}"/>
              </a:ext>
            </a:extLst>
          </p:cNvPr>
          <p:cNvSpPr txBox="1"/>
          <p:nvPr/>
        </p:nvSpPr>
        <p:spPr>
          <a:xfrm>
            <a:off x="3075009" y="5383815"/>
            <a:ext cx="1929039" cy="1077218"/>
          </a:xfrm>
          <a:prstGeom prst="rect">
            <a:avLst/>
          </a:prstGeom>
          <a:noFill/>
          <a:ln>
            <a:solidFill>
              <a:schemeClr val="tx1"/>
            </a:solidFill>
          </a:ln>
        </p:spPr>
        <p:txBody>
          <a:bodyPr wrap="square" rtlCol="0">
            <a:spAutoFit/>
          </a:bodyPr>
          <a:lstStyle/>
          <a:p>
            <a:r>
              <a:rPr lang="en-US" altLang="ko-KR" sz="800" dirty="0">
                <a:latin typeface="맑은 고딕" panose="020B0503020000020004" pitchFamily="50" charset="-127"/>
                <a:ea typeface="맑은 고딕" panose="020B0503020000020004" pitchFamily="50" charset="-127"/>
                <a:cs typeface="Times New Roman" panose="02020603050405020304" pitchFamily="18" charset="0"/>
              </a:rPr>
              <a:t>Our business may suffer if our products are not perceived as effective in reducing the risk of covid transmission or if covid spreads in other ways than through airborne transmission Failure to anticipate market needs…</a:t>
            </a:r>
          </a:p>
          <a:p>
            <a:r>
              <a:rPr lang="en-US" altLang="ko-KR" sz="800" dirty="0">
                <a:latin typeface="맑은 고딕" panose="020B0503020000020004" pitchFamily="50" charset="-127"/>
                <a:ea typeface="맑은 고딕" panose="020B0503020000020004" pitchFamily="50" charset="-127"/>
                <a:cs typeface="Times New Roman" panose="02020603050405020304" pitchFamily="18" charset="0"/>
              </a:rPr>
              <a:t> </a:t>
            </a:r>
          </a:p>
        </p:txBody>
      </p:sp>
      <p:cxnSp>
        <p:nvCxnSpPr>
          <p:cNvPr id="7" name="직선 화살표 연결선 6">
            <a:extLst>
              <a:ext uri="{FF2B5EF4-FFF2-40B4-BE49-F238E27FC236}">
                <a16:creationId xmlns:a16="http://schemas.microsoft.com/office/drawing/2014/main" id="{44A0477E-57FC-41E0-2D95-B134A8F5D051}"/>
              </a:ext>
            </a:extLst>
          </p:cNvPr>
          <p:cNvCxnSpPr>
            <a:cxnSpLocks/>
          </p:cNvCxnSpPr>
          <p:nvPr/>
        </p:nvCxnSpPr>
        <p:spPr>
          <a:xfrm>
            <a:off x="2483768" y="5922424"/>
            <a:ext cx="36004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3366771-A9BA-00A1-FB08-F3BB913559E9}"/>
              </a:ext>
            </a:extLst>
          </p:cNvPr>
          <p:cNvSpPr txBox="1"/>
          <p:nvPr/>
        </p:nvSpPr>
        <p:spPr>
          <a:xfrm>
            <a:off x="280318" y="6453336"/>
            <a:ext cx="2563490" cy="251817"/>
          </a:xfrm>
          <a:prstGeom prst="rect">
            <a:avLst/>
          </a:prstGeom>
          <a:noFill/>
        </p:spPr>
        <p:txBody>
          <a:bodyPr wrap="square" rtlCol="0">
            <a:spAutoFit/>
          </a:bodyPr>
          <a:lstStyle/>
          <a:p>
            <a:r>
              <a:rPr lang="en-US" altLang="ko-KR" sz="1000" dirty="0" err="1"/>
              <a:t>cik</a:t>
            </a:r>
            <a:r>
              <a:rPr lang="en-US" altLang="ko-KR" sz="1000" dirty="0"/>
              <a:t>: 1872356 </a:t>
            </a:r>
            <a:r>
              <a:rPr lang="en-US" altLang="ko-KR" sz="1000" dirty="0" err="1"/>
              <a:t>fyearq</a:t>
            </a:r>
            <a:r>
              <a:rPr lang="en-US" altLang="ko-KR" sz="1000" dirty="0"/>
              <a:t>: 2022 </a:t>
            </a:r>
            <a:r>
              <a:rPr lang="en-US" altLang="ko-KR" sz="1000" dirty="0" err="1"/>
              <a:t>fqtr</a:t>
            </a:r>
            <a:r>
              <a:rPr lang="en-US" altLang="ko-KR" sz="1000" dirty="0"/>
              <a:t>: 4</a:t>
            </a:r>
            <a:endParaRPr lang="ko-KR" altLang="en-US" sz="1000" dirty="0"/>
          </a:p>
        </p:txBody>
      </p:sp>
      <p:sp>
        <p:nvSpPr>
          <p:cNvPr id="12" name="제목 1">
            <a:extLst>
              <a:ext uri="{FF2B5EF4-FFF2-40B4-BE49-F238E27FC236}">
                <a16:creationId xmlns:a16="http://schemas.microsoft.com/office/drawing/2014/main" id="{6AE2A030-C6FB-7521-0628-7D674C1863B4}"/>
              </a:ext>
            </a:extLst>
          </p:cNvPr>
          <p:cNvSpPr txBox="1">
            <a:spLocks/>
          </p:cNvSpPr>
          <p:nvPr/>
        </p:nvSpPr>
        <p:spPr>
          <a:xfrm>
            <a:off x="5292080" y="4991314"/>
            <a:ext cx="3456384" cy="1390014"/>
          </a:xfrm>
          <a:prstGeom prst="rect">
            <a:avLst/>
          </a:prstGeom>
        </p:spPr>
        <p:style>
          <a:lnRef idx="2">
            <a:schemeClr val="dk1"/>
          </a:lnRef>
          <a:fillRef idx="1">
            <a:schemeClr val="lt1"/>
          </a:fillRef>
          <a:effectRef idx="0">
            <a:schemeClr val="dk1"/>
          </a:effectRef>
          <a:fontRef idx="minor">
            <a:schemeClr val="dk1"/>
          </a:fontRef>
        </p:style>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algn="just"/>
            <a:r>
              <a:rPr lang="en-US" altLang="ko-KR" sz="1200" dirty="0">
                <a:latin typeface="Tahoma" panose="020B0604030504040204" pitchFamily="34" charset="0"/>
                <a:ea typeface="Tahoma" panose="020B0604030504040204" pitchFamily="34" charset="0"/>
                <a:cs typeface="Tahoma" panose="020B0604030504040204" pitchFamily="34" charset="0"/>
              </a:rPr>
              <a:t>Change in the proportion of bankrupt data:</a:t>
            </a:r>
          </a:p>
          <a:p>
            <a:pPr algn="just"/>
            <a:endParaRPr lang="en-US" altLang="ko-KR" sz="12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1200" dirty="0">
                <a:latin typeface="Tahoma" panose="020B0604030504040204" pitchFamily="34" charset="0"/>
                <a:ea typeface="Tahoma" panose="020B0604030504040204" pitchFamily="34" charset="0"/>
                <a:cs typeface="Tahoma" panose="020B0604030504040204" pitchFamily="34" charset="0"/>
              </a:rPr>
              <a:t>GPT(1) and EDA(2): 1% &gt; </a:t>
            </a:r>
            <a:r>
              <a:rPr lang="en-US" altLang="ko-KR" sz="1200" b="1" dirty="0">
                <a:latin typeface="Tahoma" panose="020B0604030504040204" pitchFamily="34" charset="0"/>
                <a:ea typeface="Tahoma" panose="020B0604030504040204" pitchFamily="34" charset="0"/>
                <a:cs typeface="Tahoma" panose="020B0604030504040204" pitchFamily="34" charset="0"/>
              </a:rPr>
              <a:t>21%</a:t>
            </a:r>
            <a:r>
              <a:rPr lang="en-US" altLang="ko-KR" sz="1200" dirty="0">
                <a:latin typeface="Tahoma" panose="020B0604030504040204" pitchFamily="34" charset="0"/>
                <a:ea typeface="Tahoma" panose="020B0604030504040204" pitchFamily="34" charset="0"/>
                <a:cs typeface="Tahoma" panose="020B0604030504040204" pitchFamily="34" charset="0"/>
              </a:rPr>
              <a:t> </a:t>
            </a:r>
          </a:p>
          <a:p>
            <a:pPr algn="just"/>
            <a:r>
              <a:rPr lang="en-US" altLang="ko-KR" sz="1200" dirty="0">
                <a:latin typeface="Tahoma" panose="020B0604030504040204" pitchFamily="34" charset="0"/>
                <a:ea typeface="Tahoma" panose="020B0604030504040204" pitchFamily="34" charset="0"/>
                <a:cs typeface="Tahoma" panose="020B0604030504040204" pitchFamily="34" charset="0"/>
              </a:rPr>
              <a:t>(1 sample to 25 samples)</a:t>
            </a:r>
          </a:p>
          <a:p>
            <a:pPr algn="just"/>
            <a:endParaRPr lang="en-US" altLang="ko-KR" sz="12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1200" dirty="0">
                <a:latin typeface="Tahoma" panose="020B0604030504040204" pitchFamily="34" charset="0"/>
                <a:ea typeface="Tahoma" panose="020B0604030504040204" pitchFamily="34" charset="0"/>
                <a:cs typeface="Tahoma" panose="020B0604030504040204" pitchFamily="34" charset="0"/>
              </a:rPr>
              <a:t>GPT+EDA(3): 1% &gt; </a:t>
            </a:r>
            <a:r>
              <a:rPr lang="en-US" altLang="ko-KR" sz="1200" b="1" dirty="0">
                <a:latin typeface="Tahoma" panose="020B0604030504040204" pitchFamily="34" charset="0"/>
                <a:ea typeface="Tahoma" panose="020B0604030504040204" pitchFamily="34" charset="0"/>
                <a:cs typeface="Tahoma" panose="020B0604030504040204" pitchFamily="34" charset="0"/>
              </a:rPr>
              <a:t>44%</a:t>
            </a:r>
            <a:r>
              <a:rPr lang="en-US" altLang="ko-KR" sz="1200" dirty="0">
                <a:latin typeface="Tahoma" panose="020B0604030504040204" pitchFamily="34" charset="0"/>
                <a:ea typeface="Tahoma" panose="020B0604030504040204" pitchFamily="34" charset="0"/>
                <a:cs typeface="Tahoma" panose="020B0604030504040204" pitchFamily="34" charset="0"/>
              </a:rPr>
              <a:t> </a:t>
            </a:r>
          </a:p>
          <a:p>
            <a:pPr algn="just"/>
            <a:r>
              <a:rPr lang="en-US" altLang="ko-KR" sz="1200" dirty="0">
                <a:latin typeface="Tahoma" panose="020B0604030504040204" pitchFamily="34" charset="0"/>
                <a:ea typeface="Tahoma" panose="020B0604030504040204" pitchFamily="34" charset="0"/>
                <a:cs typeface="Tahoma" panose="020B0604030504040204" pitchFamily="34" charset="0"/>
              </a:rPr>
              <a:t>(1 to</a:t>
            </a:r>
            <a:r>
              <a:rPr lang="ko-KR" altLang="en-US" sz="1200" dirty="0">
                <a:latin typeface="Tahoma" panose="020B0604030504040204" pitchFamily="34" charset="0"/>
                <a:ea typeface="Tahoma" panose="020B0604030504040204" pitchFamily="34" charset="0"/>
                <a:cs typeface="Tahoma" panose="020B0604030504040204" pitchFamily="34" charset="0"/>
              </a:rPr>
              <a:t> </a:t>
            </a:r>
            <a:r>
              <a:rPr lang="en-US" altLang="ko-KR" sz="1200" dirty="0">
                <a:latin typeface="Tahoma" panose="020B0604030504040204" pitchFamily="34" charset="0"/>
                <a:ea typeface="Tahoma" panose="020B0604030504040204" pitchFamily="34" charset="0"/>
                <a:cs typeface="Tahoma" panose="020B0604030504040204" pitchFamily="34" charset="0"/>
              </a:rPr>
              <a:t>25 GPT × 3 EDA)</a:t>
            </a:r>
          </a:p>
        </p:txBody>
      </p:sp>
    </p:spTree>
    <p:extLst>
      <p:ext uri="{BB962C8B-B14F-4D97-AF65-F5344CB8AC3E}">
        <p14:creationId xmlns:p14="http://schemas.microsoft.com/office/powerpoint/2010/main" val="882692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D5CD4-D0F1-F918-4FBB-D748F939AC13}"/>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제목 1">
                <a:extLst>
                  <a:ext uri="{FF2B5EF4-FFF2-40B4-BE49-F238E27FC236}">
                    <a16:creationId xmlns:a16="http://schemas.microsoft.com/office/drawing/2014/main" id="{CA19C214-17CF-836C-DF50-0DF60604F905}"/>
                  </a:ext>
                </a:extLst>
              </p:cNvPr>
              <p:cNvSpPr txBox="1">
                <a:spLocks/>
              </p:cNvSpPr>
              <p:nvPr/>
            </p:nvSpPr>
            <p:spPr>
              <a:xfrm>
                <a:off x="503548" y="1556792"/>
                <a:ext cx="8136904" cy="3168352"/>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algn="just"/>
                <a:r>
                  <a:rPr lang="en-US" altLang="ko-KR" sz="1400" dirty="0">
                    <a:latin typeface="Tahoma" panose="020B0604030504040204" pitchFamily="34" charset="0"/>
                    <a:ea typeface="Tahoma" panose="020B0604030504040204" pitchFamily="34" charset="0"/>
                    <a:cs typeface="Tahoma" panose="020B0604030504040204" pitchFamily="34" charset="0"/>
                  </a:rPr>
                  <a:t>4. Focal loss function:</a:t>
                </a:r>
              </a:p>
              <a:p>
                <a:pPr algn="just"/>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marL="742950" lvl="1" indent="-285750" algn="just">
                  <a:buFont typeface="Wingdings" panose="05000000000000000000" pitchFamily="2" charset="2"/>
                  <a:buChar char="ü"/>
                </a:pPr>
                <a:r>
                  <a:rPr lang="en-US" altLang="ko-KR" sz="1400" dirty="0">
                    <a:latin typeface="Tahoma" panose="020B0604030504040204" pitchFamily="34" charset="0"/>
                    <a:ea typeface="Tahoma" panose="020B0604030504040204" pitchFamily="34" charset="0"/>
                    <a:cs typeface="Tahoma" panose="020B0604030504040204" pitchFamily="34" charset="0"/>
                  </a:rPr>
                  <a:t>Traditional cross-entropy loss, widely used in tasks like default prediction. This </a:t>
                </a:r>
                <a:r>
                  <a:rPr lang="en-US" altLang="ko-KR" sz="1400" b="1" dirty="0">
                    <a:latin typeface="Tahoma" panose="020B0604030504040204" pitchFamily="34" charset="0"/>
                    <a:ea typeface="Tahoma" panose="020B0604030504040204" pitchFamily="34" charset="0"/>
                    <a:cs typeface="Tahoma" panose="020B0604030504040204" pitchFamily="34" charset="0"/>
                  </a:rPr>
                  <a:t>approach may be less effective</a:t>
                </a:r>
                <a:r>
                  <a:rPr lang="en-US" altLang="ko-KR" sz="1400" dirty="0">
                    <a:latin typeface="Tahoma" panose="020B0604030504040204" pitchFamily="34" charset="0"/>
                    <a:ea typeface="Tahoma" panose="020B0604030504040204" pitchFamily="34" charset="0"/>
                    <a:cs typeface="Tahoma" panose="020B0604030504040204" pitchFamily="34" charset="0"/>
                  </a:rPr>
                  <a:t> in scenarios where </a:t>
                </a:r>
                <a:r>
                  <a:rPr lang="en-US" altLang="ko-KR" sz="1400" b="1" dirty="0">
                    <a:latin typeface="Tahoma" panose="020B0604030504040204" pitchFamily="34" charset="0"/>
                    <a:ea typeface="Tahoma" panose="020B0604030504040204" pitchFamily="34" charset="0"/>
                    <a:cs typeface="Tahoma" panose="020B0604030504040204" pitchFamily="34" charset="0"/>
                  </a:rPr>
                  <a:t>data imbalance </a:t>
                </a:r>
                <a:r>
                  <a:rPr lang="en-US" altLang="ko-KR" sz="1400" dirty="0">
                    <a:latin typeface="Tahoma" panose="020B0604030504040204" pitchFamily="34" charset="0"/>
                    <a:ea typeface="Tahoma" panose="020B0604030504040204" pitchFamily="34" charset="0"/>
                    <a:cs typeface="Tahoma" panose="020B0604030504040204" pitchFamily="34" charset="0"/>
                  </a:rPr>
                  <a:t>and sample simplicity are significant issues. </a:t>
                </a:r>
              </a:p>
              <a:p>
                <a:pPr lvl="1" algn="just"/>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marL="742950" lvl="1" indent="-285750" algn="just">
                  <a:buFont typeface="Wingdings" panose="05000000000000000000" pitchFamily="2" charset="2"/>
                  <a:buChar char="ü"/>
                </a:pPr>
                <a:r>
                  <a:rPr lang="en-US" altLang="ko-KR" sz="1400" dirty="0">
                    <a:latin typeface="Tahoma" panose="020B0604030504040204" pitchFamily="34" charset="0"/>
                    <a:ea typeface="Tahoma" panose="020B0604030504040204" pitchFamily="34" charset="0"/>
                    <a:cs typeface="Tahoma" panose="020B0604030504040204" pitchFamily="34" charset="0"/>
                  </a:rPr>
                  <a:t>The Focal Loss, introduced by Lin et al. (2017), addresses imbalanced classification by assigning </a:t>
                </a:r>
                <a:r>
                  <a:rPr lang="en-US" altLang="ko-KR" sz="1400" b="1" dirty="0">
                    <a:latin typeface="Tahoma" panose="020B0604030504040204" pitchFamily="34" charset="0"/>
                    <a:ea typeface="Tahoma" panose="020B0604030504040204" pitchFamily="34" charset="0"/>
                    <a:cs typeface="Tahoma" panose="020B0604030504040204" pitchFamily="34" charset="0"/>
                  </a:rPr>
                  <a:t>greater weight to hard-to-classify </a:t>
                </a:r>
                <a:r>
                  <a:rPr lang="en-US" altLang="ko-KR" sz="1400" dirty="0">
                    <a:latin typeface="Tahoma" panose="020B0604030504040204" pitchFamily="34" charset="0"/>
                    <a:ea typeface="Tahoma" panose="020B0604030504040204" pitchFamily="34" charset="0"/>
                    <a:cs typeface="Tahoma" panose="020B0604030504040204" pitchFamily="34" charset="0"/>
                  </a:rPr>
                  <a:t>cases while </a:t>
                </a:r>
                <a:r>
                  <a:rPr lang="en-US" altLang="ko-KR" sz="1400" b="1" dirty="0">
                    <a:latin typeface="Tahoma" panose="020B0604030504040204" pitchFamily="34" charset="0"/>
                    <a:ea typeface="Tahoma" panose="020B0604030504040204" pitchFamily="34" charset="0"/>
                    <a:cs typeface="Tahoma" panose="020B0604030504040204" pitchFamily="34" charset="0"/>
                  </a:rPr>
                  <a:t>reducing the impact of easily classified ones</a:t>
                </a:r>
                <a:r>
                  <a:rPr lang="en-US" altLang="ko-KR" sz="1400" dirty="0">
                    <a:latin typeface="Tahoma" panose="020B0604030504040204" pitchFamily="34" charset="0"/>
                    <a:ea typeface="Tahoma" panose="020B0604030504040204" pitchFamily="34" charset="0"/>
                    <a:cs typeface="Tahoma" panose="020B0604030504040204" pitchFamily="34" charset="0"/>
                  </a:rPr>
                  <a:t>.</a:t>
                </a:r>
              </a:p>
              <a:p>
                <a:pPr marL="742950" lvl="1" indent="-285750" algn="just">
                  <a:buFont typeface="Wingdings" panose="05000000000000000000" pitchFamily="2" charset="2"/>
                  <a:buChar char="ü"/>
                </a:pPr>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marL="742950" lvl="1" indent="-285750" algn="just">
                  <a:buFont typeface="Wingdings" panose="05000000000000000000" pitchFamily="2" charset="2"/>
                  <a:buChar char="ü"/>
                </a:pPr>
                <a:r>
                  <a:rPr lang="en-US" altLang="ko-KR" sz="1400" dirty="0">
                    <a:latin typeface="Tahoma" panose="020B0604030504040204" pitchFamily="34" charset="0"/>
                    <a:ea typeface="Tahoma" panose="020B0604030504040204" pitchFamily="34" charset="0"/>
                    <a:cs typeface="Tahoma" panose="020B0604030504040204" pitchFamily="34" charset="0"/>
                  </a:rPr>
                  <a:t>This </a:t>
                </a:r>
                <a:r>
                  <a:rPr lang="en-US" altLang="ko-KR" sz="1400" b="1" dirty="0">
                    <a:latin typeface="Tahoma" panose="020B0604030504040204" pitchFamily="34" charset="0"/>
                    <a:ea typeface="Tahoma" panose="020B0604030504040204" pitchFamily="34" charset="0"/>
                    <a:cs typeface="Tahoma" panose="020B0604030504040204" pitchFamily="34" charset="0"/>
                  </a:rPr>
                  <a:t>characteristic aligns closely </a:t>
                </a:r>
                <a:r>
                  <a:rPr lang="en-US" altLang="ko-KR" sz="1400" dirty="0">
                    <a:latin typeface="Tahoma" panose="020B0604030504040204" pitchFamily="34" charset="0"/>
                    <a:ea typeface="Tahoma" panose="020B0604030504040204" pitchFamily="34" charset="0"/>
                    <a:cs typeface="Tahoma" panose="020B0604030504040204" pitchFamily="34" charset="0"/>
                  </a:rPr>
                  <a:t>with the challenges present in our research data. </a:t>
                </a:r>
              </a:p>
              <a:p>
                <a:pPr marL="742950" lvl="1" indent="-285750" algn="just">
                  <a:buFont typeface="Wingdings" panose="05000000000000000000" pitchFamily="2" charset="2"/>
                  <a:buChar char="ü"/>
                </a:pPr>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marL="742950" lvl="1" indent="-285750" algn="just">
                  <a:buFont typeface="Wingdings" panose="05000000000000000000" pitchFamily="2" charset="2"/>
                  <a:buChar char="ü"/>
                </a:pPr>
                <a:r>
                  <a:rPr lang="en-US" altLang="ko-KR" sz="1400" dirty="0">
                    <a:latin typeface="Tahoma" panose="020B0604030504040204" pitchFamily="34" charset="0"/>
                    <a:ea typeface="Tahoma" panose="020B0604030504040204" pitchFamily="34" charset="0"/>
                    <a:cs typeface="Tahoma" panose="020B0604030504040204" pitchFamily="34" charset="0"/>
                  </a:rPr>
                  <a:t>Our goal is to investigate whether applying focal loss can effectively enhance the performance of corporate default prediction models by better handling the class imbalance.</a:t>
                </a:r>
              </a:p>
              <a:p>
                <a:pPr algn="just"/>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algn="just"/>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algn="just"/>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1400" dirty="0">
                    <a:latin typeface="Tahoma" panose="020B0604030504040204" pitchFamily="34" charset="0"/>
                    <a:ea typeface="Tahoma" panose="020B0604030504040204" pitchFamily="34" charset="0"/>
                    <a:cs typeface="Tahoma" panose="020B0604030504040204" pitchFamily="34" charset="0"/>
                  </a:rPr>
                  <a:t>Cross-Entropy Loss:</a:t>
                </a:r>
              </a:p>
              <a:p>
                <a:pPr algn="just"/>
                <a:r>
                  <a:rPr lang="en-US" altLang="ko-KR" sz="1400" b="0" dirty="0">
                    <a:ea typeface="Tahoma" panose="020B0604030504040204" pitchFamily="34" charset="0"/>
                    <a:cs typeface="Tahoma" panose="020B0604030504040204" pitchFamily="34" charset="0"/>
                  </a:rPr>
                  <a:t>	</a:t>
                </a:r>
                <a14:m>
                  <m:oMath xmlns:m="http://schemas.openxmlformats.org/officeDocument/2006/math">
                    <m:r>
                      <a:rPr lang="en-US" altLang="ko-KR" sz="1400" b="0" i="1" smtClean="0">
                        <a:latin typeface="Cambria Math" panose="02040503050406030204" pitchFamily="18" charset="0"/>
                        <a:ea typeface="Tahoma" panose="020B0604030504040204" pitchFamily="34" charset="0"/>
                        <a:cs typeface="Tahoma" panose="020B0604030504040204" pitchFamily="34" charset="0"/>
                      </a:rPr>
                      <m:t>𝐶𝐸</m:t>
                    </m:r>
                    <m:d>
                      <m:dPr>
                        <m:ctrlPr>
                          <a:rPr lang="en-US" altLang="ko-KR" sz="1400" b="0" i="1" smtClean="0">
                            <a:latin typeface="Cambria Math" panose="02040503050406030204" pitchFamily="18" charset="0"/>
                            <a:ea typeface="Tahoma" panose="020B0604030504040204" pitchFamily="34" charset="0"/>
                            <a:cs typeface="Tahoma" panose="020B0604030504040204" pitchFamily="34" charset="0"/>
                          </a:rPr>
                        </m:ctrlPr>
                      </m:dPr>
                      <m:e>
                        <m:sSub>
                          <m:sSubPr>
                            <m:ctrlPr>
                              <a:rPr lang="en-US" altLang="ko-KR" sz="1400" b="0" i="1" smtClean="0">
                                <a:latin typeface="Cambria Math" panose="02040503050406030204" pitchFamily="18" charset="0"/>
                                <a:ea typeface="Tahoma" panose="020B0604030504040204" pitchFamily="34" charset="0"/>
                                <a:cs typeface="Tahoma" panose="020B0604030504040204" pitchFamily="34" charset="0"/>
                              </a:rPr>
                            </m:ctrlPr>
                          </m:sSubPr>
                          <m:e>
                            <m:r>
                              <a:rPr lang="en-US" altLang="ko-KR" sz="1400" b="0" i="1" smtClean="0">
                                <a:latin typeface="Cambria Math" panose="02040503050406030204" pitchFamily="18" charset="0"/>
                                <a:ea typeface="Tahoma" panose="020B0604030504040204" pitchFamily="34" charset="0"/>
                                <a:cs typeface="Tahoma" panose="020B0604030504040204" pitchFamily="34" charset="0"/>
                              </a:rPr>
                              <m:t>𝑝</m:t>
                            </m:r>
                          </m:e>
                          <m:sub>
                            <m:r>
                              <a:rPr lang="en-US" altLang="ko-KR" sz="1400" b="0" i="1" smtClean="0">
                                <a:latin typeface="Cambria Math" panose="02040503050406030204" pitchFamily="18" charset="0"/>
                                <a:ea typeface="Tahoma" panose="020B0604030504040204" pitchFamily="34" charset="0"/>
                                <a:cs typeface="Tahoma" panose="020B0604030504040204" pitchFamily="34" charset="0"/>
                              </a:rPr>
                              <m:t>𝑡</m:t>
                            </m:r>
                          </m:sub>
                        </m:sSub>
                      </m:e>
                    </m:d>
                    <m:r>
                      <a:rPr lang="en-US" altLang="ko-KR" sz="1400" b="0" i="1" smtClean="0">
                        <a:latin typeface="Cambria Math" panose="02040503050406030204" pitchFamily="18" charset="0"/>
                        <a:ea typeface="Tahoma" panose="020B0604030504040204" pitchFamily="34" charset="0"/>
                        <a:cs typeface="Tahoma" panose="020B0604030504040204" pitchFamily="34" charset="0"/>
                      </a:rPr>
                      <m:t> </m:t>
                    </m:r>
                    <m:r>
                      <a:rPr lang="en-US" altLang="ko-KR" sz="1400" b="0" i="1" smtClean="0">
                        <a:latin typeface="Cambria Math" panose="02040503050406030204" pitchFamily="18" charset="0"/>
                        <a:ea typeface="Cambria Math" panose="02040503050406030204" pitchFamily="18" charset="0"/>
                        <a:cs typeface="Tahoma" panose="020B0604030504040204" pitchFamily="34" charset="0"/>
                      </a:rPr>
                      <m:t>= −</m:t>
                    </m:r>
                    <m:r>
                      <m:rPr>
                        <m:sty m:val="p"/>
                      </m:rPr>
                      <a:rPr lang="en-US" altLang="ko-KR" sz="1400" b="0" i="0" smtClean="0">
                        <a:latin typeface="Cambria Math" panose="02040503050406030204" pitchFamily="18" charset="0"/>
                        <a:ea typeface="Cambria Math" panose="02040503050406030204" pitchFamily="18" charset="0"/>
                        <a:cs typeface="Tahoma" panose="020B0604030504040204" pitchFamily="34" charset="0"/>
                      </a:rPr>
                      <m:t>log</m:t>
                    </m:r>
                    <m:r>
                      <a:rPr lang="en-US" altLang="ko-KR" sz="1400" b="0" i="1" smtClean="0">
                        <a:latin typeface="Cambria Math" panose="02040503050406030204" pitchFamily="18" charset="0"/>
                        <a:ea typeface="Cambria Math" panose="02040503050406030204" pitchFamily="18" charset="0"/>
                        <a:cs typeface="Tahoma" panose="020B0604030504040204" pitchFamily="34" charset="0"/>
                      </a:rPr>
                      <m:t>⁡(</m:t>
                    </m:r>
                    <m:sSub>
                      <m:sSubPr>
                        <m:ctrlPr>
                          <a:rPr lang="en-US" altLang="ko-KR" sz="1400" i="1">
                            <a:latin typeface="Cambria Math" panose="02040503050406030204" pitchFamily="18" charset="0"/>
                            <a:ea typeface="Tahoma" panose="020B0604030504040204" pitchFamily="34" charset="0"/>
                            <a:cs typeface="Tahoma" panose="020B0604030504040204" pitchFamily="34" charset="0"/>
                          </a:rPr>
                        </m:ctrlPr>
                      </m:sSubPr>
                      <m:e>
                        <m:r>
                          <a:rPr lang="en-US" altLang="ko-KR" sz="1400" i="1">
                            <a:latin typeface="Cambria Math" panose="02040503050406030204" pitchFamily="18" charset="0"/>
                            <a:ea typeface="Tahoma" panose="020B0604030504040204" pitchFamily="34" charset="0"/>
                            <a:cs typeface="Tahoma" panose="020B0604030504040204" pitchFamily="34" charset="0"/>
                          </a:rPr>
                          <m:t>𝑝</m:t>
                        </m:r>
                      </m:e>
                      <m:sub>
                        <m:r>
                          <a:rPr lang="en-US" altLang="ko-KR" sz="1400" i="1">
                            <a:latin typeface="Cambria Math" panose="02040503050406030204" pitchFamily="18" charset="0"/>
                            <a:ea typeface="Tahoma" panose="020B0604030504040204" pitchFamily="34" charset="0"/>
                            <a:cs typeface="Tahoma" panose="020B0604030504040204" pitchFamily="34" charset="0"/>
                          </a:rPr>
                          <m:t>𝑡</m:t>
                        </m:r>
                      </m:sub>
                    </m:sSub>
                    <m:r>
                      <a:rPr lang="en-US" altLang="ko-KR" sz="1400" b="0" i="0" smtClean="0">
                        <a:latin typeface="Cambria Math" panose="02040503050406030204" pitchFamily="18" charset="0"/>
                        <a:ea typeface="Tahoma" panose="020B0604030504040204" pitchFamily="34" charset="0"/>
                        <a:cs typeface="Tahoma" panose="020B0604030504040204" pitchFamily="34" charset="0"/>
                      </a:rPr>
                      <m:t>)</m:t>
                    </m:r>
                  </m:oMath>
                </a14:m>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algn="just"/>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1400" dirty="0">
                    <a:latin typeface="Tahoma" panose="020B0604030504040204" pitchFamily="34" charset="0"/>
                    <a:ea typeface="Tahoma" panose="020B0604030504040204" pitchFamily="34" charset="0"/>
                    <a:cs typeface="Tahoma" panose="020B0604030504040204" pitchFamily="34" charset="0"/>
                  </a:rPr>
                  <a:t>Focal Loss:</a:t>
                </a:r>
              </a:p>
              <a:p>
                <a:pPr algn="just"/>
                <a:r>
                  <a:rPr lang="en-US" altLang="ko-KR" sz="1400" b="0" dirty="0">
                    <a:ea typeface="Tahoma" panose="020B0604030504040204" pitchFamily="34" charset="0"/>
                    <a:cs typeface="Tahoma" panose="020B0604030504040204" pitchFamily="34" charset="0"/>
                  </a:rPr>
                  <a:t>	</a:t>
                </a:r>
                <a14:m>
                  <m:oMath xmlns:m="http://schemas.openxmlformats.org/officeDocument/2006/math">
                    <m:r>
                      <a:rPr lang="en-US" altLang="ko-KR" sz="1400" b="0" i="1" smtClean="0">
                        <a:latin typeface="Cambria Math" panose="02040503050406030204" pitchFamily="18" charset="0"/>
                        <a:ea typeface="Tahoma" panose="020B0604030504040204" pitchFamily="34" charset="0"/>
                        <a:cs typeface="Tahoma" panose="020B0604030504040204" pitchFamily="34" charset="0"/>
                      </a:rPr>
                      <m:t>𝐹𝐿</m:t>
                    </m:r>
                    <m:d>
                      <m:dPr>
                        <m:ctrlPr>
                          <a:rPr lang="en-US" altLang="ko-KR" sz="1400" b="0" i="1" smtClean="0">
                            <a:latin typeface="Cambria Math" panose="02040503050406030204" pitchFamily="18" charset="0"/>
                            <a:ea typeface="Tahoma" panose="020B0604030504040204" pitchFamily="34" charset="0"/>
                            <a:cs typeface="Tahoma" panose="020B0604030504040204" pitchFamily="34" charset="0"/>
                          </a:rPr>
                        </m:ctrlPr>
                      </m:dPr>
                      <m:e>
                        <m:sSub>
                          <m:sSubPr>
                            <m:ctrlPr>
                              <a:rPr lang="en-US" altLang="ko-KR" sz="1400" i="1">
                                <a:latin typeface="Cambria Math" panose="02040503050406030204" pitchFamily="18" charset="0"/>
                                <a:ea typeface="Tahoma" panose="020B0604030504040204" pitchFamily="34" charset="0"/>
                                <a:cs typeface="Tahoma" panose="020B0604030504040204" pitchFamily="34" charset="0"/>
                              </a:rPr>
                            </m:ctrlPr>
                          </m:sSubPr>
                          <m:e>
                            <m:r>
                              <a:rPr lang="en-US" altLang="ko-KR" sz="1400" i="1">
                                <a:latin typeface="Cambria Math" panose="02040503050406030204" pitchFamily="18" charset="0"/>
                                <a:ea typeface="Tahoma" panose="020B0604030504040204" pitchFamily="34" charset="0"/>
                                <a:cs typeface="Tahoma" panose="020B0604030504040204" pitchFamily="34" charset="0"/>
                              </a:rPr>
                              <m:t>𝑝</m:t>
                            </m:r>
                          </m:e>
                          <m:sub>
                            <m:r>
                              <a:rPr lang="en-US" altLang="ko-KR" sz="1400" i="1">
                                <a:latin typeface="Cambria Math" panose="02040503050406030204" pitchFamily="18" charset="0"/>
                                <a:ea typeface="Tahoma" panose="020B0604030504040204" pitchFamily="34" charset="0"/>
                                <a:cs typeface="Tahoma" panose="020B0604030504040204" pitchFamily="34" charset="0"/>
                              </a:rPr>
                              <m:t>𝑡</m:t>
                            </m:r>
                          </m:sub>
                        </m:sSub>
                      </m:e>
                    </m:d>
                    <m:r>
                      <a:rPr lang="en-US" altLang="ko-KR" sz="1400" b="0" i="1" smtClean="0">
                        <a:latin typeface="Cambria Math" panose="02040503050406030204" pitchFamily="18" charset="0"/>
                        <a:ea typeface="Tahoma" panose="020B0604030504040204" pitchFamily="34" charset="0"/>
                        <a:cs typeface="Tahoma" panose="020B0604030504040204" pitchFamily="34" charset="0"/>
                      </a:rPr>
                      <m:t> </m:t>
                    </m:r>
                    <m:r>
                      <a:rPr lang="en-US" altLang="ko-KR" sz="1400" b="0" i="1" smtClean="0">
                        <a:latin typeface="Cambria Math" panose="02040503050406030204" pitchFamily="18" charset="0"/>
                        <a:ea typeface="Cambria Math" panose="02040503050406030204" pitchFamily="18" charset="0"/>
                        <a:cs typeface="Tahoma" panose="020B0604030504040204" pitchFamily="34" charset="0"/>
                      </a:rPr>
                      <m:t>=</m:t>
                    </m:r>
                    <m:func>
                      <m:funcPr>
                        <m:ctrlPr>
                          <a:rPr lang="en-US" altLang="ko-KR" sz="1400" b="0" i="1" smtClean="0">
                            <a:latin typeface="Cambria Math" panose="02040503050406030204" pitchFamily="18" charset="0"/>
                            <a:ea typeface="Cambria Math" panose="02040503050406030204" pitchFamily="18" charset="0"/>
                            <a:cs typeface="Tahoma" panose="020B0604030504040204" pitchFamily="34" charset="0"/>
                          </a:rPr>
                        </m:ctrlPr>
                      </m:funcPr>
                      <m:fName>
                        <m:r>
                          <a:rPr lang="en-US" altLang="ko-KR" sz="1400" b="0" i="1" smtClean="0">
                            <a:latin typeface="Cambria Math" panose="02040503050406030204" pitchFamily="18" charset="0"/>
                            <a:ea typeface="Cambria Math" panose="02040503050406030204" pitchFamily="18" charset="0"/>
                            <a:cs typeface="Tahoma" panose="020B0604030504040204" pitchFamily="34" charset="0"/>
                          </a:rPr>
                          <m:t> </m:t>
                        </m:r>
                      </m:fName>
                      <m:e>
                        <m:sSup>
                          <m:sSupPr>
                            <m:ctrlPr>
                              <a:rPr lang="en-US" altLang="ko-KR" sz="1400" b="0" i="1" smtClean="0">
                                <a:latin typeface="Cambria Math" panose="02040503050406030204" pitchFamily="18" charset="0"/>
                                <a:ea typeface="Tahoma" panose="020B0604030504040204" pitchFamily="34" charset="0"/>
                                <a:cs typeface="Tahoma" panose="020B0604030504040204" pitchFamily="34" charset="0"/>
                              </a:rPr>
                            </m:ctrlPr>
                          </m:sSupPr>
                          <m:e>
                            <m:r>
                              <a:rPr lang="en-US" altLang="ko-KR" sz="1400" b="0" i="1" smtClean="0">
                                <a:latin typeface="Cambria Math" panose="02040503050406030204" pitchFamily="18" charset="0"/>
                                <a:ea typeface="Tahoma" panose="020B0604030504040204" pitchFamily="34" charset="0"/>
                                <a:cs typeface="Tahoma" panose="020B0604030504040204" pitchFamily="34" charset="0"/>
                              </a:rPr>
                              <m:t>−</m:t>
                            </m:r>
                            <m:r>
                              <a:rPr lang="en-US" altLang="ko-KR" sz="1400" b="0" i="0" smtClean="0">
                                <a:latin typeface="Cambria Math" panose="02040503050406030204" pitchFamily="18" charset="0"/>
                                <a:ea typeface="Tahoma" panose="020B0604030504040204" pitchFamily="34" charset="0"/>
                                <a:cs typeface="Tahoma" panose="020B0604030504040204" pitchFamily="34" charset="0"/>
                              </a:rPr>
                              <m:t>(1</m:t>
                            </m:r>
                            <m:r>
                              <a:rPr lang="en-US" altLang="ko-KR" sz="1400">
                                <a:latin typeface="Cambria Math" panose="02040503050406030204" pitchFamily="18" charset="0"/>
                                <a:ea typeface="Cambria Math" panose="02040503050406030204" pitchFamily="18" charset="0"/>
                                <a:cs typeface="Tahoma" panose="020B0604030504040204" pitchFamily="34" charset="0"/>
                              </a:rPr>
                              <m:t>−</m:t>
                            </m:r>
                            <m:sSub>
                              <m:sSubPr>
                                <m:ctrlPr>
                                  <a:rPr lang="en-US" altLang="ko-KR" sz="1400" i="1">
                                    <a:latin typeface="Cambria Math" panose="02040503050406030204" pitchFamily="18" charset="0"/>
                                    <a:ea typeface="Tahoma" panose="020B0604030504040204" pitchFamily="34" charset="0"/>
                                    <a:cs typeface="Tahoma" panose="020B0604030504040204" pitchFamily="34" charset="0"/>
                                  </a:rPr>
                                </m:ctrlPr>
                              </m:sSubPr>
                              <m:e>
                                <m:r>
                                  <a:rPr lang="en-US" altLang="ko-KR" sz="1400" i="1">
                                    <a:latin typeface="Cambria Math" panose="02040503050406030204" pitchFamily="18" charset="0"/>
                                    <a:ea typeface="Tahoma" panose="020B0604030504040204" pitchFamily="34" charset="0"/>
                                    <a:cs typeface="Tahoma" panose="020B0604030504040204" pitchFamily="34" charset="0"/>
                                  </a:rPr>
                                  <m:t>𝑝</m:t>
                                </m:r>
                              </m:e>
                              <m:sub>
                                <m:r>
                                  <a:rPr lang="en-US" altLang="ko-KR" sz="1400" i="1">
                                    <a:latin typeface="Cambria Math" panose="02040503050406030204" pitchFamily="18" charset="0"/>
                                    <a:ea typeface="Tahoma" panose="020B0604030504040204" pitchFamily="34" charset="0"/>
                                    <a:cs typeface="Tahoma" panose="020B0604030504040204" pitchFamily="34" charset="0"/>
                                  </a:rPr>
                                  <m:t>𝑡</m:t>
                                </m:r>
                              </m:sub>
                            </m:sSub>
                            <m:r>
                              <a:rPr lang="en-US" altLang="ko-KR" sz="1400" b="0" i="1" smtClean="0">
                                <a:latin typeface="Cambria Math" panose="02040503050406030204" pitchFamily="18" charset="0"/>
                                <a:ea typeface="Tahoma" panose="020B0604030504040204" pitchFamily="34" charset="0"/>
                                <a:cs typeface="Tahoma" panose="020B0604030504040204" pitchFamily="34" charset="0"/>
                              </a:rPr>
                              <m:t>)</m:t>
                            </m:r>
                          </m:e>
                          <m:sup>
                            <m:r>
                              <a:rPr lang="ko-KR" altLang="en-US" sz="1400" i="1">
                                <a:latin typeface="Cambria Math" panose="02040503050406030204" pitchFamily="18" charset="0"/>
                                <a:ea typeface="Tahoma" panose="020B0604030504040204" pitchFamily="34" charset="0"/>
                                <a:cs typeface="Tahoma" panose="020B0604030504040204" pitchFamily="34" charset="0"/>
                              </a:rPr>
                              <m:t>𝛾</m:t>
                            </m:r>
                          </m:sup>
                        </m:sSup>
                        <m:r>
                          <m:rPr>
                            <m:sty m:val="p"/>
                          </m:rPr>
                          <a:rPr lang="en-US" altLang="ko-KR" sz="1400">
                            <a:latin typeface="Cambria Math" panose="02040503050406030204" pitchFamily="18" charset="0"/>
                            <a:ea typeface="Cambria Math" panose="02040503050406030204" pitchFamily="18" charset="0"/>
                            <a:cs typeface="Tahoma" panose="020B0604030504040204" pitchFamily="34" charset="0"/>
                          </a:rPr>
                          <m:t>log</m:t>
                        </m:r>
                        <m:d>
                          <m:dPr>
                            <m:ctrlPr>
                              <a:rPr lang="en-US" altLang="ko-KR" sz="1400" i="1">
                                <a:latin typeface="Cambria Math" panose="02040503050406030204" pitchFamily="18" charset="0"/>
                                <a:ea typeface="Cambria Math" panose="02040503050406030204" pitchFamily="18" charset="0"/>
                                <a:cs typeface="Tahoma" panose="020B0604030504040204" pitchFamily="34" charset="0"/>
                              </a:rPr>
                            </m:ctrlPr>
                          </m:dPr>
                          <m:e>
                            <m:sSub>
                              <m:sSubPr>
                                <m:ctrlPr>
                                  <a:rPr lang="en-US" altLang="ko-KR" sz="1400" i="1">
                                    <a:latin typeface="Cambria Math" panose="02040503050406030204" pitchFamily="18" charset="0"/>
                                    <a:ea typeface="Tahoma" panose="020B0604030504040204" pitchFamily="34" charset="0"/>
                                    <a:cs typeface="Tahoma" panose="020B0604030504040204" pitchFamily="34" charset="0"/>
                                  </a:rPr>
                                </m:ctrlPr>
                              </m:sSubPr>
                              <m:e>
                                <m:r>
                                  <a:rPr lang="en-US" altLang="ko-KR" sz="1400" i="1">
                                    <a:latin typeface="Cambria Math" panose="02040503050406030204" pitchFamily="18" charset="0"/>
                                    <a:ea typeface="Tahoma" panose="020B0604030504040204" pitchFamily="34" charset="0"/>
                                    <a:cs typeface="Tahoma" panose="020B0604030504040204" pitchFamily="34" charset="0"/>
                                  </a:rPr>
                                  <m:t>𝑝</m:t>
                                </m:r>
                              </m:e>
                              <m:sub>
                                <m:r>
                                  <a:rPr lang="en-US" altLang="ko-KR" sz="1400" i="1">
                                    <a:latin typeface="Cambria Math" panose="02040503050406030204" pitchFamily="18" charset="0"/>
                                    <a:ea typeface="Tahoma" panose="020B0604030504040204" pitchFamily="34" charset="0"/>
                                    <a:cs typeface="Tahoma" panose="020B0604030504040204" pitchFamily="34" charset="0"/>
                                  </a:rPr>
                                  <m:t>𝑡</m:t>
                                </m:r>
                              </m:sub>
                            </m:sSub>
                          </m:e>
                        </m:d>
                      </m:e>
                    </m:func>
                  </m:oMath>
                </a14:m>
                <a:r>
                  <a:rPr lang="en-US" altLang="ko-KR" sz="1400" b="0" dirty="0">
                    <a:latin typeface="Tahoma" panose="020B0604030504040204" pitchFamily="34" charset="0"/>
                    <a:ea typeface="Tahoma" panose="020B0604030504040204" pitchFamily="34" charset="0"/>
                    <a:cs typeface="Tahoma" panose="020B0604030504040204" pitchFamily="34" charset="0"/>
                  </a:rPr>
                  <a:t> </a:t>
                </a:r>
              </a:p>
              <a:p>
                <a:pPr algn="just"/>
                <a:endParaRPr lang="en-US" altLang="ko-KR" sz="14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 name="제목 1">
                <a:extLst>
                  <a:ext uri="{FF2B5EF4-FFF2-40B4-BE49-F238E27FC236}">
                    <a16:creationId xmlns:a16="http://schemas.microsoft.com/office/drawing/2014/main" id="{CA19C214-17CF-836C-DF50-0DF60604F905}"/>
                  </a:ext>
                </a:extLst>
              </p:cNvPr>
              <p:cNvSpPr txBox="1">
                <a:spLocks noRot="1" noChangeAspect="1" noMove="1" noResize="1" noEditPoints="1" noAdjustHandles="1" noChangeArrowheads="1" noChangeShapeType="1" noTextEdit="1"/>
              </p:cNvSpPr>
              <p:nvPr/>
            </p:nvSpPr>
            <p:spPr>
              <a:xfrm>
                <a:off x="503548" y="1556792"/>
                <a:ext cx="8136904" cy="3168352"/>
              </a:xfrm>
              <a:prstGeom prst="rect">
                <a:avLst/>
              </a:prstGeom>
              <a:blipFill>
                <a:blip r:embed="rId3"/>
                <a:stretch>
                  <a:fillRect l="-225" t="-192" r="-300" b="-52115"/>
                </a:stretch>
              </a:blipFill>
            </p:spPr>
            <p:txBody>
              <a:bodyPr/>
              <a:lstStyle/>
              <a:p>
                <a:r>
                  <a:rPr lang="ko-KR" altLang="en-US">
                    <a:noFill/>
                  </a:rPr>
                  <a:t> </a:t>
                </a:r>
              </a:p>
            </p:txBody>
          </p:sp>
        </mc:Fallback>
      </mc:AlternateContent>
      <p:sp>
        <p:nvSpPr>
          <p:cNvPr id="4" name="제목 1">
            <a:extLst>
              <a:ext uri="{FF2B5EF4-FFF2-40B4-BE49-F238E27FC236}">
                <a16:creationId xmlns:a16="http://schemas.microsoft.com/office/drawing/2014/main" id="{5CD5A740-C204-7A68-1099-732486C721E2}"/>
              </a:ext>
            </a:extLst>
          </p:cNvPr>
          <p:cNvSpPr txBox="1">
            <a:spLocks/>
          </p:cNvSpPr>
          <p:nvPr/>
        </p:nvSpPr>
        <p:spPr>
          <a:xfrm>
            <a:off x="107504" y="764704"/>
            <a:ext cx="4608512" cy="360040"/>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algn="just"/>
            <a:r>
              <a:rPr lang="en-US" sz="2000" b="1" dirty="0">
                <a:latin typeface="Tahoma" panose="020B0604030504040204" pitchFamily="34" charset="0"/>
                <a:ea typeface="Tahoma" panose="020B0604030504040204" pitchFamily="34" charset="0"/>
                <a:cs typeface="Tahoma" panose="020B0604030504040204" pitchFamily="34" charset="0"/>
              </a:rPr>
              <a:t>5. Methodology - </a:t>
            </a:r>
            <a:r>
              <a:rPr lang="en-US" altLang="ko-KR" sz="2000" b="1" dirty="0">
                <a:latin typeface="Tahoma" panose="020B0604030504040204" pitchFamily="34" charset="0"/>
                <a:ea typeface="Tahoma" panose="020B0604030504040204" pitchFamily="34" charset="0"/>
                <a:cs typeface="Tahoma" panose="020B0604030504040204" pitchFamily="34" charset="0"/>
              </a:rPr>
              <a:t>Focal Loss</a:t>
            </a:r>
          </a:p>
          <a:p>
            <a:pPr algn="just"/>
            <a:endParaRPr lang="en-US" sz="20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AF7B89B-0E5A-B006-E1E5-87327953DF80}"/>
                  </a:ext>
                </a:extLst>
              </p:cNvPr>
              <p:cNvSpPr txBox="1"/>
              <p:nvPr/>
            </p:nvSpPr>
            <p:spPr>
              <a:xfrm>
                <a:off x="4139952" y="5517232"/>
                <a:ext cx="4752528" cy="938719"/>
              </a:xfrm>
              <a:prstGeom prst="rect">
                <a:avLst/>
              </a:prstGeom>
              <a:noFill/>
            </p:spPr>
            <p:txBody>
              <a:bodyPr wrap="square" rtlCol="0">
                <a:spAutoFit/>
              </a:bodyPr>
              <a:lstStyle/>
              <a:p>
                <a:pPr algn="l">
                  <a:buFont typeface="Arial" panose="020B0604020202020204" pitchFamily="34" charset="0"/>
                  <a:buChar char="•"/>
                </a:pPr>
                <a14:m>
                  <m:oMath xmlns:m="http://schemas.openxmlformats.org/officeDocument/2006/math">
                    <m:sSub>
                      <m:sSubPr>
                        <m:ctrlPr>
                          <a:rPr lang="en-US" altLang="ko-KR" sz="1100" i="1" smtClean="0">
                            <a:latin typeface="Cambria Math" panose="02040503050406030204" pitchFamily="18" charset="0"/>
                            <a:ea typeface="Tahoma" panose="020B0604030504040204" pitchFamily="34" charset="0"/>
                            <a:cs typeface="Tahoma" panose="020B0604030504040204" pitchFamily="34" charset="0"/>
                          </a:rPr>
                        </m:ctrlPr>
                      </m:sSubPr>
                      <m:e>
                        <m:r>
                          <a:rPr lang="en-US" altLang="ko-KR" sz="1100" i="1">
                            <a:latin typeface="Cambria Math" panose="02040503050406030204" pitchFamily="18" charset="0"/>
                            <a:ea typeface="Tahoma" panose="020B0604030504040204" pitchFamily="34" charset="0"/>
                            <a:cs typeface="Tahoma" panose="020B0604030504040204" pitchFamily="34" charset="0"/>
                          </a:rPr>
                          <m:t>𝑝</m:t>
                        </m:r>
                      </m:e>
                      <m:sub>
                        <m:r>
                          <a:rPr lang="en-US" altLang="ko-KR" sz="1100" i="1">
                            <a:latin typeface="Cambria Math" panose="02040503050406030204" pitchFamily="18" charset="0"/>
                            <a:ea typeface="Tahoma" panose="020B0604030504040204" pitchFamily="34" charset="0"/>
                            <a:cs typeface="Tahoma" panose="020B0604030504040204" pitchFamily="34" charset="0"/>
                          </a:rPr>
                          <m:t>𝑡</m:t>
                        </m:r>
                      </m:sub>
                    </m:sSub>
                  </m:oMath>
                </a14:m>
                <a:r>
                  <a:rPr lang="en-US" altLang="ko-KR" sz="1100" b="0" i="0" dirty="0">
                    <a:solidFill>
                      <a:srgbClr val="0D0D0D"/>
                    </a:solidFill>
                    <a:effectLst/>
                    <a:latin typeface="Tahoma" panose="020B0604030504040204" pitchFamily="34" charset="0"/>
                    <a:ea typeface="Tahoma" panose="020B0604030504040204" pitchFamily="34" charset="0"/>
                    <a:cs typeface="Tahoma" panose="020B0604030504040204" pitchFamily="34" charset="0"/>
                  </a:rPr>
                  <a:t>: The predicted probability for the true class label.</a:t>
                </a:r>
              </a:p>
              <a:p>
                <a:pPr algn="l">
                  <a:buFont typeface="Arial" panose="020B0604020202020204" pitchFamily="34" charset="0"/>
                  <a:buChar char="•"/>
                </a:pPr>
                <a:endParaRPr lang="en-US" altLang="ko-KR" sz="1100" b="0" i="0" dirty="0">
                  <a:solidFill>
                    <a:srgbClr val="0D0D0D"/>
                  </a:solidFill>
                  <a:effectLst/>
                  <a:latin typeface="Tahoma" panose="020B0604030504040204" pitchFamily="34" charset="0"/>
                  <a:ea typeface="Tahoma" panose="020B0604030504040204" pitchFamily="34" charset="0"/>
                  <a:cs typeface="Tahoma" panose="020B0604030504040204" pitchFamily="34" charset="0"/>
                </a:endParaRPr>
              </a:p>
              <a:p>
                <a:pPr>
                  <a:buFont typeface="Arial" panose="020B0604020202020204" pitchFamily="34" charset="0"/>
                  <a:buChar char="•"/>
                </a:pPr>
                <a14:m>
                  <m:oMath xmlns:m="http://schemas.openxmlformats.org/officeDocument/2006/math">
                    <m:r>
                      <a:rPr lang="ko-KR" altLang="en-US" sz="1100" i="1" smtClean="0">
                        <a:latin typeface="Cambria Math" panose="02040503050406030204" pitchFamily="18" charset="0"/>
                        <a:ea typeface="Tahoma" panose="020B0604030504040204" pitchFamily="34" charset="0"/>
                        <a:cs typeface="Tahoma" panose="020B0604030504040204" pitchFamily="34" charset="0"/>
                      </a:rPr>
                      <m:t>𝛾</m:t>
                    </m:r>
                  </m:oMath>
                </a14:m>
                <a:r>
                  <a:rPr lang="en-US" altLang="ko-KR" sz="1100" b="0" i="0" dirty="0">
                    <a:solidFill>
                      <a:srgbClr val="0D0D0D"/>
                    </a:solidFill>
                    <a:effectLst/>
                    <a:latin typeface="Tahoma" panose="020B0604030504040204" pitchFamily="34" charset="0"/>
                    <a:ea typeface="Tahoma" panose="020B0604030504040204" pitchFamily="34" charset="0"/>
                    <a:cs typeface="Tahoma" panose="020B0604030504040204" pitchFamily="34" charset="0"/>
                  </a:rPr>
                  <a:t>: The focusing parameter, where</a:t>
                </a:r>
                <a:r>
                  <a:rPr lang="ko-KR" altLang="en-US" sz="1100" dirty="0">
                    <a:ea typeface="Tahoma" panose="020B0604030504040204" pitchFamily="34" charset="0"/>
                    <a:cs typeface="Tahoma" panose="020B0604030504040204" pitchFamily="34" charset="0"/>
                  </a:rPr>
                  <a:t> </a:t>
                </a:r>
                <a14:m>
                  <m:oMath xmlns:m="http://schemas.openxmlformats.org/officeDocument/2006/math">
                    <m:r>
                      <a:rPr lang="ko-KR" altLang="en-US" sz="1100" i="1">
                        <a:latin typeface="Cambria Math" panose="02040503050406030204" pitchFamily="18" charset="0"/>
                        <a:ea typeface="Tahoma" panose="020B0604030504040204" pitchFamily="34" charset="0"/>
                        <a:cs typeface="Tahoma" panose="020B0604030504040204" pitchFamily="34" charset="0"/>
                      </a:rPr>
                      <m:t>𝛾</m:t>
                    </m:r>
                    <m:r>
                      <a:rPr lang="ko-KR" altLang="en-US" sz="1100" i="1">
                        <a:latin typeface="Cambria Math" panose="02040503050406030204" pitchFamily="18" charset="0"/>
                        <a:ea typeface="Tahoma" panose="020B0604030504040204" pitchFamily="34" charset="0"/>
                        <a:cs typeface="Tahoma" panose="020B0604030504040204" pitchFamily="34" charset="0"/>
                      </a:rPr>
                      <m:t> </m:t>
                    </m:r>
                  </m:oMath>
                </a14:m>
                <a:r>
                  <a:rPr lang="en-US" altLang="ko-KR" sz="1100" b="0" i="0" dirty="0">
                    <a:solidFill>
                      <a:srgbClr val="0D0D0D"/>
                    </a:solidFill>
                    <a:effectLst/>
                    <a:latin typeface="Tahoma" panose="020B0604030504040204" pitchFamily="34" charset="0"/>
                    <a:ea typeface="Tahoma" panose="020B0604030504040204" pitchFamily="34" charset="0"/>
                    <a:cs typeface="Tahoma" panose="020B0604030504040204" pitchFamily="34" charset="0"/>
                  </a:rPr>
                  <a:t>&gt;0 reduces the relative loss for well-classified examples, allowing the model to prioritize harder examples.</a:t>
                </a:r>
              </a:p>
              <a:p>
                <a:endParaRPr lang="ko-KR" altLang="en-US" sz="1100" dirty="0">
                  <a:latin typeface="Tahoma" panose="020B0604030504040204" pitchFamily="34" charset="0"/>
                  <a:cs typeface="Tahoma" panose="020B0604030504040204" pitchFamily="34" charset="0"/>
                </a:endParaRPr>
              </a:p>
            </p:txBody>
          </p:sp>
        </mc:Choice>
        <mc:Fallback xmlns="">
          <p:sp>
            <p:nvSpPr>
              <p:cNvPr id="5" name="TextBox 4">
                <a:extLst>
                  <a:ext uri="{FF2B5EF4-FFF2-40B4-BE49-F238E27FC236}">
                    <a16:creationId xmlns:a16="http://schemas.microsoft.com/office/drawing/2014/main" id="{EAF7B89B-0E5A-B006-E1E5-87327953DF80}"/>
                  </a:ext>
                </a:extLst>
              </p:cNvPr>
              <p:cNvSpPr txBox="1">
                <a:spLocks noRot="1" noChangeAspect="1" noMove="1" noResize="1" noEditPoints="1" noAdjustHandles="1" noChangeArrowheads="1" noChangeShapeType="1" noTextEdit="1"/>
              </p:cNvSpPr>
              <p:nvPr/>
            </p:nvSpPr>
            <p:spPr>
              <a:xfrm>
                <a:off x="4139952" y="5517232"/>
                <a:ext cx="4752528" cy="938719"/>
              </a:xfrm>
              <a:prstGeom prst="rect">
                <a:avLst/>
              </a:prstGeom>
              <a:blipFill>
                <a:blip r:embed="rId4"/>
                <a:stretch>
                  <a:fillRect t="-649"/>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40241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B5BF3-F7D7-3F8C-F0D7-25C29B66C220}"/>
            </a:ext>
          </a:extLst>
        </p:cNvPr>
        <p:cNvGrpSpPr/>
        <p:nvPr/>
      </p:nvGrpSpPr>
      <p:grpSpPr>
        <a:xfrm>
          <a:off x="0" y="0"/>
          <a:ext cx="0" cy="0"/>
          <a:chOff x="0" y="0"/>
          <a:chExt cx="0" cy="0"/>
        </a:xfrm>
      </p:grpSpPr>
      <p:pic>
        <p:nvPicPr>
          <p:cNvPr id="5" name="Picture 2">
            <a:extLst>
              <a:ext uri="{FF2B5EF4-FFF2-40B4-BE49-F238E27FC236}">
                <a16:creationId xmlns:a16="http://schemas.microsoft.com/office/drawing/2014/main" id="{236BBB47-9BA0-E1B4-5A98-729E4201B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9939" y="4581128"/>
            <a:ext cx="2376483" cy="2172408"/>
          </a:xfrm>
          <a:prstGeom prst="rect">
            <a:avLst/>
          </a:prstGeom>
          <a:noFill/>
          <a:extLst>
            <a:ext uri="{909E8E84-426E-40DD-AFC4-6F175D3DCCD1}">
              <a14:hiddenFill xmlns:a14="http://schemas.microsoft.com/office/drawing/2010/main">
                <a:solidFill>
                  <a:srgbClr val="FFFFFF"/>
                </a:solidFill>
              </a14:hiddenFill>
            </a:ext>
          </a:extLst>
        </p:spPr>
      </p:pic>
      <p:sp>
        <p:nvSpPr>
          <p:cNvPr id="2" name="제목 1">
            <a:extLst>
              <a:ext uri="{FF2B5EF4-FFF2-40B4-BE49-F238E27FC236}">
                <a16:creationId xmlns:a16="http://schemas.microsoft.com/office/drawing/2014/main" id="{C1FFCCA5-769A-0EF6-0500-4F5E7FA54589}"/>
              </a:ext>
            </a:extLst>
          </p:cNvPr>
          <p:cNvSpPr txBox="1">
            <a:spLocks/>
          </p:cNvSpPr>
          <p:nvPr/>
        </p:nvSpPr>
        <p:spPr>
          <a:xfrm>
            <a:off x="371618" y="1412776"/>
            <a:ext cx="7968716" cy="3672408"/>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algn="just"/>
            <a:r>
              <a:rPr lang="en-US" altLang="ko-KR" sz="1400" dirty="0">
                <a:latin typeface="Tahoma" panose="020B0604030504040204" pitchFamily="34" charset="0"/>
                <a:ea typeface="Tahoma" panose="020B0604030504040204" pitchFamily="34" charset="0"/>
                <a:cs typeface="Tahoma" panose="020B0604030504040204" pitchFamily="34" charset="0"/>
              </a:rPr>
              <a:t>1. Training method:</a:t>
            </a:r>
          </a:p>
          <a:p>
            <a:pPr marL="742950" lvl="1" indent="-285750" algn="just">
              <a:buFont typeface="Wingdings" panose="05000000000000000000" pitchFamily="2" charset="2"/>
              <a:buChar char="ü"/>
            </a:pPr>
            <a:r>
              <a:rPr lang="en-US" altLang="ko-KR" sz="1400" dirty="0">
                <a:latin typeface="Tahoma" panose="020B0604030504040204" pitchFamily="34" charset="0"/>
                <a:ea typeface="Tahoma" panose="020B0604030504040204" pitchFamily="34" charset="0"/>
                <a:cs typeface="Tahoma" panose="020B0604030504040204" pitchFamily="34" charset="0"/>
              </a:rPr>
              <a:t>We applied </a:t>
            </a:r>
            <a:r>
              <a:rPr lang="en-US" altLang="ko-KR" sz="1400" b="1" dirty="0">
                <a:latin typeface="Tahoma" panose="020B0604030504040204" pitchFamily="34" charset="0"/>
                <a:ea typeface="Tahoma" panose="020B0604030504040204" pitchFamily="34" charset="0"/>
                <a:cs typeface="Tahoma" panose="020B0604030504040204" pitchFamily="34" charset="0"/>
              </a:rPr>
              <a:t>early stopping</a:t>
            </a:r>
            <a:r>
              <a:rPr lang="en-US" altLang="ko-KR" sz="1400" dirty="0">
                <a:latin typeface="Tahoma" panose="020B0604030504040204" pitchFamily="34" charset="0"/>
                <a:ea typeface="Tahoma" panose="020B0604030504040204" pitchFamily="34" charset="0"/>
                <a:cs typeface="Tahoma" panose="020B0604030504040204" pitchFamily="34" charset="0"/>
              </a:rPr>
              <a:t>, </a:t>
            </a:r>
            <a:r>
              <a:rPr lang="en-US" altLang="ko-KR" sz="1400" b="1" dirty="0">
                <a:latin typeface="Tahoma" panose="020B0604030504040204" pitchFamily="34" charset="0"/>
                <a:ea typeface="Tahoma" panose="020B0604030504040204" pitchFamily="34" charset="0"/>
                <a:cs typeface="Tahoma" panose="020B0604030504040204" pitchFamily="34" charset="0"/>
              </a:rPr>
              <a:t>monitoring the AUC</a:t>
            </a:r>
            <a:r>
              <a:rPr lang="en-US" altLang="ko-KR" sz="1400" dirty="0">
                <a:latin typeface="Tahoma" panose="020B0604030504040204" pitchFamily="34" charset="0"/>
                <a:ea typeface="Tahoma" panose="020B0604030504040204" pitchFamily="34" charset="0"/>
                <a:cs typeface="Tahoma" panose="020B0604030504040204" pitchFamily="34" charset="0"/>
              </a:rPr>
              <a:t> of the validation set with a </a:t>
            </a:r>
            <a:r>
              <a:rPr lang="en-US" altLang="ko-KR" sz="1400" b="1" dirty="0">
                <a:latin typeface="Tahoma" panose="020B0604030504040204" pitchFamily="34" charset="0"/>
                <a:ea typeface="Tahoma" panose="020B0604030504040204" pitchFamily="34" charset="0"/>
                <a:cs typeface="Tahoma" panose="020B0604030504040204" pitchFamily="34" charset="0"/>
              </a:rPr>
              <a:t>patience of 10</a:t>
            </a:r>
            <a:r>
              <a:rPr lang="en-US" altLang="ko-KR" sz="1400" dirty="0">
                <a:latin typeface="Tahoma" panose="020B0604030504040204" pitchFamily="34" charset="0"/>
                <a:ea typeface="Tahoma" panose="020B0604030504040204" pitchFamily="34" charset="0"/>
                <a:cs typeface="Tahoma" panose="020B0604030504040204" pitchFamily="34" charset="0"/>
              </a:rPr>
              <a:t> epochs, and </a:t>
            </a:r>
            <a:r>
              <a:rPr lang="en-US" altLang="ko-KR" sz="1400" b="1" dirty="0">
                <a:latin typeface="Tahoma" panose="020B0604030504040204" pitchFamily="34" charset="0"/>
                <a:ea typeface="Tahoma" panose="020B0604030504040204" pitchFamily="34" charset="0"/>
                <a:cs typeface="Tahoma" panose="020B0604030504040204" pitchFamily="34" charset="0"/>
              </a:rPr>
              <a:t>restored the best weights</a:t>
            </a:r>
            <a:r>
              <a:rPr lang="en-US" altLang="ko-KR" sz="1400" dirty="0">
                <a:latin typeface="Tahoma" panose="020B0604030504040204" pitchFamily="34" charset="0"/>
                <a:ea typeface="Tahoma" panose="020B0604030504040204" pitchFamily="34" charset="0"/>
                <a:cs typeface="Tahoma" panose="020B0604030504040204" pitchFamily="34" charset="0"/>
              </a:rPr>
              <a:t> to evaluate the results.</a:t>
            </a:r>
          </a:p>
          <a:p>
            <a:pPr algn="just"/>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algn="just"/>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1400" dirty="0">
                <a:latin typeface="Tahoma" panose="020B0604030504040204" pitchFamily="34" charset="0"/>
                <a:ea typeface="Tahoma" panose="020B0604030504040204" pitchFamily="34" charset="0"/>
                <a:cs typeface="Tahoma" panose="020B0604030504040204" pitchFamily="34" charset="0"/>
              </a:rPr>
              <a:t>2. Performance measure:</a:t>
            </a:r>
          </a:p>
          <a:p>
            <a:pPr marL="742950" lvl="1" indent="-285750" algn="just">
              <a:buFont typeface="Wingdings" panose="05000000000000000000" pitchFamily="2" charset="2"/>
              <a:buChar char="ü"/>
            </a:pPr>
            <a:r>
              <a:rPr lang="en-US" altLang="ko-KR" sz="1400" dirty="0">
                <a:latin typeface="Tahoma" panose="020B0604030504040204" pitchFamily="34" charset="0"/>
                <a:ea typeface="Tahoma" panose="020B0604030504040204" pitchFamily="34" charset="0"/>
                <a:cs typeface="Tahoma" panose="020B0604030504040204" pitchFamily="34" charset="0"/>
              </a:rPr>
              <a:t>We use </a:t>
            </a:r>
            <a:r>
              <a:rPr lang="en-US" altLang="ko-KR" sz="1400" b="1" dirty="0">
                <a:latin typeface="Tahoma" panose="020B0604030504040204" pitchFamily="34" charset="0"/>
                <a:ea typeface="Tahoma" panose="020B0604030504040204" pitchFamily="34" charset="0"/>
                <a:cs typeface="Tahoma" panose="020B0604030504040204" pitchFamily="34" charset="0"/>
              </a:rPr>
              <a:t>AUC</a:t>
            </a:r>
            <a:r>
              <a:rPr lang="en-US" altLang="ko-KR" sz="1400" dirty="0">
                <a:latin typeface="Tahoma" panose="020B0604030504040204" pitchFamily="34" charset="0"/>
                <a:ea typeface="Tahoma" panose="020B0604030504040204" pitchFamily="34" charset="0"/>
                <a:cs typeface="Tahoma" panose="020B0604030504040204" pitchFamily="34" charset="0"/>
              </a:rPr>
              <a:t> (Area Under the Curve) to measure the performance of models. </a:t>
            </a:r>
          </a:p>
          <a:p>
            <a:pPr marL="742950" lvl="1" indent="-285750" algn="just">
              <a:buFont typeface="Wingdings" panose="05000000000000000000" pitchFamily="2" charset="2"/>
              <a:buChar char="ü"/>
            </a:pPr>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marL="742950" lvl="1" indent="-285750" algn="just">
              <a:buFont typeface="Wingdings" panose="05000000000000000000" pitchFamily="2" charset="2"/>
              <a:buChar char="ü"/>
            </a:pPr>
            <a:r>
              <a:rPr lang="en-US" altLang="ko-KR" sz="1400" dirty="0">
                <a:latin typeface="Tahoma" panose="020B0604030504040204" pitchFamily="34" charset="0"/>
                <a:ea typeface="Tahoma" panose="020B0604030504040204" pitchFamily="34" charset="0"/>
                <a:cs typeface="Tahoma" panose="020B0604030504040204" pitchFamily="34" charset="0"/>
              </a:rPr>
              <a:t>The ROC curve represents the relationship between TPR and FPR, and AUC refers to the area under this curve. </a:t>
            </a:r>
          </a:p>
          <a:p>
            <a:pPr marL="742950" lvl="1" indent="-285750" algn="just">
              <a:buFont typeface="Wingdings" panose="05000000000000000000" pitchFamily="2" charset="2"/>
              <a:buChar char="ü"/>
            </a:pPr>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marL="742950" lvl="1" indent="-285750" algn="just">
              <a:buFont typeface="Wingdings" panose="05000000000000000000" pitchFamily="2" charset="2"/>
              <a:buChar char="ü"/>
            </a:pPr>
            <a:r>
              <a:rPr lang="en-US" altLang="ko-KR" sz="1400" dirty="0">
                <a:latin typeface="Tahoma" panose="020B0604030504040204" pitchFamily="34" charset="0"/>
                <a:ea typeface="Tahoma" panose="020B0604030504040204" pitchFamily="34" charset="0"/>
                <a:cs typeface="Tahoma" panose="020B0604030504040204" pitchFamily="34" charset="0"/>
              </a:rPr>
              <a:t>AUC allows for comparing model performance on </a:t>
            </a:r>
            <a:r>
              <a:rPr lang="en-US" altLang="ko-KR" sz="1400" b="1" dirty="0">
                <a:latin typeface="Tahoma" panose="020B0604030504040204" pitchFamily="34" charset="0"/>
                <a:ea typeface="Tahoma" panose="020B0604030504040204" pitchFamily="34" charset="0"/>
                <a:cs typeface="Tahoma" panose="020B0604030504040204" pitchFamily="34" charset="0"/>
              </a:rPr>
              <a:t>imbalanced datasets</a:t>
            </a:r>
            <a:r>
              <a:rPr lang="en-US" altLang="ko-KR" sz="1400" dirty="0">
                <a:latin typeface="Tahoma" panose="020B0604030504040204" pitchFamily="34" charset="0"/>
                <a:ea typeface="Tahoma" panose="020B0604030504040204" pitchFamily="34" charset="0"/>
                <a:cs typeface="Tahoma" panose="020B0604030504040204" pitchFamily="34" charset="0"/>
              </a:rPr>
              <a:t>. </a:t>
            </a:r>
          </a:p>
          <a:p>
            <a:pPr marL="742950" lvl="1" indent="-285750" algn="just">
              <a:buFont typeface="Wingdings" panose="05000000000000000000" pitchFamily="2" charset="2"/>
              <a:buChar char="ü"/>
            </a:pPr>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marL="742950" lvl="1" indent="-285750" algn="just">
              <a:buFont typeface="Wingdings" panose="05000000000000000000" pitchFamily="2" charset="2"/>
              <a:buChar char="ü"/>
            </a:pPr>
            <a:r>
              <a:rPr lang="en-US" altLang="ko-KR" sz="1400" dirty="0">
                <a:latin typeface="Tahoma" panose="020B0604030504040204" pitchFamily="34" charset="0"/>
                <a:ea typeface="Tahoma" panose="020B0604030504040204" pitchFamily="34" charset="0"/>
                <a:cs typeface="Tahoma" panose="020B0604030504040204" pitchFamily="34" charset="0"/>
              </a:rPr>
              <a:t>The AUC ranges from 0 to 1, where </a:t>
            </a:r>
            <a:r>
              <a:rPr lang="en-US" altLang="ko-KR" sz="1400" b="1" dirty="0">
                <a:latin typeface="Tahoma" panose="020B0604030504040204" pitchFamily="34" charset="0"/>
                <a:ea typeface="Tahoma" panose="020B0604030504040204" pitchFamily="34" charset="0"/>
                <a:cs typeface="Tahoma" panose="020B0604030504040204" pitchFamily="34" charset="0"/>
              </a:rPr>
              <a:t>1 represents perfect classification</a:t>
            </a:r>
            <a:r>
              <a:rPr lang="en-US" altLang="ko-KR" sz="1400" dirty="0">
                <a:latin typeface="Tahoma" panose="020B0604030504040204" pitchFamily="34" charset="0"/>
                <a:ea typeface="Tahoma" panose="020B0604030504040204" pitchFamily="34" charset="0"/>
                <a:cs typeface="Tahoma" panose="020B0604030504040204" pitchFamily="34" charset="0"/>
              </a:rPr>
              <a:t> performance, and 0.5 represents random guessing.</a:t>
            </a:r>
          </a:p>
          <a:p>
            <a:pPr marL="285750" indent="-285750" algn="l">
              <a:buFont typeface="Wingdings" panose="05000000000000000000" pitchFamily="2" charset="2"/>
              <a:buChar char="§"/>
            </a:pPr>
            <a:endParaRPr lang="en-US" altLang="ko-KR" sz="1400" dirty="0">
              <a:latin typeface="Tahoma" panose="020B0604030504040204" pitchFamily="34" charset="0"/>
              <a:ea typeface="Tahoma" panose="020B0604030504040204" pitchFamily="34" charset="0"/>
              <a:cs typeface="Tahoma" panose="020B0604030504040204" pitchFamily="34" charset="0"/>
            </a:endParaRPr>
          </a:p>
        </p:txBody>
      </p:sp>
      <p:sp>
        <p:nvSpPr>
          <p:cNvPr id="4" name="제목 1">
            <a:extLst>
              <a:ext uri="{FF2B5EF4-FFF2-40B4-BE49-F238E27FC236}">
                <a16:creationId xmlns:a16="http://schemas.microsoft.com/office/drawing/2014/main" id="{EF74B845-42BA-352B-C054-6BD10DDBC4B8}"/>
              </a:ext>
            </a:extLst>
          </p:cNvPr>
          <p:cNvSpPr txBox="1">
            <a:spLocks/>
          </p:cNvSpPr>
          <p:nvPr/>
        </p:nvSpPr>
        <p:spPr>
          <a:xfrm>
            <a:off x="107504" y="764704"/>
            <a:ext cx="4248472" cy="423664"/>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algn="just"/>
            <a:r>
              <a:rPr lang="en-US" sz="2000" b="1" dirty="0">
                <a:latin typeface="Tahoma" panose="020B0604030504040204" pitchFamily="34" charset="0"/>
                <a:ea typeface="Tahoma" panose="020B0604030504040204" pitchFamily="34" charset="0"/>
                <a:cs typeface="Tahoma" panose="020B0604030504040204" pitchFamily="34" charset="0"/>
              </a:rPr>
              <a:t>5. Methodology - Training</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01B7F5C-0463-8DD3-BABE-1CC23D947DD9}"/>
                  </a:ext>
                </a:extLst>
              </p:cNvPr>
              <p:cNvSpPr txBox="1"/>
              <p:nvPr/>
            </p:nvSpPr>
            <p:spPr>
              <a:xfrm>
                <a:off x="-684584" y="5017365"/>
                <a:ext cx="8208912" cy="13639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sz="1600" i="1" dirty="0" smtClean="0">
                          <a:latin typeface="Cambria Math" panose="02040503050406030204" pitchFamily="18" charset="0"/>
                        </a:rPr>
                        <m:t>𝑇𝑃𝑅</m:t>
                      </m:r>
                      <m:d>
                        <m:dPr>
                          <m:ctrlPr>
                            <a:rPr lang="en-US" altLang="ko-KR" sz="1600" i="1" dirty="0" smtClean="0">
                              <a:latin typeface="Cambria Math" panose="02040503050406030204" pitchFamily="18" charset="0"/>
                            </a:rPr>
                          </m:ctrlPr>
                        </m:dPr>
                        <m:e>
                          <m:r>
                            <a:rPr lang="en-US" altLang="ko-KR" sz="1600" i="1" dirty="0" smtClean="0">
                              <a:latin typeface="Cambria Math" panose="02040503050406030204" pitchFamily="18" charset="0"/>
                            </a:rPr>
                            <m:t>𝑇𝑟𝑢𝑒</m:t>
                          </m:r>
                          <m:r>
                            <a:rPr lang="ko-KR" altLang="en-US" sz="1600" i="1" dirty="0" smtClean="0">
                              <a:latin typeface="Cambria Math" panose="02040503050406030204" pitchFamily="18" charset="0"/>
                            </a:rPr>
                            <m:t> </m:t>
                          </m:r>
                          <m:r>
                            <a:rPr lang="en-US" altLang="ko-KR" sz="1600" i="1" dirty="0" smtClean="0">
                              <a:latin typeface="Cambria Math" panose="02040503050406030204" pitchFamily="18" charset="0"/>
                            </a:rPr>
                            <m:t>𝑃𝑜𝑠𝑖𝑡𝑖𝑣𝑒</m:t>
                          </m:r>
                          <m:r>
                            <a:rPr lang="en-US" altLang="ko-KR" sz="1600" i="1" dirty="0">
                              <a:latin typeface="Cambria Math" panose="02040503050406030204" pitchFamily="18" charset="0"/>
                            </a:rPr>
                            <m:t> </m:t>
                          </m:r>
                          <m:r>
                            <a:rPr lang="en-US" altLang="ko-KR" sz="1600" i="1" dirty="0" smtClean="0">
                              <a:latin typeface="Cambria Math" panose="02040503050406030204" pitchFamily="18" charset="0"/>
                            </a:rPr>
                            <m:t>𝑅𝑎𝑡𝑒</m:t>
                          </m:r>
                        </m:e>
                      </m:d>
                      <m:r>
                        <a:rPr lang="en-US" altLang="ko-KR" sz="1600" i="1" dirty="0" smtClean="0">
                          <a:latin typeface="Cambria Math" panose="02040503050406030204" pitchFamily="18" charset="0"/>
                          <a:ea typeface="Cambria Math" panose="02040503050406030204" pitchFamily="18" charset="0"/>
                        </a:rPr>
                        <m:t>=</m:t>
                      </m:r>
                      <m:r>
                        <a:rPr lang="en-US" altLang="ko-KR" sz="1600" i="1" dirty="0" smtClean="0">
                          <a:latin typeface="Cambria Math" panose="02040503050406030204" pitchFamily="18" charset="0"/>
                        </a:rPr>
                        <m:t> </m:t>
                      </m:r>
                      <m:f>
                        <m:fPr>
                          <m:ctrlPr>
                            <a:rPr lang="en-US" altLang="ko-KR" sz="1600" i="1" smtClean="0">
                              <a:latin typeface="Cambria Math" panose="02040503050406030204" pitchFamily="18" charset="0"/>
                            </a:rPr>
                          </m:ctrlPr>
                        </m:fPr>
                        <m:num>
                          <m:r>
                            <a:rPr lang="en-US" altLang="ko-KR" sz="1600" b="0" i="1" smtClean="0">
                              <a:latin typeface="Cambria Math" panose="02040503050406030204" pitchFamily="18" charset="0"/>
                            </a:rPr>
                            <m:t>𝑇𝑟𝑢𝑒</m:t>
                          </m:r>
                          <m:r>
                            <a:rPr lang="en-US" altLang="ko-KR" sz="1600" b="0" i="1" smtClean="0">
                              <a:latin typeface="Cambria Math" panose="02040503050406030204" pitchFamily="18" charset="0"/>
                            </a:rPr>
                            <m:t> </m:t>
                          </m:r>
                          <m:r>
                            <a:rPr lang="en-US" altLang="ko-KR" sz="1600" b="0" i="1" smtClean="0">
                              <a:latin typeface="Cambria Math" panose="02040503050406030204" pitchFamily="18" charset="0"/>
                            </a:rPr>
                            <m:t>𝑃𝑜𝑠𝑖𝑡𝑖𝑣𝑒</m:t>
                          </m:r>
                          <m:r>
                            <a:rPr lang="en-US" altLang="ko-KR" sz="1600" b="0" i="1" smtClean="0">
                              <a:latin typeface="Cambria Math" panose="02040503050406030204" pitchFamily="18" charset="0"/>
                            </a:rPr>
                            <m:t> (</m:t>
                          </m:r>
                          <m:r>
                            <a:rPr lang="en-US" altLang="ko-KR" sz="1600" b="0" i="1" smtClean="0">
                              <a:latin typeface="Cambria Math" panose="02040503050406030204" pitchFamily="18" charset="0"/>
                            </a:rPr>
                            <m:t>𝑇𝑃</m:t>
                          </m:r>
                          <m:r>
                            <a:rPr lang="en-US" altLang="ko-KR" sz="1600" b="0" i="1" smtClean="0">
                              <a:latin typeface="Cambria Math" panose="02040503050406030204" pitchFamily="18" charset="0"/>
                            </a:rPr>
                            <m:t>)</m:t>
                          </m:r>
                        </m:num>
                        <m:den>
                          <m:r>
                            <a:rPr lang="en-US" altLang="ko-KR" sz="1600" b="0" i="1" smtClean="0">
                              <a:latin typeface="Cambria Math" panose="02040503050406030204" pitchFamily="18" charset="0"/>
                            </a:rPr>
                            <m:t>𝑇𝑟𝑢𝑒</m:t>
                          </m:r>
                          <m:r>
                            <a:rPr lang="en-US" altLang="ko-KR" sz="1600" b="0" i="1" smtClean="0">
                              <a:latin typeface="Cambria Math" panose="02040503050406030204" pitchFamily="18" charset="0"/>
                            </a:rPr>
                            <m:t> </m:t>
                          </m:r>
                          <m:r>
                            <a:rPr lang="en-US" altLang="ko-KR" sz="1600" b="0" i="1" smtClean="0">
                              <a:latin typeface="Cambria Math" panose="02040503050406030204" pitchFamily="18" charset="0"/>
                            </a:rPr>
                            <m:t>𝑃𝑜𝑠𝑖𝑡𝑖𝑣𝑒</m:t>
                          </m:r>
                          <m:d>
                            <m:dPr>
                              <m:ctrlPr>
                                <a:rPr lang="en-US" altLang="ko-KR" sz="1600" b="0" i="1" smtClean="0">
                                  <a:latin typeface="Cambria Math" panose="02040503050406030204" pitchFamily="18" charset="0"/>
                                </a:rPr>
                              </m:ctrlPr>
                            </m:dPr>
                            <m:e>
                              <m:r>
                                <a:rPr lang="en-US" altLang="ko-KR" sz="1600" b="0" i="1" smtClean="0">
                                  <a:latin typeface="Cambria Math" panose="02040503050406030204" pitchFamily="18" charset="0"/>
                                </a:rPr>
                                <m:t>𝑇𝑃</m:t>
                              </m:r>
                            </m:e>
                          </m:d>
                          <m:r>
                            <a:rPr lang="en-US" altLang="ko-KR" sz="1600" b="0" i="1" smtClean="0">
                              <a:latin typeface="Cambria Math" panose="02040503050406030204" pitchFamily="18" charset="0"/>
                            </a:rPr>
                            <m:t>+</m:t>
                          </m:r>
                          <m:r>
                            <a:rPr lang="en-US" altLang="ko-KR" sz="1600" b="0" i="1" smtClean="0">
                              <a:latin typeface="Cambria Math" panose="02040503050406030204" pitchFamily="18" charset="0"/>
                            </a:rPr>
                            <m:t>𝐹𝑎𝑙𝑠𝑒</m:t>
                          </m:r>
                          <m:r>
                            <a:rPr lang="en-US" altLang="ko-KR" sz="1600" b="0" i="1" smtClean="0">
                              <a:latin typeface="Cambria Math" panose="02040503050406030204" pitchFamily="18" charset="0"/>
                            </a:rPr>
                            <m:t> </m:t>
                          </m:r>
                          <m:r>
                            <a:rPr lang="en-US" altLang="ko-KR" sz="1600" b="0" i="1" smtClean="0">
                              <a:latin typeface="Cambria Math" panose="02040503050406030204" pitchFamily="18" charset="0"/>
                            </a:rPr>
                            <m:t>𝑁𝑒𝑔𝑎𝑡𝑖𝑣𝑒𝑠</m:t>
                          </m:r>
                          <m:r>
                            <a:rPr lang="en-US" altLang="ko-KR" sz="1600" b="0" i="1" smtClean="0">
                              <a:latin typeface="Cambria Math" panose="02040503050406030204" pitchFamily="18" charset="0"/>
                            </a:rPr>
                            <m:t>(</m:t>
                          </m:r>
                          <m:r>
                            <a:rPr lang="en-US" altLang="ko-KR" sz="1600" b="0" i="1" smtClean="0">
                              <a:latin typeface="Cambria Math" panose="02040503050406030204" pitchFamily="18" charset="0"/>
                            </a:rPr>
                            <m:t>𝐹𝑁</m:t>
                          </m:r>
                          <m:r>
                            <a:rPr lang="en-US" altLang="ko-KR" sz="1600" b="0" i="1" smtClean="0">
                              <a:latin typeface="Cambria Math" panose="02040503050406030204" pitchFamily="18" charset="0"/>
                            </a:rPr>
                            <m:t>)</m:t>
                          </m:r>
                        </m:den>
                      </m:f>
                    </m:oMath>
                  </m:oMathPara>
                </a14:m>
                <a:endParaRPr lang="en-US" altLang="ko-KR" sz="1600" dirty="0"/>
              </a:p>
              <a:p>
                <a:endParaRPr lang="en-US" altLang="ko-KR" sz="1600" dirty="0"/>
              </a:p>
              <a:p>
                <a:pPr/>
                <a14:m>
                  <m:oMathPara xmlns:m="http://schemas.openxmlformats.org/officeDocument/2006/math">
                    <m:oMathParaPr>
                      <m:jc m:val="centerGroup"/>
                    </m:oMathParaPr>
                    <m:oMath xmlns:m="http://schemas.openxmlformats.org/officeDocument/2006/math">
                      <m:r>
                        <a:rPr lang="en-US" altLang="ko-KR" sz="1600" i="1" dirty="0" smtClean="0">
                          <a:latin typeface="Cambria Math" panose="02040503050406030204" pitchFamily="18" charset="0"/>
                        </a:rPr>
                        <m:t>𝐹𝑃𝑅</m:t>
                      </m:r>
                      <m:r>
                        <a:rPr lang="en-US" altLang="ko-KR" sz="1600" i="1" dirty="0" smtClean="0">
                          <a:latin typeface="Cambria Math" panose="02040503050406030204" pitchFamily="18" charset="0"/>
                        </a:rPr>
                        <m:t>(</m:t>
                      </m:r>
                      <m:r>
                        <a:rPr lang="en-US" altLang="ko-KR" sz="1600" i="1" dirty="0" smtClean="0">
                          <a:latin typeface="Cambria Math" panose="02040503050406030204" pitchFamily="18" charset="0"/>
                        </a:rPr>
                        <m:t>𝐹𝑎𝑙𝑠𝑒</m:t>
                      </m:r>
                      <m:r>
                        <a:rPr lang="en-US" altLang="ko-KR" sz="1600" i="1" dirty="0" smtClean="0">
                          <a:latin typeface="Cambria Math" panose="02040503050406030204" pitchFamily="18" charset="0"/>
                        </a:rPr>
                        <m:t> </m:t>
                      </m:r>
                      <m:r>
                        <a:rPr lang="en-US" altLang="ko-KR" sz="1600" i="1" dirty="0" smtClean="0">
                          <a:latin typeface="Cambria Math" panose="02040503050406030204" pitchFamily="18" charset="0"/>
                        </a:rPr>
                        <m:t>𝑃𝑜𝑠𝑖𝑡𝑖𝑣𝑒</m:t>
                      </m:r>
                      <m:r>
                        <a:rPr lang="en-US" altLang="ko-KR" sz="1600" i="1" dirty="0" smtClean="0">
                          <a:latin typeface="Cambria Math" panose="02040503050406030204" pitchFamily="18" charset="0"/>
                        </a:rPr>
                        <m:t> </m:t>
                      </m:r>
                      <m:r>
                        <a:rPr lang="en-US" altLang="ko-KR" sz="1600" i="1" dirty="0" smtClean="0">
                          <a:latin typeface="Cambria Math" panose="02040503050406030204" pitchFamily="18" charset="0"/>
                        </a:rPr>
                        <m:t>𝑅𝑎𝑡𝑒</m:t>
                      </m:r>
                      <m:r>
                        <a:rPr lang="en-US" altLang="ko-KR" sz="1600" i="1" dirty="0" smtClean="0">
                          <a:latin typeface="Cambria Math" panose="02040503050406030204" pitchFamily="18" charset="0"/>
                        </a:rPr>
                        <m:t>) = </m:t>
                      </m:r>
                      <m:f>
                        <m:fPr>
                          <m:ctrlPr>
                            <a:rPr lang="en-US" altLang="ko-KR" sz="1600" i="1" smtClean="0">
                              <a:latin typeface="Cambria Math" panose="02040503050406030204" pitchFamily="18" charset="0"/>
                            </a:rPr>
                          </m:ctrlPr>
                        </m:fPr>
                        <m:num>
                          <m:r>
                            <a:rPr lang="en-US" altLang="ko-KR" sz="1600" b="0" i="1" smtClean="0">
                              <a:latin typeface="Cambria Math" panose="02040503050406030204" pitchFamily="18" charset="0"/>
                            </a:rPr>
                            <m:t>𝐹𝑎𝑙𝑠𝑒</m:t>
                          </m:r>
                          <m:r>
                            <a:rPr lang="en-US" altLang="ko-KR" sz="1600" b="0" i="1" smtClean="0">
                              <a:latin typeface="Cambria Math" panose="02040503050406030204" pitchFamily="18" charset="0"/>
                            </a:rPr>
                            <m:t> </m:t>
                          </m:r>
                          <m:r>
                            <a:rPr lang="en-US" altLang="ko-KR" sz="1600" b="0" i="1" smtClean="0">
                              <a:latin typeface="Cambria Math" panose="02040503050406030204" pitchFamily="18" charset="0"/>
                            </a:rPr>
                            <m:t>𝑃𝑜𝑠𝑖𝑡𝑖𝑣𝑒</m:t>
                          </m:r>
                          <m:r>
                            <a:rPr lang="en-US" altLang="ko-KR" sz="1600" b="0" i="1" smtClean="0">
                              <a:latin typeface="Cambria Math" panose="02040503050406030204" pitchFamily="18" charset="0"/>
                            </a:rPr>
                            <m:t> (</m:t>
                          </m:r>
                          <m:r>
                            <a:rPr lang="en-US" altLang="ko-KR" sz="1600" b="0" i="1" smtClean="0">
                              <a:latin typeface="Cambria Math" panose="02040503050406030204" pitchFamily="18" charset="0"/>
                            </a:rPr>
                            <m:t>𝐹𝑃</m:t>
                          </m:r>
                          <m:r>
                            <a:rPr lang="en-US" altLang="ko-KR" sz="1600" b="0" i="1" smtClean="0">
                              <a:latin typeface="Cambria Math" panose="02040503050406030204" pitchFamily="18" charset="0"/>
                            </a:rPr>
                            <m:t>)</m:t>
                          </m:r>
                        </m:num>
                        <m:den>
                          <m:r>
                            <a:rPr lang="en-US" altLang="ko-KR" sz="1600" b="0" i="1" smtClean="0">
                              <a:latin typeface="Cambria Math" panose="02040503050406030204" pitchFamily="18" charset="0"/>
                            </a:rPr>
                            <m:t>𝐹𝑎𝑙𝑠𝑒</m:t>
                          </m:r>
                          <m:r>
                            <a:rPr lang="en-US" altLang="ko-KR" sz="1600" b="0" i="1" smtClean="0">
                              <a:latin typeface="Cambria Math" panose="02040503050406030204" pitchFamily="18" charset="0"/>
                            </a:rPr>
                            <m:t> </m:t>
                          </m:r>
                          <m:r>
                            <a:rPr lang="en-US" altLang="ko-KR" sz="1600" b="0" i="1" smtClean="0">
                              <a:latin typeface="Cambria Math" panose="02040503050406030204" pitchFamily="18" charset="0"/>
                            </a:rPr>
                            <m:t>𝑃𝑜𝑠𝑖𝑡𝑖𝑣𝑒</m:t>
                          </m:r>
                          <m:d>
                            <m:dPr>
                              <m:ctrlPr>
                                <a:rPr lang="en-US" altLang="ko-KR" sz="1600" b="0" i="1" smtClean="0">
                                  <a:latin typeface="Cambria Math" panose="02040503050406030204" pitchFamily="18" charset="0"/>
                                </a:rPr>
                              </m:ctrlPr>
                            </m:dPr>
                            <m:e>
                              <m:r>
                                <a:rPr lang="en-US" altLang="ko-KR" sz="1600" b="0" i="1" smtClean="0">
                                  <a:latin typeface="Cambria Math" panose="02040503050406030204" pitchFamily="18" charset="0"/>
                                </a:rPr>
                                <m:t>𝐹𝑃</m:t>
                              </m:r>
                            </m:e>
                          </m:d>
                          <m:r>
                            <a:rPr lang="en-US" altLang="ko-KR" sz="1600" b="0" i="1" smtClean="0">
                              <a:latin typeface="Cambria Math" panose="02040503050406030204" pitchFamily="18" charset="0"/>
                            </a:rPr>
                            <m:t>+</m:t>
                          </m:r>
                          <m:r>
                            <a:rPr lang="en-US" altLang="ko-KR" sz="1600" b="0" i="1" smtClean="0">
                              <a:latin typeface="Cambria Math" panose="02040503050406030204" pitchFamily="18" charset="0"/>
                            </a:rPr>
                            <m:t>𝑇𝑟𝑢𝑒</m:t>
                          </m:r>
                          <m:r>
                            <a:rPr lang="en-US" altLang="ko-KR" sz="1600" b="0" i="1" smtClean="0">
                              <a:latin typeface="Cambria Math" panose="02040503050406030204" pitchFamily="18" charset="0"/>
                            </a:rPr>
                            <m:t> </m:t>
                          </m:r>
                          <m:r>
                            <a:rPr lang="en-US" altLang="ko-KR" sz="1600" b="0" i="1" smtClean="0">
                              <a:latin typeface="Cambria Math" panose="02040503050406030204" pitchFamily="18" charset="0"/>
                            </a:rPr>
                            <m:t>𝑁𝑒𝑔𝑎𝑡𝑖𝑣𝑒𝑠</m:t>
                          </m:r>
                          <m:r>
                            <a:rPr lang="en-US" altLang="ko-KR" sz="1600" b="0" i="1" smtClean="0">
                              <a:latin typeface="Cambria Math" panose="02040503050406030204" pitchFamily="18" charset="0"/>
                            </a:rPr>
                            <m:t>(</m:t>
                          </m:r>
                          <m:r>
                            <a:rPr lang="en-US" altLang="ko-KR" sz="1600" b="0" i="1" smtClean="0">
                              <a:latin typeface="Cambria Math" panose="02040503050406030204" pitchFamily="18" charset="0"/>
                            </a:rPr>
                            <m:t>𝑇𝑁</m:t>
                          </m:r>
                          <m:r>
                            <a:rPr lang="en-US" altLang="ko-KR" sz="1600" b="0" i="1" smtClean="0">
                              <a:latin typeface="Cambria Math" panose="02040503050406030204" pitchFamily="18" charset="0"/>
                            </a:rPr>
                            <m:t>)</m:t>
                          </m:r>
                        </m:den>
                      </m:f>
                    </m:oMath>
                  </m:oMathPara>
                </a14:m>
                <a:endParaRPr lang="en-US" altLang="ko-KR" sz="1600" dirty="0"/>
              </a:p>
            </p:txBody>
          </p:sp>
        </mc:Choice>
        <mc:Fallback xmlns="">
          <p:sp>
            <p:nvSpPr>
              <p:cNvPr id="3" name="TextBox 2">
                <a:extLst>
                  <a:ext uri="{FF2B5EF4-FFF2-40B4-BE49-F238E27FC236}">
                    <a16:creationId xmlns:a16="http://schemas.microsoft.com/office/drawing/2014/main" id="{601B7F5C-0463-8DD3-BABE-1CC23D947DD9}"/>
                  </a:ext>
                </a:extLst>
              </p:cNvPr>
              <p:cNvSpPr txBox="1">
                <a:spLocks noRot="1" noChangeAspect="1" noMove="1" noResize="1" noEditPoints="1" noAdjustHandles="1" noChangeArrowheads="1" noChangeShapeType="1" noTextEdit="1"/>
              </p:cNvSpPr>
              <p:nvPr/>
            </p:nvSpPr>
            <p:spPr>
              <a:xfrm>
                <a:off x="-684584" y="5017365"/>
                <a:ext cx="8208912" cy="1363963"/>
              </a:xfrm>
              <a:prstGeom prst="rect">
                <a:avLst/>
              </a:prstGeom>
              <a:blipFill>
                <a:blip r:embed="rId4"/>
                <a:stretch>
                  <a:fillRect/>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1531888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8CAF9-6199-9D5B-162B-9D4A7B266AEB}"/>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92754125-B474-92DC-5EB4-ED19DD8CF128}"/>
              </a:ext>
            </a:extLst>
          </p:cNvPr>
          <p:cNvSpPr txBox="1">
            <a:spLocks/>
          </p:cNvSpPr>
          <p:nvPr/>
        </p:nvSpPr>
        <p:spPr>
          <a:xfrm>
            <a:off x="275565" y="1484784"/>
            <a:ext cx="8592870" cy="3672408"/>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algn="just"/>
            <a:r>
              <a:rPr lang="en-US" altLang="ko-KR" sz="1400" dirty="0">
                <a:latin typeface="Tahoma" panose="020B0604030504040204" pitchFamily="34" charset="0"/>
                <a:ea typeface="Tahoma" panose="020B0604030504040204" pitchFamily="34" charset="0"/>
                <a:cs typeface="Tahoma" panose="020B0604030504040204" pitchFamily="34" charset="0"/>
              </a:rPr>
              <a:t>3. Multimodal model:</a:t>
            </a:r>
          </a:p>
          <a:p>
            <a:pPr algn="just"/>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Wingdings" panose="05000000000000000000" pitchFamily="2" charset="2"/>
              <a:buChar char="§"/>
            </a:pPr>
            <a:r>
              <a:rPr lang="en-US" altLang="ko-KR" sz="1400" dirty="0">
                <a:latin typeface="Tahoma" panose="020B0604030504040204" pitchFamily="34" charset="0"/>
                <a:ea typeface="Tahoma" panose="020B0604030504040204" pitchFamily="34" charset="0"/>
                <a:cs typeface="Tahoma" panose="020B0604030504040204" pitchFamily="34" charset="0"/>
              </a:rPr>
              <a:t>Through our research, we aim to validate the utility of multimodal approaches, particularly in scenarios where predicting defaults using </a:t>
            </a:r>
            <a:r>
              <a:rPr lang="en-US" altLang="ko-KR" sz="1400" b="1" dirty="0">
                <a:latin typeface="Tahoma" panose="020B0604030504040204" pitchFamily="34" charset="0"/>
                <a:ea typeface="Tahoma" panose="020B0604030504040204" pitchFamily="34" charset="0"/>
                <a:cs typeface="Tahoma" panose="020B0604030504040204" pitchFamily="34" charset="0"/>
              </a:rPr>
              <a:t>accounting data alone proves challenging</a:t>
            </a:r>
            <a:r>
              <a:rPr lang="en-US" altLang="ko-KR" sz="1400" dirty="0">
                <a:latin typeface="Tahoma" panose="020B0604030504040204" pitchFamily="34" charset="0"/>
                <a:ea typeface="Tahoma" panose="020B0604030504040204" pitchFamily="34" charset="0"/>
                <a:cs typeface="Tahoma" panose="020B0604030504040204" pitchFamily="34" charset="0"/>
              </a:rPr>
              <a:t>. </a:t>
            </a:r>
          </a:p>
          <a:p>
            <a:pPr marL="285750" indent="-285750" algn="just">
              <a:buFont typeface="Wingdings" panose="05000000000000000000" pitchFamily="2" charset="2"/>
              <a:buChar char="§"/>
            </a:pPr>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Wingdings" panose="05000000000000000000" pitchFamily="2" charset="2"/>
              <a:buChar char="§"/>
            </a:pPr>
            <a:r>
              <a:rPr lang="en-US" altLang="ko-KR" sz="1400" dirty="0">
                <a:latin typeface="Tahoma" panose="020B0604030504040204" pitchFamily="34" charset="0"/>
                <a:ea typeface="Tahoma" panose="020B0604030504040204" pitchFamily="34" charset="0"/>
                <a:cs typeface="Tahoma" panose="020B0604030504040204" pitchFamily="34" charset="0"/>
              </a:rPr>
              <a:t>We hypothesize that multimodal models incorporating </a:t>
            </a:r>
            <a:r>
              <a:rPr lang="en-US" altLang="ko-KR" sz="1400" b="1" dirty="0">
                <a:latin typeface="Tahoma" panose="020B0604030504040204" pitchFamily="34" charset="0"/>
                <a:ea typeface="Tahoma" panose="020B0604030504040204" pitchFamily="34" charset="0"/>
                <a:cs typeface="Tahoma" panose="020B0604030504040204" pitchFamily="34" charset="0"/>
              </a:rPr>
              <a:t>MDA will provide greater value in such cases</a:t>
            </a:r>
            <a:r>
              <a:rPr lang="en-US" altLang="ko-KR" sz="1400" dirty="0">
                <a:latin typeface="Tahoma" panose="020B0604030504040204" pitchFamily="34" charset="0"/>
                <a:ea typeface="Tahoma" panose="020B0604030504040204" pitchFamily="34" charset="0"/>
                <a:cs typeface="Tahoma" panose="020B0604030504040204" pitchFamily="34" charset="0"/>
              </a:rPr>
              <a:t>.</a:t>
            </a:r>
          </a:p>
          <a:p>
            <a:pPr marL="285750" indent="-285750" algn="just">
              <a:buFont typeface="Wingdings" panose="05000000000000000000" pitchFamily="2" charset="2"/>
              <a:buChar char="ü"/>
            </a:pPr>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marL="742950" lvl="1" indent="-285750" algn="just">
              <a:buFont typeface="Wingdings" panose="05000000000000000000" pitchFamily="2" charset="2"/>
              <a:buChar char="ü"/>
            </a:pPr>
            <a:r>
              <a:rPr lang="en-US" altLang="ko-KR" sz="1400" dirty="0">
                <a:latin typeface="Tahoma" panose="020B0604030504040204" pitchFamily="34" charset="0"/>
                <a:ea typeface="Tahoma" panose="020B0604030504040204" pitchFamily="34" charset="0"/>
                <a:cs typeface="Tahoma" panose="020B0604030504040204" pitchFamily="34" charset="0"/>
              </a:rPr>
              <a:t>First, during </a:t>
            </a:r>
            <a:r>
              <a:rPr lang="en-US" altLang="ko-KR" sz="1400" b="1" dirty="0">
                <a:latin typeface="Tahoma" panose="020B0604030504040204" pitchFamily="34" charset="0"/>
                <a:ea typeface="Tahoma" panose="020B0604030504040204" pitchFamily="34" charset="0"/>
                <a:cs typeface="Tahoma" panose="020B0604030504040204" pitchFamily="34" charset="0"/>
              </a:rPr>
              <a:t>financial crises</a:t>
            </a:r>
            <a:r>
              <a:rPr lang="en-US" altLang="ko-KR" sz="1400" dirty="0">
                <a:latin typeface="Tahoma" panose="020B0604030504040204" pitchFamily="34" charset="0"/>
                <a:ea typeface="Tahoma" panose="020B0604030504040204" pitchFamily="34" charset="0"/>
                <a:cs typeface="Tahoma" panose="020B0604030504040204" pitchFamily="34" charset="0"/>
              </a:rPr>
              <a:t>, corporate credit risk generally increases across the board.</a:t>
            </a:r>
          </a:p>
          <a:p>
            <a:pPr marL="742950" lvl="1" indent="-285750" algn="just">
              <a:buFont typeface="Wingdings" panose="05000000000000000000" pitchFamily="2" charset="2"/>
              <a:buChar char="ü"/>
            </a:pPr>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marL="742950" lvl="1" indent="-285750" algn="just">
              <a:buFont typeface="Wingdings" panose="05000000000000000000" pitchFamily="2" charset="2"/>
              <a:buChar char="ü"/>
            </a:pPr>
            <a:r>
              <a:rPr lang="en-US" altLang="ko-KR" sz="1400" dirty="0">
                <a:latin typeface="Tahoma" panose="020B0604030504040204" pitchFamily="34" charset="0"/>
                <a:ea typeface="Tahoma" panose="020B0604030504040204" pitchFamily="34" charset="0"/>
                <a:cs typeface="Tahoma" panose="020B0604030504040204" pitchFamily="34" charset="0"/>
              </a:rPr>
              <a:t>Second, studies such as </a:t>
            </a:r>
            <a:r>
              <a:rPr lang="en-US" altLang="ko-KR" sz="1400" dirty="0" err="1">
                <a:latin typeface="Tahoma" panose="020B0604030504040204" pitchFamily="34" charset="0"/>
                <a:ea typeface="Tahoma" panose="020B0604030504040204" pitchFamily="34" charset="0"/>
                <a:cs typeface="Tahoma" panose="020B0604030504040204" pitchFamily="34" charset="0"/>
              </a:rPr>
              <a:t>Bechworth</a:t>
            </a:r>
            <a:r>
              <a:rPr lang="en-US" altLang="ko-KR" sz="1400" dirty="0">
                <a:latin typeface="Tahoma" panose="020B0604030504040204" pitchFamily="34" charset="0"/>
                <a:ea typeface="Tahoma" panose="020B0604030504040204" pitchFamily="34" charset="0"/>
                <a:cs typeface="Tahoma" panose="020B0604030504040204" pitchFamily="34" charset="0"/>
              </a:rPr>
              <a:t> et al. (2010), Lin et al. (2011), and </a:t>
            </a:r>
            <a:r>
              <a:rPr lang="en-US" altLang="ko-KR" sz="1400" dirty="0" err="1">
                <a:latin typeface="Tahoma" panose="020B0604030504040204" pitchFamily="34" charset="0"/>
                <a:ea typeface="Tahoma" panose="020B0604030504040204" pitchFamily="34" charset="0"/>
                <a:cs typeface="Tahoma" panose="020B0604030504040204" pitchFamily="34" charset="0"/>
              </a:rPr>
              <a:t>Feldhutter</a:t>
            </a:r>
            <a:r>
              <a:rPr lang="en-US" altLang="ko-KR" sz="1400" dirty="0">
                <a:latin typeface="Tahoma" panose="020B0604030504040204" pitchFamily="34" charset="0"/>
                <a:ea typeface="Tahoma" panose="020B0604030504040204" pitchFamily="34" charset="0"/>
                <a:cs typeface="Tahoma" panose="020B0604030504040204" pitchFamily="34" charset="0"/>
              </a:rPr>
              <a:t> et al. (2018) suggest that </a:t>
            </a:r>
            <a:r>
              <a:rPr lang="en-US" altLang="ko-KR" sz="1400" b="1" dirty="0">
                <a:latin typeface="Tahoma" panose="020B0604030504040204" pitchFamily="34" charset="0"/>
                <a:ea typeface="Tahoma" panose="020B0604030504040204" pitchFamily="34" charset="0"/>
                <a:cs typeface="Tahoma" panose="020B0604030504040204" pitchFamily="34" charset="0"/>
              </a:rPr>
              <a:t>credit risk for mid-cap </a:t>
            </a:r>
            <a:r>
              <a:rPr lang="en-US" altLang="ko-KR" sz="1400" dirty="0">
                <a:latin typeface="Tahoma" panose="020B0604030504040204" pitchFamily="34" charset="0"/>
                <a:ea typeface="Tahoma" panose="020B0604030504040204" pitchFamily="34" charset="0"/>
                <a:cs typeface="Tahoma" panose="020B0604030504040204" pitchFamily="34" charset="0"/>
              </a:rPr>
              <a:t>companies is influenced by </a:t>
            </a:r>
            <a:r>
              <a:rPr lang="en-US" altLang="ko-KR" sz="1400" b="1" dirty="0">
                <a:latin typeface="Tahoma" panose="020B0604030504040204" pitchFamily="34" charset="0"/>
                <a:ea typeface="Tahoma" panose="020B0604030504040204" pitchFamily="34" charset="0"/>
                <a:cs typeface="Tahoma" panose="020B0604030504040204" pitchFamily="34" charset="0"/>
              </a:rPr>
              <a:t>a relatively greater </a:t>
            </a:r>
            <a:r>
              <a:rPr lang="en-US" altLang="ko-KR" sz="1400" dirty="0">
                <a:latin typeface="Tahoma" panose="020B0604030504040204" pitchFamily="34" charset="0"/>
                <a:ea typeface="Tahoma" panose="020B0604030504040204" pitchFamily="34" charset="0"/>
                <a:cs typeface="Tahoma" panose="020B0604030504040204" pitchFamily="34" charset="0"/>
              </a:rPr>
              <a:t>number of factors, many of which exhibit highly nonlinear relationships.</a:t>
            </a:r>
          </a:p>
          <a:p>
            <a:pPr marL="742950" lvl="1" indent="-285750" algn="just">
              <a:buFont typeface="Wingdings" panose="05000000000000000000" pitchFamily="2" charset="2"/>
              <a:buChar char="ü"/>
            </a:pPr>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marL="742950" lvl="1" indent="-285750" algn="just">
              <a:buFont typeface="Wingdings" panose="05000000000000000000" pitchFamily="2" charset="2"/>
              <a:buChar char="ü"/>
            </a:pPr>
            <a:r>
              <a:rPr lang="en-US" altLang="ko-KR" sz="1400" dirty="0">
                <a:latin typeface="Tahoma" panose="020B0604030504040204" pitchFamily="34" charset="0"/>
                <a:ea typeface="Tahoma" panose="020B0604030504040204" pitchFamily="34" charset="0"/>
                <a:cs typeface="Tahoma" panose="020B0604030504040204" pitchFamily="34" charset="0"/>
              </a:rPr>
              <a:t>In these cases, it is judged that predicting defaults is</a:t>
            </a:r>
            <a:r>
              <a:rPr lang="en-US" altLang="ko-KR" sz="1400" b="1" dirty="0">
                <a:latin typeface="Tahoma" panose="020B0604030504040204" pitchFamily="34" charset="0"/>
                <a:ea typeface="Tahoma" panose="020B0604030504040204" pitchFamily="34" charset="0"/>
                <a:cs typeface="Tahoma" panose="020B0604030504040204" pitchFamily="34" charset="0"/>
              </a:rPr>
              <a:t> relatively difficult</a:t>
            </a:r>
            <a:r>
              <a:rPr lang="en-US" altLang="ko-KR" sz="1400" dirty="0">
                <a:latin typeface="Tahoma" panose="020B0604030504040204" pitchFamily="34" charset="0"/>
                <a:ea typeface="Tahoma" panose="020B0604030504040204" pitchFamily="34" charset="0"/>
                <a:cs typeface="Tahoma" panose="020B0604030504040204" pitchFamily="34" charset="0"/>
              </a:rPr>
              <a:t>, and we aim to explore whether this issue can be addressed through multimodal approaches.</a:t>
            </a:r>
          </a:p>
        </p:txBody>
      </p:sp>
      <p:sp>
        <p:nvSpPr>
          <p:cNvPr id="4" name="제목 1">
            <a:extLst>
              <a:ext uri="{FF2B5EF4-FFF2-40B4-BE49-F238E27FC236}">
                <a16:creationId xmlns:a16="http://schemas.microsoft.com/office/drawing/2014/main" id="{004000E3-058A-422E-D90C-804A62898E68}"/>
              </a:ext>
            </a:extLst>
          </p:cNvPr>
          <p:cNvSpPr txBox="1">
            <a:spLocks/>
          </p:cNvSpPr>
          <p:nvPr/>
        </p:nvSpPr>
        <p:spPr>
          <a:xfrm>
            <a:off x="107504" y="764704"/>
            <a:ext cx="4248472" cy="423664"/>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algn="just"/>
            <a:r>
              <a:rPr lang="en-US" sz="2000" b="1" dirty="0">
                <a:latin typeface="Tahoma" panose="020B0604030504040204" pitchFamily="34" charset="0"/>
                <a:ea typeface="Tahoma" panose="020B0604030504040204" pitchFamily="34" charset="0"/>
                <a:cs typeface="Tahoma" panose="020B0604030504040204" pitchFamily="34" charset="0"/>
              </a:rPr>
              <a:t>5. Methodology - Training</a:t>
            </a:r>
          </a:p>
        </p:txBody>
      </p:sp>
      <p:sp>
        <p:nvSpPr>
          <p:cNvPr id="6" name="TextBox 5">
            <a:extLst>
              <a:ext uri="{FF2B5EF4-FFF2-40B4-BE49-F238E27FC236}">
                <a16:creationId xmlns:a16="http://schemas.microsoft.com/office/drawing/2014/main" id="{B8133645-96EA-A212-7515-76FBF348CAFE}"/>
              </a:ext>
            </a:extLst>
          </p:cNvPr>
          <p:cNvSpPr txBox="1"/>
          <p:nvPr/>
        </p:nvSpPr>
        <p:spPr>
          <a:xfrm>
            <a:off x="1547664" y="5463515"/>
            <a:ext cx="6048672" cy="10618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altLang="ko-KR" sz="500" dirty="0">
              <a:latin typeface="Tahoma" panose="020B0604030504040204" pitchFamily="34" charset="0"/>
              <a:ea typeface="Tahoma" panose="020B0604030504040204" pitchFamily="34" charset="0"/>
              <a:cs typeface="Tahoma" panose="020B0604030504040204" pitchFamily="34" charset="0"/>
            </a:endParaRPr>
          </a:p>
          <a:p>
            <a:r>
              <a:rPr lang="en-US" altLang="ko-KR" sz="1200" dirty="0">
                <a:latin typeface="Tahoma" panose="020B0604030504040204" pitchFamily="34" charset="0"/>
                <a:ea typeface="Tahoma" panose="020B0604030504040204" pitchFamily="34" charset="0"/>
                <a:cs typeface="Tahoma" panose="020B0604030504040204" pitchFamily="34" charset="0"/>
              </a:rPr>
              <a:t>Before Financial Crisis: train(1993~2000), validation(2001~2003), test(2004~2006) </a:t>
            </a:r>
          </a:p>
          <a:p>
            <a:r>
              <a:rPr lang="en-US" altLang="ko-KR" sz="1200" dirty="0">
                <a:latin typeface="Tahoma" panose="020B0604030504040204" pitchFamily="34" charset="0"/>
                <a:ea typeface="Tahoma" panose="020B0604030504040204" pitchFamily="34" charset="0"/>
                <a:cs typeface="Tahoma" panose="020B0604030504040204" pitchFamily="34" charset="0"/>
              </a:rPr>
              <a:t>After Financial Crisis: train(1993~2003), validation(2004~2006), test(2007~2009)</a:t>
            </a:r>
          </a:p>
          <a:p>
            <a:endParaRPr lang="en-US" altLang="ko-KR" sz="500" dirty="0">
              <a:latin typeface="Tahoma" panose="020B0604030504040204" pitchFamily="34" charset="0"/>
              <a:ea typeface="Tahoma" panose="020B0604030504040204" pitchFamily="34" charset="0"/>
              <a:cs typeface="Tahoma" panose="020B0604030504040204" pitchFamily="34" charset="0"/>
            </a:endParaRPr>
          </a:p>
          <a:p>
            <a:r>
              <a:rPr lang="en-US" altLang="ko-KR" sz="1200" dirty="0">
                <a:latin typeface="Tahoma" panose="020B0604030504040204" pitchFamily="34" charset="0"/>
                <a:ea typeface="Tahoma" panose="020B0604030504040204" pitchFamily="34" charset="0"/>
                <a:cs typeface="Tahoma" panose="020B0604030504040204" pitchFamily="34" charset="0"/>
              </a:rPr>
              <a:t>Before Covid-19: train(1993~2014), validation(2015~2017), test(2018~2020)</a:t>
            </a:r>
          </a:p>
          <a:p>
            <a:r>
              <a:rPr lang="en-US" altLang="ko-KR" sz="1200" dirty="0">
                <a:latin typeface="Tahoma" panose="020B0604030504040204" pitchFamily="34" charset="0"/>
                <a:ea typeface="Tahoma" panose="020B0604030504040204" pitchFamily="34" charset="0"/>
                <a:cs typeface="Tahoma" panose="020B0604030504040204" pitchFamily="34" charset="0"/>
              </a:rPr>
              <a:t>After Covid-19: train(1993~2017), validation(2018~2020), test(2021~2023)</a:t>
            </a:r>
          </a:p>
          <a:p>
            <a:endParaRPr lang="en-US" altLang="ko-KR" sz="5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63930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28974-5611-02BF-1544-5FFA67A64BD7}"/>
            </a:ext>
          </a:extLst>
        </p:cNvPr>
        <p:cNvGrpSpPr/>
        <p:nvPr/>
      </p:nvGrpSpPr>
      <p:grpSpPr>
        <a:xfrm>
          <a:off x="0" y="0"/>
          <a:ext cx="0" cy="0"/>
          <a:chOff x="0" y="0"/>
          <a:chExt cx="0" cy="0"/>
        </a:xfrm>
      </p:grpSpPr>
      <p:sp>
        <p:nvSpPr>
          <p:cNvPr id="4" name="직사각형 3">
            <a:extLst>
              <a:ext uri="{FF2B5EF4-FFF2-40B4-BE49-F238E27FC236}">
                <a16:creationId xmlns:a16="http://schemas.microsoft.com/office/drawing/2014/main" id="{0F8E3CC7-0D0C-06B7-5C57-5F9A8F786EB8}"/>
              </a:ext>
            </a:extLst>
          </p:cNvPr>
          <p:cNvSpPr/>
          <p:nvPr/>
        </p:nvSpPr>
        <p:spPr>
          <a:xfrm>
            <a:off x="0" y="764704"/>
            <a:ext cx="2699792" cy="609329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 name="제목 1">
            <a:extLst>
              <a:ext uri="{FF2B5EF4-FFF2-40B4-BE49-F238E27FC236}">
                <a16:creationId xmlns:a16="http://schemas.microsoft.com/office/drawing/2014/main" id="{63261ACC-984D-BAD2-AADE-6A684096E7D0}"/>
              </a:ext>
            </a:extLst>
          </p:cNvPr>
          <p:cNvSpPr txBox="1">
            <a:spLocks/>
          </p:cNvSpPr>
          <p:nvPr/>
        </p:nvSpPr>
        <p:spPr>
          <a:xfrm>
            <a:off x="395536" y="908720"/>
            <a:ext cx="2016224" cy="648072"/>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algn="just"/>
            <a:r>
              <a:rPr lang="en-US" sz="2800" b="1" dirty="0">
                <a:latin typeface="Tahoma" panose="020B0604030504040204" pitchFamily="34" charset="0"/>
                <a:ea typeface="Tahoma" panose="020B0604030504040204" pitchFamily="34" charset="0"/>
                <a:cs typeface="Tahoma" panose="020B0604030504040204" pitchFamily="34" charset="0"/>
              </a:rPr>
              <a:t>Contents</a:t>
            </a:r>
          </a:p>
          <a:p>
            <a:pPr algn="just"/>
            <a:endParaRPr lang="en-US" sz="2800" dirty="0">
              <a:latin typeface="Tahoma" panose="020B0604030504040204" pitchFamily="34" charset="0"/>
              <a:ea typeface="Tahoma" panose="020B0604030504040204" pitchFamily="34" charset="0"/>
              <a:cs typeface="Tahoma" panose="020B0604030504040204" pitchFamily="34" charset="0"/>
            </a:endParaRPr>
          </a:p>
          <a:p>
            <a:pPr algn="just"/>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6" name="제목 1">
            <a:extLst>
              <a:ext uri="{FF2B5EF4-FFF2-40B4-BE49-F238E27FC236}">
                <a16:creationId xmlns:a16="http://schemas.microsoft.com/office/drawing/2014/main" id="{B1391A46-B47D-64B1-5F31-676B190D4A04}"/>
              </a:ext>
            </a:extLst>
          </p:cNvPr>
          <p:cNvSpPr txBox="1">
            <a:spLocks/>
          </p:cNvSpPr>
          <p:nvPr/>
        </p:nvSpPr>
        <p:spPr>
          <a:xfrm>
            <a:off x="3275856" y="1628802"/>
            <a:ext cx="5112568" cy="3544617"/>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algn="just"/>
            <a:r>
              <a:rPr lang="en-US" altLang="ko-KR" sz="2000" dirty="0">
                <a:latin typeface="Tahoma" panose="020B0604030504040204" pitchFamily="34" charset="0"/>
                <a:ea typeface="Tahoma" panose="020B0604030504040204" pitchFamily="34" charset="0"/>
                <a:cs typeface="Tahoma" panose="020B0604030504040204" pitchFamily="34" charset="0"/>
              </a:rPr>
              <a:t>1. Introduction</a:t>
            </a:r>
          </a:p>
          <a:p>
            <a:pPr algn="just"/>
            <a:endParaRPr lang="en-US" altLang="ko-KR" sz="20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2000" dirty="0">
                <a:latin typeface="Tahoma" panose="020B0604030504040204" pitchFamily="34" charset="0"/>
                <a:ea typeface="Tahoma" panose="020B0604030504040204" pitchFamily="34" charset="0"/>
                <a:cs typeface="Tahoma" panose="020B0604030504040204" pitchFamily="34" charset="0"/>
              </a:rPr>
              <a:t>2. Literature Review</a:t>
            </a:r>
          </a:p>
          <a:p>
            <a:pPr algn="just"/>
            <a:endParaRPr lang="en-US" altLang="ko-KR" sz="20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2000" dirty="0">
                <a:latin typeface="Tahoma" panose="020B0604030504040204" pitchFamily="34" charset="0"/>
                <a:ea typeface="Tahoma" panose="020B0604030504040204" pitchFamily="34" charset="0"/>
                <a:cs typeface="Tahoma" panose="020B0604030504040204" pitchFamily="34" charset="0"/>
              </a:rPr>
              <a:t>3. Models - BERT</a:t>
            </a:r>
          </a:p>
          <a:p>
            <a:pPr algn="just"/>
            <a:endParaRPr lang="en-US" altLang="ko-KR" sz="20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2000" dirty="0">
                <a:latin typeface="Tahoma" panose="020B0604030504040204" pitchFamily="34" charset="0"/>
                <a:ea typeface="Tahoma" panose="020B0604030504040204" pitchFamily="34" charset="0"/>
                <a:cs typeface="Tahoma" panose="020B0604030504040204" pitchFamily="34" charset="0"/>
              </a:rPr>
              <a:t>4. Data</a:t>
            </a:r>
          </a:p>
          <a:p>
            <a:pPr algn="just"/>
            <a:endParaRPr lang="en-US" altLang="ko-KR" sz="20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2000" dirty="0">
                <a:latin typeface="Tahoma" panose="020B0604030504040204" pitchFamily="34" charset="0"/>
                <a:ea typeface="Tahoma" panose="020B0604030504040204" pitchFamily="34" charset="0"/>
                <a:cs typeface="Tahoma" panose="020B0604030504040204" pitchFamily="34" charset="0"/>
              </a:rPr>
              <a:t>5. Synthetic Data - Gen AI (ChatGPT)</a:t>
            </a:r>
          </a:p>
          <a:p>
            <a:pPr algn="just"/>
            <a:endParaRPr lang="en-US" altLang="ko-KR" sz="20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2000" dirty="0">
                <a:solidFill>
                  <a:srgbClr val="0432FF"/>
                </a:solidFill>
                <a:latin typeface="Tahoma" panose="020B0604030504040204" pitchFamily="34" charset="0"/>
                <a:ea typeface="Tahoma" panose="020B0604030504040204" pitchFamily="34" charset="0"/>
                <a:cs typeface="Tahoma" panose="020B0604030504040204" pitchFamily="34" charset="0"/>
              </a:rPr>
              <a:t>6. Result</a:t>
            </a:r>
          </a:p>
          <a:p>
            <a:pPr algn="just"/>
            <a:endParaRPr lang="en-US" altLang="ko-KR" sz="20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2000" dirty="0">
                <a:latin typeface="Tahoma" panose="020B0604030504040204" pitchFamily="34" charset="0"/>
                <a:ea typeface="Tahoma" panose="020B0604030504040204" pitchFamily="34" charset="0"/>
                <a:cs typeface="Tahoma" panose="020B0604030504040204" pitchFamily="34" charset="0"/>
              </a:rPr>
              <a:t>7. Conclusion &amp; Discussion</a:t>
            </a:r>
          </a:p>
        </p:txBody>
      </p:sp>
    </p:spTree>
    <p:extLst>
      <p:ext uri="{BB962C8B-B14F-4D97-AF65-F5344CB8AC3E}">
        <p14:creationId xmlns:p14="http://schemas.microsoft.com/office/powerpoint/2010/main" val="4207440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CE49E-6767-0EF6-3587-6E099D32A8A6}"/>
            </a:ext>
          </a:extLst>
        </p:cNvPr>
        <p:cNvGrpSpPr/>
        <p:nvPr/>
      </p:nvGrpSpPr>
      <p:grpSpPr>
        <a:xfrm>
          <a:off x="0" y="0"/>
          <a:ext cx="0" cy="0"/>
          <a:chOff x="0" y="0"/>
          <a:chExt cx="0" cy="0"/>
        </a:xfrm>
      </p:grpSpPr>
      <p:sp>
        <p:nvSpPr>
          <p:cNvPr id="4" name="제목 1">
            <a:extLst>
              <a:ext uri="{FF2B5EF4-FFF2-40B4-BE49-F238E27FC236}">
                <a16:creationId xmlns:a16="http://schemas.microsoft.com/office/drawing/2014/main" id="{992E477B-973F-93E0-B931-1B0FCF45E84C}"/>
              </a:ext>
            </a:extLst>
          </p:cNvPr>
          <p:cNvSpPr txBox="1">
            <a:spLocks/>
          </p:cNvSpPr>
          <p:nvPr/>
        </p:nvSpPr>
        <p:spPr>
          <a:xfrm>
            <a:off x="107504" y="764704"/>
            <a:ext cx="2511896" cy="423664"/>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algn="just"/>
            <a:r>
              <a:rPr lang="en-US" sz="2000" b="1" dirty="0">
                <a:latin typeface="Tahoma" panose="020B0604030504040204" pitchFamily="34" charset="0"/>
                <a:ea typeface="Tahoma" panose="020B0604030504040204" pitchFamily="34" charset="0"/>
                <a:cs typeface="Tahoma" panose="020B0604030504040204" pitchFamily="34" charset="0"/>
              </a:rPr>
              <a:t>6. Result</a:t>
            </a:r>
          </a:p>
        </p:txBody>
      </p:sp>
      <p:sp>
        <p:nvSpPr>
          <p:cNvPr id="6" name="제목 1">
            <a:extLst>
              <a:ext uri="{FF2B5EF4-FFF2-40B4-BE49-F238E27FC236}">
                <a16:creationId xmlns:a16="http://schemas.microsoft.com/office/drawing/2014/main" id="{512BAD38-E63D-0E8F-FE0D-EDE3855CE163}"/>
              </a:ext>
            </a:extLst>
          </p:cNvPr>
          <p:cNvSpPr txBox="1">
            <a:spLocks/>
          </p:cNvSpPr>
          <p:nvPr/>
        </p:nvSpPr>
        <p:spPr>
          <a:xfrm>
            <a:off x="1925833" y="1807848"/>
            <a:ext cx="5248200" cy="288032"/>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algn="just"/>
            <a:r>
              <a:rPr lang="en-US" altLang="ko-KR" sz="1400" dirty="0">
                <a:latin typeface="Tahoma" panose="020B0604030504040204" pitchFamily="34" charset="0"/>
                <a:ea typeface="Tahoma" panose="020B0604030504040204" pitchFamily="34" charset="0"/>
                <a:cs typeface="Tahoma" panose="020B0604030504040204" pitchFamily="34" charset="0"/>
              </a:rPr>
              <a:t>Table 1. Results from the BERT Models with Random Split (6:2:2)</a:t>
            </a:r>
          </a:p>
        </p:txBody>
      </p:sp>
      <p:pic>
        <p:nvPicPr>
          <p:cNvPr id="8" name="그림 7">
            <a:extLst>
              <a:ext uri="{FF2B5EF4-FFF2-40B4-BE49-F238E27FC236}">
                <a16:creationId xmlns:a16="http://schemas.microsoft.com/office/drawing/2014/main" id="{7A5D9A6C-B0B9-9EFD-5E85-62B61AD5AB41}"/>
              </a:ext>
            </a:extLst>
          </p:cNvPr>
          <p:cNvPicPr>
            <a:picLocks noChangeAspect="1"/>
          </p:cNvPicPr>
          <p:nvPr/>
        </p:nvPicPr>
        <p:blipFill>
          <a:blip r:embed="rId3"/>
          <a:stretch>
            <a:fillRect/>
          </a:stretch>
        </p:blipFill>
        <p:spPr>
          <a:xfrm>
            <a:off x="539552" y="2178123"/>
            <a:ext cx="8028384" cy="13948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id="{9B8F2FED-5B41-BA72-1269-1EB846EC6B89}"/>
              </a:ext>
            </a:extLst>
          </p:cNvPr>
          <p:cNvSpPr txBox="1"/>
          <p:nvPr/>
        </p:nvSpPr>
        <p:spPr>
          <a:xfrm>
            <a:off x="737828" y="4205406"/>
            <a:ext cx="7668344" cy="1815882"/>
          </a:xfrm>
          <a:prstGeom prst="rect">
            <a:avLst/>
          </a:prstGeom>
          <a:noFill/>
        </p:spPr>
        <p:txBody>
          <a:bodyPr wrap="square" rtlCol="0">
            <a:spAutoFit/>
          </a:bodyPr>
          <a:lstStyle/>
          <a:p>
            <a:pPr marL="285750" indent="-285750">
              <a:buFont typeface="Wingdings" panose="05000000000000000000" pitchFamily="2" charset="2"/>
              <a:buChar char="§"/>
            </a:pPr>
            <a:r>
              <a:rPr lang="en-US" altLang="ko-KR" sz="1600" dirty="0">
                <a:latin typeface="Tahoma" panose="020B0604030504040204" pitchFamily="34" charset="0"/>
                <a:ea typeface="Tahoma" panose="020B0604030504040204" pitchFamily="34" charset="0"/>
                <a:cs typeface="Tahoma" panose="020B0604030504040204" pitchFamily="34" charset="0"/>
              </a:rPr>
              <a:t>First, we confirmed that </a:t>
            </a:r>
            <a:r>
              <a:rPr lang="en-US" altLang="ko-KR" sz="1600" b="1" dirty="0">
                <a:latin typeface="Tahoma" panose="020B0604030504040204" pitchFamily="34" charset="0"/>
                <a:ea typeface="Tahoma" panose="020B0604030504040204" pitchFamily="34" charset="0"/>
                <a:cs typeface="Tahoma" panose="020B0604030504040204" pitchFamily="34" charset="0"/>
              </a:rPr>
              <a:t>defaults can be predicted</a:t>
            </a:r>
            <a:r>
              <a:rPr lang="en-US" altLang="ko-KR" sz="1600" dirty="0">
                <a:latin typeface="Tahoma" panose="020B0604030504040204" pitchFamily="34" charset="0"/>
                <a:ea typeface="Tahoma" panose="020B0604030504040204" pitchFamily="34" charset="0"/>
                <a:cs typeface="Tahoma" panose="020B0604030504040204" pitchFamily="34" charset="0"/>
              </a:rPr>
              <a:t> using </a:t>
            </a:r>
            <a:r>
              <a:rPr lang="en-US" altLang="ko-KR" sz="1600" b="1" dirty="0">
                <a:latin typeface="Tahoma" panose="020B0604030504040204" pitchFamily="34" charset="0"/>
                <a:ea typeface="Tahoma" panose="020B0604030504040204" pitchFamily="34" charset="0"/>
                <a:cs typeface="Tahoma" panose="020B0604030504040204" pitchFamily="34" charset="0"/>
              </a:rPr>
              <a:t>text</a:t>
            </a:r>
            <a:r>
              <a:rPr lang="ko-KR" altLang="en-US" sz="1600" b="1" dirty="0">
                <a:latin typeface="Tahoma" panose="020B0604030504040204" pitchFamily="34" charset="0"/>
                <a:ea typeface="Tahoma" panose="020B0604030504040204" pitchFamily="34" charset="0"/>
                <a:cs typeface="Tahoma" panose="020B0604030504040204" pitchFamily="34" charset="0"/>
              </a:rPr>
              <a:t> </a:t>
            </a:r>
            <a:r>
              <a:rPr lang="en-US" altLang="ko-KR" sz="1600" b="1" dirty="0">
                <a:latin typeface="Tahoma" panose="020B0604030504040204" pitchFamily="34" charset="0"/>
                <a:ea typeface="Tahoma" panose="020B0604030504040204" pitchFamily="34" charset="0"/>
                <a:cs typeface="Tahoma" panose="020B0604030504040204" pitchFamily="34" charset="0"/>
              </a:rPr>
              <a:t>data</a:t>
            </a:r>
            <a:r>
              <a:rPr lang="en-US" altLang="ko-KR" sz="1600" dirty="0">
                <a:latin typeface="Tahoma" panose="020B0604030504040204" pitchFamily="34" charset="0"/>
                <a:ea typeface="Tahoma" panose="020B0604030504040204" pitchFamily="34" charset="0"/>
                <a:cs typeface="Tahoma" panose="020B0604030504040204" pitchFamily="34" charset="0"/>
              </a:rPr>
              <a:t>.</a:t>
            </a:r>
          </a:p>
          <a:p>
            <a:pPr marL="285750" indent="-285750">
              <a:buFont typeface="Wingdings" panose="05000000000000000000" pitchFamily="2" charset="2"/>
              <a:buChar char="§"/>
            </a:pPr>
            <a:endParaRPr lang="en-US" altLang="ko-KR" sz="1600" dirty="0"/>
          </a:p>
          <a:p>
            <a:pPr marL="285750" indent="-285750">
              <a:buFont typeface="Wingdings" panose="05000000000000000000" pitchFamily="2" charset="2"/>
              <a:buChar char="§"/>
            </a:pPr>
            <a:r>
              <a:rPr lang="en-US" altLang="ko-KR" sz="1600" dirty="0">
                <a:latin typeface="Tahoma" panose="020B0604030504040204" pitchFamily="34" charset="0"/>
                <a:ea typeface="Tahoma" panose="020B0604030504040204" pitchFamily="34" charset="0"/>
                <a:cs typeface="Tahoma" panose="020B0604030504040204" pitchFamily="34" charset="0"/>
              </a:rPr>
              <a:t>Among the three BERT models, </a:t>
            </a:r>
            <a:r>
              <a:rPr lang="en-US" altLang="ko-KR" sz="1600" b="1" dirty="0" err="1">
                <a:latin typeface="Tahoma" panose="020B0604030504040204" pitchFamily="34" charset="0"/>
                <a:ea typeface="Tahoma" panose="020B0604030504040204" pitchFamily="34" charset="0"/>
                <a:cs typeface="Tahoma" panose="020B0604030504040204" pitchFamily="34" charset="0"/>
              </a:rPr>
              <a:t>FinBERT</a:t>
            </a:r>
            <a:r>
              <a:rPr lang="en-US" altLang="ko-KR" sz="1600" b="1" dirty="0">
                <a:latin typeface="Tahoma" panose="020B0604030504040204" pitchFamily="34" charset="0"/>
                <a:ea typeface="Tahoma" panose="020B0604030504040204" pitchFamily="34" charset="0"/>
                <a:cs typeface="Tahoma" panose="020B0604030504040204" pitchFamily="34" charset="0"/>
              </a:rPr>
              <a:t>-tone by </a:t>
            </a:r>
            <a:r>
              <a:rPr lang="en-US" altLang="ko-KR" sz="1600" b="1" dirty="0" err="1">
                <a:latin typeface="Tahoma" panose="020B0604030504040204" pitchFamily="34" charset="0"/>
                <a:ea typeface="Tahoma" panose="020B0604030504040204" pitchFamily="34" charset="0"/>
                <a:cs typeface="Tahoma" panose="020B0604030504040204" pitchFamily="34" charset="0"/>
              </a:rPr>
              <a:t>Yiyanghkust</a:t>
            </a:r>
            <a:r>
              <a:rPr lang="en-US" altLang="ko-KR" sz="1600" b="1" dirty="0">
                <a:latin typeface="Tahoma" panose="020B0604030504040204" pitchFamily="34" charset="0"/>
                <a:ea typeface="Tahoma" panose="020B0604030504040204" pitchFamily="34" charset="0"/>
                <a:cs typeface="Tahoma" panose="020B0604030504040204" pitchFamily="34" charset="0"/>
              </a:rPr>
              <a:t> (2023)</a:t>
            </a:r>
            <a:r>
              <a:rPr lang="en-US" altLang="ko-KR" sz="1600" dirty="0">
                <a:latin typeface="Tahoma" panose="020B0604030504040204" pitchFamily="34" charset="0"/>
                <a:ea typeface="Tahoma" panose="020B0604030504040204" pitchFamily="34" charset="0"/>
                <a:cs typeface="Tahoma" panose="020B0604030504040204" pitchFamily="34" charset="0"/>
              </a:rPr>
              <a:t> showed </a:t>
            </a:r>
            <a:r>
              <a:rPr lang="en-US" altLang="ko-KR" sz="1600" b="1" dirty="0">
                <a:latin typeface="Tahoma" panose="020B0604030504040204" pitchFamily="34" charset="0"/>
                <a:ea typeface="Tahoma" panose="020B0604030504040204" pitchFamily="34" charset="0"/>
                <a:cs typeface="Tahoma" panose="020B0604030504040204" pitchFamily="34" charset="0"/>
              </a:rPr>
              <a:t>slightly superior</a:t>
            </a:r>
            <a:r>
              <a:rPr lang="en-US" altLang="ko-KR" sz="1600" dirty="0">
                <a:latin typeface="Tahoma" panose="020B0604030504040204" pitchFamily="34" charset="0"/>
                <a:ea typeface="Tahoma" panose="020B0604030504040204" pitchFamily="34" charset="0"/>
                <a:cs typeface="Tahoma" panose="020B0604030504040204" pitchFamily="34" charset="0"/>
              </a:rPr>
              <a:t> performance compared to the others.</a:t>
            </a:r>
          </a:p>
          <a:p>
            <a:pPr marL="285750" indent="-285750">
              <a:buFont typeface="Wingdings" panose="05000000000000000000" pitchFamily="2" charset="2"/>
              <a:buChar char="§"/>
            </a:pPr>
            <a:endParaRPr lang="en-US" altLang="ko-KR" sz="1600" dirty="0"/>
          </a:p>
          <a:p>
            <a:pPr marL="285750" indent="-285750">
              <a:buFont typeface="Wingdings" panose="05000000000000000000" pitchFamily="2" charset="2"/>
              <a:buChar char="§"/>
            </a:pPr>
            <a:r>
              <a:rPr lang="en-US" altLang="ko-KR" sz="1600" dirty="0">
                <a:latin typeface="Tahoma" panose="020B0604030504040204" pitchFamily="34" charset="0"/>
                <a:ea typeface="Tahoma" panose="020B0604030504040204" pitchFamily="34" charset="0"/>
                <a:cs typeface="Tahoma" panose="020B0604030504040204" pitchFamily="34" charset="0"/>
              </a:rPr>
              <a:t>Using the DNN (4qtr) model, we observed that applying </a:t>
            </a:r>
            <a:r>
              <a:rPr lang="en-US" altLang="ko-KR" sz="1600" b="1" dirty="0">
                <a:latin typeface="Tahoma" panose="020B0604030504040204" pitchFamily="34" charset="0"/>
                <a:ea typeface="Tahoma" panose="020B0604030504040204" pitchFamily="34" charset="0"/>
                <a:cs typeface="Tahoma" panose="020B0604030504040204" pitchFamily="34" charset="0"/>
              </a:rPr>
              <a:t>quarterly data</a:t>
            </a:r>
            <a:r>
              <a:rPr lang="en-US" altLang="ko-KR" sz="1600" dirty="0">
                <a:latin typeface="Tahoma" panose="020B0604030504040204" pitchFamily="34" charset="0"/>
                <a:ea typeface="Tahoma" panose="020B0604030504040204" pitchFamily="34" charset="0"/>
                <a:cs typeface="Tahoma" panose="020B0604030504040204" pitchFamily="34" charset="0"/>
              </a:rPr>
              <a:t> to the model yields </a:t>
            </a:r>
            <a:r>
              <a:rPr lang="en-US" altLang="ko-KR" sz="1600" b="1" dirty="0">
                <a:latin typeface="Tahoma" panose="020B0604030504040204" pitchFamily="34" charset="0"/>
                <a:ea typeface="Tahoma" panose="020B0604030504040204" pitchFamily="34" charset="0"/>
                <a:cs typeface="Tahoma" panose="020B0604030504040204" pitchFamily="34" charset="0"/>
              </a:rPr>
              <a:t>better performance</a:t>
            </a:r>
            <a:r>
              <a:rPr lang="en-US" altLang="ko-KR" sz="1600" dirty="0">
                <a:latin typeface="Tahoma" panose="020B0604030504040204" pitchFamily="34" charset="0"/>
                <a:ea typeface="Tahoma" panose="020B0604030504040204" pitchFamily="34" charset="0"/>
                <a:cs typeface="Tahoma" panose="020B0604030504040204" pitchFamily="34" charset="0"/>
              </a:rPr>
              <a:t> than using annual data.</a:t>
            </a:r>
            <a:endParaRPr lang="en-US" altLang="ko-KR" sz="1600" dirty="0"/>
          </a:p>
        </p:txBody>
      </p:sp>
    </p:spTree>
    <p:extLst>
      <p:ext uri="{BB962C8B-B14F-4D97-AF65-F5344CB8AC3E}">
        <p14:creationId xmlns:p14="http://schemas.microsoft.com/office/powerpoint/2010/main" val="1312796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DAA93-90C3-79FB-36A5-22D976A6B1FD}"/>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FFEB3F0B-85DA-E625-B8E3-8E93E2B4F73F}"/>
              </a:ext>
            </a:extLst>
          </p:cNvPr>
          <p:cNvSpPr txBox="1">
            <a:spLocks/>
          </p:cNvSpPr>
          <p:nvPr/>
        </p:nvSpPr>
        <p:spPr>
          <a:xfrm>
            <a:off x="515634" y="4365104"/>
            <a:ext cx="8112732" cy="2304256"/>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marL="285750" indent="-285750" algn="just">
              <a:buFont typeface="Wingdings" panose="05000000000000000000" pitchFamily="2" charset="2"/>
              <a:buChar char="§"/>
            </a:pPr>
            <a:r>
              <a:rPr lang="en-US" altLang="ko-KR" sz="1400" dirty="0">
                <a:latin typeface="Tahoma" panose="020B0604030504040204" pitchFamily="34" charset="0"/>
                <a:ea typeface="Tahoma" panose="020B0604030504040204" pitchFamily="34" charset="0"/>
                <a:cs typeface="Tahoma" panose="020B0604030504040204" pitchFamily="34" charset="0"/>
              </a:rPr>
              <a:t>Ultimately, </a:t>
            </a:r>
            <a:r>
              <a:rPr lang="en-US" altLang="ko-KR" sz="1400" b="1" dirty="0">
                <a:latin typeface="Tahoma" panose="020B0604030504040204" pitchFamily="34" charset="0"/>
                <a:ea typeface="Tahoma" panose="020B0604030504040204" pitchFamily="34" charset="0"/>
                <a:cs typeface="Tahoma" panose="020B0604030504040204" pitchFamily="34" charset="0"/>
              </a:rPr>
              <a:t>not all methods</a:t>
            </a:r>
            <a:r>
              <a:rPr lang="en-US" altLang="ko-KR" sz="1400" dirty="0">
                <a:latin typeface="Tahoma" panose="020B0604030504040204" pitchFamily="34" charset="0"/>
                <a:ea typeface="Tahoma" panose="020B0604030504040204" pitchFamily="34" charset="0"/>
                <a:cs typeface="Tahoma" panose="020B0604030504040204" pitchFamily="34" charset="0"/>
              </a:rPr>
              <a:t> resulted in significant performance improvements. </a:t>
            </a:r>
          </a:p>
          <a:p>
            <a:pPr marL="742950" lvl="1" indent="-285750" algn="just">
              <a:buFont typeface="Wingdings" panose="05000000000000000000" pitchFamily="2" charset="2"/>
              <a:buChar char="ü"/>
            </a:pPr>
            <a:r>
              <a:rPr lang="en-US" altLang="ko-KR" sz="1400" dirty="0">
                <a:latin typeface="Tahoma" panose="020B0604030504040204" pitchFamily="34" charset="0"/>
                <a:ea typeface="Tahoma" panose="020B0604030504040204" pitchFamily="34" charset="0"/>
                <a:cs typeface="Tahoma" panose="020B0604030504040204" pitchFamily="34" charset="0"/>
              </a:rPr>
              <a:t>We speculate that this issue arises because most existing studies on text data augmentation </a:t>
            </a:r>
            <a:r>
              <a:rPr lang="en-US" altLang="ko-KR" sz="1400" b="1" dirty="0">
                <a:latin typeface="Tahoma" panose="020B0604030504040204" pitchFamily="34" charset="0"/>
                <a:ea typeface="Tahoma" panose="020B0604030504040204" pitchFamily="34" charset="0"/>
                <a:cs typeface="Tahoma" panose="020B0604030504040204" pitchFamily="34" charset="0"/>
              </a:rPr>
              <a:t>focus on short texts</a:t>
            </a:r>
            <a:r>
              <a:rPr lang="en-US" altLang="ko-KR" sz="1400" dirty="0">
                <a:latin typeface="Tahoma" panose="020B0604030504040204" pitchFamily="34" charset="0"/>
                <a:ea typeface="Tahoma" panose="020B0604030504040204" pitchFamily="34" charset="0"/>
                <a:cs typeface="Tahoma" panose="020B0604030504040204" pitchFamily="34" charset="0"/>
              </a:rPr>
              <a:t>.</a:t>
            </a:r>
          </a:p>
          <a:p>
            <a:pPr marL="742950" lvl="1" indent="-285750" algn="just">
              <a:buFont typeface="Wingdings" panose="05000000000000000000" pitchFamily="2" charset="2"/>
              <a:buChar char="ü"/>
            </a:pPr>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Wingdings" panose="05000000000000000000" pitchFamily="2" charset="2"/>
              <a:buChar char="§"/>
            </a:pPr>
            <a:r>
              <a:rPr lang="en-US" altLang="ko-KR" sz="1400" dirty="0">
                <a:latin typeface="Tahoma" panose="020B0604030504040204" pitchFamily="34" charset="0"/>
                <a:ea typeface="Tahoma" panose="020B0604030504040204" pitchFamily="34" charset="0"/>
                <a:cs typeface="Tahoma" panose="020B0604030504040204" pitchFamily="34" charset="0"/>
              </a:rPr>
              <a:t>The </a:t>
            </a:r>
            <a:r>
              <a:rPr lang="en-US" altLang="ko-KR" sz="1400" b="1" dirty="0">
                <a:latin typeface="Tahoma" panose="020B0604030504040204" pitchFamily="34" charset="0"/>
                <a:ea typeface="Tahoma" panose="020B0604030504040204" pitchFamily="34" charset="0"/>
                <a:cs typeface="Tahoma" panose="020B0604030504040204" pitchFamily="34" charset="0"/>
              </a:rPr>
              <a:t>GPT+EDA</a:t>
            </a:r>
            <a:r>
              <a:rPr lang="en-US" altLang="ko-KR" sz="1400" dirty="0">
                <a:latin typeface="Tahoma" panose="020B0604030504040204" pitchFamily="34" charset="0"/>
                <a:ea typeface="Tahoma" panose="020B0604030504040204" pitchFamily="34" charset="0"/>
                <a:cs typeface="Tahoma" panose="020B0604030504040204" pitchFamily="34" charset="0"/>
              </a:rPr>
              <a:t> method, which introduced the most noise, showed some potential, but its impact was </a:t>
            </a:r>
            <a:r>
              <a:rPr lang="en-US" altLang="ko-KR" sz="1400" b="1" dirty="0">
                <a:latin typeface="Tahoma" panose="020B0604030504040204" pitchFamily="34" charset="0"/>
                <a:ea typeface="Tahoma" panose="020B0604030504040204" pitchFamily="34" charset="0"/>
                <a:cs typeface="Tahoma" panose="020B0604030504040204" pitchFamily="34" charset="0"/>
              </a:rPr>
              <a:t>limited</a:t>
            </a:r>
            <a:r>
              <a:rPr lang="en-US" altLang="ko-KR" sz="1400" dirty="0">
                <a:latin typeface="Tahoma" panose="020B0604030504040204" pitchFamily="34" charset="0"/>
                <a:ea typeface="Tahoma" panose="020B0604030504040204" pitchFamily="34" charset="0"/>
                <a:cs typeface="Tahoma" panose="020B0604030504040204" pitchFamily="34" charset="0"/>
              </a:rPr>
              <a:t>.</a:t>
            </a:r>
          </a:p>
          <a:p>
            <a:pPr marL="285750" indent="-285750" algn="just">
              <a:buFont typeface="Wingdings" panose="05000000000000000000" pitchFamily="2" charset="2"/>
              <a:buChar char="§"/>
            </a:pPr>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Wingdings" panose="05000000000000000000" pitchFamily="2" charset="2"/>
              <a:buChar char="§"/>
            </a:pPr>
            <a:r>
              <a:rPr lang="en-US" altLang="ko-KR" sz="1400" dirty="0">
                <a:latin typeface="Tahoma" panose="020B0604030504040204" pitchFamily="34" charset="0"/>
                <a:ea typeface="Tahoma" panose="020B0604030504040204" pitchFamily="34" charset="0"/>
                <a:cs typeface="Tahoma" panose="020B0604030504040204" pitchFamily="34" charset="0"/>
              </a:rPr>
              <a:t>However, the application of </a:t>
            </a:r>
            <a:r>
              <a:rPr lang="en-US" altLang="ko-KR" sz="1400" b="1" dirty="0">
                <a:latin typeface="Tahoma" panose="020B0604030504040204" pitchFamily="34" charset="0"/>
                <a:ea typeface="Tahoma" panose="020B0604030504040204" pitchFamily="34" charset="0"/>
                <a:cs typeface="Tahoma" panose="020B0604030504040204" pitchFamily="34" charset="0"/>
              </a:rPr>
              <a:t>focal loss</a:t>
            </a:r>
            <a:r>
              <a:rPr lang="en-US" altLang="ko-KR" sz="1400" dirty="0">
                <a:latin typeface="Tahoma" panose="020B0604030504040204" pitchFamily="34" charset="0"/>
                <a:ea typeface="Tahoma" panose="020B0604030504040204" pitchFamily="34" charset="0"/>
                <a:cs typeface="Tahoma" panose="020B0604030504040204" pitchFamily="34" charset="0"/>
              </a:rPr>
              <a:t> consistently demonstrated better results across all methods, highlighting its effectiveness.</a:t>
            </a:r>
          </a:p>
        </p:txBody>
      </p:sp>
      <p:sp>
        <p:nvSpPr>
          <p:cNvPr id="4" name="제목 1">
            <a:extLst>
              <a:ext uri="{FF2B5EF4-FFF2-40B4-BE49-F238E27FC236}">
                <a16:creationId xmlns:a16="http://schemas.microsoft.com/office/drawing/2014/main" id="{89CCB085-F890-5753-52F4-30CC22ABC0C4}"/>
              </a:ext>
            </a:extLst>
          </p:cNvPr>
          <p:cNvSpPr txBox="1">
            <a:spLocks/>
          </p:cNvSpPr>
          <p:nvPr/>
        </p:nvSpPr>
        <p:spPr>
          <a:xfrm>
            <a:off x="107504" y="764704"/>
            <a:ext cx="2511896" cy="423664"/>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algn="just"/>
            <a:r>
              <a:rPr lang="en-US" sz="2000" b="1" dirty="0">
                <a:latin typeface="Tahoma" panose="020B0604030504040204" pitchFamily="34" charset="0"/>
                <a:ea typeface="Tahoma" panose="020B0604030504040204" pitchFamily="34" charset="0"/>
                <a:cs typeface="Tahoma" panose="020B0604030504040204" pitchFamily="34" charset="0"/>
              </a:rPr>
              <a:t>6. Result</a:t>
            </a:r>
          </a:p>
        </p:txBody>
      </p:sp>
      <p:sp>
        <p:nvSpPr>
          <p:cNvPr id="6" name="제목 1">
            <a:extLst>
              <a:ext uri="{FF2B5EF4-FFF2-40B4-BE49-F238E27FC236}">
                <a16:creationId xmlns:a16="http://schemas.microsoft.com/office/drawing/2014/main" id="{A5133B0B-20A2-5CF4-7F4A-7AB5960C10DB}"/>
              </a:ext>
            </a:extLst>
          </p:cNvPr>
          <p:cNvSpPr txBox="1">
            <a:spLocks/>
          </p:cNvSpPr>
          <p:nvPr/>
        </p:nvSpPr>
        <p:spPr>
          <a:xfrm>
            <a:off x="1819790" y="1467815"/>
            <a:ext cx="5504420" cy="269678"/>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algn="just"/>
            <a:r>
              <a:rPr lang="en-US" altLang="ko-KR" sz="1400" dirty="0">
                <a:latin typeface="Tahoma" panose="020B0604030504040204" pitchFamily="34" charset="0"/>
                <a:ea typeface="Tahoma" panose="020B0604030504040204" pitchFamily="34" charset="0"/>
                <a:cs typeface="Tahoma" panose="020B0604030504040204" pitchFamily="34" charset="0"/>
              </a:rPr>
              <a:t>Table 2. Results from the </a:t>
            </a:r>
            <a:r>
              <a:rPr lang="en-US" altLang="ko-KR" sz="1400" dirty="0" err="1">
                <a:latin typeface="Tahoma" panose="020B0604030504040204" pitchFamily="34" charset="0"/>
                <a:ea typeface="Tahoma" panose="020B0604030504040204" pitchFamily="34" charset="0"/>
                <a:cs typeface="Tahoma" panose="020B0604030504040204" pitchFamily="34" charset="0"/>
              </a:rPr>
              <a:t>FinBERT</a:t>
            </a:r>
            <a:r>
              <a:rPr lang="en-US" altLang="ko-KR" sz="1400" dirty="0">
                <a:latin typeface="Tahoma" panose="020B0604030504040204" pitchFamily="34" charset="0"/>
                <a:ea typeface="Tahoma" panose="020B0604030504040204" pitchFamily="34" charset="0"/>
                <a:cs typeface="Tahoma" panose="020B0604030504040204" pitchFamily="34" charset="0"/>
              </a:rPr>
              <a:t>(2023) with Random Split (6:2:2)</a:t>
            </a:r>
          </a:p>
        </p:txBody>
      </p:sp>
      <p:pic>
        <p:nvPicPr>
          <p:cNvPr id="8" name="그림 7">
            <a:extLst>
              <a:ext uri="{FF2B5EF4-FFF2-40B4-BE49-F238E27FC236}">
                <a16:creationId xmlns:a16="http://schemas.microsoft.com/office/drawing/2014/main" id="{3F3986BA-C820-9D63-A42A-02047B71A71B}"/>
              </a:ext>
            </a:extLst>
          </p:cNvPr>
          <p:cNvPicPr>
            <a:picLocks noChangeAspect="1"/>
          </p:cNvPicPr>
          <p:nvPr/>
        </p:nvPicPr>
        <p:blipFill>
          <a:blip r:embed="rId3"/>
          <a:stretch>
            <a:fillRect/>
          </a:stretch>
        </p:blipFill>
        <p:spPr>
          <a:xfrm>
            <a:off x="1304943" y="1891479"/>
            <a:ext cx="6534113" cy="22576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71900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CB3A1-C307-73B7-54CE-166F9577A802}"/>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34FC801D-5DBC-CFF0-CBD6-D15C189F9CE8}"/>
              </a:ext>
            </a:extLst>
          </p:cNvPr>
          <p:cNvSpPr txBox="1">
            <a:spLocks/>
          </p:cNvSpPr>
          <p:nvPr/>
        </p:nvSpPr>
        <p:spPr>
          <a:xfrm>
            <a:off x="587642" y="4653136"/>
            <a:ext cx="7968716" cy="2088232"/>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algn="just"/>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Wingdings" panose="05000000000000000000" pitchFamily="2" charset="2"/>
              <a:buChar char="§"/>
            </a:pPr>
            <a:r>
              <a:rPr lang="en-US" altLang="ko-KR" sz="1400" dirty="0">
                <a:latin typeface="Tahoma" panose="020B0604030504040204" pitchFamily="34" charset="0"/>
                <a:ea typeface="Tahoma" panose="020B0604030504040204" pitchFamily="34" charset="0"/>
                <a:cs typeface="Tahoma" panose="020B0604030504040204" pitchFamily="34" charset="0"/>
              </a:rPr>
              <a:t>We observe that, for both the 2008 crisis and COVID-19, the predictive performance of the models using accounting data </a:t>
            </a:r>
            <a:r>
              <a:rPr lang="en-US" altLang="ko-KR" sz="1400" b="1" dirty="0">
                <a:latin typeface="Tahoma" panose="020B0604030504040204" pitchFamily="34" charset="0"/>
                <a:ea typeface="Tahoma" panose="020B0604030504040204" pitchFamily="34" charset="0"/>
                <a:cs typeface="Tahoma" panose="020B0604030504040204" pitchFamily="34" charset="0"/>
              </a:rPr>
              <a:t>decreases after the crisis</a:t>
            </a:r>
            <a:r>
              <a:rPr lang="en-US" altLang="ko-KR" sz="1400" dirty="0">
                <a:latin typeface="Tahoma" panose="020B0604030504040204" pitchFamily="34" charset="0"/>
                <a:ea typeface="Tahoma" panose="020B0604030504040204" pitchFamily="34" charset="0"/>
                <a:cs typeface="Tahoma" panose="020B0604030504040204" pitchFamily="34" charset="0"/>
              </a:rPr>
              <a:t>.</a:t>
            </a:r>
          </a:p>
          <a:p>
            <a:pPr marL="285750" indent="-285750" algn="just">
              <a:buFont typeface="Wingdings" panose="05000000000000000000" pitchFamily="2" charset="2"/>
              <a:buChar char="§"/>
            </a:pPr>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Wingdings" panose="05000000000000000000" pitchFamily="2" charset="2"/>
              <a:buChar char="§"/>
            </a:pPr>
            <a:r>
              <a:rPr lang="en-US" altLang="ko-KR" sz="1400" dirty="0">
                <a:latin typeface="Tahoma" panose="020B0604030504040204" pitchFamily="34" charset="0"/>
                <a:ea typeface="Tahoma" panose="020B0604030504040204" pitchFamily="34" charset="0"/>
                <a:cs typeface="Tahoma" panose="020B0604030504040204" pitchFamily="34" charset="0"/>
              </a:rPr>
              <a:t>However, the improvement seen in the </a:t>
            </a:r>
            <a:r>
              <a:rPr lang="en-US" altLang="ko-KR" sz="1400" b="1" dirty="0">
                <a:latin typeface="Tahoma" panose="020B0604030504040204" pitchFamily="34" charset="0"/>
                <a:ea typeface="Tahoma" panose="020B0604030504040204" pitchFamily="34" charset="0"/>
                <a:cs typeface="Tahoma" panose="020B0604030504040204" pitchFamily="34" charset="0"/>
              </a:rPr>
              <a:t>multimodal model is more pronounced.</a:t>
            </a:r>
            <a:r>
              <a:rPr lang="en-US" altLang="ko-KR" sz="1400" dirty="0">
                <a:latin typeface="Tahoma" panose="020B0604030504040204" pitchFamily="34" charset="0"/>
                <a:ea typeface="Tahoma" panose="020B0604030504040204" pitchFamily="34" charset="0"/>
                <a:cs typeface="Tahoma" panose="020B0604030504040204" pitchFamily="34" charset="0"/>
              </a:rPr>
              <a:t> </a:t>
            </a:r>
          </a:p>
          <a:p>
            <a:pPr marL="742950" lvl="1" indent="-285750" algn="just">
              <a:buFont typeface="Wingdings" panose="05000000000000000000" pitchFamily="2" charset="2"/>
              <a:buChar char="ü"/>
            </a:pPr>
            <a:r>
              <a:rPr lang="en-US" altLang="ko-KR" sz="1400" dirty="0">
                <a:latin typeface="Tahoma" panose="020B0604030504040204" pitchFamily="34" charset="0"/>
                <a:ea typeface="Tahoma" panose="020B0604030504040204" pitchFamily="34" charset="0"/>
                <a:cs typeface="Tahoma" panose="020B0604030504040204" pitchFamily="34" charset="0"/>
              </a:rPr>
              <a:t>This suggesting that, in situations like a crisis where the overall credit risk increases and accounting data </a:t>
            </a:r>
            <a:r>
              <a:rPr lang="en-US" altLang="ko-KR" sz="1400" b="1" dirty="0">
                <a:latin typeface="Tahoma" panose="020B0604030504040204" pitchFamily="34" charset="0"/>
                <a:ea typeface="Tahoma" panose="020B0604030504040204" pitchFamily="34" charset="0"/>
                <a:cs typeface="Tahoma" panose="020B0604030504040204" pitchFamily="34" charset="0"/>
              </a:rPr>
              <a:t>fails to perform effectively.</a:t>
            </a:r>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marL="742950" lvl="1" indent="-285750" algn="just">
              <a:buFont typeface="Wingdings" panose="05000000000000000000" pitchFamily="2" charset="2"/>
              <a:buChar char="ü"/>
            </a:pPr>
            <a:r>
              <a:rPr lang="en-US" altLang="ko-KR" sz="1400" dirty="0">
                <a:latin typeface="Tahoma" panose="020B0604030504040204" pitchFamily="34" charset="0"/>
                <a:ea typeface="Tahoma" panose="020B0604030504040204" pitchFamily="34" charset="0"/>
                <a:cs typeface="Tahoma" panose="020B0604030504040204" pitchFamily="34" charset="0"/>
              </a:rPr>
              <a:t>Text data can be particularly </a:t>
            </a:r>
            <a:r>
              <a:rPr lang="en-US" altLang="ko-KR" sz="1400" b="1" dirty="0">
                <a:latin typeface="Tahoma" panose="020B0604030504040204" pitchFamily="34" charset="0"/>
                <a:ea typeface="Tahoma" panose="020B0604030504040204" pitchFamily="34" charset="0"/>
                <a:cs typeface="Tahoma" panose="020B0604030504040204" pitchFamily="34" charset="0"/>
              </a:rPr>
              <a:t>useful and more effectively</a:t>
            </a:r>
            <a:r>
              <a:rPr lang="en-US" altLang="ko-KR" sz="1400" dirty="0">
                <a:latin typeface="Tahoma" panose="020B0604030504040204" pitchFamily="34" charset="0"/>
                <a:ea typeface="Tahoma" panose="020B0604030504040204" pitchFamily="34" charset="0"/>
                <a:cs typeface="Tahoma" panose="020B0604030504040204" pitchFamily="34" charset="0"/>
              </a:rPr>
              <a:t> leveraged.</a:t>
            </a:r>
          </a:p>
        </p:txBody>
      </p:sp>
      <p:sp>
        <p:nvSpPr>
          <p:cNvPr id="4" name="제목 1">
            <a:extLst>
              <a:ext uri="{FF2B5EF4-FFF2-40B4-BE49-F238E27FC236}">
                <a16:creationId xmlns:a16="http://schemas.microsoft.com/office/drawing/2014/main" id="{0295E368-6F13-E320-826A-7A771A815DA7}"/>
              </a:ext>
            </a:extLst>
          </p:cNvPr>
          <p:cNvSpPr txBox="1">
            <a:spLocks/>
          </p:cNvSpPr>
          <p:nvPr/>
        </p:nvSpPr>
        <p:spPr>
          <a:xfrm>
            <a:off x="107504" y="764704"/>
            <a:ext cx="2511896" cy="423664"/>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algn="just"/>
            <a:r>
              <a:rPr lang="en-US" sz="2000" b="1" dirty="0">
                <a:latin typeface="Tahoma" panose="020B0604030504040204" pitchFamily="34" charset="0"/>
                <a:ea typeface="Tahoma" panose="020B0604030504040204" pitchFamily="34" charset="0"/>
                <a:cs typeface="Tahoma" panose="020B0604030504040204" pitchFamily="34" charset="0"/>
              </a:rPr>
              <a:t>6. Result</a:t>
            </a:r>
          </a:p>
        </p:txBody>
      </p:sp>
      <p:sp>
        <p:nvSpPr>
          <p:cNvPr id="6" name="제목 1">
            <a:extLst>
              <a:ext uri="{FF2B5EF4-FFF2-40B4-BE49-F238E27FC236}">
                <a16:creationId xmlns:a16="http://schemas.microsoft.com/office/drawing/2014/main" id="{95B25BAD-5E7B-C30A-E1DA-C91BA8024B4D}"/>
              </a:ext>
            </a:extLst>
          </p:cNvPr>
          <p:cNvSpPr txBox="1">
            <a:spLocks/>
          </p:cNvSpPr>
          <p:nvPr/>
        </p:nvSpPr>
        <p:spPr>
          <a:xfrm>
            <a:off x="1819790" y="1119185"/>
            <a:ext cx="5848554" cy="333302"/>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algn="just"/>
            <a:r>
              <a:rPr lang="en-US" altLang="ko-KR" sz="1400" dirty="0">
                <a:latin typeface="Tahoma" panose="020B0604030504040204" pitchFamily="34" charset="0"/>
                <a:ea typeface="Tahoma" panose="020B0604030504040204" pitchFamily="34" charset="0"/>
                <a:cs typeface="Tahoma" panose="020B0604030504040204" pitchFamily="34" charset="0"/>
              </a:rPr>
              <a:t>Table 3. Results from the Accounting &amp; </a:t>
            </a:r>
            <a:r>
              <a:rPr lang="en-US" altLang="ko-KR" sz="1400" dirty="0" err="1">
                <a:latin typeface="Tahoma" panose="020B0604030504040204" pitchFamily="34" charset="0"/>
                <a:ea typeface="Tahoma" panose="020B0604030504040204" pitchFamily="34" charset="0"/>
                <a:cs typeface="Tahoma" panose="020B0604030504040204" pitchFamily="34" charset="0"/>
              </a:rPr>
              <a:t>Mutimodal</a:t>
            </a:r>
            <a:r>
              <a:rPr lang="en-US" altLang="ko-KR" sz="1400" dirty="0">
                <a:latin typeface="Tahoma" panose="020B0604030504040204" pitchFamily="34" charset="0"/>
                <a:ea typeface="Tahoma" panose="020B0604030504040204" pitchFamily="34" charset="0"/>
                <a:cs typeface="Tahoma" panose="020B0604030504040204" pitchFamily="34" charset="0"/>
              </a:rPr>
              <a:t> model with year split</a:t>
            </a:r>
          </a:p>
        </p:txBody>
      </p:sp>
      <p:pic>
        <p:nvPicPr>
          <p:cNvPr id="8" name="그림 7">
            <a:extLst>
              <a:ext uri="{FF2B5EF4-FFF2-40B4-BE49-F238E27FC236}">
                <a16:creationId xmlns:a16="http://schemas.microsoft.com/office/drawing/2014/main" id="{06502082-DF50-C52C-7E9E-D75185678708}"/>
              </a:ext>
            </a:extLst>
          </p:cNvPr>
          <p:cNvPicPr>
            <a:picLocks noChangeAspect="1"/>
          </p:cNvPicPr>
          <p:nvPr/>
        </p:nvPicPr>
        <p:blipFill>
          <a:blip r:embed="rId3"/>
          <a:stretch>
            <a:fillRect/>
          </a:stretch>
        </p:blipFill>
        <p:spPr>
          <a:xfrm>
            <a:off x="881844" y="1452487"/>
            <a:ext cx="7380312" cy="32726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57732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32875-FC54-84B4-EB05-550831B2FC88}"/>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C73DEA54-2560-BCCD-0B12-FB1670B96457}"/>
              </a:ext>
            </a:extLst>
          </p:cNvPr>
          <p:cNvSpPr txBox="1">
            <a:spLocks/>
          </p:cNvSpPr>
          <p:nvPr/>
        </p:nvSpPr>
        <p:spPr>
          <a:xfrm>
            <a:off x="587641" y="3761126"/>
            <a:ext cx="7968716" cy="3672408"/>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algn="just"/>
            <a:endParaRPr lang="en-US" altLang="ko-KR" sz="1400" dirty="0">
              <a:latin typeface="Tahoma" panose="020B0604030504040204" pitchFamily="34" charset="0"/>
              <a:ea typeface="Tahoma" panose="020B0604030504040204" pitchFamily="34" charset="0"/>
              <a:cs typeface="Tahoma" panose="020B0604030504040204" pitchFamily="34" charset="0"/>
            </a:endParaRPr>
          </a:p>
        </p:txBody>
      </p:sp>
      <p:sp>
        <p:nvSpPr>
          <p:cNvPr id="4" name="제목 1">
            <a:extLst>
              <a:ext uri="{FF2B5EF4-FFF2-40B4-BE49-F238E27FC236}">
                <a16:creationId xmlns:a16="http://schemas.microsoft.com/office/drawing/2014/main" id="{9402773B-F00A-4E86-2025-296726FCB251}"/>
              </a:ext>
            </a:extLst>
          </p:cNvPr>
          <p:cNvSpPr txBox="1">
            <a:spLocks/>
          </p:cNvSpPr>
          <p:nvPr/>
        </p:nvSpPr>
        <p:spPr>
          <a:xfrm>
            <a:off x="107504" y="764704"/>
            <a:ext cx="2511896" cy="423664"/>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algn="just"/>
            <a:r>
              <a:rPr lang="en-US" sz="2000" b="1" dirty="0">
                <a:latin typeface="Tahoma" panose="020B0604030504040204" pitchFamily="34" charset="0"/>
                <a:ea typeface="Tahoma" panose="020B0604030504040204" pitchFamily="34" charset="0"/>
                <a:cs typeface="Tahoma" panose="020B0604030504040204" pitchFamily="34" charset="0"/>
              </a:rPr>
              <a:t>6. Result</a:t>
            </a:r>
          </a:p>
        </p:txBody>
      </p:sp>
      <p:pic>
        <p:nvPicPr>
          <p:cNvPr id="5" name="그림 4">
            <a:extLst>
              <a:ext uri="{FF2B5EF4-FFF2-40B4-BE49-F238E27FC236}">
                <a16:creationId xmlns:a16="http://schemas.microsoft.com/office/drawing/2014/main" id="{298D8F4B-3260-86D5-97D8-883486DD98AD}"/>
              </a:ext>
            </a:extLst>
          </p:cNvPr>
          <p:cNvPicPr>
            <a:picLocks noChangeAspect="1"/>
          </p:cNvPicPr>
          <p:nvPr/>
        </p:nvPicPr>
        <p:blipFill>
          <a:blip r:embed="rId3"/>
          <a:stretch>
            <a:fillRect/>
          </a:stretch>
        </p:blipFill>
        <p:spPr>
          <a:xfrm>
            <a:off x="701824" y="1934518"/>
            <a:ext cx="7740352" cy="21425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제목 1">
            <a:extLst>
              <a:ext uri="{FF2B5EF4-FFF2-40B4-BE49-F238E27FC236}">
                <a16:creationId xmlns:a16="http://schemas.microsoft.com/office/drawing/2014/main" id="{EB172669-2500-F76D-3650-EEC31CA14CF1}"/>
              </a:ext>
            </a:extLst>
          </p:cNvPr>
          <p:cNvSpPr txBox="1">
            <a:spLocks/>
          </p:cNvSpPr>
          <p:nvPr/>
        </p:nvSpPr>
        <p:spPr>
          <a:xfrm>
            <a:off x="1554675" y="1531070"/>
            <a:ext cx="6034647" cy="261294"/>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algn="just"/>
            <a:r>
              <a:rPr lang="en-US" altLang="ko-KR" sz="1400" dirty="0">
                <a:latin typeface="Tahoma" panose="020B0604030504040204" pitchFamily="34" charset="0"/>
                <a:ea typeface="Tahoma" panose="020B0604030504040204" pitchFamily="34" charset="0"/>
                <a:cs typeface="Tahoma" panose="020B0604030504040204" pitchFamily="34" charset="0"/>
              </a:rPr>
              <a:t>Table 4. Results from the Accounting &amp; </a:t>
            </a:r>
            <a:r>
              <a:rPr lang="en-US" altLang="ko-KR" sz="1400" dirty="0" err="1">
                <a:latin typeface="Tahoma" panose="020B0604030504040204" pitchFamily="34" charset="0"/>
                <a:ea typeface="Tahoma" panose="020B0604030504040204" pitchFamily="34" charset="0"/>
                <a:cs typeface="Tahoma" panose="020B0604030504040204" pitchFamily="34" charset="0"/>
              </a:rPr>
              <a:t>Mutimodal</a:t>
            </a:r>
            <a:r>
              <a:rPr lang="en-US" altLang="ko-KR" sz="1400" dirty="0">
                <a:latin typeface="Tahoma" panose="020B0604030504040204" pitchFamily="34" charset="0"/>
                <a:ea typeface="Tahoma" panose="020B0604030504040204" pitchFamily="34" charset="0"/>
                <a:cs typeface="Tahoma" panose="020B0604030504040204" pitchFamily="34" charset="0"/>
              </a:rPr>
              <a:t> model across cap-sizes</a:t>
            </a:r>
          </a:p>
        </p:txBody>
      </p:sp>
      <p:sp>
        <p:nvSpPr>
          <p:cNvPr id="7" name="제목 1">
            <a:extLst>
              <a:ext uri="{FF2B5EF4-FFF2-40B4-BE49-F238E27FC236}">
                <a16:creationId xmlns:a16="http://schemas.microsoft.com/office/drawing/2014/main" id="{122BA17D-E40C-52CF-4FD6-68B1D150373B}"/>
              </a:ext>
            </a:extLst>
          </p:cNvPr>
          <p:cNvSpPr txBox="1">
            <a:spLocks/>
          </p:cNvSpPr>
          <p:nvPr/>
        </p:nvSpPr>
        <p:spPr>
          <a:xfrm>
            <a:off x="587642" y="4509120"/>
            <a:ext cx="7968716" cy="2088232"/>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marL="285750" indent="-285750" algn="just">
              <a:buFont typeface="Wingdings" panose="05000000000000000000" pitchFamily="2" charset="2"/>
              <a:buChar char="§"/>
            </a:pPr>
            <a:r>
              <a:rPr lang="en-US" altLang="ko-KR" sz="1400" dirty="0">
                <a:latin typeface="Tahoma" panose="020B0604030504040204" pitchFamily="34" charset="0"/>
                <a:ea typeface="Tahoma" panose="020B0604030504040204" pitchFamily="34" charset="0"/>
                <a:cs typeface="Tahoma" panose="020B0604030504040204" pitchFamily="34" charset="0"/>
              </a:rPr>
              <a:t>We compare all sizes with under mid-cap. To </a:t>
            </a:r>
            <a:r>
              <a:rPr lang="en-US" altLang="ko-KR" sz="1400" b="1" dirty="0">
                <a:latin typeface="Tahoma" panose="020B0604030504040204" pitchFamily="34" charset="0"/>
                <a:ea typeface="Tahoma" panose="020B0604030504040204" pitchFamily="34" charset="0"/>
                <a:cs typeface="Tahoma" panose="020B0604030504040204" pitchFamily="34" charset="0"/>
              </a:rPr>
              <a:t>exclude the impact of the crisis</a:t>
            </a:r>
            <a:r>
              <a:rPr lang="en-US" altLang="ko-KR" sz="1400" dirty="0">
                <a:latin typeface="Tahoma" panose="020B0604030504040204" pitchFamily="34" charset="0"/>
                <a:ea typeface="Tahoma" panose="020B0604030504040204" pitchFamily="34" charset="0"/>
                <a:cs typeface="Tahoma" panose="020B0604030504040204" pitchFamily="34" charset="0"/>
              </a:rPr>
              <a:t>, we focus on the period </a:t>
            </a:r>
            <a:r>
              <a:rPr lang="en-US" altLang="ko-KR" sz="1400" b="1" dirty="0">
                <a:latin typeface="Tahoma" panose="020B0604030504040204" pitchFamily="34" charset="0"/>
                <a:ea typeface="Tahoma" panose="020B0604030504040204" pitchFamily="34" charset="0"/>
                <a:cs typeface="Tahoma" panose="020B0604030504040204" pitchFamily="34" charset="0"/>
              </a:rPr>
              <a:t>before COVID-19</a:t>
            </a:r>
            <a:r>
              <a:rPr lang="en-US" altLang="ko-KR" sz="1400" dirty="0">
                <a:latin typeface="Tahoma" panose="020B0604030504040204" pitchFamily="34" charset="0"/>
                <a:ea typeface="Tahoma" panose="020B0604030504040204" pitchFamily="34" charset="0"/>
                <a:cs typeface="Tahoma" panose="020B0604030504040204" pitchFamily="34" charset="0"/>
              </a:rPr>
              <a:t>.</a:t>
            </a:r>
          </a:p>
          <a:p>
            <a:pPr algn="just"/>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marL="742950" lvl="1" indent="-285750" algn="just">
              <a:buFont typeface="Wingdings" panose="05000000000000000000" pitchFamily="2" charset="2"/>
              <a:buChar char="ü"/>
            </a:pPr>
            <a:r>
              <a:rPr lang="en-US" altLang="ko-KR" sz="1400" dirty="0">
                <a:latin typeface="Tahoma" panose="020B0604030504040204" pitchFamily="34" charset="0"/>
                <a:ea typeface="Tahoma" panose="020B0604030504040204" pitchFamily="34" charset="0"/>
                <a:cs typeface="Tahoma" panose="020B0604030504040204" pitchFamily="34" charset="0"/>
              </a:rPr>
              <a:t>As seen in previous studies on mid-cap credit risk, we find that predicting defaults becomes </a:t>
            </a:r>
            <a:r>
              <a:rPr lang="en-US" altLang="ko-KR" sz="1400" b="1" dirty="0">
                <a:latin typeface="Tahoma" panose="020B0604030504040204" pitchFamily="34" charset="0"/>
                <a:ea typeface="Tahoma" panose="020B0604030504040204" pitchFamily="34" charset="0"/>
                <a:cs typeface="Tahoma" panose="020B0604030504040204" pitchFamily="34" charset="0"/>
              </a:rPr>
              <a:t>slightly more difficult for mid-cap</a:t>
            </a:r>
            <a:r>
              <a:rPr lang="en-US" altLang="ko-KR" sz="1400" dirty="0">
                <a:latin typeface="Tahoma" panose="020B0604030504040204" pitchFamily="34" charset="0"/>
                <a:ea typeface="Tahoma" panose="020B0604030504040204" pitchFamily="34" charset="0"/>
                <a:cs typeface="Tahoma" panose="020B0604030504040204" pitchFamily="34" charset="0"/>
              </a:rPr>
              <a:t> companies.</a:t>
            </a:r>
          </a:p>
          <a:p>
            <a:pPr marL="742950" lvl="1" indent="-285750" algn="just">
              <a:buFont typeface="Wingdings" panose="05000000000000000000" pitchFamily="2" charset="2"/>
              <a:buChar char="ü"/>
            </a:pPr>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marL="742950" lvl="1" indent="-285750" algn="just">
              <a:buFont typeface="Wingdings" panose="05000000000000000000" pitchFamily="2" charset="2"/>
              <a:buChar char="ü"/>
            </a:pPr>
            <a:r>
              <a:rPr lang="en-US" altLang="ko-KR" sz="1400" dirty="0">
                <a:latin typeface="Tahoma" panose="020B0604030504040204" pitchFamily="34" charset="0"/>
                <a:ea typeface="Tahoma" panose="020B0604030504040204" pitchFamily="34" charset="0"/>
                <a:cs typeface="Tahoma" panose="020B0604030504040204" pitchFamily="34" charset="0"/>
              </a:rPr>
              <a:t>The performance improvement through the multimodal approach appears to be </a:t>
            </a:r>
            <a:r>
              <a:rPr lang="en-US" altLang="ko-KR" sz="1400" b="1" dirty="0">
                <a:latin typeface="Tahoma" panose="020B0604030504040204" pitchFamily="34" charset="0"/>
                <a:ea typeface="Tahoma" panose="020B0604030504040204" pitchFamily="34" charset="0"/>
                <a:cs typeface="Tahoma" panose="020B0604030504040204" pitchFamily="34" charset="0"/>
              </a:rPr>
              <a:t>more significant for mid-cap</a:t>
            </a:r>
            <a:r>
              <a:rPr lang="en-US" altLang="ko-KR" sz="1400" dirty="0">
                <a:latin typeface="Tahoma" panose="020B0604030504040204" pitchFamily="34" charset="0"/>
                <a:ea typeface="Tahoma" panose="020B0604030504040204" pitchFamily="34" charset="0"/>
                <a:cs typeface="Tahoma" panose="020B0604030504040204" pitchFamily="34" charset="0"/>
              </a:rPr>
              <a:t> companies.</a:t>
            </a:r>
          </a:p>
        </p:txBody>
      </p:sp>
    </p:spTree>
    <p:extLst>
      <p:ext uri="{BB962C8B-B14F-4D97-AF65-F5344CB8AC3E}">
        <p14:creationId xmlns:p14="http://schemas.microsoft.com/office/powerpoint/2010/main" val="2100899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79D13-A2E8-806B-33C5-8C075F677150}"/>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47E119DA-2513-CC10-7CC4-1A970E2E75A7}"/>
              </a:ext>
            </a:extLst>
          </p:cNvPr>
          <p:cNvSpPr txBox="1">
            <a:spLocks/>
          </p:cNvSpPr>
          <p:nvPr/>
        </p:nvSpPr>
        <p:spPr>
          <a:xfrm>
            <a:off x="587642" y="1484784"/>
            <a:ext cx="7968716" cy="4608512"/>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marL="285750" indent="-285750" algn="just">
              <a:buFont typeface="Wingdings" panose="05000000000000000000" pitchFamily="2" charset="2"/>
              <a:buChar char="§"/>
            </a:pPr>
            <a:r>
              <a:rPr lang="en-US" altLang="ko-KR" sz="1600" b="1" dirty="0">
                <a:solidFill>
                  <a:srgbClr val="0432FF"/>
                </a:solidFill>
                <a:latin typeface="Tahoma" panose="020B0604030504040204" pitchFamily="34" charset="0"/>
                <a:ea typeface="Tahoma" panose="020B0604030504040204" pitchFamily="34" charset="0"/>
                <a:cs typeface="Tahoma" panose="020B0604030504040204" pitchFamily="34" charset="0"/>
              </a:rPr>
              <a:t>Adopting machine learning models in credit risk modeling</a:t>
            </a:r>
            <a:r>
              <a:rPr lang="en-US" altLang="ko-KR" sz="1600" b="1" dirty="0">
                <a:latin typeface="Tahoma" panose="020B0604030504040204" pitchFamily="34" charset="0"/>
                <a:ea typeface="Tahoma" panose="020B0604030504040204" pitchFamily="34" charset="0"/>
                <a:cs typeface="Tahoma" panose="020B0604030504040204" pitchFamily="34" charset="0"/>
              </a:rPr>
              <a:t> (predicting corporate defaults) widely emerges!</a:t>
            </a:r>
          </a:p>
          <a:p>
            <a:pPr marL="285750" indent="-285750" algn="just">
              <a:buFont typeface="Wingdings" panose="05000000000000000000" pitchFamily="2" charset="2"/>
              <a:buChar char="§"/>
            </a:pPr>
            <a:endParaRPr lang="en-US" altLang="ko-KR" sz="1600" b="1" dirty="0">
              <a:latin typeface="Tahoma" panose="020B0604030504040204" pitchFamily="34" charset="0"/>
              <a:ea typeface="Tahoma" panose="020B0604030504040204" pitchFamily="34" charset="0"/>
              <a:cs typeface="Tahoma" panose="020B0604030504040204" pitchFamily="34" charset="0"/>
            </a:endParaRPr>
          </a:p>
          <a:p>
            <a:pPr algn="just"/>
            <a:endParaRPr lang="en-US" altLang="ko-KR" sz="1600" dirty="0">
              <a:latin typeface="Tahoma" panose="020B0604030504040204" pitchFamily="34" charset="0"/>
              <a:ea typeface="Tahoma" panose="020B0604030504040204" pitchFamily="34" charset="0"/>
              <a:cs typeface="Tahoma" panose="020B0604030504040204" pitchFamily="34" charset="0"/>
            </a:endParaRPr>
          </a:p>
          <a:p>
            <a:pPr marL="742950" lvl="1" indent="-285750" algn="just">
              <a:buFont typeface="Wingdings" panose="05000000000000000000" pitchFamily="2" charset="2"/>
              <a:buChar char="§"/>
            </a:pPr>
            <a:r>
              <a:rPr lang="en-US" altLang="ko-KR" sz="1600" dirty="0">
                <a:latin typeface="Tahoma" panose="020B0604030504040204" pitchFamily="34" charset="0"/>
                <a:ea typeface="Tahoma" panose="020B0604030504040204" pitchFamily="34" charset="0"/>
                <a:cs typeface="Tahoma" panose="020B0604030504040204" pitchFamily="34" charset="0"/>
              </a:rPr>
              <a:t>Accurate prediction in corporate credit risk is considered </a:t>
            </a:r>
            <a:r>
              <a:rPr lang="en-US" altLang="ko-KR" sz="1600" b="1" dirty="0">
                <a:latin typeface="Tahoma" panose="020B0604030504040204" pitchFamily="34" charset="0"/>
                <a:ea typeface="Tahoma" panose="020B0604030504040204" pitchFamily="34" charset="0"/>
                <a:cs typeface="Tahoma" panose="020B0604030504040204" pitchFamily="34" charset="0"/>
              </a:rPr>
              <a:t>especially important in fields such as risk management, corporate lending, and credit rating (scoring).</a:t>
            </a:r>
          </a:p>
          <a:p>
            <a:pPr algn="just"/>
            <a:endParaRPr lang="en-US" altLang="ko-KR" sz="1600" dirty="0">
              <a:latin typeface="Tahoma" panose="020B0604030504040204" pitchFamily="34" charset="0"/>
              <a:ea typeface="Tahoma" panose="020B0604030504040204" pitchFamily="34" charset="0"/>
              <a:cs typeface="Tahoma" panose="020B0604030504040204" pitchFamily="34" charset="0"/>
            </a:endParaRPr>
          </a:p>
          <a:p>
            <a:pPr marL="742950" lvl="1" indent="-285750" algn="just">
              <a:buFont typeface="Wingdings" panose="05000000000000000000" pitchFamily="2" charset="2"/>
              <a:buChar char="§"/>
            </a:pPr>
            <a:r>
              <a:rPr lang="en-US" altLang="ko-KR" sz="1600" b="1" dirty="0">
                <a:latin typeface="Tahoma" panose="020B0604030504040204" pitchFamily="34" charset="0"/>
                <a:ea typeface="Tahoma" panose="020B0604030504040204" pitchFamily="34" charset="0"/>
                <a:cs typeface="Tahoma" panose="020B0604030504040204" pitchFamily="34" charset="0"/>
              </a:rPr>
              <a:t>Machine learning-based models</a:t>
            </a:r>
            <a:r>
              <a:rPr lang="en-US" altLang="ko-KR" sz="1600" dirty="0">
                <a:latin typeface="Tahoma" panose="020B0604030504040204" pitchFamily="34" charset="0"/>
                <a:ea typeface="Tahoma" panose="020B0604030504040204" pitchFamily="34" charset="0"/>
                <a:cs typeface="Tahoma" panose="020B0604030504040204" pitchFamily="34" charset="0"/>
              </a:rPr>
              <a:t> have demonstrated </a:t>
            </a:r>
            <a:r>
              <a:rPr lang="en-US" altLang="ko-KR" sz="1600" b="1" dirty="0">
                <a:latin typeface="Tahoma" panose="020B0604030504040204" pitchFamily="34" charset="0"/>
                <a:ea typeface="Tahoma" panose="020B0604030504040204" pitchFamily="34" charset="0"/>
                <a:cs typeface="Tahoma" panose="020B0604030504040204" pitchFamily="34" charset="0"/>
              </a:rPr>
              <a:t>exceptional performance</a:t>
            </a:r>
            <a:r>
              <a:rPr lang="en-US" altLang="ko-KR" sz="1600" dirty="0">
                <a:latin typeface="Tahoma" panose="020B0604030504040204" pitchFamily="34" charset="0"/>
                <a:ea typeface="Tahoma" panose="020B0604030504040204" pitchFamily="34" charset="0"/>
                <a:cs typeface="Tahoma" panose="020B0604030504040204" pitchFamily="34" charset="0"/>
              </a:rPr>
              <a:t> in addressing prediction problems, including asset pricing, fraud detection, bankruptcy prediction, etc.</a:t>
            </a:r>
          </a:p>
          <a:p>
            <a:pPr marL="742950" lvl="1" indent="-285750" algn="just">
              <a:buFont typeface="Wingdings" panose="05000000000000000000" pitchFamily="2" charset="2"/>
              <a:buChar char="§"/>
            </a:pPr>
            <a:endParaRPr lang="en-US" altLang="ko-KR" sz="1600" dirty="0">
              <a:latin typeface="Tahoma" panose="020B0604030504040204" pitchFamily="34" charset="0"/>
              <a:ea typeface="Tahoma" panose="020B0604030504040204" pitchFamily="34" charset="0"/>
              <a:cs typeface="Tahoma" panose="020B0604030504040204" pitchFamily="34" charset="0"/>
            </a:endParaRPr>
          </a:p>
          <a:p>
            <a:pPr marL="742950" lvl="1" indent="-285750" algn="just">
              <a:buFont typeface="Wingdings" panose="05000000000000000000" pitchFamily="2" charset="2"/>
              <a:buChar char="§"/>
            </a:pPr>
            <a:r>
              <a:rPr lang="en-US" altLang="ko-KR" sz="1600" dirty="0">
                <a:latin typeface="Tahoma" panose="020B0604030504040204" pitchFamily="34" charset="0"/>
                <a:ea typeface="Tahoma" panose="020B0604030504040204" pitchFamily="34" charset="0"/>
                <a:cs typeface="Tahoma" panose="020B0604030504040204" pitchFamily="34" charset="0"/>
              </a:rPr>
              <a:t>Many financial institutions in the United States already leverage</a:t>
            </a:r>
            <a:r>
              <a:rPr lang="en-US" altLang="ko-KR" sz="1600" b="1" dirty="0">
                <a:latin typeface="Tahoma" panose="020B0604030504040204" pitchFamily="34" charset="0"/>
                <a:ea typeface="Tahoma" panose="020B0604030504040204" pitchFamily="34" charset="0"/>
                <a:cs typeface="Tahoma" panose="020B0604030504040204" pitchFamily="34" charset="0"/>
              </a:rPr>
              <a:t> AI techniques</a:t>
            </a:r>
            <a:r>
              <a:rPr lang="en-US" altLang="ko-KR" sz="1600" dirty="0">
                <a:latin typeface="Tahoma" panose="020B0604030504040204" pitchFamily="34" charset="0"/>
                <a:ea typeface="Tahoma" panose="020B0604030504040204" pitchFamily="34" charset="0"/>
                <a:cs typeface="Tahoma" panose="020B0604030504040204" pitchFamily="34" charset="0"/>
              </a:rPr>
              <a:t> to measure credit risk. In Korea, institutional frameworks are also being established </a:t>
            </a:r>
            <a:r>
              <a:rPr lang="en-US" altLang="ko-KR" sz="1600" b="1" dirty="0">
                <a:latin typeface="Tahoma" panose="020B0604030504040204" pitchFamily="34" charset="0"/>
                <a:ea typeface="Tahoma" panose="020B0604030504040204" pitchFamily="34" charset="0"/>
                <a:cs typeface="Tahoma" panose="020B0604030504040204" pitchFamily="34" charset="0"/>
              </a:rPr>
              <a:t>to support this approach</a:t>
            </a:r>
            <a:r>
              <a:rPr lang="en-US" altLang="ko-KR" sz="1600" dirty="0">
                <a:latin typeface="Tahoma" panose="020B0604030504040204" pitchFamily="34" charset="0"/>
                <a:ea typeface="Tahoma" panose="020B0604030504040204" pitchFamily="34" charset="0"/>
                <a:cs typeface="Tahoma" panose="020B0604030504040204" pitchFamily="34" charset="0"/>
              </a:rPr>
              <a:t>.</a:t>
            </a:r>
          </a:p>
          <a:p>
            <a:pPr marL="742950" lvl="1" indent="-285750" algn="just">
              <a:buFont typeface="Wingdings" panose="05000000000000000000" pitchFamily="2" charset="2"/>
              <a:buChar char="§"/>
            </a:pPr>
            <a:endParaRPr lang="en-US" altLang="ko-KR" sz="1600" dirty="0">
              <a:latin typeface="Tahoma" panose="020B0604030504040204" pitchFamily="34" charset="0"/>
              <a:ea typeface="Tahoma" panose="020B0604030504040204" pitchFamily="34" charset="0"/>
              <a:cs typeface="Tahoma" panose="020B0604030504040204" pitchFamily="34" charset="0"/>
            </a:endParaRPr>
          </a:p>
          <a:p>
            <a:pPr algn="just"/>
            <a:endParaRPr lang="en-US" altLang="ko-KR" sz="1600"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Wingdings" panose="05000000000000000000" pitchFamily="2" charset="2"/>
              <a:buChar char="§"/>
            </a:pPr>
            <a:r>
              <a:rPr lang="en-US" altLang="ko-KR" sz="1600" dirty="0">
                <a:latin typeface="Tahoma" panose="020B0604030504040204" pitchFamily="34" charset="0"/>
                <a:ea typeface="Tahoma" panose="020B0604030504040204" pitchFamily="34" charset="0"/>
                <a:cs typeface="Tahoma" panose="020B0604030504040204" pitchFamily="34" charset="0"/>
              </a:rPr>
              <a:t>As a result, the importance of predicting credit risk has been highlighted in the field of credit risk management, raising significant questions </a:t>
            </a:r>
            <a:r>
              <a:rPr lang="en-US" altLang="ko-KR" sz="1600" b="1" dirty="0">
                <a:latin typeface="Tahoma" panose="020B0604030504040204" pitchFamily="34" charset="0"/>
                <a:ea typeface="Tahoma" panose="020B0604030504040204" pitchFamily="34" charset="0"/>
                <a:cs typeface="Tahoma" panose="020B0604030504040204" pitchFamily="34" charset="0"/>
              </a:rPr>
              <a:t>about </a:t>
            </a:r>
            <a:r>
              <a:rPr lang="en-US" altLang="ko-KR" sz="1600" b="1" i="1" u="sng" dirty="0">
                <a:latin typeface="Tahoma" panose="020B0604030504040204" pitchFamily="34" charset="0"/>
                <a:ea typeface="Tahoma" panose="020B0604030504040204" pitchFamily="34" charset="0"/>
                <a:cs typeface="Tahoma" panose="020B0604030504040204" pitchFamily="34" charset="0"/>
              </a:rPr>
              <a:t>how to apply these techniques effectively</a:t>
            </a:r>
            <a:r>
              <a:rPr lang="en-US" altLang="ko-KR" sz="1600" dirty="0">
                <a:latin typeface="Tahoma" panose="020B0604030504040204" pitchFamily="34" charset="0"/>
                <a:ea typeface="Tahoma" panose="020B0604030504040204" pitchFamily="34" charset="0"/>
                <a:cs typeface="Tahoma" panose="020B0604030504040204" pitchFamily="34" charset="0"/>
              </a:rPr>
              <a:t>.</a:t>
            </a:r>
          </a:p>
          <a:p>
            <a:pPr algn="just"/>
            <a:endParaRPr lang="en-US" altLang="ko-KR" sz="1600" dirty="0">
              <a:latin typeface="Tahoma" panose="020B0604030504040204" pitchFamily="34" charset="0"/>
              <a:ea typeface="Tahoma" panose="020B0604030504040204" pitchFamily="34" charset="0"/>
              <a:cs typeface="Tahoma" panose="020B0604030504040204" pitchFamily="34" charset="0"/>
            </a:endParaRPr>
          </a:p>
          <a:p>
            <a:pPr algn="just"/>
            <a:endParaRPr lang="en-US" altLang="ko-KR" sz="1600" dirty="0">
              <a:latin typeface="Tahoma" panose="020B0604030504040204" pitchFamily="34" charset="0"/>
              <a:ea typeface="Tahoma" panose="020B0604030504040204" pitchFamily="34" charset="0"/>
              <a:cs typeface="Tahoma" panose="020B0604030504040204" pitchFamily="34" charset="0"/>
            </a:endParaRPr>
          </a:p>
        </p:txBody>
      </p:sp>
      <p:sp>
        <p:nvSpPr>
          <p:cNvPr id="4" name="제목 1">
            <a:extLst>
              <a:ext uri="{FF2B5EF4-FFF2-40B4-BE49-F238E27FC236}">
                <a16:creationId xmlns:a16="http://schemas.microsoft.com/office/drawing/2014/main" id="{BDB41F6C-BC04-98CB-89B8-8B6197872A15}"/>
              </a:ext>
            </a:extLst>
          </p:cNvPr>
          <p:cNvSpPr txBox="1">
            <a:spLocks/>
          </p:cNvSpPr>
          <p:nvPr/>
        </p:nvSpPr>
        <p:spPr>
          <a:xfrm>
            <a:off x="107504" y="764704"/>
            <a:ext cx="2511896" cy="423664"/>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algn="just"/>
            <a:r>
              <a:rPr lang="en-US" sz="2000" b="1" dirty="0">
                <a:latin typeface="Tahoma" panose="020B0604030504040204" pitchFamily="34" charset="0"/>
                <a:ea typeface="Tahoma" panose="020B0604030504040204" pitchFamily="34" charset="0"/>
                <a:cs typeface="Tahoma" panose="020B0604030504040204" pitchFamily="34" charset="0"/>
              </a:rPr>
              <a:t>1. Introduction</a:t>
            </a:r>
          </a:p>
        </p:txBody>
      </p:sp>
    </p:spTree>
    <p:extLst>
      <p:ext uri="{BB962C8B-B14F-4D97-AF65-F5344CB8AC3E}">
        <p14:creationId xmlns:p14="http://schemas.microsoft.com/office/powerpoint/2010/main" val="3852143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C32DC-AF33-B663-22D9-C5C9DD864B0E}"/>
            </a:ext>
          </a:extLst>
        </p:cNvPr>
        <p:cNvGrpSpPr/>
        <p:nvPr/>
      </p:nvGrpSpPr>
      <p:grpSpPr>
        <a:xfrm>
          <a:off x="0" y="0"/>
          <a:ext cx="0" cy="0"/>
          <a:chOff x="0" y="0"/>
          <a:chExt cx="0" cy="0"/>
        </a:xfrm>
      </p:grpSpPr>
      <p:sp>
        <p:nvSpPr>
          <p:cNvPr id="4" name="직사각형 3">
            <a:extLst>
              <a:ext uri="{FF2B5EF4-FFF2-40B4-BE49-F238E27FC236}">
                <a16:creationId xmlns:a16="http://schemas.microsoft.com/office/drawing/2014/main" id="{7EB9B77A-A0D6-B01A-0467-86F365A78D59}"/>
              </a:ext>
            </a:extLst>
          </p:cNvPr>
          <p:cNvSpPr/>
          <p:nvPr/>
        </p:nvSpPr>
        <p:spPr>
          <a:xfrm>
            <a:off x="0" y="764704"/>
            <a:ext cx="2699792" cy="609329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 name="제목 1">
            <a:extLst>
              <a:ext uri="{FF2B5EF4-FFF2-40B4-BE49-F238E27FC236}">
                <a16:creationId xmlns:a16="http://schemas.microsoft.com/office/drawing/2014/main" id="{672FFCB8-72B5-7890-9F28-D3895A284DF2}"/>
              </a:ext>
            </a:extLst>
          </p:cNvPr>
          <p:cNvSpPr txBox="1">
            <a:spLocks/>
          </p:cNvSpPr>
          <p:nvPr/>
        </p:nvSpPr>
        <p:spPr>
          <a:xfrm>
            <a:off x="395536" y="908720"/>
            <a:ext cx="2016224" cy="648072"/>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algn="just"/>
            <a:r>
              <a:rPr lang="en-US" sz="2800" b="1" dirty="0">
                <a:latin typeface="Tahoma" panose="020B0604030504040204" pitchFamily="34" charset="0"/>
                <a:ea typeface="Tahoma" panose="020B0604030504040204" pitchFamily="34" charset="0"/>
                <a:cs typeface="Tahoma" panose="020B0604030504040204" pitchFamily="34" charset="0"/>
              </a:rPr>
              <a:t>Contents</a:t>
            </a:r>
          </a:p>
          <a:p>
            <a:pPr algn="just"/>
            <a:endParaRPr lang="en-US" sz="2800" dirty="0">
              <a:latin typeface="Tahoma" panose="020B0604030504040204" pitchFamily="34" charset="0"/>
              <a:ea typeface="Tahoma" panose="020B0604030504040204" pitchFamily="34" charset="0"/>
              <a:cs typeface="Tahoma" panose="020B0604030504040204" pitchFamily="34" charset="0"/>
            </a:endParaRPr>
          </a:p>
          <a:p>
            <a:pPr algn="just"/>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6" name="제목 1">
            <a:extLst>
              <a:ext uri="{FF2B5EF4-FFF2-40B4-BE49-F238E27FC236}">
                <a16:creationId xmlns:a16="http://schemas.microsoft.com/office/drawing/2014/main" id="{601B8EA8-6C94-41F3-B2F2-638177419F57}"/>
              </a:ext>
            </a:extLst>
          </p:cNvPr>
          <p:cNvSpPr txBox="1">
            <a:spLocks/>
          </p:cNvSpPr>
          <p:nvPr/>
        </p:nvSpPr>
        <p:spPr>
          <a:xfrm>
            <a:off x="3275856" y="1628802"/>
            <a:ext cx="5112568" cy="3544617"/>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algn="just"/>
            <a:r>
              <a:rPr lang="en-US" altLang="ko-KR" sz="2000" dirty="0">
                <a:latin typeface="Tahoma" panose="020B0604030504040204" pitchFamily="34" charset="0"/>
                <a:ea typeface="Tahoma" panose="020B0604030504040204" pitchFamily="34" charset="0"/>
                <a:cs typeface="Tahoma" panose="020B0604030504040204" pitchFamily="34" charset="0"/>
              </a:rPr>
              <a:t>1. Introduction</a:t>
            </a:r>
          </a:p>
          <a:p>
            <a:pPr algn="just"/>
            <a:endParaRPr lang="en-US" altLang="ko-KR" sz="20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2000" dirty="0">
                <a:latin typeface="Tahoma" panose="020B0604030504040204" pitchFamily="34" charset="0"/>
                <a:ea typeface="Tahoma" panose="020B0604030504040204" pitchFamily="34" charset="0"/>
                <a:cs typeface="Tahoma" panose="020B0604030504040204" pitchFamily="34" charset="0"/>
              </a:rPr>
              <a:t>2. Literature Review</a:t>
            </a:r>
          </a:p>
          <a:p>
            <a:pPr algn="just"/>
            <a:endParaRPr lang="en-US" altLang="ko-KR" sz="20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2000" dirty="0">
                <a:latin typeface="Tahoma" panose="020B0604030504040204" pitchFamily="34" charset="0"/>
                <a:ea typeface="Tahoma" panose="020B0604030504040204" pitchFamily="34" charset="0"/>
                <a:cs typeface="Tahoma" panose="020B0604030504040204" pitchFamily="34" charset="0"/>
              </a:rPr>
              <a:t>3. Models - BERT</a:t>
            </a:r>
          </a:p>
          <a:p>
            <a:pPr algn="just"/>
            <a:endParaRPr lang="en-US" altLang="ko-KR" sz="20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2000" dirty="0">
                <a:latin typeface="Tahoma" panose="020B0604030504040204" pitchFamily="34" charset="0"/>
                <a:ea typeface="Tahoma" panose="020B0604030504040204" pitchFamily="34" charset="0"/>
                <a:cs typeface="Tahoma" panose="020B0604030504040204" pitchFamily="34" charset="0"/>
              </a:rPr>
              <a:t>4. Data</a:t>
            </a:r>
          </a:p>
          <a:p>
            <a:pPr algn="just"/>
            <a:endParaRPr lang="en-US" altLang="ko-KR" sz="20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2000" dirty="0">
                <a:latin typeface="Tahoma" panose="020B0604030504040204" pitchFamily="34" charset="0"/>
                <a:ea typeface="Tahoma" panose="020B0604030504040204" pitchFamily="34" charset="0"/>
                <a:cs typeface="Tahoma" panose="020B0604030504040204" pitchFamily="34" charset="0"/>
              </a:rPr>
              <a:t>5. Synthetic Data - Gen AI (ChatGPT)</a:t>
            </a:r>
          </a:p>
          <a:p>
            <a:pPr algn="just"/>
            <a:endParaRPr lang="en-US" altLang="ko-KR" sz="20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2000" dirty="0">
                <a:latin typeface="Tahoma" panose="020B0604030504040204" pitchFamily="34" charset="0"/>
                <a:ea typeface="Tahoma" panose="020B0604030504040204" pitchFamily="34" charset="0"/>
                <a:cs typeface="Tahoma" panose="020B0604030504040204" pitchFamily="34" charset="0"/>
              </a:rPr>
              <a:t>6. Result</a:t>
            </a:r>
          </a:p>
          <a:p>
            <a:pPr algn="just"/>
            <a:endParaRPr lang="en-US" altLang="ko-KR" sz="20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2000" dirty="0">
                <a:solidFill>
                  <a:srgbClr val="0432FF"/>
                </a:solidFill>
                <a:latin typeface="Tahoma" panose="020B0604030504040204" pitchFamily="34" charset="0"/>
                <a:ea typeface="Tahoma" panose="020B0604030504040204" pitchFamily="34" charset="0"/>
                <a:cs typeface="Tahoma" panose="020B0604030504040204" pitchFamily="34" charset="0"/>
              </a:rPr>
              <a:t>7. Conclusion</a:t>
            </a:r>
          </a:p>
        </p:txBody>
      </p:sp>
    </p:spTree>
    <p:extLst>
      <p:ext uri="{BB962C8B-B14F-4D97-AF65-F5344CB8AC3E}">
        <p14:creationId xmlns:p14="http://schemas.microsoft.com/office/powerpoint/2010/main" val="1321352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B2BE1-A839-859D-B19A-676FDD19F0FA}"/>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2B6D05A0-85B6-6E72-A49D-FC65A7C3F55C}"/>
              </a:ext>
            </a:extLst>
          </p:cNvPr>
          <p:cNvSpPr txBox="1">
            <a:spLocks/>
          </p:cNvSpPr>
          <p:nvPr/>
        </p:nvSpPr>
        <p:spPr>
          <a:xfrm>
            <a:off x="587642" y="1484784"/>
            <a:ext cx="7968716" cy="3672408"/>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marL="285750" indent="-285750" algn="just">
              <a:buFont typeface="Wingdings" panose="05000000000000000000" pitchFamily="2" charset="2"/>
              <a:buChar char="§"/>
            </a:pPr>
            <a:r>
              <a:rPr lang="en-US" altLang="ko-KR" sz="1400" dirty="0">
                <a:latin typeface="Tahoma" panose="020B0604030504040204" pitchFamily="34" charset="0"/>
                <a:ea typeface="Tahoma" panose="020B0604030504040204" pitchFamily="34" charset="0"/>
                <a:cs typeface="Tahoma" panose="020B0604030504040204" pitchFamily="34" charset="0"/>
              </a:rPr>
              <a:t>This study used Fin-BERT to embed MD&amp;A (Management Discussion and Analysis) text data to predict corporate defaults.</a:t>
            </a:r>
          </a:p>
          <a:p>
            <a:pPr marL="742950" lvl="1" indent="-285750" algn="just">
              <a:buFont typeface="Wingdings" panose="05000000000000000000" pitchFamily="2" charset="2"/>
              <a:buChar char="§"/>
            </a:pPr>
            <a:r>
              <a:rPr lang="en-US" altLang="ko-KR" sz="1400" dirty="0">
                <a:latin typeface="Tahoma" panose="020B0604030504040204" pitchFamily="34" charset="0"/>
                <a:ea typeface="Tahoma" panose="020B0604030504040204" pitchFamily="34" charset="0"/>
                <a:cs typeface="Tahoma" panose="020B0604030504040204" pitchFamily="34" charset="0"/>
              </a:rPr>
              <a:t>We confirm that a corporation’s defaults can indeed be predicted with textual information.</a:t>
            </a:r>
          </a:p>
          <a:p>
            <a:pPr marL="285750" indent="-285750" algn="just">
              <a:buFont typeface="Wingdings" panose="05000000000000000000" pitchFamily="2" charset="2"/>
              <a:buChar char="§"/>
            </a:pPr>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Wingdings" panose="05000000000000000000" pitchFamily="2" charset="2"/>
              <a:buChar char="§"/>
            </a:pPr>
            <a:r>
              <a:rPr lang="en-US" altLang="ko-KR" sz="1400" dirty="0">
                <a:latin typeface="Tahoma" panose="020B0604030504040204" pitchFamily="34" charset="0"/>
                <a:ea typeface="Tahoma" panose="020B0604030504040204" pitchFamily="34" charset="0"/>
                <a:cs typeface="Tahoma" panose="020B0604030504040204" pitchFamily="34" charset="0"/>
              </a:rPr>
              <a:t>To address the </a:t>
            </a:r>
            <a:r>
              <a:rPr lang="en-US" altLang="ko-KR" sz="1400" b="1" dirty="0">
                <a:latin typeface="Tahoma" panose="020B0604030504040204" pitchFamily="34" charset="0"/>
                <a:ea typeface="Tahoma" panose="020B0604030504040204" pitchFamily="34" charset="0"/>
                <a:cs typeface="Tahoma" panose="020B0604030504040204" pitchFamily="34" charset="0"/>
              </a:rPr>
              <a:t>issue of data imbalance </a:t>
            </a:r>
            <a:r>
              <a:rPr lang="en-US" altLang="ko-KR" sz="1400" dirty="0">
                <a:latin typeface="Tahoma" panose="020B0604030504040204" pitchFamily="34" charset="0"/>
                <a:ea typeface="Tahoma" panose="020B0604030504040204" pitchFamily="34" charset="0"/>
                <a:cs typeface="Tahoma" panose="020B0604030504040204" pitchFamily="34" charset="0"/>
              </a:rPr>
              <a:t>within MD&amp;A data, we applied </a:t>
            </a:r>
            <a:r>
              <a:rPr lang="en-US" altLang="ko-KR" sz="1400" b="1" dirty="0">
                <a:latin typeface="Tahoma" panose="020B0604030504040204" pitchFamily="34" charset="0"/>
                <a:ea typeface="Tahoma" panose="020B0604030504040204" pitchFamily="34" charset="0"/>
                <a:cs typeface="Tahoma" panose="020B0604030504040204" pitchFamily="34" charset="0"/>
              </a:rPr>
              <a:t>data augmentation techniques using ChatGPT</a:t>
            </a:r>
            <a:r>
              <a:rPr lang="en-US" altLang="ko-KR" sz="1400" dirty="0">
                <a:latin typeface="Tahoma" panose="020B0604030504040204" pitchFamily="34" charset="0"/>
                <a:ea typeface="Tahoma" panose="020B0604030504040204" pitchFamily="34" charset="0"/>
                <a:cs typeface="Tahoma" panose="020B0604030504040204" pitchFamily="34" charset="0"/>
              </a:rPr>
              <a:t> and a focal loss function, leading to noticeable performance improvements.</a:t>
            </a:r>
          </a:p>
          <a:p>
            <a:pPr marL="742950" lvl="1" indent="-285750" algn="just">
              <a:buFont typeface="Wingdings" panose="05000000000000000000" pitchFamily="2" charset="2"/>
              <a:buChar char="§"/>
            </a:pPr>
            <a:r>
              <a:rPr lang="en-US" altLang="ko-KR" sz="1400" dirty="0">
                <a:latin typeface="Tahoma" panose="020B0604030504040204" pitchFamily="34" charset="0"/>
                <a:ea typeface="Tahoma" panose="020B0604030504040204" pitchFamily="34" charset="0"/>
                <a:cs typeface="Tahoma" panose="020B0604030504040204" pitchFamily="34" charset="0"/>
              </a:rPr>
              <a:t>Synthetic data using ChatGPT</a:t>
            </a:r>
          </a:p>
          <a:p>
            <a:pPr marL="285750" indent="-285750" algn="just">
              <a:buFont typeface="Wingdings" panose="05000000000000000000" pitchFamily="2" charset="2"/>
              <a:buChar char="§"/>
            </a:pPr>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Wingdings" panose="05000000000000000000" pitchFamily="2" charset="2"/>
              <a:buChar char="§"/>
            </a:pPr>
            <a:r>
              <a:rPr lang="en-US" altLang="ko-KR" sz="1400" dirty="0">
                <a:latin typeface="Tahoma" panose="020B0604030504040204" pitchFamily="34" charset="0"/>
                <a:ea typeface="Tahoma" panose="020B0604030504040204" pitchFamily="34" charset="0"/>
                <a:cs typeface="Tahoma" panose="020B0604030504040204" pitchFamily="34" charset="0"/>
              </a:rPr>
              <a:t>We showed that a </a:t>
            </a:r>
            <a:r>
              <a:rPr lang="en-US" altLang="ko-KR" sz="1400" b="1" dirty="0">
                <a:latin typeface="Tahoma" panose="020B0604030504040204" pitchFamily="34" charset="0"/>
                <a:ea typeface="Tahoma" panose="020B0604030504040204" pitchFamily="34" charset="0"/>
                <a:cs typeface="Tahoma" panose="020B0604030504040204" pitchFamily="34" charset="0"/>
              </a:rPr>
              <a:t>multimodal model</a:t>
            </a:r>
            <a:r>
              <a:rPr lang="en-US" altLang="ko-KR" sz="1400" dirty="0">
                <a:latin typeface="Tahoma" panose="020B0604030504040204" pitchFamily="34" charset="0"/>
                <a:ea typeface="Tahoma" panose="020B0604030504040204" pitchFamily="34" charset="0"/>
                <a:cs typeface="Tahoma" panose="020B0604030504040204" pitchFamily="34" charset="0"/>
              </a:rPr>
              <a:t> incorporating text data can effectively supplement and enhance predictions. </a:t>
            </a:r>
          </a:p>
          <a:p>
            <a:pPr marL="742950" lvl="1" indent="-285750" algn="just">
              <a:buFont typeface="Wingdings" panose="05000000000000000000" pitchFamily="2" charset="2"/>
              <a:buChar char="§"/>
            </a:pPr>
            <a:r>
              <a:rPr lang="en-US" altLang="ko-KR" sz="1400" dirty="0">
                <a:latin typeface="Tahoma" panose="020B0604030504040204" pitchFamily="34" charset="0"/>
                <a:ea typeface="Tahoma" panose="020B0604030504040204" pitchFamily="34" charset="0"/>
                <a:cs typeface="Tahoma" panose="020B0604030504040204" pitchFamily="34" charset="0"/>
              </a:rPr>
              <a:t>This trend was especially noticeable after COVID-19 and mid-cap firms</a:t>
            </a:r>
          </a:p>
          <a:p>
            <a:pPr marL="742950" lvl="1" indent="-285750" algn="just">
              <a:buFont typeface="Wingdings" panose="05000000000000000000" pitchFamily="2" charset="2"/>
              <a:buChar char="§"/>
            </a:pPr>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Wingdings" panose="05000000000000000000" pitchFamily="2" charset="2"/>
              <a:buChar char="§"/>
            </a:pPr>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Wingdings" panose="05000000000000000000" pitchFamily="2" charset="2"/>
              <a:buChar char="§"/>
            </a:pPr>
            <a:r>
              <a:rPr lang="en-US" altLang="ko-KR" sz="1400" u="sng" dirty="0">
                <a:latin typeface="Tahoma" panose="020B0604030504040204" pitchFamily="34" charset="0"/>
                <a:ea typeface="Tahoma" panose="020B0604030504040204" pitchFamily="34" charset="0"/>
                <a:cs typeface="Tahoma" panose="020B0604030504040204" pitchFamily="34" charset="0"/>
              </a:rPr>
              <a:t>Discussions</a:t>
            </a:r>
          </a:p>
          <a:p>
            <a:pPr marL="742950" lvl="1" indent="-285750" algn="just">
              <a:buFont typeface="Wingdings" pitchFamily="2" charset="2"/>
              <a:buChar char="ü"/>
            </a:pPr>
            <a:r>
              <a:rPr lang="en-US" altLang="ko-KR" sz="1400" dirty="0">
                <a:latin typeface="Tahoma" panose="020B0604030504040204" pitchFamily="34" charset="0"/>
                <a:ea typeface="Tahoma" panose="020B0604030504040204" pitchFamily="34" charset="0"/>
                <a:cs typeface="Tahoma" panose="020B0604030504040204" pitchFamily="34" charset="0"/>
              </a:rPr>
              <a:t>(Longer texts) We can apply the advanced capabilities of </a:t>
            </a:r>
            <a:r>
              <a:rPr lang="en-US" altLang="ko-KR" sz="1400" b="1" dirty="0">
                <a:latin typeface="Tahoma" panose="020B0604030504040204" pitchFamily="34" charset="0"/>
                <a:ea typeface="Tahoma" panose="020B0604030504040204" pitchFamily="34" charset="0"/>
                <a:cs typeface="Tahoma" panose="020B0604030504040204" pitchFamily="34" charset="0"/>
              </a:rPr>
              <a:t>GPT-4 or higher version</a:t>
            </a:r>
            <a:r>
              <a:rPr lang="en-US" altLang="ko-KR" sz="1400" dirty="0">
                <a:latin typeface="Tahoma" panose="020B0604030504040204" pitchFamily="34" charset="0"/>
                <a:ea typeface="Tahoma" panose="020B0604030504040204" pitchFamily="34" charset="0"/>
                <a:cs typeface="Tahoma" panose="020B0604030504040204" pitchFamily="34" charset="0"/>
              </a:rPr>
              <a:t> to handle more complex instructions and generate better-augmented data for longer texts.</a:t>
            </a:r>
          </a:p>
          <a:p>
            <a:pPr marL="742950" lvl="1" indent="-285750" algn="just">
              <a:buFont typeface="Wingdings" pitchFamily="2" charset="2"/>
              <a:buChar char="ü"/>
            </a:pPr>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marL="742950" lvl="1" indent="-285750" algn="just">
              <a:buFont typeface="Wingdings" pitchFamily="2" charset="2"/>
              <a:buChar char="ü"/>
            </a:pPr>
            <a:r>
              <a:rPr lang="en-US" altLang="ko-KR" sz="1400" dirty="0">
                <a:latin typeface="Tahoma" panose="020B0604030504040204" pitchFamily="34" charset="0"/>
                <a:ea typeface="Tahoma" panose="020B0604030504040204" pitchFamily="34" charset="0"/>
                <a:cs typeface="Tahoma" panose="020B0604030504040204" pitchFamily="34" charset="0"/>
              </a:rPr>
              <a:t>(Longer data sequence) In this study, the dataset is limited to only four sequences. We can manually collect </a:t>
            </a:r>
            <a:r>
              <a:rPr lang="en-US" altLang="ko-KR" sz="1400" b="1" dirty="0">
                <a:latin typeface="Tahoma" panose="020B0604030504040204" pitchFamily="34" charset="0"/>
                <a:ea typeface="Tahoma" panose="020B0604030504040204" pitchFamily="34" charset="0"/>
                <a:cs typeface="Tahoma" panose="020B0604030504040204" pitchFamily="34" charset="0"/>
              </a:rPr>
              <a:t>longer data</a:t>
            </a:r>
            <a:r>
              <a:rPr lang="en-US" altLang="ko-KR" sz="1400" dirty="0">
                <a:latin typeface="Tahoma" panose="020B0604030504040204" pitchFamily="34" charset="0"/>
                <a:ea typeface="Tahoma" panose="020B0604030504040204" pitchFamily="34" charset="0"/>
                <a:cs typeface="Tahoma" panose="020B0604030504040204" pitchFamily="34" charset="0"/>
              </a:rPr>
              <a:t>.</a:t>
            </a:r>
          </a:p>
          <a:p>
            <a:pPr marL="742950" lvl="1" indent="-285750" algn="just">
              <a:buFont typeface="Wingdings" pitchFamily="2" charset="2"/>
              <a:buChar char="ü"/>
            </a:pPr>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marL="742950" lvl="1" indent="-285750" algn="just">
              <a:buFont typeface="Wingdings" pitchFamily="2" charset="2"/>
              <a:buChar char="ü"/>
            </a:pPr>
            <a:r>
              <a:rPr lang="en-US" altLang="ko-KR" sz="1400" dirty="0">
                <a:latin typeface="Tahoma" panose="020B0604030504040204" pitchFamily="34" charset="0"/>
                <a:ea typeface="Tahoma" panose="020B0604030504040204" pitchFamily="34" charset="0"/>
                <a:cs typeface="Tahoma" panose="020B0604030504040204" pitchFamily="34" charset="0"/>
              </a:rPr>
              <a:t>(Longer extraction) The basic BERT model is limited to 512 tokens. </a:t>
            </a:r>
            <a:r>
              <a:rPr lang="en-US" altLang="ko-KR" sz="1400" b="1" dirty="0">
                <a:latin typeface="Tahoma" panose="020B0604030504040204" pitchFamily="34" charset="0"/>
                <a:ea typeface="Tahoma" panose="020B0604030504040204" pitchFamily="34" charset="0"/>
                <a:cs typeface="Tahoma" panose="020B0604030504040204" pitchFamily="34" charset="0"/>
              </a:rPr>
              <a:t>BERT-large</a:t>
            </a:r>
            <a:r>
              <a:rPr lang="en-US" altLang="ko-KR" sz="1400" dirty="0">
                <a:latin typeface="Tahoma" panose="020B0604030504040204" pitchFamily="34" charset="0"/>
                <a:ea typeface="Tahoma" panose="020B0604030504040204" pitchFamily="34" charset="0"/>
                <a:cs typeface="Tahoma" panose="020B0604030504040204" pitchFamily="34" charset="0"/>
              </a:rPr>
              <a:t> or </a:t>
            </a:r>
            <a:r>
              <a:rPr lang="en-US" altLang="ko-KR" sz="1400" b="1" dirty="0" err="1">
                <a:latin typeface="Tahoma" panose="020B0604030504040204" pitchFamily="34" charset="0"/>
                <a:ea typeface="Tahoma" panose="020B0604030504040204" pitchFamily="34" charset="0"/>
                <a:cs typeface="Tahoma" panose="020B0604030504040204" pitchFamily="34" charset="0"/>
              </a:rPr>
              <a:t>Longformer</a:t>
            </a:r>
            <a:r>
              <a:rPr lang="en-US" altLang="ko-KR" sz="1400" dirty="0">
                <a:latin typeface="Tahoma" panose="020B0604030504040204" pitchFamily="34" charset="0"/>
                <a:ea typeface="Tahoma" panose="020B0604030504040204" pitchFamily="34" charset="0"/>
                <a:cs typeface="Tahoma" panose="020B0604030504040204" pitchFamily="34" charset="0"/>
              </a:rPr>
              <a:t> can be applied for a larger number of tokens for better extraction methods.</a:t>
            </a:r>
            <a:endParaRPr lang="en-US" altLang="ko-KR" sz="1400" b="1" dirty="0">
              <a:latin typeface="Tahoma" panose="020B0604030504040204" pitchFamily="34" charset="0"/>
              <a:ea typeface="Tahoma" panose="020B0604030504040204" pitchFamily="34" charset="0"/>
              <a:cs typeface="Tahoma" panose="020B0604030504040204" pitchFamily="34" charset="0"/>
            </a:endParaRPr>
          </a:p>
          <a:p>
            <a:pPr marL="742950" lvl="1" indent="-285750" algn="just">
              <a:buFont typeface="Wingdings" panose="05000000000000000000" pitchFamily="2" charset="2"/>
              <a:buChar char="§"/>
            </a:pPr>
            <a:endParaRPr lang="en-US" altLang="ko-KR" sz="1400"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Wingdings" panose="05000000000000000000" pitchFamily="2" charset="2"/>
              <a:buChar char="§"/>
            </a:pPr>
            <a:endParaRPr lang="en-US" altLang="ko-KR" sz="1400" dirty="0">
              <a:latin typeface="Tahoma" panose="020B0604030504040204" pitchFamily="34" charset="0"/>
              <a:ea typeface="Tahoma" panose="020B0604030504040204" pitchFamily="34" charset="0"/>
              <a:cs typeface="Tahoma" panose="020B0604030504040204" pitchFamily="34" charset="0"/>
            </a:endParaRPr>
          </a:p>
        </p:txBody>
      </p:sp>
      <p:sp>
        <p:nvSpPr>
          <p:cNvPr id="4" name="제목 1">
            <a:extLst>
              <a:ext uri="{FF2B5EF4-FFF2-40B4-BE49-F238E27FC236}">
                <a16:creationId xmlns:a16="http://schemas.microsoft.com/office/drawing/2014/main" id="{A1BD47AF-9607-C663-D234-9954830858BE}"/>
              </a:ext>
            </a:extLst>
          </p:cNvPr>
          <p:cNvSpPr txBox="1">
            <a:spLocks/>
          </p:cNvSpPr>
          <p:nvPr/>
        </p:nvSpPr>
        <p:spPr>
          <a:xfrm>
            <a:off x="107504" y="764704"/>
            <a:ext cx="3600400" cy="423664"/>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algn="just"/>
            <a:r>
              <a:rPr lang="en-US" sz="2000" b="1" dirty="0">
                <a:latin typeface="Tahoma" panose="020B0604030504040204" pitchFamily="34" charset="0"/>
                <a:ea typeface="Tahoma" panose="020B0604030504040204" pitchFamily="34" charset="0"/>
                <a:cs typeface="Tahoma" panose="020B0604030504040204" pitchFamily="34" charset="0"/>
              </a:rPr>
              <a:t>7. Conclusion</a:t>
            </a:r>
          </a:p>
        </p:txBody>
      </p:sp>
    </p:spTree>
    <p:extLst>
      <p:ext uri="{BB962C8B-B14F-4D97-AF65-F5344CB8AC3E}">
        <p14:creationId xmlns:p14="http://schemas.microsoft.com/office/powerpoint/2010/main" val="1255005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CC9C9-92F3-1F96-3C61-2DB6C8CB4906}"/>
            </a:ext>
          </a:extLst>
        </p:cNvPr>
        <p:cNvGrpSpPr/>
        <p:nvPr/>
      </p:nvGrpSpPr>
      <p:grpSpPr>
        <a:xfrm>
          <a:off x="0" y="0"/>
          <a:ext cx="0" cy="0"/>
          <a:chOff x="0" y="0"/>
          <a:chExt cx="0" cy="0"/>
        </a:xfrm>
      </p:grpSpPr>
      <p:sp>
        <p:nvSpPr>
          <p:cNvPr id="4" name="제목 1">
            <a:extLst>
              <a:ext uri="{FF2B5EF4-FFF2-40B4-BE49-F238E27FC236}">
                <a16:creationId xmlns:a16="http://schemas.microsoft.com/office/drawing/2014/main" id="{0927C16F-62FE-0353-C33F-1F9263220738}"/>
              </a:ext>
            </a:extLst>
          </p:cNvPr>
          <p:cNvSpPr txBox="1">
            <a:spLocks/>
          </p:cNvSpPr>
          <p:nvPr/>
        </p:nvSpPr>
        <p:spPr>
          <a:xfrm>
            <a:off x="107504" y="764704"/>
            <a:ext cx="2511896" cy="423664"/>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algn="just"/>
            <a:r>
              <a:rPr lang="en-US" sz="2000" b="1" dirty="0">
                <a:latin typeface="Tahoma" panose="020B0604030504040204" pitchFamily="34" charset="0"/>
                <a:ea typeface="Tahoma" panose="020B0604030504040204" pitchFamily="34" charset="0"/>
                <a:cs typeface="Tahoma" panose="020B0604030504040204" pitchFamily="34" charset="0"/>
              </a:rPr>
              <a:t>Reference</a:t>
            </a:r>
          </a:p>
        </p:txBody>
      </p:sp>
      <p:sp>
        <p:nvSpPr>
          <p:cNvPr id="6" name="제목 1">
            <a:extLst>
              <a:ext uri="{FF2B5EF4-FFF2-40B4-BE49-F238E27FC236}">
                <a16:creationId xmlns:a16="http://schemas.microsoft.com/office/drawing/2014/main" id="{C5870FDD-CD76-A797-6C08-18A8662E78F4}"/>
              </a:ext>
            </a:extLst>
          </p:cNvPr>
          <p:cNvSpPr txBox="1">
            <a:spLocks/>
          </p:cNvSpPr>
          <p:nvPr/>
        </p:nvSpPr>
        <p:spPr>
          <a:xfrm>
            <a:off x="222237" y="1340768"/>
            <a:ext cx="4376827" cy="5085184"/>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algn="just"/>
            <a:r>
              <a:rPr lang="en-US" altLang="ko-KR" sz="800" dirty="0">
                <a:latin typeface="Tahoma" panose="020B0604030504040204" pitchFamily="34" charset="0"/>
                <a:ea typeface="Tahoma" panose="020B0604030504040204" pitchFamily="34" charset="0"/>
                <a:cs typeface="Tahoma" panose="020B0604030504040204" pitchFamily="34" charset="0"/>
              </a:rPr>
              <a:t>[1] </a:t>
            </a:r>
            <a:r>
              <a:rPr lang="en-US" altLang="ko-KR" sz="800" dirty="0" err="1">
                <a:latin typeface="Tahoma" panose="020B0604030504040204" pitchFamily="34" charset="0"/>
                <a:ea typeface="Tahoma" panose="020B0604030504040204" pitchFamily="34" charset="0"/>
                <a:cs typeface="Tahoma" panose="020B0604030504040204" pitchFamily="34" charset="0"/>
              </a:rPr>
              <a:t>Araci</a:t>
            </a:r>
            <a:r>
              <a:rPr lang="en-US" altLang="ko-KR" sz="800" dirty="0">
                <a:latin typeface="Tahoma" panose="020B0604030504040204" pitchFamily="34" charset="0"/>
                <a:ea typeface="Tahoma" panose="020B0604030504040204" pitchFamily="34" charset="0"/>
                <a:cs typeface="Tahoma" panose="020B0604030504040204" pitchFamily="34" charset="0"/>
              </a:rPr>
              <a:t>, </a:t>
            </a:r>
            <a:r>
              <a:rPr lang="en-US" altLang="ko-KR" sz="800" dirty="0" err="1">
                <a:latin typeface="Tahoma" panose="020B0604030504040204" pitchFamily="34" charset="0"/>
                <a:ea typeface="Tahoma" panose="020B0604030504040204" pitchFamily="34" charset="0"/>
                <a:cs typeface="Tahoma" panose="020B0604030504040204" pitchFamily="34" charset="0"/>
              </a:rPr>
              <a:t>Dogu</a:t>
            </a:r>
            <a:r>
              <a:rPr lang="en-US" altLang="ko-KR" sz="800" dirty="0">
                <a:latin typeface="Tahoma" panose="020B0604030504040204" pitchFamily="34" charset="0"/>
                <a:ea typeface="Tahoma" panose="020B0604030504040204" pitchFamily="34" charset="0"/>
                <a:cs typeface="Tahoma" panose="020B0604030504040204" pitchFamily="34" charset="0"/>
              </a:rPr>
              <a:t>. 2019. "</a:t>
            </a:r>
            <a:r>
              <a:rPr lang="en-US" altLang="ko-KR" sz="800" dirty="0" err="1">
                <a:latin typeface="Tahoma" panose="020B0604030504040204" pitchFamily="34" charset="0"/>
                <a:ea typeface="Tahoma" panose="020B0604030504040204" pitchFamily="34" charset="0"/>
                <a:cs typeface="Tahoma" panose="020B0604030504040204" pitchFamily="34" charset="0"/>
              </a:rPr>
              <a:t>FinBERT</a:t>
            </a:r>
            <a:r>
              <a:rPr lang="en-US" altLang="ko-KR" sz="800" dirty="0">
                <a:latin typeface="Tahoma" panose="020B0604030504040204" pitchFamily="34" charset="0"/>
                <a:ea typeface="Tahoma" panose="020B0604030504040204" pitchFamily="34" charset="0"/>
                <a:cs typeface="Tahoma" panose="020B0604030504040204" pitchFamily="34" charset="0"/>
              </a:rPr>
              <a:t>: Financial Sentiment Analysis with Pre-trained Language Models." </a:t>
            </a:r>
            <a:r>
              <a:rPr lang="en-US" altLang="ko-KR" sz="800" dirty="0" err="1">
                <a:latin typeface="Tahoma" panose="020B0604030504040204" pitchFamily="34" charset="0"/>
                <a:ea typeface="Tahoma" panose="020B0604030504040204" pitchFamily="34" charset="0"/>
                <a:cs typeface="Tahoma" panose="020B0604030504040204" pitchFamily="34" charset="0"/>
              </a:rPr>
              <a:t>arXiv</a:t>
            </a:r>
            <a:r>
              <a:rPr lang="en-US" altLang="ko-KR" sz="800" dirty="0">
                <a:latin typeface="Tahoma" panose="020B0604030504040204" pitchFamily="34" charset="0"/>
                <a:ea typeface="Tahoma" panose="020B0604030504040204" pitchFamily="34" charset="0"/>
                <a:cs typeface="Tahoma" panose="020B0604030504040204" pitchFamily="34" charset="0"/>
              </a:rPr>
              <a:t> Preprint, arXiv:1908.10063. https://arxiv.org/abs/1908.10063.</a:t>
            </a:r>
          </a:p>
          <a:p>
            <a:pPr algn="just"/>
            <a:endParaRPr lang="en-US" altLang="ko-KR" sz="8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800" dirty="0">
                <a:latin typeface="Tahoma" panose="020B0604030504040204" pitchFamily="34" charset="0"/>
                <a:ea typeface="Tahoma" panose="020B0604030504040204" pitchFamily="34" charset="0"/>
                <a:cs typeface="Tahoma" panose="020B0604030504040204" pitchFamily="34" charset="0"/>
              </a:rPr>
              <a:t>[2] Bai, </a:t>
            </a:r>
            <a:r>
              <a:rPr lang="en-US" altLang="ko-KR" sz="800" dirty="0" err="1">
                <a:latin typeface="Tahoma" panose="020B0604030504040204" pitchFamily="34" charset="0"/>
                <a:ea typeface="Tahoma" panose="020B0604030504040204" pitchFamily="34" charset="0"/>
                <a:cs typeface="Tahoma" panose="020B0604030504040204" pitchFamily="34" charset="0"/>
              </a:rPr>
              <a:t>Shaojie</a:t>
            </a:r>
            <a:r>
              <a:rPr lang="en-US" altLang="ko-KR" sz="800" dirty="0">
                <a:latin typeface="Tahoma" panose="020B0604030504040204" pitchFamily="34" charset="0"/>
                <a:ea typeface="Tahoma" panose="020B0604030504040204" pitchFamily="34" charset="0"/>
                <a:cs typeface="Tahoma" panose="020B0604030504040204" pitchFamily="34" charset="0"/>
              </a:rPr>
              <a:t>, J. Zico Kolter, and </a:t>
            </a:r>
            <a:r>
              <a:rPr lang="en-US" altLang="ko-KR" sz="800" dirty="0" err="1">
                <a:latin typeface="Tahoma" panose="020B0604030504040204" pitchFamily="34" charset="0"/>
                <a:ea typeface="Tahoma" panose="020B0604030504040204" pitchFamily="34" charset="0"/>
                <a:cs typeface="Tahoma" panose="020B0604030504040204" pitchFamily="34" charset="0"/>
              </a:rPr>
              <a:t>Vladlen</a:t>
            </a:r>
            <a:r>
              <a:rPr lang="en-US" altLang="ko-KR" sz="800" dirty="0">
                <a:latin typeface="Tahoma" panose="020B0604030504040204" pitchFamily="34" charset="0"/>
                <a:ea typeface="Tahoma" panose="020B0604030504040204" pitchFamily="34" charset="0"/>
                <a:cs typeface="Tahoma" panose="020B0604030504040204" pitchFamily="34" charset="0"/>
              </a:rPr>
              <a:t> </a:t>
            </a:r>
            <a:r>
              <a:rPr lang="en-US" altLang="ko-KR" sz="800" dirty="0" err="1">
                <a:latin typeface="Tahoma" panose="020B0604030504040204" pitchFamily="34" charset="0"/>
                <a:ea typeface="Tahoma" panose="020B0604030504040204" pitchFamily="34" charset="0"/>
                <a:cs typeface="Tahoma" panose="020B0604030504040204" pitchFamily="34" charset="0"/>
              </a:rPr>
              <a:t>Koltun</a:t>
            </a:r>
            <a:r>
              <a:rPr lang="en-US" altLang="ko-KR" sz="800" dirty="0">
                <a:latin typeface="Tahoma" panose="020B0604030504040204" pitchFamily="34" charset="0"/>
                <a:ea typeface="Tahoma" panose="020B0604030504040204" pitchFamily="34" charset="0"/>
                <a:cs typeface="Tahoma" panose="020B0604030504040204" pitchFamily="34" charset="0"/>
              </a:rPr>
              <a:t>. 2018. "An Empirical Evaluation of Generic Convolutional and Recurrent Networks for Sequence Modeling." </a:t>
            </a:r>
            <a:r>
              <a:rPr lang="en-US" altLang="ko-KR" sz="800" dirty="0" err="1">
                <a:latin typeface="Tahoma" panose="020B0604030504040204" pitchFamily="34" charset="0"/>
                <a:ea typeface="Tahoma" panose="020B0604030504040204" pitchFamily="34" charset="0"/>
                <a:cs typeface="Tahoma" panose="020B0604030504040204" pitchFamily="34" charset="0"/>
              </a:rPr>
              <a:t>arXiv</a:t>
            </a:r>
            <a:r>
              <a:rPr lang="en-US" altLang="ko-KR" sz="800" dirty="0">
                <a:latin typeface="Tahoma" panose="020B0604030504040204" pitchFamily="34" charset="0"/>
                <a:ea typeface="Tahoma" panose="020B0604030504040204" pitchFamily="34" charset="0"/>
                <a:cs typeface="Tahoma" panose="020B0604030504040204" pitchFamily="34" charset="0"/>
              </a:rPr>
              <a:t> Preprint, arXiv:1803.01271. https://arxiv.org/abs/1803.01271.</a:t>
            </a:r>
          </a:p>
          <a:p>
            <a:pPr algn="just"/>
            <a:endParaRPr lang="en-US" altLang="ko-KR" sz="8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800" dirty="0">
                <a:latin typeface="Tahoma" panose="020B0604030504040204" pitchFamily="34" charset="0"/>
                <a:ea typeface="Tahoma" panose="020B0604030504040204" pitchFamily="34" charset="0"/>
                <a:cs typeface="Tahoma" panose="020B0604030504040204" pitchFamily="34" charset="0"/>
              </a:rPr>
              <a:t>[3] Barboza, Flavio, Herbert Kimura, and Edward Altman. 2017. "Machine Learning Models and Bankruptcy Prediction." Expert Systems with Applications 83: 405-417. https://doi.org/10.1016/j.eswa.2017.04.006.</a:t>
            </a:r>
          </a:p>
          <a:p>
            <a:pPr algn="just"/>
            <a:endParaRPr lang="en-US" altLang="ko-KR" sz="8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800" dirty="0">
                <a:latin typeface="Tahoma" panose="020B0604030504040204" pitchFamily="34" charset="0"/>
                <a:ea typeface="Tahoma" panose="020B0604030504040204" pitchFamily="34" charset="0"/>
                <a:cs typeface="Tahoma" panose="020B0604030504040204" pitchFamily="34" charset="0"/>
              </a:rPr>
              <a:t>[4] Beckworth, David, Kyoung Philip Moon, and Jeremy H. Toles. 2010. "Monetary Policy and Corporate Bond Yield Spreads." Applied Economics Letters 17 (12): 1139-1144. https://doi.org/10.1080/00036840902845368.</a:t>
            </a:r>
          </a:p>
          <a:p>
            <a:pPr algn="just"/>
            <a:endParaRPr lang="en-US" altLang="ko-KR" sz="8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800" dirty="0">
                <a:latin typeface="Tahoma" panose="020B0604030504040204" pitchFamily="34" charset="0"/>
                <a:ea typeface="Tahoma" panose="020B0604030504040204" pitchFamily="34" charset="0"/>
                <a:cs typeface="Tahoma" panose="020B0604030504040204" pitchFamily="34" charset="0"/>
              </a:rPr>
              <a:t>[5] Chen, Tsung-Kang, Hsien-Hsing Liao, Geng-Dao Chen, Wei-Han Kang, and Yu-Chun Lin. 2023. "Bankruptcy Prediction Using Machine Learning Models with the Text-Based Communicative Value of Annual Reports." Expert Systems with Applications 233: 120714. https://doi.org/10.1016/j.eswa.2023.120714.</a:t>
            </a:r>
          </a:p>
          <a:p>
            <a:pPr algn="just"/>
            <a:endParaRPr lang="en-US" altLang="ko-KR" sz="8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800" dirty="0">
                <a:latin typeface="Tahoma" panose="020B0604030504040204" pitchFamily="34" charset="0"/>
                <a:ea typeface="Tahoma" panose="020B0604030504040204" pitchFamily="34" charset="0"/>
                <a:cs typeface="Tahoma" panose="020B0604030504040204" pitchFamily="34" charset="0"/>
              </a:rPr>
              <a:t>[6] Cho, </a:t>
            </a:r>
            <a:r>
              <a:rPr lang="en-US" altLang="ko-KR" sz="800" dirty="0" err="1">
                <a:latin typeface="Tahoma" panose="020B0604030504040204" pitchFamily="34" charset="0"/>
                <a:ea typeface="Tahoma" panose="020B0604030504040204" pitchFamily="34" charset="0"/>
                <a:cs typeface="Tahoma" panose="020B0604030504040204" pitchFamily="34" charset="0"/>
              </a:rPr>
              <a:t>Kyunghyun</a:t>
            </a:r>
            <a:r>
              <a:rPr lang="en-US" altLang="ko-KR" sz="800" dirty="0">
                <a:latin typeface="Tahoma" panose="020B0604030504040204" pitchFamily="34" charset="0"/>
                <a:ea typeface="Tahoma" panose="020B0604030504040204" pitchFamily="34" charset="0"/>
                <a:cs typeface="Tahoma" panose="020B0604030504040204" pitchFamily="34" charset="0"/>
              </a:rPr>
              <a:t>, Bart van </a:t>
            </a:r>
            <a:r>
              <a:rPr lang="en-US" altLang="ko-KR" sz="800" dirty="0" err="1">
                <a:latin typeface="Tahoma" panose="020B0604030504040204" pitchFamily="34" charset="0"/>
                <a:ea typeface="Tahoma" panose="020B0604030504040204" pitchFamily="34" charset="0"/>
                <a:cs typeface="Tahoma" panose="020B0604030504040204" pitchFamily="34" charset="0"/>
              </a:rPr>
              <a:t>Merriënboer</a:t>
            </a:r>
            <a:r>
              <a:rPr lang="en-US" altLang="ko-KR" sz="800" dirty="0">
                <a:latin typeface="Tahoma" panose="020B0604030504040204" pitchFamily="34" charset="0"/>
                <a:ea typeface="Tahoma" panose="020B0604030504040204" pitchFamily="34" charset="0"/>
                <a:cs typeface="Tahoma" panose="020B0604030504040204" pitchFamily="34" charset="0"/>
              </a:rPr>
              <a:t>, </a:t>
            </a:r>
            <a:r>
              <a:rPr lang="en-US" altLang="ko-KR" sz="800" dirty="0" err="1">
                <a:latin typeface="Tahoma" panose="020B0604030504040204" pitchFamily="34" charset="0"/>
                <a:ea typeface="Tahoma" panose="020B0604030504040204" pitchFamily="34" charset="0"/>
                <a:cs typeface="Tahoma" panose="020B0604030504040204" pitchFamily="34" charset="0"/>
              </a:rPr>
              <a:t>Dzmitry</a:t>
            </a:r>
            <a:r>
              <a:rPr lang="en-US" altLang="ko-KR" sz="800" dirty="0">
                <a:latin typeface="Tahoma" panose="020B0604030504040204" pitchFamily="34" charset="0"/>
                <a:ea typeface="Tahoma" panose="020B0604030504040204" pitchFamily="34" charset="0"/>
                <a:cs typeface="Tahoma" panose="020B0604030504040204" pitchFamily="34" charset="0"/>
              </a:rPr>
              <a:t> </a:t>
            </a:r>
            <a:r>
              <a:rPr lang="en-US" altLang="ko-KR" sz="800" dirty="0" err="1">
                <a:latin typeface="Tahoma" panose="020B0604030504040204" pitchFamily="34" charset="0"/>
                <a:ea typeface="Tahoma" panose="020B0604030504040204" pitchFamily="34" charset="0"/>
                <a:cs typeface="Tahoma" panose="020B0604030504040204" pitchFamily="34" charset="0"/>
              </a:rPr>
              <a:t>Bahdanau</a:t>
            </a:r>
            <a:r>
              <a:rPr lang="en-US" altLang="ko-KR" sz="800" dirty="0">
                <a:latin typeface="Tahoma" panose="020B0604030504040204" pitchFamily="34" charset="0"/>
                <a:ea typeface="Tahoma" panose="020B0604030504040204" pitchFamily="34" charset="0"/>
                <a:cs typeface="Tahoma" panose="020B0604030504040204" pitchFamily="34" charset="0"/>
              </a:rPr>
              <a:t>, and Yoshua Bengio. 2014. "On the Properties of Neural Machine Translation: Encoder-Decoder Approaches." </a:t>
            </a:r>
            <a:r>
              <a:rPr lang="en-US" altLang="ko-KR" sz="800" dirty="0" err="1">
                <a:latin typeface="Tahoma" panose="020B0604030504040204" pitchFamily="34" charset="0"/>
                <a:ea typeface="Tahoma" panose="020B0604030504040204" pitchFamily="34" charset="0"/>
                <a:cs typeface="Tahoma" panose="020B0604030504040204" pitchFamily="34" charset="0"/>
              </a:rPr>
              <a:t>arXiv</a:t>
            </a:r>
            <a:r>
              <a:rPr lang="en-US" altLang="ko-KR" sz="800" dirty="0">
                <a:latin typeface="Tahoma" panose="020B0604030504040204" pitchFamily="34" charset="0"/>
                <a:ea typeface="Tahoma" panose="020B0604030504040204" pitchFamily="34" charset="0"/>
                <a:cs typeface="Tahoma" panose="020B0604030504040204" pitchFamily="34" charset="0"/>
              </a:rPr>
              <a:t> Preprint, arXiv:1409.1259. https://arxiv.org/abs/1409.1259.</a:t>
            </a:r>
          </a:p>
          <a:p>
            <a:pPr algn="just"/>
            <a:endParaRPr lang="en-US" altLang="ko-KR" sz="8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800" dirty="0">
                <a:latin typeface="Tahoma" panose="020B0604030504040204" pitchFamily="34" charset="0"/>
                <a:ea typeface="Tahoma" panose="020B0604030504040204" pitchFamily="34" charset="0"/>
                <a:cs typeface="Tahoma" panose="020B0604030504040204" pitchFamily="34" charset="0"/>
              </a:rPr>
              <a:t>[7] Dai, </a:t>
            </a:r>
            <a:r>
              <a:rPr lang="en-US" altLang="ko-KR" sz="800" dirty="0" err="1">
                <a:latin typeface="Tahoma" panose="020B0604030504040204" pitchFamily="34" charset="0"/>
                <a:ea typeface="Tahoma" panose="020B0604030504040204" pitchFamily="34" charset="0"/>
                <a:cs typeface="Tahoma" panose="020B0604030504040204" pitchFamily="34" charset="0"/>
              </a:rPr>
              <a:t>Haixing</a:t>
            </a:r>
            <a:r>
              <a:rPr lang="en-US" altLang="ko-KR" sz="800" dirty="0">
                <a:latin typeface="Tahoma" panose="020B0604030504040204" pitchFamily="34" charset="0"/>
                <a:ea typeface="Tahoma" panose="020B0604030504040204" pitchFamily="34" charset="0"/>
                <a:cs typeface="Tahoma" panose="020B0604030504040204" pitchFamily="34" charset="0"/>
              </a:rPr>
              <a:t>, </a:t>
            </a:r>
            <a:r>
              <a:rPr lang="en-US" altLang="ko-KR" sz="800" dirty="0" err="1">
                <a:latin typeface="Tahoma" panose="020B0604030504040204" pitchFamily="34" charset="0"/>
                <a:ea typeface="Tahoma" panose="020B0604030504040204" pitchFamily="34" charset="0"/>
                <a:cs typeface="Tahoma" panose="020B0604030504040204" pitchFamily="34" charset="0"/>
              </a:rPr>
              <a:t>Zhengliang</a:t>
            </a:r>
            <a:r>
              <a:rPr lang="en-US" altLang="ko-KR" sz="800" dirty="0">
                <a:latin typeface="Tahoma" panose="020B0604030504040204" pitchFamily="34" charset="0"/>
                <a:ea typeface="Tahoma" panose="020B0604030504040204" pitchFamily="34" charset="0"/>
                <a:cs typeface="Tahoma" panose="020B0604030504040204" pitchFamily="34" charset="0"/>
              </a:rPr>
              <a:t> Liu, </a:t>
            </a:r>
            <a:r>
              <a:rPr lang="en-US" altLang="ko-KR" sz="800" dirty="0" err="1">
                <a:latin typeface="Tahoma" panose="020B0604030504040204" pitchFamily="34" charset="0"/>
                <a:ea typeface="Tahoma" panose="020B0604030504040204" pitchFamily="34" charset="0"/>
                <a:cs typeface="Tahoma" panose="020B0604030504040204" pitchFamily="34" charset="0"/>
              </a:rPr>
              <a:t>Wenxiong</a:t>
            </a:r>
            <a:r>
              <a:rPr lang="en-US" altLang="ko-KR" sz="800" dirty="0">
                <a:latin typeface="Tahoma" panose="020B0604030504040204" pitchFamily="34" charset="0"/>
                <a:ea typeface="Tahoma" panose="020B0604030504040204" pitchFamily="34" charset="0"/>
                <a:cs typeface="Tahoma" panose="020B0604030504040204" pitchFamily="34" charset="0"/>
              </a:rPr>
              <a:t> Liao, </a:t>
            </a:r>
            <a:r>
              <a:rPr lang="en-US" altLang="ko-KR" sz="800" dirty="0" err="1">
                <a:latin typeface="Tahoma" panose="020B0604030504040204" pitchFamily="34" charset="0"/>
                <a:ea typeface="Tahoma" panose="020B0604030504040204" pitchFamily="34" charset="0"/>
                <a:cs typeface="Tahoma" panose="020B0604030504040204" pitchFamily="34" charset="0"/>
              </a:rPr>
              <a:t>Xiaoke</a:t>
            </a:r>
            <a:r>
              <a:rPr lang="en-US" altLang="ko-KR" sz="800" dirty="0">
                <a:latin typeface="Tahoma" panose="020B0604030504040204" pitchFamily="34" charset="0"/>
                <a:ea typeface="Tahoma" panose="020B0604030504040204" pitchFamily="34" charset="0"/>
                <a:cs typeface="Tahoma" panose="020B0604030504040204" pitchFamily="34" charset="0"/>
              </a:rPr>
              <a:t> Huang, Yihan Cao, Zihao Wu, Lin Zhao, </a:t>
            </a:r>
            <a:r>
              <a:rPr lang="en-US" altLang="ko-KR" sz="800" dirty="0" err="1">
                <a:latin typeface="Tahoma" panose="020B0604030504040204" pitchFamily="34" charset="0"/>
                <a:ea typeface="Tahoma" panose="020B0604030504040204" pitchFamily="34" charset="0"/>
                <a:cs typeface="Tahoma" panose="020B0604030504040204" pitchFamily="34" charset="0"/>
              </a:rPr>
              <a:t>Shaochen</a:t>
            </a:r>
            <a:r>
              <a:rPr lang="en-US" altLang="ko-KR" sz="800" dirty="0">
                <a:latin typeface="Tahoma" panose="020B0604030504040204" pitchFamily="34" charset="0"/>
                <a:ea typeface="Tahoma" panose="020B0604030504040204" pitchFamily="34" charset="0"/>
                <a:cs typeface="Tahoma" panose="020B0604030504040204" pitchFamily="34" charset="0"/>
              </a:rPr>
              <a:t> Xu, Wei Liu, </a:t>
            </a:r>
            <a:r>
              <a:rPr lang="en-US" altLang="ko-KR" sz="800" dirty="0" err="1">
                <a:latin typeface="Tahoma" panose="020B0604030504040204" pitchFamily="34" charset="0"/>
                <a:ea typeface="Tahoma" panose="020B0604030504040204" pitchFamily="34" charset="0"/>
                <a:cs typeface="Tahoma" panose="020B0604030504040204" pitchFamily="34" charset="0"/>
              </a:rPr>
              <a:t>Ninghao</a:t>
            </a:r>
            <a:r>
              <a:rPr lang="en-US" altLang="ko-KR" sz="800" dirty="0">
                <a:latin typeface="Tahoma" panose="020B0604030504040204" pitchFamily="34" charset="0"/>
                <a:ea typeface="Tahoma" panose="020B0604030504040204" pitchFamily="34" charset="0"/>
                <a:cs typeface="Tahoma" panose="020B0604030504040204" pitchFamily="34" charset="0"/>
              </a:rPr>
              <a:t> Liu, Sheng Li, </a:t>
            </a:r>
            <a:r>
              <a:rPr lang="en-US" altLang="ko-KR" sz="800" dirty="0" err="1">
                <a:latin typeface="Tahoma" panose="020B0604030504040204" pitchFamily="34" charset="0"/>
                <a:ea typeface="Tahoma" panose="020B0604030504040204" pitchFamily="34" charset="0"/>
                <a:cs typeface="Tahoma" panose="020B0604030504040204" pitchFamily="34" charset="0"/>
              </a:rPr>
              <a:t>Dajiang</a:t>
            </a:r>
            <a:r>
              <a:rPr lang="en-US" altLang="ko-KR" sz="800" dirty="0">
                <a:latin typeface="Tahoma" panose="020B0604030504040204" pitchFamily="34" charset="0"/>
                <a:ea typeface="Tahoma" panose="020B0604030504040204" pitchFamily="34" charset="0"/>
                <a:cs typeface="Tahoma" panose="020B0604030504040204" pitchFamily="34" charset="0"/>
              </a:rPr>
              <a:t> Zhu, </a:t>
            </a:r>
            <a:r>
              <a:rPr lang="en-US" altLang="ko-KR" sz="800" dirty="0" err="1">
                <a:latin typeface="Tahoma" panose="020B0604030504040204" pitchFamily="34" charset="0"/>
                <a:ea typeface="Tahoma" panose="020B0604030504040204" pitchFamily="34" charset="0"/>
                <a:cs typeface="Tahoma" panose="020B0604030504040204" pitchFamily="34" charset="0"/>
              </a:rPr>
              <a:t>Hongmin</a:t>
            </a:r>
            <a:r>
              <a:rPr lang="en-US" altLang="ko-KR" sz="800" dirty="0">
                <a:latin typeface="Tahoma" panose="020B0604030504040204" pitchFamily="34" charset="0"/>
                <a:ea typeface="Tahoma" panose="020B0604030504040204" pitchFamily="34" charset="0"/>
                <a:cs typeface="Tahoma" panose="020B0604030504040204" pitchFamily="34" charset="0"/>
              </a:rPr>
              <a:t> Cai, </a:t>
            </a:r>
            <a:r>
              <a:rPr lang="en-US" altLang="ko-KR" sz="800" dirty="0" err="1">
                <a:latin typeface="Tahoma" panose="020B0604030504040204" pitchFamily="34" charset="0"/>
                <a:ea typeface="Tahoma" panose="020B0604030504040204" pitchFamily="34" charset="0"/>
                <a:cs typeface="Tahoma" panose="020B0604030504040204" pitchFamily="34" charset="0"/>
              </a:rPr>
              <a:t>Lichao</a:t>
            </a:r>
            <a:r>
              <a:rPr lang="en-US" altLang="ko-KR" sz="800" dirty="0">
                <a:latin typeface="Tahoma" panose="020B0604030504040204" pitchFamily="34" charset="0"/>
                <a:ea typeface="Tahoma" panose="020B0604030504040204" pitchFamily="34" charset="0"/>
                <a:cs typeface="Tahoma" panose="020B0604030504040204" pitchFamily="34" charset="0"/>
              </a:rPr>
              <a:t> Sun, </a:t>
            </a:r>
            <a:r>
              <a:rPr lang="en-US" altLang="ko-KR" sz="800" dirty="0" err="1">
                <a:latin typeface="Tahoma" panose="020B0604030504040204" pitchFamily="34" charset="0"/>
                <a:ea typeface="Tahoma" panose="020B0604030504040204" pitchFamily="34" charset="0"/>
                <a:cs typeface="Tahoma" panose="020B0604030504040204" pitchFamily="34" charset="0"/>
              </a:rPr>
              <a:t>Quanzheng</a:t>
            </a:r>
            <a:r>
              <a:rPr lang="en-US" altLang="ko-KR" sz="800" dirty="0">
                <a:latin typeface="Tahoma" panose="020B0604030504040204" pitchFamily="34" charset="0"/>
                <a:ea typeface="Tahoma" panose="020B0604030504040204" pitchFamily="34" charset="0"/>
                <a:cs typeface="Tahoma" panose="020B0604030504040204" pitchFamily="34" charset="0"/>
              </a:rPr>
              <a:t> Li, </a:t>
            </a:r>
            <a:r>
              <a:rPr lang="en-US" altLang="ko-KR" sz="800" dirty="0" err="1">
                <a:latin typeface="Tahoma" panose="020B0604030504040204" pitchFamily="34" charset="0"/>
                <a:ea typeface="Tahoma" panose="020B0604030504040204" pitchFamily="34" charset="0"/>
                <a:cs typeface="Tahoma" panose="020B0604030504040204" pitchFamily="34" charset="0"/>
              </a:rPr>
              <a:t>Dinggang</a:t>
            </a:r>
            <a:r>
              <a:rPr lang="en-US" altLang="ko-KR" sz="800" dirty="0">
                <a:latin typeface="Tahoma" panose="020B0604030504040204" pitchFamily="34" charset="0"/>
                <a:ea typeface="Tahoma" panose="020B0604030504040204" pitchFamily="34" charset="0"/>
                <a:cs typeface="Tahoma" panose="020B0604030504040204" pitchFamily="34" charset="0"/>
              </a:rPr>
              <a:t> Shen, </a:t>
            </a:r>
            <a:r>
              <a:rPr lang="en-US" altLang="ko-KR" sz="800" dirty="0" err="1">
                <a:latin typeface="Tahoma" panose="020B0604030504040204" pitchFamily="34" charset="0"/>
                <a:ea typeface="Tahoma" panose="020B0604030504040204" pitchFamily="34" charset="0"/>
                <a:cs typeface="Tahoma" panose="020B0604030504040204" pitchFamily="34" charset="0"/>
              </a:rPr>
              <a:t>Tianming</a:t>
            </a:r>
            <a:r>
              <a:rPr lang="en-US" altLang="ko-KR" sz="800" dirty="0">
                <a:latin typeface="Tahoma" panose="020B0604030504040204" pitchFamily="34" charset="0"/>
                <a:ea typeface="Tahoma" panose="020B0604030504040204" pitchFamily="34" charset="0"/>
                <a:cs typeface="Tahoma" panose="020B0604030504040204" pitchFamily="34" charset="0"/>
              </a:rPr>
              <a:t> Liu, and Xiang Li. 2023. "</a:t>
            </a:r>
            <a:r>
              <a:rPr lang="en-US" altLang="ko-KR" sz="800" dirty="0" err="1">
                <a:latin typeface="Tahoma" panose="020B0604030504040204" pitchFamily="34" charset="0"/>
                <a:ea typeface="Tahoma" panose="020B0604030504040204" pitchFamily="34" charset="0"/>
                <a:cs typeface="Tahoma" panose="020B0604030504040204" pitchFamily="34" charset="0"/>
              </a:rPr>
              <a:t>AugGPT</a:t>
            </a:r>
            <a:r>
              <a:rPr lang="en-US" altLang="ko-KR" sz="800" dirty="0">
                <a:latin typeface="Tahoma" panose="020B0604030504040204" pitchFamily="34" charset="0"/>
                <a:ea typeface="Tahoma" panose="020B0604030504040204" pitchFamily="34" charset="0"/>
                <a:cs typeface="Tahoma" panose="020B0604030504040204" pitchFamily="34" charset="0"/>
              </a:rPr>
              <a:t>: Leveraging ChatGPT for Text Data Augmentation." </a:t>
            </a:r>
            <a:r>
              <a:rPr lang="en-US" altLang="ko-KR" sz="800" dirty="0" err="1">
                <a:latin typeface="Tahoma" panose="020B0604030504040204" pitchFamily="34" charset="0"/>
                <a:ea typeface="Tahoma" panose="020B0604030504040204" pitchFamily="34" charset="0"/>
                <a:cs typeface="Tahoma" panose="020B0604030504040204" pitchFamily="34" charset="0"/>
              </a:rPr>
              <a:t>arXiv</a:t>
            </a:r>
            <a:r>
              <a:rPr lang="en-US" altLang="ko-KR" sz="800" dirty="0">
                <a:latin typeface="Tahoma" panose="020B0604030504040204" pitchFamily="34" charset="0"/>
                <a:ea typeface="Tahoma" panose="020B0604030504040204" pitchFamily="34" charset="0"/>
                <a:cs typeface="Tahoma" panose="020B0604030504040204" pitchFamily="34" charset="0"/>
              </a:rPr>
              <a:t> Preprint, arXiv:2302.13007. https://arxiv.org/abs/2302.13007.</a:t>
            </a:r>
          </a:p>
          <a:p>
            <a:pPr algn="just"/>
            <a:endParaRPr lang="en-US" altLang="ko-KR" sz="8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800" dirty="0">
                <a:latin typeface="Tahoma" panose="020B0604030504040204" pitchFamily="34" charset="0"/>
                <a:ea typeface="Tahoma" panose="020B0604030504040204" pitchFamily="34" charset="0"/>
                <a:cs typeface="Tahoma" panose="020B0604030504040204" pitchFamily="34" charset="0"/>
              </a:rPr>
              <a:t>[8] Devlin, Jacob, Ming-Wei Chang, Kenton Lee, and Kristina Toutanova. 2019. "BERT: Pre-training of Deep Bidirectional Transformers for Language Understanding." </a:t>
            </a:r>
            <a:r>
              <a:rPr lang="en-US" altLang="ko-KR" sz="800" dirty="0" err="1">
                <a:latin typeface="Tahoma" panose="020B0604030504040204" pitchFamily="34" charset="0"/>
                <a:ea typeface="Tahoma" panose="020B0604030504040204" pitchFamily="34" charset="0"/>
                <a:cs typeface="Tahoma" panose="020B0604030504040204" pitchFamily="34" charset="0"/>
              </a:rPr>
              <a:t>arXiv</a:t>
            </a:r>
            <a:r>
              <a:rPr lang="en-US" altLang="ko-KR" sz="800" dirty="0">
                <a:latin typeface="Tahoma" panose="020B0604030504040204" pitchFamily="34" charset="0"/>
                <a:ea typeface="Tahoma" panose="020B0604030504040204" pitchFamily="34" charset="0"/>
                <a:cs typeface="Tahoma" panose="020B0604030504040204" pitchFamily="34" charset="0"/>
              </a:rPr>
              <a:t> Preprint, arXiv:1810.04805. https://arxiv.org/abs/1810.04805.</a:t>
            </a:r>
          </a:p>
          <a:p>
            <a:pPr algn="just"/>
            <a:endParaRPr lang="en-US" altLang="ko-KR" sz="8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800" dirty="0">
                <a:latin typeface="Tahoma" panose="020B0604030504040204" pitchFamily="34" charset="0"/>
                <a:ea typeface="Tahoma" panose="020B0604030504040204" pitchFamily="34" charset="0"/>
                <a:cs typeface="Tahoma" panose="020B0604030504040204" pitchFamily="34" charset="0"/>
              </a:rPr>
              <a:t>[9] </a:t>
            </a:r>
            <a:r>
              <a:rPr lang="en-US" altLang="ko-KR" sz="800" dirty="0" err="1">
                <a:latin typeface="Tahoma" panose="020B0604030504040204" pitchFamily="34" charset="0"/>
                <a:ea typeface="Tahoma" panose="020B0604030504040204" pitchFamily="34" charset="0"/>
                <a:cs typeface="Tahoma" panose="020B0604030504040204" pitchFamily="34" charset="0"/>
              </a:rPr>
              <a:t>Feldhütter</a:t>
            </a:r>
            <a:r>
              <a:rPr lang="en-US" altLang="ko-KR" sz="800" dirty="0">
                <a:latin typeface="Tahoma" panose="020B0604030504040204" pitchFamily="34" charset="0"/>
                <a:ea typeface="Tahoma" panose="020B0604030504040204" pitchFamily="34" charset="0"/>
                <a:cs typeface="Tahoma" panose="020B0604030504040204" pitchFamily="34" charset="0"/>
              </a:rPr>
              <a:t>, Peter, and Stephen M. Schaefer. 2018. "The Myth of the Credit Spread Puzzle." The Review of Financial Studies 31 (8): 2897-2942. https://doi.org/10.1093/rfs/hhy032.</a:t>
            </a:r>
          </a:p>
          <a:p>
            <a:pPr algn="just"/>
            <a:endParaRPr lang="en-US" altLang="ko-KR" sz="8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800" dirty="0">
                <a:latin typeface="Tahoma" panose="020B0604030504040204" pitchFamily="34" charset="0"/>
                <a:ea typeface="Tahoma" panose="020B0604030504040204" pitchFamily="34" charset="0"/>
                <a:cs typeface="Tahoma" panose="020B0604030504040204" pitchFamily="34" charset="0"/>
              </a:rPr>
              <a:t>[10] </a:t>
            </a:r>
            <a:r>
              <a:rPr lang="en-US" altLang="ko-KR" sz="800" dirty="0" err="1">
                <a:latin typeface="Tahoma" panose="020B0604030504040204" pitchFamily="34" charset="0"/>
                <a:ea typeface="Tahoma" panose="020B0604030504040204" pitchFamily="34" charset="0"/>
                <a:cs typeface="Tahoma" panose="020B0604030504040204" pitchFamily="34" charset="0"/>
              </a:rPr>
              <a:t>Hochreiter</a:t>
            </a:r>
            <a:r>
              <a:rPr lang="en-US" altLang="ko-KR" sz="800" dirty="0">
                <a:latin typeface="Tahoma" panose="020B0604030504040204" pitchFamily="34" charset="0"/>
                <a:ea typeface="Tahoma" panose="020B0604030504040204" pitchFamily="34" charset="0"/>
                <a:cs typeface="Tahoma" panose="020B0604030504040204" pitchFamily="34" charset="0"/>
              </a:rPr>
              <a:t>, Sepp, and Jürgen </a:t>
            </a:r>
            <a:r>
              <a:rPr lang="en-US" altLang="ko-KR" sz="800" dirty="0" err="1">
                <a:latin typeface="Tahoma" panose="020B0604030504040204" pitchFamily="34" charset="0"/>
                <a:ea typeface="Tahoma" panose="020B0604030504040204" pitchFamily="34" charset="0"/>
                <a:cs typeface="Tahoma" panose="020B0604030504040204" pitchFamily="34" charset="0"/>
              </a:rPr>
              <a:t>Schmidhuber</a:t>
            </a:r>
            <a:r>
              <a:rPr lang="en-US" altLang="ko-KR" sz="800" dirty="0">
                <a:latin typeface="Tahoma" panose="020B0604030504040204" pitchFamily="34" charset="0"/>
                <a:ea typeface="Tahoma" panose="020B0604030504040204" pitchFamily="34" charset="0"/>
                <a:cs typeface="Tahoma" panose="020B0604030504040204" pitchFamily="34" charset="0"/>
              </a:rPr>
              <a:t>. 1997. "Long Short-Term Memory." Neural Computation 9 (8): 1735-1780. https://doi.org/10.1162/neco.1997.9.8.1735.</a:t>
            </a:r>
          </a:p>
        </p:txBody>
      </p:sp>
      <p:sp>
        <p:nvSpPr>
          <p:cNvPr id="2" name="제목 1">
            <a:extLst>
              <a:ext uri="{FF2B5EF4-FFF2-40B4-BE49-F238E27FC236}">
                <a16:creationId xmlns:a16="http://schemas.microsoft.com/office/drawing/2014/main" id="{976C3C2B-05A7-8A7F-1172-C86F18A54450}"/>
              </a:ext>
            </a:extLst>
          </p:cNvPr>
          <p:cNvSpPr txBox="1">
            <a:spLocks/>
          </p:cNvSpPr>
          <p:nvPr/>
        </p:nvSpPr>
        <p:spPr>
          <a:xfrm>
            <a:off x="4602834" y="1340768"/>
            <a:ext cx="4376827" cy="3672408"/>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algn="just"/>
            <a:r>
              <a:rPr lang="en-US" altLang="ko-KR" sz="800" dirty="0">
                <a:latin typeface="Tahoma" panose="020B0604030504040204" pitchFamily="34" charset="0"/>
                <a:ea typeface="Tahoma" panose="020B0604030504040204" pitchFamily="34" charset="0"/>
                <a:cs typeface="Tahoma" panose="020B0604030504040204" pitchFamily="34" charset="0"/>
              </a:rPr>
              <a:t>[11] Hoberg, Gerard, and Vojislav Maksimovic. 2015. "Redefining Financial Constraints: A Text-Based Analysis." The Review of Financial Studies 28 (5): 1312-1352. https://doi.org/10.1093/rfs/hhu089.</a:t>
            </a:r>
          </a:p>
          <a:p>
            <a:pPr algn="just"/>
            <a:endParaRPr lang="en-US" altLang="ko-KR" sz="8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800" dirty="0">
                <a:latin typeface="Tahoma" panose="020B0604030504040204" pitchFamily="34" charset="0"/>
                <a:ea typeface="Tahoma" panose="020B0604030504040204" pitchFamily="34" charset="0"/>
                <a:cs typeface="Tahoma" panose="020B0604030504040204" pitchFamily="34" charset="0"/>
              </a:rPr>
              <a:t>[12] Huang, Allen H., Huan Wang, and Yang </a:t>
            </a:r>
            <a:r>
              <a:rPr lang="en-US" altLang="ko-KR" sz="800" dirty="0" err="1">
                <a:latin typeface="Tahoma" panose="020B0604030504040204" pitchFamily="34" charset="0"/>
                <a:ea typeface="Tahoma" panose="020B0604030504040204" pitchFamily="34" charset="0"/>
                <a:cs typeface="Tahoma" panose="020B0604030504040204" pitchFamily="34" charset="0"/>
              </a:rPr>
              <a:t>Yang</a:t>
            </a:r>
            <a:r>
              <a:rPr lang="en-US" altLang="ko-KR" sz="800" dirty="0">
                <a:latin typeface="Tahoma" panose="020B0604030504040204" pitchFamily="34" charset="0"/>
                <a:ea typeface="Tahoma" panose="020B0604030504040204" pitchFamily="34" charset="0"/>
                <a:cs typeface="Tahoma" panose="020B0604030504040204" pitchFamily="34" charset="0"/>
              </a:rPr>
              <a:t>. 2023. "</a:t>
            </a:r>
            <a:r>
              <a:rPr lang="en-US" altLang="ko-KR" sz="800" dirty="0" err="1">
                <a:latin typeface="Tahoma" panose="020B0604030504040204" pitchFamily="34" charset="0"/>
                <a:ea typeface="Tahoma" panose="020B0604030504040204" pitchFamily="34" charset="0"/>
                <a:cs typeface="Tahoma" panose="020B0604030504040204" pitchFamily="34" charset="0"/>
              </a:rPr>
              <a:t>FinBERT</a:t>
            </a:r>
            <a:r>
              <a:rPr lang="en-US" altLang="ko-KR" sz="800" dirty="0">
                <a:latin typeface="Tahoma" panose="020B0604030504040204" pitchFamily="34" charset="0"/>
                <a:ea typeface="Tahoma" panose="020B0604030504040204" pitchFamily="34" charset="0"/>
                <a:cs typeface="Tahoma" panose="020B0604030504040204" pitchFamily="34" charset="0"/>
              </a:rPr>
              <a:t>: A Large Language Model for Extracting Information from Financial Text." Contemporary Accounting Research 40: 806-841. https://doi.org/10.1111/1911-3846.12832.</a:t>
            </a:r>
          </a:p>
          <a:p>
            <a:pPr algn="just"/>
            <a:endParaRPr lang="en-US" altLang="ko-KR" sz="8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800" dirty="0">
                <a:latin typeface="Tahoma" panose="020B0604030504040204" pitchFamily="34" charset="0"/>
                <a:ea typeface="Tahoma" panose="020B0604030504040204" pitchFamily="34" charset="0"/>
                <a:cs typeface="Tahoma" panose="020B0604030504040204" pitchFamily="34" charset="0"/>
              </a:rPr>
              <a:t>[13] Kim, Alex, and </a:t>
            </a:r>
            <a:r>
              <a:rPr lang="en-US" altLang="ko-KR" sz="800" dirty="0" err="1">
                <a:latin typeface="Tahoma" panose="020B0604030504040204" pitchFamily="34" charset="0"/>
                <a:ea typeface="Tahoma" panose="020B0604030504040204" pitchFamily="34" charset="0"/>
                <a:cs typeface="Tahoma" panose="020B0604030504040204" pitchFamily="34" charset="0"/>
              </a:rPr>
              <a:t>Sangwon</a:t>
            </a:r>
            <a:r>
              <a:rPr lang="en-US" altLang="ko-KR" sz="800" dirty="0">
                <a:latin typeface="Tahoma" panose="020B0604030504040204" pitchFamily="34" charset="0"/>
                <a:ea typeface="Tahoma" panose="020B0604030504040204" pitchFamily="34" charset="0"/>
                <a:cs typeface="Tahoma" panose="020B0604030504040204" pitchFamily="34" charset="0"/>
              </a:rPr>
              <a:t> Yoon. 2023. "Corporate Bankruptcy Prediction with Domain-Adapted BERT." </a:t>
            </a:r>
            <a:r>
              <a:rPr lang="en-US" altLang="ko-KR" sz="800" dirty="0" err="1">
                <a:latin typeface="Tahoma" panose="020B0604030504040204" pitchFamily="34" charset="0"/>
                <a:ea typeface="Tahoma" panose="020B0604030504040204" pitchFamily="34" charset="0"/>
                <a:cs typeface="Tahoma" panose="020B0604030504040204" pitchFamily="34" charset="0"/>
              </a:rPr>
              <a:t>arXiv</a:t>
            </a:r>
            <a:r>
              <a:rPr lang="en-US" altLang="ko-KR" sz="800" dirty="0">
                <a:latin typeface="Tahoma" panose="020B0604030504040204" pitchFamily="34" charset="0"/>
                <a:ea typeface="Tahoma" panose="020B0604030504040204" pitchFamily="34" charset="0"/>
                <a:cs typeface="Tahoma" panose="020B0604030504040204" pitchFamily="34" charset="0"/>
              </a:rPr>
              <a:t> Preprint, arXiv:2312.03194. https://arxiv.org/abs/2312.03194.</a:t>
            </a:r>
          </a:p>
          <a:p>
            <a:pPr algn="just"/>
            <a:endParaRPr lang="en-US" altLang="ko-KR" sz="8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800" dirty="0">
                <a:latin typeface="Tahoma" panose="020B0604030504040204" pitchFamily="34" charset="0"/>
                <a:ea typeface="Tahoma" panose="020B0604030504040204" pitchFamily="34" charset="0"/>
                <a:cs typeface="Tahoma" panose="020B0604030504040204" pitchFamily="34" charset="0"/>
              </a:rPr>
              <a:t>[14] Kim, </a:t>
            </a:r>
            <a:r>
              <a:rPr lang="en-US" altLang="ko-KR" sz="800" dirty="0" err="1">
                <a:latin typeface="Tahoma" panose="020B0604030504040204" pitchFamily="34" charset="0"/>
                <a:ea typeface="Tahoma" panose="020B0604030504040204" pitchFamily="34" charset="0"/>
                <a:cs typeface="Tahoma" panose="020B0604030504040204" pitchFamily="34" charset="0"/>
              </a:rPr>
              <a:t>Hyeongjun</a:t>
            </a:r>
            <a:r>
              <a:rPr lang="en-US" altLang="ko-KR" sz="800" dirty="0">
                <a:latin typeface="Tahoma" panose="020B0604030504040204" pitchFamily="34" charset="0"/>
                <a:ea typeface="Tahoma" panose="020B0604030504040204" pitchFamily="34" charset="0"/>
                <a:cs typeface="Tahoma" panose="020B0604030504040204" pitchFamily="34" charset="0"/>
              </a:rPr>
              <a:t>, Hoon Cho, and </a:t>
            </a:r>
            <a:r>
              <a:rPr lang="en-US" altLang="ko-KR" sz="800" dirty="0" err="1">
                <a:latin typeface="Tahoma" panose="020B0604030504040204" pitchFamily="34" charset="0"/>
                <a:ea typeface="Tahoma" panose="020B0604030504040204" pitchFamily="34" charset="0"/>
                <a:cs typeface="Tahoma" panose="020B0604030504040204" pitchFamily="34" charset="0"/>
              </a:rPr>
              <a:t>Doojin</a:t>
            </a:r>
            <a:r>
              <a:rPr lang="en-US" altLang="ko-KR" sz="800" dirty="0">
                <a:latin typeface="Tahoma" panose="020B0604030504040204" pitchFamily="34" charset="0"/>
                <a:ea typeface="Tahoma" panose="020B0604030504040204" pitchFamily="34" charset="0"/>
                <a:cs typeface="Tahoma" panose="020B0604030504040204" pitchFamily="34" charset="0"/>
              </a:rPr>
              <a:t> Ryu. 2021. "Corporate Bankruptcy Prediction Using Machine Learning Methodologies with a Focus on Sequential Data." Computational Economics 59: 1213-1240. https://doi.org/10.1007/s10614-021-10126-5.</a:t>
            </a:r>
          </a:p>
          <a:p>
            <a:pPr algn="just"/>
            <a:endParaRPr lang="en-US" altLang="ko-KR" sz="8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800" dirty="0">
                <a:latin typeface="Tahoma" panose="020B0604030504040204" pitchFamily="34" charset="0"/>
                <a:ea typeface="Tahoma" panose="020B0604030504040204" pitchFamily="34" charset="0"/>
                <a:cs typeface="Tahoma" panose="020B0604030504040204" pitchFamily="34" charset="0"/>
              </a:rPr>
              <a:t>[15] Korangi, Kamesh, Christophe Mues, and </a:t>
            </a:r>
            <a:r>
              <a:rPr lang="en-US" altLang="ko-KR" sz="800" dirty="0" err="1">
                <a:latin typeface="Tahoma" panose="020B0604030504040204" pitchFamily="34" charset="0"/>
                <a:ea typeface="Tahoma" panose="020B0604030504040204" pitchFamily="34" charset="0"/>
                <a:cs typeface="Tahoma" panose="020B0604030504040204" pitchFamily="34" charset="0"/>
              </a:rPr>
              <a:t>Cristián</a:t>
            </a:r>
            <a:r>
              <a:rPr lang="en-US" altLang="ko-KR" sz="800" dirty="0">
                <a:latin typeface="Tahoma" panose="020B0604030504040204" pitchFamily="34" charset="0"/>
                <a:ea typeface="Tahoma" panose="020B0604030504040204" pitchFamily="34" charset="0"/>
                <a:cs typeface="Tahoma" panose="020B0604030504040204" pitchFamily="34" charset="0"/>
              </a:rPr>
              <a:t> Bravo. 2023. "A Transformer-Based Model for Default Prediction in Mid-Cap Corporate Markets." European Journal of Operational Research 308 (1): 306-320. https://doi.org/10.1016/j.ejor.2022.10.032.</a:t>
            </a:r>
          </a:p>
          <a:p>
            <a:pPr algn="just"/>
            <a:endParaRPr lang="en-US" altLang="ko-KR" sz="8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800" dirty="0">
                <a:latin typeface="Tahoma" panose="020B0604030504040204" pitchFamily="34" charset="0"/>
                <a:ea typeface="Tahoma" panose="020B0604030504040204" pitchFamily="34" charset="0"/>
                <a:cs typeface="Tahoma" panose="020B0604030504040204" pitchFamily="34" charset="0"/>
              </a:rPr>
              <a:t>[16] Lin, Hai, </a:t>
            </a:r>
            <a:r>
              <a:rPr lang="en-US" altLang="ko-KR" sz="800" dirty="0" err="1">
                <a:latin typeface="Tahoma" panose="020B0604030504040204" pitchFamily="34" charset="0"/>
                <a:ea typeface="Tahoma" panose="020B0604030504040204" pitchFamily="34" charset="0"/>
                <a:cs typeface="Tahoma" panose="020B0604030504040204" pitchFamily="34" charset="0"/>
              </a:rPr>
              <a:t>Junbo</a:t>
            </a:r>
            <a:r>
              <a:rPr lang="en-US" altLang="ko-KR" sz="800" dirty="0">
                <a:latin typeface="Tahoma" panose="020B0604030504040204" pitchFamily="34" charset="0"/>
                <a:ea typeface="Tahoma" panose="020B0604030504040204" pitchFamily="34" charset="0"/>
                <a:cs typeface="Tahoma" panose="020B0604030504040204" pitchFamily="34" charset="0"/>
              </a:rPr>
              <a:t> Wang, and </a:t>
            </a:r>
            <a:r>
              <a:rPr lang="en-US" altLang="ko-KR" sz="800" dirty="0" err="1">
                <a:latin typeface="Tahoma" panose="020B0604030504040204" pitchFamily="34" charset="0"/>
                <a:ea typeface="Tahoma" panose="020B0604030504040204" pitchFamily="34" charset="0"/>
                <a:cs typeface="Tahoma" panose="020B0604030504040204" pitchFamily="34" charset="0"/>
              </a:rPr>
              <a:t>Chunchi</a:t>
            </a:r>
            <a:r>
              <a:rPr lang="en-US" altLang="ko-KR" sz="800" dirty="0">
                <a:latin typeface="Tahoma" panose="020B0604030504040204" pitchFamily="34" charset="0"/>
                <a:ea typeface="Tahoma" panose="020B0604030504040204" pitchFamily="34" charset="0"/>
                <a:cs typeface="Tahoma" panose="020B0604030504040204" pitchFamily="34" charset="0"/>
              </a:rPr>
              <a:t> Wu. 2011. "Liquidity Risk and Expected Corporate Bond Returns." Journal of Financial Economics 99 (3): 628-650. https://doi.org/10.1016/j.jfineco.2010.10.004.</a:t>
            </a:r>
          </a:p>
          <a:p>
            <a:pPr algn="just"/>
            <a:endParaRPr lang="en-US" altLang="ko-KR" sz="8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800" dirty="0">
                <a:latin typeface="Tahoma" panose="020B0604030504040204" pitchFamily="34" charset="0"/>
                <a:ea typeface="Tahoma" panose="020B0604030504040204" pitchFamily="34" charset="0"/>
                <a:cs typeface="Tahoma" panose="020B0604030504040204" pitchFamily="34" charset="0"/>
              </a:rPr>
              <a:t>[17] Mai, Feng, </a:t>
            </a:r>
            <a:r>
              <a:rPr lang="en-US" altLang="ko-KR" sz="800" dirty="0" err="1">
                <a:latin typeface="Tahoma" panose="020B0604030504040204" pitchFamily="34" charset="0"/>
                <a:ea typeface="Tahoma" panose="020B0604030504040204" pitchFamily="34" charset="0"/>
                <a:cs typeface="Tahoma" panose="020B0604030504040204" pitchFamily="34" charset="0"/>
              </a:rPr>
              <a:t>Shaonan</a:t>
            </a:r>
            <a:r>
              <a:rPr lang="en-US" altLang="ko-KR" sz="800" dirty="0">
                <a:latin typeface="Tahoma" panose="020B0604030504040204" pitchFamily="34" charset="0"/>
                <a:ea typeface="Tahoma" panose="020B0604030504040204" pitchFamily="34" charset="0"/>
                <a:cs typeface="Tahoma" panose="020B0604030504040204" pitchFamily="34" charset="0"/>
              </a:rPr>
              <a:t> Tian, </a:t>
            </a:r>
            <a:r>
              <a:rPr lang="en-US" altLang="ko-KR" sz="800" dirty="0" err="1">
                <a:latin typeface="Tahoma" panose="020B0604030504040204" pitchFamily="34" charset="0"/>
                <a:ea typeface="Tahoma" panose="020B0604030504040204" pitchFamily="34" charset="0"/>
                <a:cs typeface="Tahoma" panose="020B0604030504040204" pitchFamily="34" charset="0"/>
              </a:rPr>
              <a:t>Chihoon</a:t>
            </a:r>
            <a:r>
              <a:rPr lang="en-US" altLang="ko-KR" sz="800" dirty="0">
                <a:latin typeface="Tahoma" panose="020B0604030504040204" pitchFamily="34" charset="0"/>
                <a:ea typeface="Tahoma" panose="020B0604030504040204" pitchFamily="34" charset="0"/>
                <a:cs typeface="Tahoma" panose="020B0604030504040204" pitchFamily="34" charset="0"/>
              </a:rPr>
              <a:t> Lee, and Ling Ma. 2019. "Deep Learning Models for Bankruptcy Prediction Using Textual Disclosures." European Journal of Operational Research 274 (2): 743-758. https://doi.org/10.1016/j.ejor.2018.10.024.</a:t>
            </a:r>
          </a:p>
          <a:p>
            <a:pPr algn="just"/>
            <a:endParaRPr lang="en-US" altLang="ko-KR" sz="8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800" dirty="0">
                <a:latin typeface="Tahoma" panose="020B0604030504040204" pitchFamily="34" charset="0"/>
                <a:ea typeface="Tahoma" panose="020B0604030504040204" pitchFamily="34" charset="0"/>
                <a:cs typeface="Tahoma" panose="020B0604030504040204" pitchFamily="34" charset="0"/>
              </a:rPr>
              <a:t>[18] Vaswani, Ashish, Noam </a:t>
            </a:r>
            <a:r>
              <a:rPr lang="en-US" altLang="ko-KR" sz="800" dirty="0" err="1">
                <a:latin typeface="Tahoma" panose="020B0604030504040204" pitchFamily="34" charset="0"/>
                <a:ea typeface="Tahoma" panose="020B0604030504040204" pitchFamily="34" charset="0"/>
                <a:cs typeface="Tahoma" panose="020B0604030504040204" pitchFamily="34" charset="0"/>
              </a:rPr>
              <a:t>Shazeer</a:t>
            </a:r>
            <a:r>
              <a:rPr lang="en-US" altLang="ko-KR" sz="800" dirty="0">
                <a:latin typeface="Tahoma" panose="020B0604030504040204" pitchFamily="34" charset="0"/>
                <a:ea typeface="Tahoma" panose="020B0604030504040204" pitchFamily="34" charset="0"/>
                <a:cs typeface="Tahoma" panose="020B0604030504040204" pitchFamily="34" charset="0"/>
              </a:rPr>
              <a:t>, Niki Parmar, Jakob </a:t>
            </a:r>
            <a:r>
              <a:rPr lang="en-US" altLang="ko-KR" sz="800" dirty="0" err="1">
                <a:latin typeface="Tahoma" panose="020B0604030504040204" pitchFamily="34" charset="0"/>
                <a:ea typeface="Tahoma" panose="020B0604030504040204" pitchFamily="34" charset="0"/>
                <a:cs typeface="Tahoma" panose="020B0604030504040204" pitchFamily="34" charset="0"/>
              </a:rPr>
              <a:t>Uszkoreit</a:t>
            </a:r>
            <a:r>
              <a:rPr lang="en-US" altLang="ko-KR" sz="800" dirty="0">
                <a:latin typeface="Tahoma" panose="020B0604030504040204" pitchFamily="34" charset="0"/>
                <a:ea typeface="Tahoma" panose="020B0604030504040204" pitchFamily="34" charset="0"/>
                <a:cs typeface="Tahoma" panose="020B0604030504040204" pitchFamily="34" charset="0"/>
              </a:rPr>
              <a:t>, Llion Jones, Aidan N. Gomez, </a:t>
            </a:r>
            <a:r>
              <a:rPr lang="en-US" altLang="ko-KR" sz="800" dirty="0" err="1">
                <a:latin typeface="Tahoma" panose="020B0604030504040204" pitchFamily="34" charset="0"/>
                <a:ea typeface="Tahoma" panose="020B0604030504040204" pitchFamily="34" charset="0"/>
                <a:cs typeface="Tahoma" panose="020B0604030504040204" pitchFamily="34" charset="0"/>
              </a:rPr>
              <a:t>Łukasz</a:t>
            </a:r>
            <a:r>
              <a:rPr lang="en-US" altLang="ko-KR" sz="800" dirty="0">
                <a:latin typeface="Tahoma" panose="020B0604030504040204" pitchFamily="34" charset="0"/>
                <a:ea typeface="Tahoma" panose="020B0604030504040204" pitchFamily="34" charset="0"/>
                <a:cs typeface="Tahoma" panose="020B0604030504040204" pitchFamily="34" charset="0"/>
              </a:rPr>
              <a:t> Kaiser, and Illia </a:t>
            </a:r>
            <a:r>
              <a:rPr lang="en-US" altLang="ko-KR" sz="800" dirty="0" err="1">
                <a:latin typeface="Tahoma" panose="020B0604030504040204" pitchFamily="34" charset="0"/>
                <a:ea typeface="Tahoma" panose="020B0604030504040204" pitchFamily="34" charset="0"/>
                <a:cs typeface="Tahoma" panose="020B0604030504040204" pitchFamily="34" charset="0"/>
              </a:rPr>
              <a:t>Polosukhin</a:t>
            </a:r>
            <a:r>
              <a:rPr lang="en-US" altLang="ko-KR" sz="800" dirty="0">
                <a:latin typeface="Tahoma" panose="020B0604030504040204" pitchFamily="34" charset="0"/>
                <a:ea typeface="Tahoma" panose="020B0604030504040204" pitchFamily="34" charset="0"/>
                <a:cs typeface="Tahoma" panose="020B0604030504040204" pitchFamily="34" charset="0"/>
              </a:rPr>
              <a:t>. 2017. "Attention Is All You Need." Advances in Neural Information Processing Systems (</a:t>
            </a:r>
            <a:r>
              <a:rPr lang="en-US" altLang="ko-KR" sz="800" dirty="0" err="1">
                <a:latin typeface="Tahoma" panose="020B0604030504040204" pitchFamily="34" charset="0"/>
                <a:ea typeface="Tahoma" panose="020B0604030504040204" pitchFamily="34" charset="0"/>
                <a:cs typeface="Tahoma" panose="020B0604030504040204" pitchFamily="34" charset="0"/>
              </a:rPr>
              <a:t>NeurIPS</a:t>
            </a:r>
            <a:r>
              <a:rPr lang="en-US" altLang="ko-KR" sz="800" dirty="0">
                <a:latin typeface="Tahoma" panose="020B0604030504040204" pitchFamily="34" charset="0"/>
                <a:ea typeface="Tahoma" panose="020B0604030504040204" pitchFamily="34" charset="0"/>
                <a:cs typeface="Tahoma" panose="020B0604030504040204" pitchFamily="34" charset="0"/>
              </a:rPr>
              <a:t>) 30: 5998-6008. https://arxiv.org/abs/1706.03762.</a:t>
            </a:r>
          </a:p>
          <a:p>
            <a:pPr algn="just"/>
            <a:endParaRPr lang="en-US" altLang="ko-KR" sz="8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800" dirty="0">
                <a:latin typeface="Tahoma" panose="020B0604030504040204" pitchFamily="34" charset="0"/>
                <a:ea typeface="Tahoma" panose="020B0604030504040204" pitchFamily="34" charset="0"/>
                <a:cs typeface="Tahoma" panose="020B0604030504040204" pitchFamily="34" charset="0"/>
              </a:rPr>
              <a:t>[19] </a:t>
            </a:r>
            <a:r>
              <a:rPr lang="en-US" altLang="ko-KR" sz="800" dirty="0" err="1">
                <a:latin typeface="Tahoma" panose="020B0604030504040204" pitchFamily="34" charset="0"/>
                <a:ea typeface="Tahoma" panose="020B0604030504040204" pitchFamily="34" charset="0"/>
                <a:cs typeface="Tahoma" panose="020B0604030504040204" pitchFamily="34" charset="0"/>
              </a:rPr>
              <a:t>Veganzones</a:t>
            </a:r>
            <a:r>
              <a:rPr lang="en-US" altLang="ko-KR" sz="800" dirty="0">
                <a:latin typeface="Tahoma" panose="020B0604030504040204" pitchFamily="34" charset="0"/>
                <a:ea typeface="Tahoma" panose="020B0604030504040204" pitchFamily="34" charset="0"/>
                <a:cs typeface="Tahoma" panose="020B0604030504040204" pitchFamily="34" charset="0"/>
              </a:rPr>
              <a:t>, David, and Eric </a:t>
            </a:r>
            <a:r>
              <a:rPr lang="en-US" altLang="ko-KR" sz="800" dirty="0" err="1">
                <a:latin typeface="Tahoma" panose="020B0604030504040204" pitchFamily="34" charset="0"/>
                <a:ea typeface="Tahoma" panose="020B0604030504040204" pitchFamily="34" charset="0"/>
                <a:cs typeface="Tahoma" panose="020B0604030504040204" pitchFamily="34" charset="0"/>
              </a:rPr>
              <a:t>Séverin</a:t>
            </a:r>
            <a:r>
              <a:rPr lang="en-US" altLang="ko-KR" sz="800" dirty="0">
                <a:latin typeface="Tahoma" panose="020B0604030504040204" pitchFamily="34" charset="0"/>
                <a:ea typeface="Tahoma" panose="020B0604030504040204" pitchFamily="34" charset="0"/>
                <a:cs typeface="Tahoma" panose="020B0604030504040204" pitchFamily="34" charset="0"/>
              </a:rPr>
              <a:t>. 2018. "An Investigation of Bankruptcy Prediction in Imbalanced Datasets." Decision Support Systems 112: 111-124. https://doi.org/10.1016/j.dss.2018.06.011.</a:t>
            </a:r>
          </a:p>
          <a:p>
            <a:pPr algn="just"/>
            <a:endParaRPr lang="en-US" altLang="ko-KR" sz="8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800" dirty="0">
                <a:latin typeface="Tahoma" panose="020B0604030504040204" pitchFamily="34" charset="0"/>
                <a:ea typeface="Tahoma" panose="020B0604030504040204" pitchFamily="34" charset="0"/>
                <a:cs typeface="Tahoma" panose="020B0604030504040204" pitchFamily="34" charset="0"/>
              </a:rPr>
              <a:t>[20] Wei, Jason, and Kai Zou. 2019. "EDA: Easy Data Augmentation Techniques for Boosting Performance on Text Classification Tasks." </a:t>
            </a:r>
            <a:r>
              <a:rPr lang="en-US" altLang="ko-KR" sz="800" dirty="0" err="1">
                <a:latin typeface="Tahoma" panose="020B0604030504040204" pitchFamily="34" charset="0"/>
                <a:ea typeface="Tahoma" panose="020B0604030504040204" pitchFamily="34" charset="0"/>
                <a:cs typeface="Tahoma" panose="020B0604030504040204" pitchFamily="34" charset="0"/>
              </a:rPr>
              <a:t>arXiv</a:t>
            </a:r>
            <a:r>
              <a:rPr lang="en-US" altLang="ko-KR" sz="800" dirty="0">
                <a:latin typeface="Tahoma" panose="020B0604030504040204" pitchFamily="34" charset="0"/>
                <a:ea typeface="Tahoma" panose="020B0604030504040204" pitchFamily="34" charset="0"/>
                <a:cs typeface="Tahoma" panose="020B0604030504040204" pitchFamily="34" charset="0"/>
              </a:rPr>
              <a:t> Preprint, arXiv:1901.11196. https://arxiv.org/abs/1901.11196.</a:t>
            </a:r>
          </a:p>
          <a:p>
            <a:pPr algn="just"/>
            <a:endParaRPr lang="en-US" altLang="ko-KR" sz="8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800" dirty="0">
                <a:latin typeface="Tahoma" panose="020B0604030504040204" pitchFamily="34" charset="0"/>
                <a:ea typeface="Tahoma" panose="020B0604030504040204" pitchFamily="34" charset="0"/>
                <a:cs typeface="Tahoma" panose="020B0604030504040204" pitchFamily="34" charset="0"/>
              </a:rPr>
              <a:t>[21] Lin, Tsung-Yi, Priya Goyal, Ross </a:t>
            </a:r>
            <a:r>
              <a:rPr lang="en-US" altLang="ko-KR" sz="800" dirty="0" err="1">
                <a:latin typeface="Tahoma" panose="020B0604030504040204" pitchFamily="34" charset="0"/>
                <a:ea typeface="Tahoma" panose="020B0604030504040204" pitchFamily="34" charset="0"/>
                <a:cs typeface="Tahoma" panose="020B0604030504040204" pitchFamily="34" charset="0"/>
              </a:rPr>
              <a:t>Girshick</a:t>
            </a:r>
            <a:r>
              <a:rPr lang="en-US" altLang="ko-KR" sz="800" dirty="0">
                <a:latin typeface="Tahoma" panose="020B0604030504040204" pitchFamily="34" charset="0"/>
                <a:ea typeface="Tahoma" panose="020B0604030504040204" pitchFamily="34" charset="0"/>
                <a:cs typeface="Tahoma" panose="020B0604030504040204" pitchFamily="34" charset="0"/>
              </a:rPr>
              <a:t>, </a:t>
            </a:r>
            <a:r>
              <a:rPr lang="en-US" altLang="ko-KR" sz="800" dirty="0" err="1">
                <a:latin typeface="Tahoma" panose="020B0604030504040204" pitchFamily="34" charset="0"/>
                <a:ea typeface="Tahoma" panose="020B0604030504040204" pitchFamily="34" charset="0"/>
                <a:cs typeface="Tahoma" panose="020B0604030504040204" pitchFamily="34" charset="0"/>
              </a:rPr>
              <a:t>Kaiming</a:t>
            </a:r>
            <a:r>
              <a:rPr lang="en-US" altLang="ko-KR" sz="800" dirty="0">
                <a:latin typeface="Tahoma" panose="020B0604030504040204" pitchFamily="34" charset="0"/>
                <a:ea typeface="Tahoma" panose="020B0604030504040204" pitchFamily="34" charset="0"/>
                <a:cs typeface="Tahoma" panose="020B0604030504040204" pitchFamily="34" charset="0"/>
              </a:rPr>
              <a:t> He, and Piotr </a:t>
            </a:r>
            <a:r>
              <a:rPr lang="en-US" altLang="ko-KR" sz="800" dirty="0" err="1">
                <a:latin typeface="Tahoma" panose="020B0604030504040204" pitchFamily="34" charset="0"/>
                <a:ea typeface="Tahoma" panose="020B0604030504040204" pitchFamily="34" charset="0"/>
                <a:cs typeface="Tahoma" panose="020B0604030504040204" pitchFamily="34" charset="0"/>
              </a:rPr>
              <a:t>Dollár</a:t>
            </a:r>
            <a:r>
              <a:rPr lang="en-US" altLang="ko-KR" sz="800" dirty="0">
                <a:latin typeface="Tahoma" panose="020B0604030504040204" pitchFamily="34" charset="0"/>
                <a:ea typeface="Tahoma" panose="020B0604030504040204" pitchFamily="34" charset="0"/>
                <a:cs typeface="Tahoma" panose="020B0604030504040204" pitchFamily="34" charset="0"/>
              </a:rPr>
              <a:t>. 2017. "Focal Loss for Dense Object Detection." Proceedings of the IEEE International Conference on Computer Vision (ICCV): 2980-2988. https://doi.org/10.1109/ICCV.2017.324.</a:t>
            </a:r>
          </a:p>
        </p:txBody>
      </p:sp>
    </p:spTree>
    <p:extLst>
      <p:ext uri="{BB962C8B-B14F-4D97-AF65-F5344CB8AC3E}">
        <p14:creationId xmlns:p14="http://schemas.microsoft.com/office/powerpoint/2010/main" val="3587452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CA40E-BBA3-7109-CBFE-6D090B2E6B4D}"/>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18E3B256-D934-0A39-7E53-90C176516D3E}"/>
              </a:ext>
            </a:extLst>
          </p:cNvPr>
          <p:cNvSpPr txBox="1">
            <a:spLocks/>
          </p:cNvSpPr>
          <p:nvPr/>
        </p:nvSpPr>
        <p:spPr>
          <a:xfrm>
            <a:off x="3203848" y="2996952"/>
            <a:ext cx="2736304" cy="432048"/>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algn="just"/>
            <a:r>
              <a:rPr lang="en-US" sz="3600" b="1" dirty="0">
                <a:latin typeface="Tahoma" panose="020B0604030504040204" pitchFamily="34" charset="0"/>
                <a:ea typeface="Tahoma" panose="020B0604030504040204" pitchFamily="34" charset="0"/>
                <a:cs typeface="Tahoma" panose="020B0604030504040204" pitchFamily="34" charset="0"/>
              </a:rPr>
              <a:t>Thank you.</a:t>
            </a:r>
          </a:p>
        </p:txBody>
      </p:sp>
    </p:spTree>
    <p:extLst>
      <p:ext uri="{BB962C8B-B14F-4D97-AF65-F5344CB8AC3E}">
        <p14:creationId xmlns:p14="http://schemas.microsoft.com/office/powerpoint/2010/main" val="763123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44169-8A41-59A0-01E7-65196D79B1B7}"/>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CF87E672-6465-DD4A-0D8E-A69B0D8FC91E}"/>
              </a:ext>
            </a:extLst>
          </p:cNvPr>
          <p:cNvSpPr txBox="1">
            <a:spLocks/>
          </p:cNvSpPr>
          <p:nvPr/>
        </p:nvSpPr>
        <p:spPr>
          <a:xfrm>
            <a:off x="587642" y="1484784"/>
            <a:ext cx="7968716" cy="4608512"/>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marL="285750" indent="-285750" algn="just">
              <a:buFont typeface="Wingdings" panose="05000000000000000000" pitchFamily="2" charset="2"/>
              <a:buChar char="§"/>
            </a:pPr>
            <a:r>
              <a:rPr lang="en-US" altLang="ko-KR" sz="1600" b="1" dirty="0">
                <a:solidFill>
                  <a:srgbClr val="0432FF"/>
                </a:solidFill>
                <a:latin typeface="Tahoma" panose="020B0604030504040204" pitchFamily="34" charset="0"/>
                <a:ea typeface="Tahoma" panose="020B0604030504040204" pitchFamily="34" charset="0"/>
                <a:cs typeface="Tahoma" panose="020B0604030504040204" pitchFamily="34" charset="0"/>
              </a:rPr>
              <a:t>Alternative data is necessary for the efficient prediction of a corporation’s financial distress.</a:t>
            </a:r>
          </a:p>
          <a:p>
            <a:pPr marL="285750" indent="-285750" algn="just">
              <a:buFont typeface="Wingdings" panose="05000000000000000000" pitchFamily="2" charset="2"/>
              <a:buChar char="§"/>
            </a:pPr>
            <a:endParaRPr lang="en-US" altLang="ko-KR" sz="1600" dirty="0">
              <a:latin typeface="Tahoma" panose="020B0604030504040204" pitchFamily="34" charset="0"/>
              <a:ea typeface="Tahoma" panose="020B0604030504040204" pitchFamily="34" charset="0"/>
              <a:cs typeface="Tahoma" panose="020B0604030504040204" pitchFamily="34" charset="0"/>
            </a:endParaRPr>
          </a:p>
          <a:p>
            <a:pPr marL="742950" lvl="1" indent="-285750" algn="just">
              <a:buFont typeface="Wingdings" panose="05000000000000000000" pitchFamily="2" charset="2"/>
              <a:buChar char="§"/>
            </a:pPr>
            <a:r>
              <a:rPr lang="en-US" altLang="ko-KR" sz="1600" dirty="0">
                <a:latin typeface="Tahoma" panose="020B0604030504040204" pitchFamily="34" charset="0"/>
                <a:ea typeface="Tahoma" panose="020B0604030504040204" pitchFamily="34" charset="0"/>
                <a:cs typeface="Tahoma" panose="020B0604030504040204" pitchFamily="34" charset="0"/>
              </a:rPr>
              <a:t>Existing machine learning-based models are primarily financial data-driven, </a:t>
            </a:r>
            <a:r>
              <a:rPr lang="en-US" altLang="ko-KR" sz="1600" b="1" dirty="0">
                <a:latin typeface="Tahoma" panose="020B0604030504040204" pitchFamily="34" charset="0"/>
                <a:ea typeface="Tahoma" panose="020B0604030504040204" pitchFamily="34" charset="0"/>
                <a:cs typeface="Tahoma" panose="020B0604030504040204" pitchFamily="34" charset="0"/>
              </a:rPr>
              <a:t>relying on structured data</a:t>
            </a:r>
            <a:r>
              <a:rPr lang="en-US" altLang="ko-KR" sz="1600" dirty="0">
                <a:latin typeface="Tahoma" panose="020B0604030504040204" pitchFamily="34" charset="0"/>
                <a:ea typeface="Tahoma" panose="020B0604030504040204" pitchFamily="34" charset="0"/>
                <a:cs typeface="Tahoma" panose="020B0604030504040204" pitchFamily="34" charset="0"/>
              </a:rPr>
              <a:t> such as accounting, market, and macroeconomic indicators.</a:t>
            </a:r>
          </a:p>
          <a:p>
            <a:pPr algn="just"/>
            <a:endParaRPr lang="en-US" altLang="ko-KR" sz="1600" dirty="0">
              <a:latin typeface="Tahoma" panose="020B0604030504040204" pitchFamily="34" charset="0"/>
              <a:ea typeface="Tahoma" panose="020B0604030504040204" pitchFamily="34" charset="0"/>
              <a:cs typeface="Tahoma" panose="020B0604030504040204" pitchFamily="34" charset="0"/>
            </a:endParaRPr>
          </a:p>
          <a:p>
            <a:pPr marL="742950" lvl="1" indent="-285750" algn="just">
              <a:buFont typeface="Wingdings" panose="05000000000000000000" pitchFamily="2" charset="2"/>
              <a:buChar char="§"/>
            </a:pPr>
            <a:r>
              <a:rPr lang="en-US" altLang="ko-KR" sz="1600" dirty="0">
                <a:latin typeface="Tahoma" panose="020B0604030504040204" pitchFamily="34" charset="0"/>
                <a:ea typeface="Tahoma" panose="020B0604030504040204" pitchFamily="34" charset="0"/>
                <a:cs typeface="Tahoma" panose="020B0604030504040204" pitchFamily="34" charset="0"/>
              </a:rPr>
              <a:t>However, such numerical data alone </a:t>
            </a:r>
            <a:r>
              <a:rPr lang="en-US" altLang="ko-KR" sz="1600" b="1" dirty="0">
                <a:latin typeface="Tahoma" panose="020B0604030504040204" pitchFamily="34" charset="0"/>
                <a:ea typeface="Tahoma" panose="020B0604030504040204" pitchFamily="34" charset="0"/>
                <a:cs typeface="Tahoma" panose="020B0604030504040204" pitchFamily="34" charset="0"/>
              </a:rPr>
              <a:t>cannot fully represent a company’s situation.</a:t>
            </a:r>
            <a:endParaRPr lang="en-US" altLang="ko-KR" sz="1600" dirty="0">
              <a:latin typeface="Tahoma" panose="020B0604030504040204" pitchFamily="34" charset="0"/>
              <a:ea typeface="Tahoma" panose="020B0604030504040204" pitchFamily="34" charset="0"/>
              <a:cs typeface="Tahoma" panose="020B0604030504040204" pitchFamily="34" charset="0"/>
            </a:endParaRPr>
          </a:p>
          <a:p>
            <a:pPr marL="1200150" lvl="2" indent="-285750" algn="just">
              <a:buFont typeface="Wingdings" panose="05000000000000000000" pitchFamily="2" charset="2"/>
              <a:buChar char="§"/>
            </a:pPr>
            <a:r>
              <a:rPr lang="en-US" altLang="ko-KR" sz="1600" dirty="0">
                <a:latin typeface="Tahoma" panose="020B0604030504040204" pitchFamily="34" charset="0"/>
                <a:ea typeface="Tahoma" panose="020B0604030504040204" pitchFamily="34" charset="0"/>
                <a:cs typeface="Tahoma" panose="020B0604030504040204" pitchFamily="34" charset="0"/>
              </a:rPr>
              <a:t>There may also be environments or periods where such variables do not perform effectively</a:t>
            </a:r>
          </a:p>
          <a:p>
            <a:pPr marL="285750" indent="-285750" algn="just">
              <a:buFont typeface="Wingdings" panose="05000000000000000000" pitchFamily="2" charset="2"/>
              <a:buChar char="§"/>
            </a:pPr>
            <a:endParaRPr lang="en-US" altLang="ko-KR" sz="1600" dirty="0">
              <a:latin typeface="Tahoma" panose="020B0604030504040204" pitchFamily="34" charset="0"/>
              <a:ea typeface="Tahoma" panose="020B0604030504040204" pitchFamily="34" charset="0"/>
              <a:cs typeface="Tahoma" panose="020B0604030504040204" pitchFamily="34" charset="0"/>
            </a:endParaRPr>
          </a:p>
          <a:p>
            <a:pPr marL="742950" lvl="1" indent="-285750" algn="just">
              <a:buFont typeface="Wingdings" panose="05000000000000000000" pitchFamily="2" charset="2"/>
              <a:buChar char="§"/>
            </a:pPr>
            <a:r>
              <a:rPr lang="en-US" altLang="ko-KR" sz="1600" dirty="0">
                <a:latin typeface="Tahoma" panose="020B0604030504040204" pitchFamily="34" charset="0"/>
                <a:ea typeface="Tahoma" panose="020B0604030504040204" pitchFamily="34" charset="0"/>
                <a:cs typeface="Tahoma" panose="020B0604030504040204" pitchFamily="34" charset="0"/>
              </a:rPr>
              <a:t>It is necessary to incorporate </a:t>
            </a:r>
            <a:r>
              <a:rPr lang="en-US" altLang="ko-KR" sz="1600" b="1" dirty="0">
                <a:latin typeface="Tahoma" panose="020B0604030504040204" pitchFamily="34" charset="0"/>
                <a:ea typeface="Tahoma" panose="020B0604030504040204" pitchFamily="34" charset="0"/>
                <a:cs typeface="Tahoma" panose="020B0604030504040204" pitchFamily="34" charset="0"/>
              </a:rPr>
              <a:t>unstructured or non-financial data into the models </a:t>
            </a:r>
            <a:r>
              <a:rPr lang="en-US" altLang="ko-KR" sz="1600" dirty="0">
                <a:latin typeface="Tahoma" panose="020B0604030504040204" pitchFamily="34" charset="0"/>
                <a:ea typeface="Tahoma" panose="020B0604030504040204" pitchFamily="34" charset="0"/>
                <a:cs typeface="Tahoma" panose="020B0604030504040204" pitchFamily="34" charset="0"/>
              </a:rPr>
              <a:t>(multi-modal).</a:t>
            </a:r>
          </a:p>
          <a:p>
            <a:pPr marL="1200150" lvl="2" indent="-285750" algn="just">
              <a:buFont typeface="Wingdings" panose="05000000000000000000" pitchFamily="2" charset="2"/>
              <a:buChar char="§"/>
            </a:pPr>
            <a:r>
              <a:rPr lang="en-US" altLang="ko-KR" sz="1600" b="1" dirty="0">
                <a:latin typeface="Tahoma" panose="020B0604030504040204" pitchFamily="34" charset="0"/>
                <a:ea typeface="Tahoma" panose="020B0604030504040204" pitchFamily="34" charset="0"/>
                <a:cs typeface="Tahoma" panose="020B0604030504040204" pitchFamily="34" charset="0"/>
              </a:rPr>
              <a:t>Diversity in form and source, sophisticated methods for utilizing new types</a:t>
            </a:r>
            <a:r>
              <a:rPr lang="en-US" altLang="ko-KR" sz="1600" dirty="0">
                <a:latin typeface="Tahoma" panose="020B0604030504040204" pitchFamily="34" charset="0"/>
                <a:ea typeface="Tahoma" panose="020B0604030504040204" pitchFamily="34" charset="0"/>
                <a:cs typeface="Tahoma" panose="020B0604030504040204" pitchFamily="34" charset="0"/>
              </a:rPr>
              <a:t> of data</a:t>
            </a:r>
          </a:p>
          <a:p>
            <a:pPr marL="1200150" lvl="2" indent="-285750" algn="just">
              <a:buFont typeface="Wingdings" panose="05000000000000000000" pitchFamily="2" charset="2"/>
              <a:buChar char="§"/>
            </a:pPr>
            <a:endParaRPr lang="en-US" altLang="ko-KR" sz="1600"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Wingdings" panose="05000000000000000000" pitchFamily="2" charset="2"/>
              <a:buChar char="§"/>
            </a:pPr>
            <a:r>
              <a:rPr lang="en-US" altLang="ko-KR" sz="1600" dirty="0">
                <a:latin typeface="Tahoma" panose="020B0604030504040204" pitchFamily="34" charset="0"/>
                <a:ea typeface="Tahoma" panose="020B0604030504040204" pitchFamily="34" charset="0"/>
                <a:cs typeface="Tahoma" panose="020B0604030504040204" pitchFamily="34" charset="0"/>
              </a:rPr>
              <a:t>In this study, we have focused </a:t>
            </a:r>
            <a:r>
              <a:rPr lang="en-US" altLang="ko-KR" sz="1600" b="1" dirty="0">
                <a:latin typeface="Tahoma" panose="020B0604030504040204" pitchFamily="34" charset="0"/>
                <a:ea typeface="Tahoma" panose="020B0604030504040204" pitchFamily="34" charset="0"/>
                <a:cs typeface="Tahoma" panose="020B0604030504040204" pitchFamily="34" charset="0"/>
              </a:rPr>
              <a:t>on </a:t>
            </a:r>
            <a:r>
              <a:rPr lang="en-US" altLang="ko-KR" sz="1600" b="1" dirty="0">
                <a:solidFill>
                  <a:srgbClr val="0432FF"/>
                </a:solidFill>
                <a:latin typeface="Tahoma" panose="020B0604030504040204" pitchFamily="34" charset="0"/>
                <a:ea typeface="Tahoma" panose="020B0604030504040204" pitchFamily="34" charset="0"/>
                <a:cs typeface="Tahoma" panose="020B0604030504040204" pitchFamily="34" charset="0"/>
              </a:rPr>
              <a:t>leveraging textual data</a:t>
            </a:r>
            <a:r>
              <a:rPr lang="en-US" altLang="ko-KR" sz="1600" dirty="0">
                <a:solidFill>
                  <a:srgbClr val="0432FF"/>
                </a:solidFill>
                <a:latin typeface="Tahoma" panose="020B0604030504040204" pitchFamily="34" charset="0"/>
                <a:ea typeface="Tahoma" panose="020B0604030504040204" pitchFamily="34" charset="0"/>
                <a:cs typeface="Tahoma" panose="020B0604030504040204" pitchFamily="34" charset="0"/>
              </a:rPr>
              <a:t> </a:t>
            </a:r>
            <a:r>
              <a:rPr lang="en-US" altLang="ko-KR" sz="1600" dirty="0">
                <a:latin typeface="Tahoma" panose="020B0604030504040204" pitchFamily="34" charset="0"/>
                <a:ea typeface="Tahoma" panose="020B0604030504040204" pitchFamily="34" charset="0"/>
                <a:cs typeface="Tahoma" panose="020B0604030504040204" pitchFamily="34" charset="0"/>
              </a:rPr>
              <a:t>in the context of </a:t>
            </a:r>
            <a:r>
              <a:rPr lang="en-US" altLang="ko-KR" sz="1600" b="1" dirty="0">
                <a:latin typeface="Tahoma" panose="020B0604030504040204" pitchFamily="34" charset="0"/>
                <a:ea typeface="Tahoma" panose="020B0604030504040204" pitchFamily="34" charset="0"/>
                <a:cs typeface="Tahoma" panose="020B0604030504040204" pitchFamily="34" charset="0"/>
              </a:rPr>
              <a:t>corporate default prediction</a:t>
            </a:r>
            <a:r>
              <a:rPr lang="en-US" altLang="ko-KR" sz="1600" dirty="0">
                <a:latin typeface="Tahoma" panose="020B0604030504040204" pitchFamily="34" charset="0"/>
                <a:ea typeface="Tahoma" panose="020B0604030504040204" pitchFamily="34" charset="0"/>
                <a:cs typeface="Tahoma" panose="020B0604030504040204" pitchFamily="34" charset="0"/>
              </a:rPr>
              <a:t>.</a:t>
            </a:r>
          </a:p>
        </p:txBody>
      </p:sp>
      <p:sp>
        <p:nvSpPr>
          <p:cNvPr id="4" name="제목 1">
            <a:extLst>
              <a:ext uri="{FF2B5EF4-FFF2-40B4-BE49-F238E27FC236}">
                <a16:creationId xmlns:a16="http://schemas.microsoft.com/office/drawing/2014/main" id="{CCD506BB-05F8-14E3-6D11-F16788538564}"/>
              </a:ext>
            </a:extLst>
          </p:cNvPr>
          <p:cNvSpPr txBox="1">
            <a:spLocks/>
          </p:cNvSpPr>
          <p:nvPr/>
        </p:nvSpPr>
        <p:spPr>
          <a:xfrm>
            <a:off x="107504" y="764704"/>
            <a:ext cx="2511896" cy="423664"/>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algn="just"/>
            <a:r>
              <a:rPr lang="en-US" sz="2000" b="1" dirty="0">
                <a:latin typeface="Tahoma" panose="020B0604030504040204" pitchFamily="34" charset="0"/>
                <a:ea typeface="Tahoma" panose="020B0604030504040204" pitchFamily="34" charset="0"/>
                <a:cs typeface="Tahoma" panose="020B0604030504040204" pitchFamily="34" charset="0"/>
              </a:rPr>
              <a:t>1. Introduction</a:t>
            </a:r>
          </a:p>
        </p:txBody>
      </p:sp>
    </p:spTree>
    <p:extLst>
      <p:ext uri="{BB962C8B-B14F-4D97-AF65-F5344CB8AC3E}">
        <p14:creationId xmlns:p14="http://schemas.microsoft.com/office/powerpoint/2010/main" val="3903374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93C3D-3A65-9648-B4B2-7DA3A12709A1}"/>
            </a:ext>
          </a:extLst>
        </p:cNvPr>
        <p:cNvGrpSpPr/>
        <p:nvPr/>
      </p:nvGrpSpPr>
      <p:grpSpPr>
        <a:xfrm>
          <a:off x="0" y="0"/>
          <a:ext cx="0" cy="0"/>
          <a:chOff x="0" y="0"/>
          <a:chExt cx="0" cy="0"/>
        </a:xfrm>
      </p:grpSpPr>
      <p:sp>
        <p:nvSpPr>
          <p:cNvPr id="4" name="제목 1">
            <a:extLst>
              <a:ext uri="{FF2B5EF4-FFF2-40B4-BE49-F238E27FC236}">
                <a16:creationId xmlns:a16="http://schemas.microsoft.com/office/drawing/2014/main" id="{2FC47428-5D61-F392-3989-20BC2A29CACB}"/>
              </a:ext>
            </a:extLst>
          </p:cNvPr>
          <p:cNvSpPr txBox="1">
            <a:spLocks/>
          </p:cNvSpPr>
          <p:nvPr/>
        </p:nvSpPr>
        <p:spPr>
          <a:xfrm>
            <a:off x="107504" y="764704"/>
            <a:ext cx="5976664" cy="423664"/>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algn="just"/>
            <a:r>
              <a:rPr lang="en-US" sz="2000" b="1" dirty="0">
                <a:latin typeface="Tahoma" panose="020B0604030504040204" pitchFamily="34" charset="0"/>
                <a:ea typeface="Tahoma" panose="020B0604030504040204" pitchFamily="34" charset="0"/>
                <a:cs typeface="Tahoma" panose="020B0604030504040204" pitchFamily="34" charset="0"/>
              </a:rPr>
              <a:t>1. Introduction – Motivation</a:t>
            </a:r>
          </a:p>
        </p:txBody>
      </p:sp>
      <p:sp>
        <p:nvSpPr>
          <p:cNvPr id="3" name="제목 1">
            <a:extLst>
              <a:ext uri="{FF2B5EF4-FFF2-40B4-BE49-F238E27FC236}">
                <a16:creationId xmlns:a16="http://schemas.microsoft.com/office/drawing/2014/main" id="{4F5BABA9-08BC-C33D-6F09-D176B63C5DD8}"/>
              </a:ext>
            </a:extLst>
          </p:cNvPr>
          <p:cNvSpPr txBox="1">
            <a:spLocks/>
          </p:cNvSpPr>
          <p:nvPr/>
        </p:nvSpPr>
        <p:spPr>
          <a:xfrm>
            <a:off x="587642" y="1449938"/>
            <a:ext cx="7968716" cy="2376264"/>
          </a:xfrm>
          <a:prstGeom prst="rect">
            <a:avLst/>
          </a:prstGeom>
          <a:solidFill>
            <a:schemeClr val="bg1">
              <a:lumMod val="95000"/>
            </a:schemeClr>
          </a:solidFill>
          <a:effectLst/>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algn="l"/>
            <a:r>
              <a:rPr lang="en-US" sz="2000" b="1" dirty="0">
                <a:latin typeface="Tahoma" panose="020B0604030504040204" pitchFamily="34" charset="0"/>
                <a:ea typeface="Tahoma" panose="020B0604030504040204" pitchFamily="34" charset="0"/>
                <a:cs typeface="Tahoma" panose="020B0604030504040204" pitchFamily="34" charset="0"/>
              </a:rPr>
              <a:t>Research Questions</a:t>
            </a:r>
          </a:p>
          <a:p>
            <a:pPr algn="l"/>
            <a:endParaRPr lang="en-US" altLang="ko-KR" sz="1800" dirty="0">
              <a:latin typeface="Tahoma" panose="020B0604030504040204" pitchFamily="34" charset="0"/>
              <a:ea typeface="Tahoma" panose="020B0604030504040204" pitchFamily="34" charset="0"/>
              <a:cs typeface="Tahoma" panose="020B0604030504040204" pitchFamily="34" charset="0"/>
            </a:endParaRPr>
          </a:p>
          <a:p>
            <a:pPr marL="228600" indent="-228600" algn="l">
              <a:buAutoNum type="arabicPeriod"/>
            </a:pPr>
            <a:r>
              <a:rPr lang="en-US" altLang="ko-KR" sz="1800" dirty="0">
                <a:latin typeface="Tahoma" panose="020B0604030504040204" pitchFamily="34" charset="0"/>
                <a:ea typeface="Tahoma" panose="020B0604030504040204" pitchFamily="34" charset="0"/>
                <a:cs typeface="Tahoma" panose="020B0604030504040204" pitchFamily="34" charset="0"/>
              </a:rPr>
              <a:t> Is it possible to predict corporate bankruptcy using </a:t>
            </a:r>
            <a:r>
              <a:rPr lang="en-US" altLang="ko-KR" sz="1800" dirty="0">
                <a:solidFill>
                  <a:srgbClr val="0432FF"/>
                </a:solidFill>
                <a:latin typeface="Tahoma" panose="020B0604030504040204" pitchFamily="34" charset="0"/>
                <a:ea typeface="Tahoma" panose="020B0604030504040204" pitchFamily="34" charset="0"/>
                <a:cs typeface="Tahoma" panose="020B0604030504040204" pitchFamily="34" charset="0"/>
              </a:rPr>
              <a:t>text-based data</a:t>
            </a:r>
            <a:r>
              <a:rPr lang="en-US" altLang="ko-KR" sz="1800" dirty="0">
                <a:latin typeface="Tahoma" panose="020B0604030504040204" pitchFamily="34" charset="0"/>
                <a:ea typeface="Tahoma" panose="020B0604030504040204" pitchFamily="34" charset="0"/>
                <a:cs typeface="Tahoma" panose="020B0604030504040204" pitchFamily="34" charset="0"/>
              </a:rPr>
              <a:t>?</a:t>
            </a:r>
          </a:p>
          <a:p>
            <a:pPr marL="228600" indent="-228600" algn="l">
              <a:buAutoNum type="arabicPeriod"/>
            </a:pPr>
            <a:endParaRPr lang="en-US" altLang="ko-KR" sz="1800" dirty="0">
              <a:latin typeface="Tahoma" panose="020B0604030504040204" pitchFamily="34" charset="0"/>
              <a:ea typeface="Tahoma" panose="020B0604030504040204" pitchFamily="34" charset="0"/>
              <a:cs typeface="Tahoma" panose="020B0604030504040204" pitchFamily="34" charset="0"/>
            </a:endParaRPr>
          </a:p>
          <a:p>
            <a:pPr marL="228600" indent="-228600" algn="l">
              <a:buAutoNum type="arabicPeriod"/>
            </a:pPr>
            <a:r>
              <a:rPr lang="en-US" altLang="ko-KR" sz="1800" dirty="0">
                <a:latin typeface="Tahoma" panose="020B0604030504040204" pitchFamily="34" charset="0"/>
                <a:ea typeface="Tahoma" panose="020B0604030504040204" pitchFamily="34" charset="0"/>
                <a:cs typeface="Tahoma" panose="020B0604030504040204" pitchFamily="34" charset="0"/>
              </a:rPr>
              <a:t> Can we</a:t>
            </a:r>
            <a:r>
              <a:rPr lang="ko-KR" altLang="en-US" sz="1800" dirty="0">
                <a:latin typeface="Tahoma" panose="020B0604030504040204" pitchFamily="34" charset="0"/>
                <a:ea typeface="Tahoma" panose="020B0604030504040204" pitchFamily="34" charset="0"/>
                <a:cs typeface="Tahoma" panose="020B0604030504040204" pitchFamily="34" charset="0"/>
              </a:rPr>
              <a:t> </a:t>
            </a:r>
            <a:r>
              <a:rPr lang="en-US" altLang="ko-KR" sz="1800" dirty="0">
                <a:latin typeface="Tahoma" panose="020B0604030504040204" pitchFamily="34" charset="0"/>
                <a:ea typeface="Tahoma" panose="020B0604030504040204" pitchFamily="34" charset="0"/>
                <a:cs typeface="Tahoma" panose="020B0604030504040204" pitchFamily="34" charset="0"/>
              </a:rPr>
              <a:t>enhanced model performance by mitigating </a:t>
            </a:r>
            <a:r>
              <a:rPr lang="en-US" altLang="ko-KR" sz="1800" dirty="0">
                <a:solidFill>
                  <a:srgbClr val="0432FF"/>
                </a:solidFill>
                <a:latin typeface="Tahoma" panose="020B0604030504040204" pitchFamily="34" charset="0"/>
                <a:ea typeface="Tahoma" panose="020B0604030504040204" pitchFamily="34" charset="0"/>
                <a:cs typeface="Tahoma" panose="020B0604030504040204" pitchFamily="34" charset="0"/>
              </a:rPr>
              <a:t>data imbalance</a:t>
            </a:r>
            <a:r>
              <a:rPr lang="en-US" altLang="ko-KR" sz="1800" dirty="0">
                <a:latin typeface="Tahoma" panose="020B0604030504040204" pitchFamily="34" charset="0"/>
                <a:ea typeface="Tahoma" panose="020B0604030504040204" pitchFamily="34" charset="0"/>
                <a:cs typeface="Tahoma" panose="020B0604030504040204" pitchFamily="34" charset="0"/>
              </a:rPr>
              <a:t>?</a:t>
            </a:r>
          </a:p>
          <a:p>
            <a:pPr marL="228600" indent="-228600" algn="l">
              <a:buAutoNum type="arabicPeriod"/>
            </a:pPr>
            <a:endParaRPr lang="en-US" altLang="ko-KR" sz="1800" dirty="0">
              <a:latin typeface="Tahoma" panose="020B0604030504040204" pitchFamily="34" charset="0"/>
              <a:ea typeface="Tahoma" panose="020B0604030504040204" pitchFamily="34" charset="0"/>
              <a:cs typeface="Tahoma" panose="020B0604030504040204" pitchFamily="34" charset="0"/>
            </a:endParaRPr>
          </a:p>
          <a:p>
            <a:pPr marL="228600" indent="-228600" algn="l">
              <a:buAutoNum type="arabicPeriod"/>
            </a:pPr>
            <a:r>
              <a:rPr lang="en-US" altLang="ko-KR" sz="1800" dirty="0">
                <a:latin typeface="Tahoma" panose="020B0604030504040204" pitchFamily="34" charset="0"/>
                <a:ea typeface="Tahoma" panose="020B0604030504040204" pitchFamily="34" charset="0"/>
                <a:cs typeface="Tahoma" panose="020B0604030504040204" pitchFamily="34" charset="0"/>
              </a:rPr>
              <a:t> Can the performance of corporate default prediction be improved through a </a:t>
            </a:r>
            <a:r>
              <a:rPr lang="en-US" altLang="ko-KR" sz="1800" dirty="0">
                <a:solidFill>
                  <a:srgbClr val="0432FF"/>
                </a:solidFill>
                <a:latin typeface="Tahoma" panose="020B0604030504040204" pitchFamily="34" charset="0"/>
                <a:ea typeface="Tahoma" panose="020B0604030504040204" pitchFamily="34" charset="0"/>
                <a:cs typeface="Tahoma" panose="020B0604030504040204" pitchFamily="34" charset="0"/>
              </a:rPr>
              <a:t>multimodal model</a:t>
            </a:r>
            <a:r>
              <a:rPr lang="en-US" altLang="ko-KR" sz="1800" dirty="0">
                <a:latin typeface="Tahoma" panose="020B0604030504040204" pitchFamily="34" charset="0"/>
                <a:ea typeface="Tahoma" panose="020B0604030504040204" pitchFamily="34" charset="0"/>
                <a:cs typeface="Tahoma" panose="020B0604030504040204" pitchFamily="34" charset="0"/>
              </a:rPr>
              <a:t>? </a:t>
            </a:r>
          </a:p>
        </p:txBody>
      </p:sp>
      <p:sp>
        <p:nvSpPr>
          <p:cNvPr id="6" name="TextBox 5">
            <a:extLst>
              <a:ext uri="{FF2B5EF4-FFF2-40B4-BE49-F238E27FC236}">
                <a16:creationId xmlns:a16="http://schemas.microsoft.com/office/drawing/2014/main" id="{6AE84D71-83B6-C47B-099F-BFC85D60EEED}"/>
              </a:ext>
            </a:extLst>
          </p:cNvPr>
          <p:cNvSpPr txBox="1"/>
          <p:nvPr/>
        </p:nvSpPr>
        <p:spPr>
          <a:xfrm>
            <a:off x="683568" y="4087772"/>
            <a:ext cx="8070873" cy="2585323"/>
          </a:xfrm>
          <a:prstGeom prst="rect">
            <a:avLst/>
          </a:prstGeom>
          <a:noFill/>
        </p:spPr>
        <p:txBody>
          <a:bodyPr wrap="square">
            <a:spAutoFit/>
          </a:bodyPr>
          <a:lstStyle/>
          <a:p>
            <a:pPr marL="285750" indent="-285750" algn="just">
              <a:buFont typeface="Wingdings" panose="05000000000000000000" pitchFamily="2" charset="2"/>
              <a:buChar char="§"/>
            </a:pPr>
            <a:r>
              <a:rPr lang="en-US" altLang="ko-KR" dirty="0">
                <a:latin typeface="Tahoma" panose="020B0604030504040204" pitchFamily="34" charset="0"/>
                <a:ea typeface="Tahoma" panose="020B0604030504040204" pitchFamily="34" charset="0"/>
                <a:cs typeface="Tahoma" panose="020B0604030504040204" pitchFamily="34" charset="0"/>
              </a:rPr>
              <a:t>How to apply machine learning effectively to a </a:t>
            </a:r>
            <a:r>
              <a:rPr lang="en-US" altLang="ko-KR" b="1" i="1" dirty="0">
                <a:latin typeface="Tahoma" panose="020B0604030504040204" pitchFamily="34" charset="0"/>
                <a:ea typeface="Tahoma" panose="020B0604030504040204" pitchFamily="34" charset="0"/>
                <a:cs typeface="Tahoma" panose="020B0604030504040204" pitchFamily="34" charset="0"/>
              </a:rPr>
              <a:t>firm’s default prediction</a:t>
            </a:r>
          </a:p>
          <a:p>
            <a:pPr marL="285750" indent="-285750" algn="just">
              <a:buFont typeface="Wingdings" panose="05000000000000000000" pitchFamily="2" charset="2"/>
              <a:buChar char="§"/>
            </a:pPr>
            <a:endParaRPr lang="en-US" altLang="ko-KR" dirty="0">
              <a:latin typeface="Tahoma" panose="020B0604030504040204" pitchFamily="34" charset="0"/>
              <a:ea typeface="Tahoma" panose="020B0604030504040204" pitchFamily="34" charset="0"/>
              <a:cs typeface="Tahoma" panose="020B0604030504040204" pitchFamily="34" charset="0"/>
            </a:endParaRPr>
          </a:p>
          <a:p>
            <a:pPr marL="742950" lvl="1" indent="-285750" algn="just">
              <a:buFont typeface="Wingdings" panose="05000000000000000000" pitchFamily="2" charset="2"/>
              <a:buChar char="§"/>
            </a:pPr>
            <a:r>
              <a:rPr lang="en-US" altLang="ko-KR" dirty="0">
                <a:latin typeface="Tahoma" panose="020B0604030504040204" pitchFamily="34" charset="0"/>
                <a:ea typeface="Tahoma" panose="020B0604030504040204" pitchFamily="34" charset="0"/>
                <a:cs typeface="Tahoma" panose="020B0604030504040204" pitchFamily="34" charset="0"/>
              </a:rPr>
              <a:t>Listed companies in U.S. stock markets</a:t>
            </a:r>
          </a:p>
          <a:p>
            <a:pPr marL="742950" lvl="1" indent="-285750" algn="just">
              <a:buFont typeface="Wingdings" panose="05000000000000000000" pitchFamily="2" charset="2"/>
              <a:buChar char="§"/>
            </a:pPr>
            <a:endParaRPr lang="en-US" altLang="ko-KR" dirty="0">
              <a:latin typeface="Tahoma" panose="020B0604030504040204" pitchFamily="34" charset="0"/>
              <a:ea typeface="Tahoma" panose="020B0604030504040204" pitchFamily="34" charset="0"/>
              <a:cs typeface="Tahoma" panose="020B0604030504040204" pitchFamily="34" charset="0"/>
            </a:endParaRPr>
          </a:p>
          <a:p>
            <a:pPr marL="742950" lvl="1" indent="-285750" algn="just">
              <a:buFont typeface="Wingdings" panose="05000000000000000000" pitchFamily="2" charset="2"/>
              <a:buChar char="§"/>
            </a:pPr>
            <a:r>
              <a:rPr lang="en-US" altLang="ko-KR" dirty="0">
                <a:latin typeface="Tahoma" panose="020B0604030504040204" pitchFamily="34" charset="0"/>
                <a:ea typeface="Tahoma" panose="020B0604030504040204" pitchFamily="34" charset="0"/>
                <a:cs typeface="Tahoma" panose="020B0604030504040204" pitchFamily="34" charset="0"/>
              </a:rPr>
              <a:t>Alternative data – </a:t>
            </a:r>
            <a:r>
              <a:rPr lang="en-US" altLang="ko-KR" dirty="0">
                <a:solidFill>
                  <a:srgbClr val="FF0000"/>
                </a:solidFill>
                <a:latin typeface="Tahoma" panose="020B0604030504040204" pitchFamily="34" charset="0"/>
                <a:ea typeface="Tahoma" panose="020B0604030504040204" pitchFamily="34" charset="0"/>
                <a:cs typeface="Tahoma" panose="020B0604030504040204" pitchFamily="34" charset="0"/>
              </a:rPr>
              <a:t>textual data (MD&amp;A)</a:t>
            </a:r>
          </a:p>
          <a:p>
            <a:pPr marL="742950" lvl="1" indent="-285750" algn="just">
              <a:buFont typeface="Wingdings" panose="05000000000000000000" pitchFamily="2" charset="2"/>
              <a:buChar char="§"/>
            </a:pPr>
            <a:endParaRPr lang="en-US" altLang="ko-KR" dirty="0">
              <a:latin typeface="Tahoma" panose="020B0604030504040204" pitchFamily="34" charset="0"/>
              <a:ea typeface="Tahoma" panose="020B0604030504040204" pitchFamily="34" charset="0"/>
              <a:cs typeface="Tahoma" panose="020B0604030504040204" pitchFamily="34" charset="0"/>
            </a:endParaRPr>
          </a:p>
          <a:p>
            <a:pPr marL="742950" lvl="1" indent="-285750" algn="just">
              <a:buFont typeface="Wingdings" panose="05000000000000000000" pitchFamily="2" charset="2"/>
              <a:buChar char="§"/>
            </a:pPr>
            <a:r>
              <a:rPr lang="en-US" altLang="ko-KR" dirty="0">
                <a:latin typeface="Tahoma" panose="020B0604030504040204" pitchFamily="34" charset="0"/>
                <a:ea typeface="Tahoma" panose="020B0604030504040204" pitchFamily="34" charset="0"/>
                <a:cs typeface="Tahoma" panose="020B0604030504040204" pitchFamily="34" charset="0"/>
              </a:rPr>
              <a:t>Synthetic data – mitigate the data imbalance using </a:t>
            </a:r>
            <a:r>
              <a:rPr lang="en-US" altLang="ko-KR" dirty="0">
                <a:solidFill>
                  <a:srgbClr val="FF0000"/>
                </a:solidFill>
                <a:latin typeface="Tahoma" panose="020B0604030504040204" pitchFamily="34" charset="0"/>
                <a:ea typeface="Tahoma" panose="020B0604030504040204" pitchFamily="34" charset="0"/>
                <a:cs typeface="Tahoma" panose="020B0604030504040204" pitchFamily="34" charset="0"/>
              </a:rPr>
              <a:t>Gen AI (ChatGPT)</a:t>
            </a:r>
          </a:p>
          <a:p>
            <a:pPr marL="742950" lvl="1" indent="-285750" algn="just">
              <a:buFont typeface="Wingdings" panose="05000000000000000000" pitchFamily="2" charset="2"/>
              <a:buChar char="§"/>
            </a:pPr>
            <a:endParaRPr lang="en-US" altLang="ko-KR" dirty="0">
              <a:latin typeface="Tahoma" panose="020B0604030504040204" pitchFamily="34" charset="0"/>
              <a:ea typeface="Tahoma" panose="020B0604030504040204" pitchFamily="34" charset="0"/>
              <a:cs typeface="Tahoma" panose="020B0604030504040204" pitchFamily="34" charset="0"/>
            </a:endParaRPr>
          </a:p>
          <a:p>
            <a:pPr marL="742950" lvl="1" indent="-285750" algn="just">
              <a:buFont typeface="Wingdings" panose="05000000000000000000" pitchFamily="2" charset="2"/>
              <a:buChar char="§"/>
            </a:pPr>
            <a:r>
              <a:rPr lang="en-US" altLang="ko-KR" dirty="0">
                <a:latin typeface="Tahoma" panose="020B0604030504040204" pitchFamily="34" charset="0"/>
                <a:ea typeface="Tahoma" panose="020B0604030504040204" pitchFamily="34" charset="0"/>
                <a:cs typeface="Tahoma" panose="020B0604030504040204" pitchFamily="34" charset="0"/>
              </a:rPr>
              <a:t>Robust tests for subsample analysis (mid-cap companies)</a:t>
            </a:r>
          </a:p>
        </p:txBody>
      </p:sp>
    </p:spTree>
    <p:extLst>
      <p:ext uri="{BB962C8B-B14F-4D97-AF65-F5344CB8AC3E}">
        <p14:creationId xmlns:p14="http://schemas.microsoft.com/office/powerpoint/2010/main" val="1536131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064F8-39EE-AA75-9368-032312EB296D}"/>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65DC3421-04D3-8E3C-1F45-E30AA5FDFDB5}"/>
              </a:ext>
            </a:extLst>
          </p:cNvPr>
          <p:cNvSpPr txBox="1">
            <a:spLocks/>
          </p:cNvSpPr>
          <p:nvPr/>
        </p:nvSpPr>
        <p:spPr>
          <a:xfrm>
            <a:off x="587642" y="1484784"/>
            <a:ext cx="7968716" cy="4536504"/>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marL="342900" indent="-342900" algn="just">
              <a:buFont typeface="+mj-lt"/>
              <a:buAutoNum type="arabicPeriod"/>
            </a:pPr>
            <a:r>
              <a:rPr lang="en-US" altLang="ko-KR" sz="1600" b="1" dirty="0">
                <a:latin typeface="Tahoma" panose="020B0604030504040204" pitchFamily="34" charset="0"/>
                <a:ea typeface="Tahoma" panose="020B0604030504040204" pitchFamily="34" charset="0"/>
                <a:cs typeface="Tahoma" panose="020B0604030504040204" pitchFamily="34" charset="0"/>
              </a:rPr>
              <a:t>MD&amp;A</a:t>
            </a:r>
            <a:r>
              <a:rPr lang="en-US" altLang="ko-KR" sz="1600" dirty="0">
                <a:latin typeface="Tahoma" panose="020B0604030504040204" pitchFamily="34" charset="0"/>
                <a:ea typeface="Tahoma" panose="020B0604030504040204" pitchFamily="34" charset="0"/>
                <a:cs typeface="Tahoma" panose="020B0604030504040204" pitchFamily="34" charset="0"/>
              </a:rPr>
              <a:t> (Management's Discussion &amp; Analysis) textual data.</a:t>
            </a:r>
          </a:p>
          <a:p>
            <a:pPr marL="742950" lvl="1" indent="-285750" algn="just">
              <a:buFont typeface="Wingdings" panose="05000000000000000000" pitchFamily="2" charset="2"/>
              <a:buChar char="ü"/>
            </a:pPr>
            <a:r>
              <a:rPr lang="en-US" altLang="ko-KR" sz="1600" dirty="0">
                <a:latin typeface="Tahoma" panose="020B0604030504040204" pitchFamily="34" charset="0"/>
                <a:ea typeface="Tahoma" panose="020B0604030504040204" pitchFamily="34" charset="0"/>
                <a:cs typeface="Tahoma" panose="020B0604030504040204" pitchFamily="34" charset="0"/>
              </a:rPr>
              <a:t>SEC Regulation S-K requires firms to discuss their </a:t>
            </a:r>
            <a:r>
              <a:rPr lang="en-US" altLang="ko-KR" sz="1600" i="1" dirty="0">
                <a:latin typeface="Tahoma" panose="020B0604030504040204" pitchFamily="34" charset="0"/>
                <a:ea typeface="Tahoma" panose="020B0604030504040204" pitchFamily="34" charset="0"/>
                <a:cs typeface="Tahoma" panose="020B0604030504040204" pitchFamily="34" charset="0"/>
              </a:rPr>
              <a:t>liquidity needs and sources</a:t>
            </a:r>
            <a:r>
              <a:rPr lang="en-US" altLang="ko-KR" sz="1600" dirty="0">
                <a:latin typeface="Tahoma" panose="020B0604030504040204" pitchFamily="34" charset="0"/>
                <a:ea typeface="Tahoma" panose="020B0604030504040204" pitchFamily="34" charset="0"/>
                <a:cs typeface="Tahoma" panose="020B0604030504040204" pitchFamily="34" charset="0"/>
              </a:rPr>
              <a:t> in the MD&amp;A section.</a:t>
            </a:r>
          </a:p>
          <a:p>
            <a:pPr marL="742950" lvl="1" indent="-285750" algn="just">
              <a:buFont typeface="Wingdings" panose="05000000000000000000" pitchFamily="2" charset="2"/>
              <a:buChar char="ü"/>
            </a:pPr>
            <a:r>
              <a:rPr lang="en-US" altLang="ko-KR" sz="1600" dirty="0">
                <a:latin typeface="Tahoma" panose="020B0604030504040204" pitchFamily="34" charset="0"/>
                <a:ea typeface="Tahoma" panose="020B0604030504040204" pitchFamily="34" charset="0"/>
                <a:cs typeface="Tahoma" panose="020B0604030504040204" pitchFamily="34" charset="0"/>
              </a:rPr>
              <a:t>Reliability of being subject to accounting standards</a:t>
            </a:r>
          </a:p>
          <a:p>
            <a:pPr marL="742950" lvl="1" indent="-285750" algn="just">
              <a:buFont typeface="Wingdings" panose="05000000000000000000" pitchFamily="2" charset="2"/>
              <a:buChar char="ü"/>
            </a:pPr>
            <a:r>
              <a:rPr lang="en-US" altLang="ko-KR" sz="1600" dirty="0">
                <a:latin typeface="Tahoma" panose="020B0604030504040204" pitchFamily="34" charset="0"/>
                <a:ea typeface="Tahoma" panose="020B0604030504040204" pitchFamily="34" charset="0"/>
                <a:cs typeface="Tahoma" panose="020B0604030504040204" pitchFamily="34" charset="0"/>
              </a:rPr>
              <a:t>Compatibility with existing datasets</a:t>
            </a:r>
          </a:p>
          <a:p>
            <a:pPr marL="285750" indent="-285750" algn="just">
              <a:buFont typeface="Wingdings" panose="05000000000000000000" pitchFamily="2" charset="2"/>
              <a:buChar char="ü"/>
            </a:pPr>
            <a:endParaRPr lang="en-US" altLang="ko-KR" sz="1600"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Wingdings" panose="05000000000000000000" pitchFamily="2" charset="2"/>
              <a:buChar char="ü"/>
            </a:pPr>
            <a:endParaRPr lang="en-US" altLang="ko-KR" sz="1600" dirty="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mj-lt"/>
              <a:buAutoNum type="arabicPeriod" startAt="2"/>
            </a:pPr>
            <a:r>
              <a:rPr lang="en-US" altLang="ko-KR" sz="1600" b="1" dirty="0">
                <a:latin typeface="Tahoma" panose="020B0604030504040204" pitchFamily="34" charset="0"/>
                <a:ea typeface="Tahoma" panose="020B0604030504040204" pitchFamily="34" charset="0"/>
                <a:cs typeface="Tahoma" panose="020B0604030504040204" pitchFamily="34" charset="0"/>
              </a:rPr>
              <a:t>Gen AI using ChatGPT </a:t>
            </a:r>
            <a:r>
              <a:rPr lang="en-US" altLang="ko-KR" sz="1600" dirty="0">
                <a:latin typeface="Tahoma" panose="020B0604030504040204" pitchFamily="34" charset="0"/>
                <a:ea typeface="Tahoma" panose="020B0604030504040204" pitchFamily="34" charset="0"/>
                <a:cs typeface="Tahoma" panose="020B0604030504040204" pitchFamily="34" charset="0"/>
              </a:rPr>
              <a:t>to mitigate the imbalanced data problem</a:t>
            </a:r>
          </a:p>
          <a:p>
            <a:pPr marL="742950" lvl="1" indent="-285750" algn="just">
              <a:buFont typeface="Wingdings" panose="05000000000000000000" pitchFamily="2" charset="2"/>
              <a:buChar char="ü"/>
            </a:pPr>
            <a:r>
              <a:rPr lang="en-US" altLang="ko-KR" sz="1600" dirty="0">
                <a:latin typeface="Tahoma" panose="020B0604030504040204" pitchFamily="34" charset="0"/>
                <a:ea typeface="Tahoma" panose="020B0604030504040204" pitchFamily="34" charset="0"/>
                <a:cs typeface="Tahoma" panose="020B0604030504040204" pitchFamily="34" charset="0"/>
              </a:rPr>
              <a:t>The imbalance data is the typical challenge faced by data-driven credit model</a:t>
            </a:r>
          </a:p>
          <a:p>
            <a:pPr marL="742950" lvl="1" indent="-285750" algn="just">
              <a:buFont typeface="Wingdings" panose="05000000000000000000" pitchFamily="2" charset="2"/>
              <a:buChar char="ü"/>
            </a:pPr>
            <a:r>
              <a:rPr lang="en-US" altLang="ko-KR" sz="1600" dirty="0">
                <a:latin typeface="Tahoma" panose="020B0604030504040204" pitchFamily="34" charset="0"/>
                <a:ea typeface="Tahoma" panose="020B0604030504040204" pitchFamily="34" charset="0"/>
                <a:cs typeface="Tahoma" panose="020B0604030504040204" pitchFamily="34" charset="0"/>
              </a:rPr>
              <a:t>Using ChatGPT (3.5), we generate synthetic MD&amp;A data to reduce the imbalance problem. </a:t>
            </a:r>
          </a:p>
          <a:p>
            <a:pPr marL="742950" lvl="1" indent="-285750" algn="just">
              <a:buFont typeface="Wingdings" panose="05000000000000000000" pitchFamily="2" charset="2"/>
              <a:buChar char="ü"/>
            </a:pPr>
            <a:r>
              <a:rPr lang="en-US" altLang="ko-KR" sz="1600" dirty="0">
                <a:latin typeface="Tahoma" panose="020B0604030504040204" pitchFamily="34" charset="0"/>
                <a:ea typeface="Tahoma" panose="020B0604030504040204" pitchFamily="34" charset="0"/>
                <a:cs typeface="Tahoma" panose="020B0604030504040204" pitchFamily="34" charset="0"/>
              </a:rPr>
              <a:t>Also, EDA and focal loss function</a:t>
            </a:r>
          </a:p>
          <a:p>
            <a:pPr marL="285750" indent="-285750" algn="just">
              <a:buFont typeface="Wingdings" panose="05000000000000000000" pitchFamily="2" charset="2"/>
              <a:buChar char="ü"/>
            </a:pPr>
            <a:endParaRPr lang="en-US" altLang="ko-KR" sz="1600" dirty="0">
              <a:latin typeface="Tahoma" panose="020B0604030504040204" pitchFamily="34" charset="0"/>
              <a:ea typeface="Tahoma" panose="020B0604030504040204" pitchFamily="34" charset="0"/>
              <a:cs typeface="Tahoma" panose="020B0604030504040204" pitchFamily="34" charset="0"/>
            </a:endParaRPr>
          </a:p>
          <a:p>
            <a:pPr algn="just"/>
            <a:endParaRPr lang="en-US" altLang="ko-KR" sz="1600" dirty="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mj-lt"/>
              <a:buAutoNum type="arabicPeriod" startAt="3"/>
            </a:pPr>
            <a:r>
              <a:rPr lang="en-US" altLang="ko-KR" sz="1600" b="1" dirty="0">
                <a:latin typeface="Tahoma" panose="020B0604030504040204" pitchFamily="34" charset="0"/>
                <a:ea typeface="Tahoma" panose="020B0604030504040204" pitchFamily="34" charset="0"/>
                <a:cs typeface="Tahoma" panose="020B0604030504040204" pitchFamily="34" charset="0"/>
              </a:rPr>
              <a:t>Multimodal model</a:t>
            </a:r>
          </a:p>
          <a:p>
            <a:pPr marL="800100" lvl="1" indent="-342900" algn="just">
              <a:buFont typeface="Wingdings" pitchFamily="2" charset="2"/>
              <a:buChar char="ü"/>
            </a:pPr>
            <a:r>
              <a:rPr lang="en-US" altLang="ko-KR" sz="1600" dirty="0">
                <a:latin typeface="Tahoma" panose="020B0604030504040204" pitchFamily="34" charset="0"/>
                <a:ea typeface="Tahoma" panose="020B0604030504040204" pitchFamily="34" charset="0"/>
                <a:cs typeface="Tahoma" panose="020B0604030504040204" pitchFamily="34" charset="0"/>
              </a:rPr>
              <a:t>Examining a multimodal model </a:t>
            </a:r>
            <a:r>
              <a:rPr lang="en-US" altLang="ko-KR" sz="1600" i="1" dirty="0">
                <a:latin typeface="Tahoma" panose="020B0604030504040204" pitchFamily="34" charset="0"/>
                <a:ea typeface="Tahoma" panose="020B0604030504040204" pitchFamily="34" charset="0"/>
                <a:cs typeface="Tahoma" panose="020B0604030504040204" pitchFamily="34" charset="0"/>
              </a:rPr>
              <a:t>combining traditional financial accounting data with textual data</a:t>
            </a:r>
            <a:r>
              <a:rPr lang="en-US" altLang="ko-KR" sz="1600" dirty="0">
                <a:latin typeface="Tahoma" panose="020B0604030504040204" pitchFamily="34" charset="0"/>
                <a:ea typeface="Tahoma" panose="020B0604030504040204" pitchFamily="34" charset="0"/>
                <a:cs typeface="Tahoma" panose="020B0604030504040204" pitchFamily="34" charset="0"/>
              </a:rPr>
              <a:t> can achieve better predictive performance than existing models.</a:t>
            </a:r>
          </a:p>
        </p:txBody>
      </p:sp>
      <p:sp>
        <p:nvSpPr>
          <p:cNvPr id="6" name="제목 1">
            <a:extLst>
              <a:ext uri="{FF2B5EF4-FFF2-40B4-BE49-F238E27FC236}">
                <a16:creationId xmlns:a16="http://schemas.microsoft.com/office/drawing/2014/main" id="{84E983A6-EA6C-CD8E-4346-FE39FA6F3B6E}"/>
              </a:ext>
            </a:extLst>
          </p:cNvPr>
          <p:cNvSpPr txBox="1">
            <a:spLocks/>
          </p:cNvSpPr>
          <p:nvPr/>
        </p:nvSpPr>
        <p:spPr>
          <a:xfrm>
            <a:off x="107504" y="764704"/>
            <a:ext cx="6912768" cy="423664"/>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algn="just"/>
            <a:r>
              <a:rPr lang="en-US" sz="2000" b="1" dirty="0">
                <a:latin typeface="Tahoma" panose="020B0604030504040204" pitchFamily="34" charset="0"/>
                <a:ea typeface="Tahoma" panose="020B0604030504040204" pitchFamily="34" charset="0"/>
                <a:cs typeface="Tahoma" panose="020B0604030504040204" pitchFamily="34" charset="0"/>
              </a:rPr>
              <a:t>1. Introduction – Alternative data and Gen AI</a:t>
            </a:r>
          </a:p>
        </p:txBody>
      </p:sp>
    </p:spTree>
    <p:extLst>
      <p:ext uri="{BB962C8B-B14F-4D97-AF65-F5344CB8AC3E}">
        <p14:creationId xmlns:p14="http://schemas.microsoft.com/office/powerpoint/2010/main" val="1810653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F9250-A1AD-C699-3546-40F135752E22}"/>
            </a:ext>
          </a:extLst>
        </p:cNvPr>
        <p:cNvGrpSpPr/>
        <p:nvPr/>
      </p:nvGrpSpPr>
      <p:grpSpPr>
        <a:xfrm>
          <a:off x="0" y="0"/>
          <a:ext cx="0" cy="0"/>
          <a:chOff x="0" y="0"/>
          <a:chExt cx="0" cy="0"/>
        </a:xfrm>
      </p:grpSpPr>
      <p:sp>
        <p:nvSpPr>
          <p:cNvPr id="4" name="직사각형 3">
            <a:extLst>
              <a:ext uri="{FF2B5EF4-FFF2-40B4-BE49-F238E27FC236}">
                <a16:creationId xmlns:a16="http://schemas.microsoft.com/office/drawing/2014/main" id="{59623EE4-1B4C-5993-1539-24137F2A42CF}"/>
              </a:ext>
            </a:extLst>
          </p:cNvPr>
          <p:cNvSpPr/>
          <p:nvPr/>
        </p:nvSpPr>
        <p:spPr>
          <a:xfrm>
            <a:off x="0" y="764704"/>
            <a:ext cx="2699792" cy="609329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 name="제목 1">
            <a:extLst>
              <a:ext uri="{FF2B5EF4-FFF2-40B4-BE49-F238E27FC236}">
                <a16:creationId xmlns:a16="http://schemas.microsoft.com/office/drawing/2014/main" id="{67913A7C-103D-4AFF-659A-C77369520450}"/>
              </a:ext>
            </a:extLst>
          </p:cNvPr>
          <p:cNvSpPr txBox="1">
            <a:spLocks/>
          </p:cNvSpPr>
          <p:nvPr/>
        </p:nvSpPr>
        <p:spPr>
          <a:xfrm>
            <a:off x="395536" y="908720"/>
            <a:ext cx="2016224" cy="648072"/>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algn="just"/>
            <a:r>
              <a:rPr lang="en-US" sz="2800" b="1" dirty="0">
                <a:latin typeface="Tahoma" panose="020B0604030504040204" pitchFamily="34" charset="0"/>
                <a:ea typeface="Tahoma" panose="020B0604030504040204" pitchFamily="34" charset="0"/>
                <a:cs typeface="Tahoma" panose="020B0604030504040204" pitchFamily="34" charset="0"/>
              </a:rPr>
              <a:t>Contents</a:t>
            </a:r>
          </a:p>
          <a:p>
            <a:pPr algn="just"/>
            <a:endParaRPr lang="en-US" sz="2800" dirty="0">
              <a:latin typeface="Tahoma" panose="020B0604030504040204" pitchFamily="34" charset="0"/>
              <a:ea typeface="Tahoma" panose="020B0604030504040204" pitchFamily="34" charset="0"/>
              <a:cs typeface="Tahoma" panose="020B0604030504040204" pitchFamily="34" charset="0"/>
            </a:endParaRPr>
          </a:p>
          <a:p>
            <a:pPr algn="just"/>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6" name="제목 1">
            <a:extLst>
              <a:ext uri="{FF2B5EF4-FFF2-40B4-BE49-F238E27FC236}">
                <a16:creationId xmlns:a16="http://schemas.microsoft.com/office/drawing/2014/main" id="{E2CA5D81-FFE4-B89E-10A4-C996B03ABCB8}"/>
              </a:ext>
            </a:extLst>
          </p:cNvPr>
          <p:cNvSpPr txBox="1">
            <a:spLocks/>
          </p:cNvSpPr>
          <p:nvPr/>
        </p:nvSpPr>
        <p:spPr>
          <a:xfrm>
            <a:off x="3275856" y="1628802"/>
            <a:ext cx="5112568" cy="3544617"/>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algn="just"/>
            <a:r>
              <a:rPr lang="en-US" altLang="ko-KR" sz="2000" dirty="0">
                <a:latin typeface="Tahoma" panose="020B0604030504040204" pitchFamily="34" charset="0"/>
                <a:ea typeface="Tahoma" panose="020B0604030504040204" pitchFamily="34" charset="0"/>
                <a:cs typeface="Tahoma" panose="020B0604030504040204" pitchFamily="34" charset="0"/>
              </a:rPr>
              <a:t>1. Introduction</a:t>
            </a:r>
          </a:p>
          <a:p>
            <a:pPr algn="just"/>
            <a:endParaRPr lang="en-US" altLang="ko-KR" sz="20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2000" dirty="0">
                <a:latin typeface="Tahoma" panose="020B0604030504040204" pitchFamily="34" charset="0"/>
                <a:ea typeface="Tahoma" panose="020B0604030504040204" pitchFamily="34" charset="0"/>
                <a:cs typeface="Tahoma" panose="020B0604030504040204" pitchFamily="34" charset="0"/>
              </a:rPr>
              <a:t>2. </a:t>
            </a:r>
            <a:r>
              <a:rPr lang="en-US" altLang="ko-KR" sz="2000" dirty="0">
                <a:solidFill>
                  <a:srgbClr val="0432FF"/>
                </a:solidFill>
                <a:latin typeface="Tahoma" panose="020B0604030504040204" pitchFamily="34" charset="0"/>
                <a:ea typeface="Tahoma" panose="020B0604030504040204" pitchFamily="34" charset="0"/>
                <a:cs typeface="Tahoma" panose="020B0604030504040204" pitchFamily="34" charset="0"/>
              </a:rPr>
              <a:t>Literature Review</a:t>
            </a:r>
          </a:p>
          <a:p>
            <a:pPr algn="just"/>
            <a:endParaRPr lang="en-US" altLang="ko-KR" sz="20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2000" dirty="0">
                <a:latin typeface="Tahoma" panose="020B0604030504040204" pitchFamily="34" charset="0"/>
                <a:ea typeface="Tahoma" panose="020B0604030504040204" pitchFamily="34" charset="0"/>
                <a:cs typeface="Tahoma" panose="020B0604030504040204" pitchFamily="34" charset="0"/>
              </a:rPr>
              <a:t>3. Models - BERT</a:t>
            </a:r>
          </a:p>
          <a:p>
            <a:pPr algn="just"/>
            <a:endParaRPr lang="en-US" altLang="ko-KR" sz="20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2000" dirty="0">
                <a:latin typeface="Tahoma" panose="020B0604030504040204" pitchFamily="34" charset="0"/>
                <a:ea typeface="Tahoma" panose="020B0604030504040204" pitchFamily="34" charset="0"/>
                <a:cs typeface="Tahoma" panose="020B0604030504040204" pitchFamily="34" charset="0"/>
              </a:rPr>
              <a:t>4. Data</a:t>
            </a:r>
          </a:p>
          <a:p>
            <a:pPr algn="just"/>
            <a:endParaRPr lang="en-US" altLang="ko-KR" sz="20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2000" dirty="0">
                <a:latin typeface="Tahoma" panose="020B0604030504040204" pitchFamily="34" charset="0"/>
                <a:ea typeface="Tahoma" panose="020B0604030504040204" pitchFamily="34" charset="0"/>
                <a:cs typeface="Tahoma" panose="020B0604030504040204" pitchFamily="34" charset="0"/>
              </a:rPr>
              <a:t>5. Synthetic Data - Gen AI (ChatGPT)</a:t>
            </a:r>
          </a:p>
          <a:p>
            <a:pPr algn="just"/>
            <a:endParaRPr lang="en-US" altLang="ko-KR" sz="20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2000" dirty="0">
                <a:latin typeface="Tahoma" panose="020B0604030504040204" pitchFamily="34" charset="0"/>
                <a:ea typeface="Tahoma" panose="020B0604030504040204" pitchFamily="34" charset="0"/>
                <a:cs typeface="Tahoma" panose="020B0604030504040204" pitchFamily="34" charset="0"/>
              </a:rPr>
              <a:t>6. Result</a:t>
            </a:r>
          </a:p>
          <a:p>
            <a:pPr algn="just"/>
            <a:endParaRPr lang="en-US" altLang="ko-KR" sz="2000" dirty="0">
              <a:latin typeface="Tahoma" panose="020B0604030504040204" pitchFamily="34" charset="0"/>
              <a:ea typeface="Tahoma" panose="020B0604030504040204" pitchFamily="34" charset="0"/>
              <a:cs typeface="Tahoma" panose="020B0604030504040204" pitchFamily="34" charset="0"/>
            </a:endParaRPr>
          </a:p>
          <a:p>
            <a:pPr algn="just"/>
            <a:r>
              <a:rPr lang="en-US" altLang="ko-KR" sz="2000" dirty="0">
                <a:latin typeface="Tahoma" panose="020B0604030504040204" pitchFamily="34" charset="0"/>
                <a:ea typeface="Tahoma" panose="020B0604030504040204" pitchFamily="34" charset="0"/>
                <a:cs typeface="Tahoma" panose="020B0604030504040204" pitchFamily="34" charset="0"/>
              </a:rPr>
              <a:t>7. Conclusion &amp; Discussion</a:t>
            </a:r>
          </a:p>
        </p:txBody>
      </p:sp>
    </p:spTree>
    <p:extLst>
      <p:ext uri="{BB962C8B-B14F-4D97-AF65-F5344CB8AC3E}">
        <p14:creationId xmlns:p14="http://schemas.microsoft.com/office/powerpoint/2010/main" val="491067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1FA3C-2B1E-A0CA-4F4B-E11001C67BE9}"/>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CA945701-CB38-7AEE-DBD5-B99961419E22}"/>
              </a:ext>
            </a:extLst>
          </p:cNvPr>
          <p:cNvSpPr txBox="1">
            <a:spLocks/>
          </p:cNvSpPr>
          <p:nvPr/>
        </p:nvSpPr>
        <p:spPr>
          <a:xfrm>
            <a:off x="587642" y="1412776"/>
            <a:ext cx="7968716" cy="3672408"/>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marL="285750" indent="-285750" algn="just">
              <a:buFont typeface="Wingdings" panose="05000000000000000000" pitchFamily="2" charset="2"/>
              <a:buChar char="§"/>
            </a:pPr>
            <a:r>
              <a:rPr lang="en-US" altLang="ko-KR" sz="1600" b="1" u="sng" dirty="0">
                <a:latin typeface="Tahoma" panose="020B0604030504040204" pitchFamily="34" charset="0"/>
                <a:ea typeface="Tahoma" panose="020B0604030504040204" pitchFamily="34" charset="0"/>
                <a:cs typeface="Tahoma" panose="020B0604030504040204" pitchFamily="34" charset="0"/>
              </a:rPr>
              <a:t>Financial data-driven credit modeling</a:t>
            </a:r>
            <a:r>
              <a:rPr lang="en-US" altLang="ko-KR" sz="1600" b="1" dirty="0">
                <a:latin typeface="Tahoma" panose="020B0604030504040204" pitchFamily="34" charset="0"/>
                <a:ea typeface="Tahoma" panose="020B0604030504040204" pitchFamily="34" charset="0"/>
                <a:cs typeface="Tahoma" panose="020B0604030504040204" pitchFamily="34" charset="0"/>
              </a:rPr>
              <a:t> (Machine learning based models)</a:t>
            </a:r>
            <a:endParaRPr lang="en-US" altLang="ko-KR" sz="1600" dirty="0">
              <a:latin typeface="Tahoma" panose="020B0604030504040204" pitchFamily="34" charset="0"/>
              <a:ea typeface="Tahoma" panose="020B0604030504040204" pitchFamily="34" charset="0"/>
              <a:cs typeface="Tahoma" panose="020B0604030504040204" pitchFamily="34" charset="0"/>
            </a:endParaRPr>
          </a:p>
          <a:p>
            <a:pPr algn="just"/>
            <a:endParaRPr lang="en-US" altLang="ko-KR" sz="1600" dirty="0">
              <a:latin typeface="Tahoma" panose="020B0604030504040204" pitchFamily="34" charset="0"/>
              <a:ea typeface="Tahoma" panose="020B0604030504040204" pitchFamily="34" charset="0"/>
              <a:cs typeface="Tahoma" panose="020B0604030504040204" pitchFamily="34" charset="0"/>
            </a:endParaRPr>
          </a:p>
          <a:p>
            <a:pPr marL="742950" lvl="1" indent="-285750" algn="just">
              <a:buFont typeface="Wingdings" panose="05000000000000000000" pitchFamily="2" charset="2"/>
              <a:buChar char="ü"/>
            </a:pPr>
            <a:r>
              <a:rPr lang="en-US" altLang="ko-KR" sz="1600" dirty="0">
                <a:latin typeface="Tahoma" panose="020B0604030504040204" pitchFamily="34" charset="0"/>
                <a:ea typeface="Tahoma" panose="020B0604030504040204" pitchFamily="34" charset="0"/>
                <a:cs typeface="Tahoma" panose="020B0604030504040204" pitchFamily="34" charset="0"/>
              </a:rPr>
              <a:t>Barboza et al. (2017): machine learning models offer a 10% improvement in predictive accuracy.</a:t>
            </a:r>
          </a:p>
          <a:p>
            <a:pPr marL="742950" lvl="1" indent="-285750" algn="just">
              <a:buFont typeface="Wingdings" panose="05000000000000000000" pitchFamily="2" charset="2"/>
              <a:buChar char="ü"/>
            </a:pPr>
            <a:endParaRPr lang="en-US" altLang="ko-KR" sz="1600" dirty="0">
              <a:latin typeface="Tahoma" panose="020B0604030504040204" pitchFamily="34" charset="0"/>
              <a:ea typeface="Tahoma" panose="020B0604030504040204" pitchFamily="34" charset="0"/>
              <a:cs typeface="Tahoma" panose="020B0604030504040204" pitchFamily="34" charset="0"/>
            </a:endParaRPr>
          </a:p>
          <a:p>
            <a:pPr marL="742950" lvl="1" indent="-285750" algn="just">
              <a:buFont typeface="Wingdings" panose="05000000000000000000" pitchFamily="2" charset="2"/>
              <a:buChar char="ü"/>
            </a:pPr>
            <a:r>
              <a:rPr lang="en-US" altLang="ko-KR" sz="1600" dirty="0">
                <a:latin typeface="Tahoma" panose="020B0604030504040204" pitchFamily="34" charset="0"/>
                <a:ea typeface="Tahoma" panose="020B0604030504040204" pitchFamily="34" charset="0"/>
                <a:cs typeface="Tahoma" panose="020B0604030504040204" pitchFamily="34" charset="0"/>
              </a:rPr>
              <a:t>Kim et al. (2021): Focusing on sequential data could improve performance over traditional cross-sectional data.</a:t>
            </a:r>
          </a:p>
          <a:p>
            <a:pPr marL="742950" lvl="1" indent="-285750" algn="just">
              <a:buFont typeface="Wingdings" panose="05000000000000000000" pitchFamily="2" charset="2"/>
              <a:buChar char="ü"/>
            </a:pPr>
            <a:endParaRPr lang="en-US" altLang="ko-KR" sz="1600" dirty="0">
              <a:latin typeface="Tahoma" panose="020B0604030504040204" pitchFamily="34" charset="0"/>
              <a:ea typeface="Tahoma" panose="020B0604030504040204" pitchFamily="34" charset="0"/>
              <a:cs typeface="Tahoma" panose="020B0604030504040204" pitchFamily="34" charset="0"/>
            </a:endParaRPr>
          </a:p>
          <a:p>
            <a:pPr marL="742950" lvl="1" indent="-285750" algn="just">
              <a:buFont typeface="Wingdings" panose="05000000000000000000" pitchFamily="2" charset="2"/>
              <a:buChar char="ü"/>
            </a:pPr>
            <a:r>
              <a:rPr lang="en-US" altLang="ko-KR" sz="1600" dirty="0">
                <a:latin typeface="Tahoma" panose="020B0604030504040204" pitchFamily="34" charset="0"/>
                <a:ea typeface="Tahoma" panose="020B0604030504040204" pitchFamily="34" charset="0"/>
                <a:cs typeface="Tahoma" panose="020B0604030504040204" pitchFamily="34" charset="0"/>
              </a:rPr>
              <a:t>Korangi et al. (2023): Multimodal models(accounting, market, </a:t>
            </a:r>
            <a:r>
              <a:rPr lang="en-US" altLang="ko-KR" sz="1600" dirty="0" err="1">
                <a:latin typeface="Tahoma" panose="020B0604030504040204" pitchFamily="34" charset="0"/>
                <a:ea typeface="Tahoma" panose="020B0604030504040204" pitchFamily="34" charset="0"/>
                <a:cs typeface="Tahoma" panose="020B0604030504040204" pitchFamily="34" charset="0"/>
              </a:rPr>
              <a:t>marco</a:t>
            </a:r>
            <a:r>
              <a:rPr lang="en-US" altLang="ko-KR" sz="1600" dirty="0">
                <a:latin typeface="Tahoma" panose="020B0604030504040204" pitchFamily="34" charset="0"/>
                <a:ea typeface="Tahoma" panose="020B0604030504040204" pitchFamily="34" charset="0"/>
                <a:cs typeface="Tahoma" panose="020B0604030504040204" pitchFamily="34" charset="0"/>
              </a:rPr>
              <a:t> data) based on sequential data.</a:t>
            </a:r>
          </a:p>
          <a:p>
            <a:pPr marL="742950" lvl="1" indent="-285750" algn="just">
              <a:buFont typeface="Wingdings" panose="05000000000000000000" pitchFamily="2" charset="2"/>
              <a:buChar char="ü"/>
            </a:pPr>
            <a:endParaRPr lang="en-US" altLang="ko-KR" sz="1600" dirty="0">
              <a:latin typeface="Tahoma" panose="020B0604030504040204" pitchFamily="34" charset="0"/>
              <a:ea typeface="Tahoma" panose="020B0604030504040204" pitchFamily="34" charset="0"/>
              <a:cs typeface="Tahoma" panose="020B0604030504040204" pitchFamily="34" charset="0"/>
            </a:endParaRPr>
          </a:p>
          <a:p>
            <a:pPr marL="742950" lvl="1" indent="-285750" algn="just">
              <a:buFont typeface="Wingdings" panose="05000000000000000000" pitchFamily="2" charset="2"/>
              <a:buChar char="ü"/>
            </a:pPr>
            <a:r>
              <a:rPr lang="en-US" altLang="ko-KR" sz="1600" dirty="0" err="1">
                <a:latin typeface="Tahoma" panose="020B0604030504040204" pitchFamily="34" charset="0"/>
                <a:ea typeface="Tahoma" panose="020B0604030504040204" pitchFamily="34" charset="0"/>
                <a:cs typeface="Tahoma" panose="020B0604030504040204" pitchFamily="34" charset="0"/>
              </a:rPr>
              <a:t>Veganzones</a:t>
            </a:r>
            <a:r>
              <a:rPr lang="en-US" altLang="ko-KR" sz="1600" dirty="0">
                <a:latin typeface="Tahoma" panose="020B0604030504040204" pitchFamily="34" charset="0"/>
                <a:ea typeface="Tahoma" panose="020B0604030504040204" pitchFamily="34" charset="0"/>
                <a:cs typeface="Tahoma" panose="020B0604030504040204" pitchFamily="34" charset="0"/>
              </a:rPr>
              <a:t> et al. (2018): Significant performance drops can occur in datasets with an imbalance ratio below 20% (SMOTE technique is the most effective solution)</a:t>
            </a:r>
          </a:p>
          <a:p>
            <a:pPr algn="just"/>
            <a:endParaRPr lang="en-US" altLang="ko-KR" sz="1600"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Wingdings" panose="05000000000000000000" pitchFamily="2" charset="2"/>
              <a:buChar char="§"/>
            </a:pPr>
            <a:r>
              <a:rPr lang="en-US" altLang="ko-KR" sz="1600" dirty="0">
                <a:latin typeface="Tahoma" panose="020B0604030504040204" pitchFamily="34" charset="0"/>
                <a:ea typeface="Tahoma" panose="020B0604030504040204" pitchFamily="34" charset="0"/>
                <a:cs typeface="Tahoma" panose="020B0604030504040204" pitchFamily="34" charset="0"/>
              </a:rPr>
              <a:t>However, a significant limitation in applying these machine-learning techniques is the </a:t>
            </a:r>
            <a:r>
              <a:rPr lang="en-US" altLang="ko-KR" sz="1600" b="1" dirty="0">
                <a:latin typeface="Tahoma" panose="020B0604030504040204" pitchFamily="34" charset="0"/>
                <a:ea typeface="Tahoma" panose="020B0604030504040204" pitchFamily="34" charset="0"/>
                <a:cs typeface="Tahoma" panose="020B0604030504040204" pitchFamily="34" charset="0"/>
              </a:rPr>
              <a:t>heavy reliance on structured data, </a:t>
            </a:r>
            <a:r>
              <a:rPr lang="en-US" altLang="ko-KR" sz="1600" dirty="0">
                <a:latin typeface="Tahoma" panose="020B0604030504040204" pitchFamily="34" charset="0"/>
                <a:ea typeface="Tahoma" panose="020B0604030504040204" pitchFamily="34" charset="0"/>
                <a:cs typeface="Tahoma" panose="020B0604030504040204" pitchFamily="34" charset="0"/>
              </a:rPr>
              <a:t>such as market and accounting data. </a:t>
            </a:r>
          </a:p>
          <a:p>
            <a:pPr marL="285750" indent="-285750" algn="just">
              <a:buFont typeface="Wingdings" panose="05000000000000000000" pitchFamily="2" charset="2"/>
              <a:buChar char="§"/>
            </a:pPr>
            <a:endParaRPr lang="en-US" altLang="ko-KR" sz="1600"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Wingdings" panose="05000000000000000000" pitchFamily="2" charset="2"/>
              <a:buChar char="§"/>
            </a:pPr>
            <a:r>
              <a:rPr lang="en-US" altLang="ko-KR" sz="1600" dirty="0">
                <a:latin typeface="Tahoma" panose="020B0604030504040204" pitchFamily="34" charset="0"/>
                <a:ea typeface="Tahoma" panose="020B0604030504040204" pitchFamily="34" charset="0"/>
                <a:cs typeface="Tahoma" panose="020B0604030504040204" pitchFamily="34" charset="0"/>
              </a:rPr>
              <a:t>Furthermore, the data augmentation methodologies proposed in existing studies are </a:t>
            </a:r>
            <a:r>
              <a:rPr lang="en-US" altLang="ko-KR" sz="1600" b="1" dirty="0">
                <a:latin typeface="Tahoma" panose="020B0604030504040204" pitchFamily="34" charset="0"/>
                <a:ea typeface="Tahoma" panose="020B0604030504040204" pitchFamily="34" charset="0"/>
                <a:cs typeface="Tahoma" panose="020B0604030504040204" pitchFamily="34" charset="0"/>
              </a:rPr>
              <a:t>challenging to apply to text data such as MD&amp;A</a:t>
            </a:r>
            <a:r>
              <a:rPr lang="en-US" altLang="ko-KR" sz="1600" dirty="0">
                <a:latin typeface="Tahoma" panose="020B0604030504040204" pitchFamily="34" charset="0"/>
                <a:ea typeface="Tahoma" panose="020B0604030504040204" pitchFamily="34" charset="0"/>
                <a:cs typeface="Tahoma" panose="020B0604030504040204" pitchFamily="34" charset="0"/>
              </a:rPr>
              <a:t>.</a:t>
            </a:r>
          </a:p>
        </p:txBody>
      </p:sp>
      <p:sp>
        <p:nvSpPr>
          <p:cNvPr id="4" name="제목 1">
            <a:extLst>
              <a:ext uri="{FF2B5EF4-FFF2-40B4-BE49-F238E27FC236}">
                <a16:creationId xmlns:a16="http://schemas.microsoft.com/office/drawing/2014/main" id="{2A16C77E-E676-BAAC-AE08-218ECBAFF6E5}"/>
              </a:ext>
            </a:extLst>
          </p:cNvPr>
          <p:cNvSpPr txBox="1">
            <a:spLocks/>
          </p:cNvSpPr>
          <p:nvPr/>
        </p:nvSpPr>
        <p:spPr>
          <a:xfrm>
            <a:off x="107504" y="764704"/>
            <a:ext cx="2808312" cy="423664"/>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algn="just"/>
            <a:r>
              <a:rPr lang="en-US" sz="2000" b="1" dirty="0">
                <a:latin typeface="Tahoma" panose="020B0604030504040204" pitchFamily="34" charset="0"/>
                <a:ea typeface="Tahoma" panose="020B0604030504040204" pitchFamily="34" charset="0"/>
                <a:cs typeface="Tahoma" panose="020B0604030504040204" pitchFamily="34" charset="0"/>
              </a:rPr>
              <a:t>2. Literature Review</a:t>
            </a:r>
          </a:p>
        </p:txBody>
      </p:sp>
    </p:spTree>
    <p:extLst>
      <p:ext uri="{BB962C8B-B14F-4D97-AF65-F5344CB8AC3E}">
        <p14:creationId xmlns:p14="http://schemas.microsoft.com/office/powerpoint/2010/main" val="1637116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4F9B0-2C31-A4FA-49AA-17F21414D23E}"/>
            </a:ext>
          </a:extLst>
        </p:cNvPr>
        <p:cNvGrpSpPr/>
        <p:nvPr/>
      </p:nvGrpSpPr>
      <p:grpSpPr>
        <a:xfrm>
          <a:off x="0" y="0"/>
          <a:ext cx="0" cy="0"/>
          <a:chOff x="0" y="0"/>
          <a:chExt cx="0" cy="0"/>
        </a:xfrm>
      </p:grpSpPr>
      <p:sp>
        <p:nvSpPr>
          <p:cNvPr id="4" name="제목 1">
            <a:extLst>
              <a:ext uri="{FF2B5EF4-FFF2-40B4-BE49-F238E27FC236}">
                <a16:creationId xmlns:a16="http://schemas.microsoft.com/office/drawing/2014/main" id="{8823A89E-5443-A31B-6198-06C11662F8AD}"/>
              </a:ext>
            </a:extLst>
          </p:cNvPr>
          <p:cNvSpPr txBox="1">
            <a:spLocks/>
          </p:cNvSpPr>
          <p:nvPr/>
        </p:nvSpPr>
        <p:spPr>
          <a:xfrm>
            <a:off x="107504" y="764704"/>
            <a:ext cx="2808312" cy="423664"/>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algn="just"/>
            <a:r>
              <a:rPr lang="en-US" sz="2000" b="1" dirty="0">
                <a:latin typeface="Tahoma" panose="020B0604030504040204" pitchFamily="34" charset="0"/>
                <a:ea typeface="Tahoma" panose="020B0604030504040204" pitchFamily="34" charset="0"/>
                <a:cs typeface="Tahoma" panose="020B0604030504040204" pitchFamily="34" charset="0"/>
              </a:rPr>
              <a:t>2. Literature Review</a:t>
            </a:r>
          </a:p>
        </p:txBody>
      </p:sp>
      <p:sp>
        <p:nvSpPr>
          <p:cNvPr id="5" name="제목 1">
            <a:extLst>
              <a:ext uri="{FF2B5EF4-FFF2-40B4-BE49-F238E27FC236}">
                <a16:creationId xmlns:a16="http://schemas.microsoft.com/office/drawing/2014/main" id="{46B50DEB-0146-3934-1DDF-033A9BB4E5C2}"/>
              </a:ext>
            </a:extLst>
          </p:cNvPr>
          <p:cNvSpPr txBox="1">
            <a:spLocks/>
          </p:cNvSpPr>
          <p:nvPr/>
        </p:nvSpPr>
        <p:spPr>
          <a:xfrm>
            <a:off x="587642" y="1592796"/>
            <a:ext cx="7968716" cy="4500500"/>
          </a:xfrm>
          <a:prstGeom prst="rect">
            <a:avLst/>
          </a:prstGeom>
        </p:spPr>
        <p:txBody>
          <a:bodyPr/>
          <a:lstStyle>
            <a:lvl1pPr algn="ctr" rtl="0" fontAlgn="base" latinLnBrk="1">
              <a:spcBef>
                <a:spcPct val="0"/>
              </a:spcBef>
              <a:spcAft>
                <a:spcPct val="0"/>
              </a:spcAft>
              <a:defRPr kumimoji="1" sz="4400" kern="12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ctr"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a:lstStyle>
          <a:p>
            <a:pPr marL="285750" indent="-285750" algn="just">
              <a:buFont typeface="Wingdings" panose="05000000000000000000" pitchFamily="2" charset="2"/>
              <a:buChar char="§"/>
            </a:pPr>
            <a:r>
              <a:rPr lang="en-US" altLang="ko-KR" sz="1600" b="1" u="sng" dirty="0">
                <a:latin typeface="Tahoma" panose="020B0604030504040204" pitchFamily="34" charset="0"/>
                <a:ea typeface="Tahoma" panose="020B0604030504040204" pitchFamily="34" charset="0"/>
                <a:cs typeface="Tahoma" panose="020B0604030504040204" pitchFamily="34" charset="0"/>
              </a:rPr>
              <a:t>Text-based credit modeling </a:t>
            </a:r>
            <a:r>
              <a:rPr lang="en-US" altLang="ko-KR" sz="1600" b="1" dirty="0">
                <a:latin typeface="Tahoma" panose="020B0604030504040204" pitchFamily="34" charset="0"/>
                <a:ea typeface="Tahoma" panose="020B0604030504040204" pitchFamily="34" charset="0"/>
                <a:cs typeface="Tahoma" panose="020B0604030504040204" pitchFamily="34" charset="0"/>
              </a:rPr>
              <a:t>(Focus on corporate disclosure)</a:t>
            </a:r>
          </a:p>
          <a:p>
            <a:pPr algn="just"/>
            <a:endParaRPr lang="en-US" altLang="ko-KR" sz="1600" dirty="0">
              <a:latin typeface="Tahoma" panose="020B0604030504040204" pitchFamily="34" charset="0"/>
              <a:ea typeface="Tahoma" panose="020B0604030504040204" pitchFamily="34" charset="0"/>
              <a:cs typeface="Tahoma" panose="020B0604030504040204" pitchFamily="34" charset="0"/>
            </a:endParaRPr>
          </a:p>
          <a:p>
            <a:pPr marL="742950" lvl="1" indent="-285750" algn="just">
              <a:buFont typeface="Wingdings" panose="05000000000000000000" pitchFamily="2" charset="2"/>
              <a:buChar char="ü"/>
            </a:pPr>
            <a:r>
              <a:rPr lang="en-US" altLang="ko-KR" sz="1600" dirty="0">
                <a:latin typeface="Tahoma" panose="020B0604030504040204" pitchFamily="34" charset="0"/>
                <a:ea typeface="Tahoma" panose="020B0604030504040204" pitchFamily="34" charset="0"/>
                <a:cs typeface="Tahoma" panose="020B0604030504040204" pitchFamily="34" charset="0"/>
              </a:rPr>
              <a:t>Mai et al. (2019): Embed MDA data and utilize word2vec for the embedding.</a:t>
            </a:r>
          </a:p>
          <a:p>
            <a:pPr marL="742950" lvl="1" indent="-285750" algn="just">
              <a:buFont typeface="Wingdings" panose="05000000000000000000" pitchFamily="2" charset="2"/>
              <a:buChar char="ü"/>
            </a:pPr>
            <a:endParaRPr lang="en-US" altLang="ko-KR" sz="1600" dirty="0">
              <a:latin typeface="Tahoma" panose="020B0604030504040204" pitchFamily="34" charset="0"/>
              <a:ea typeface="Tahoma" panose="020B0604030504040204" pitchFamily="34" charset="0"/>
              <a:cs typeface="Tahoma" panose="020B0604030504040204" pitchFamily="34" charset="0"/>
            </a:endParaRPr>
          </a:p>
          <a:p>
            <a:pPr marL="742950" lvl="1" indent="-285750" algn="just">
              <a:buFont typeface="Wingdings" panose="05000000000000000000" pitchFamily="2" charset="2"/>
              <a:buChar char="ü"/>
            </a:pPr>
            <a:r>
              <a:rPr lang="en-US" altLang="ko-KR" sz="1600" dirty="0">
                <a:latin typeface="Tahoma" panose="020B0604030504040204" pitchFamily="34" charset="0"/>
                <a:ea typeface="Tahoma" panose="020B0604030504040204" pitchFamily="34" charset="0"/>
                <a:cs typeface="Tahoma" panose="020B0604030504040204" pitchFamily="34" charset="0"/>
              </a:rPr>
              <a:t>Chen et al. (2023): Utilize the characteristics of 10-K text as variables (frequency of specific words, file size, and the number of sentences)</a:t>
            </a:r>
          </a:p>
          <a:p>
            <a:pPr marL="742950" lvl="1" indent="-285750" algn="just">
              <a:buFont typeface="Wingdings" panose="05000000000000000000" pitchFamily="2" charset="2"/>
              <a:buChar char="ü"/>
            </a:pPr>
            <a:endParaRPr lang="en-US" altLang="ko-KR" sz="1600" dirty="0">
              <a:latin typeface="Tahoma" panose="020B0604030504040204" pitchFamily="34" charset="0"/>
              <a:ea typeface="Tahoma" panose="020B0604030504040204" pitchFamily="34" charset="0"/>
              <a:cs typeface="Tahoma" panose="020B0604030504040204" pitchFamily="34" charset="0"/>
            </a:endParaRPr>
          </a:p>
          <a:p>
            <a:pPr marL="742950" lvl="1" indent="-285750" algn="just">
              <a:buFont typeface="Wingdings" panose="05000000000000000000" pitchFamily="2" charset="2"/>
              <a:buChar char="ü"/>
            </a:pPr>
            <a:r>
              <a:rPr lang="en-US" altLang="ko-KR" sz="1600" dirty="0">
                <a:latin typeface="Tahoma" panose="020B0604030504040204" pitchFamily="34" charset="0"/>
                <a:ea typeface="Tahoma" panose="020B0604030504040204" pitchFamily="34" charset="0"/>
                <a:cs typeface="Tahoma" panose="020B0604030504040204" pitchFamily="34" charset="0"/>
              </a:rPr>
              <a:t>Kim et al. (2023): BERT to extract sentiment</a:t>
            </a:r>
          </a:p>
          <a:p>
            <a:pPr marL="285750" indent="-285750" algn="just">
              <a:buFont typeface="Wingdings" panose="05000000000000000000" pitchFamily="2" charset="2"/>
              <a:buChar char="ü"/>
            </a:pPr>
            <a:endParaRPr lang="en-US" altLang="ko-KR" sz="1600" dirty="0">
              <a:latin typeface="Tahoma" panose="020B0604030504040204" pitchFamily="34" charset="0"/>
              <a:ea typeface="Tahoma" panose="020B0604030504040204" pitchFamily="34" charset="0"/>
              <a:cs typeface="Tahoma" panose="020B0604030504040204" pitchFamily="34" charset="0"/>
            </a:endParaRPr>
          </a:p>
          <a:p>
            <a:pPr algn="just"/>
            <a:endParaRPr lang="en-US" altLang="ko-KR" sz="1600"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Wingdings" panose="05000000000000000000" pitchFamily="2" charset="2"/>
              <a:buChar char="ü"/>
            </a:pPr>
            <a:r>
              <a:rPr lang="en-US" altLang="ko-KR" sz="1600" dirty="0">
                <a:latin typeface="Tahoma" panose="020B0604030504040204" pitchFamily="34" charset="0"/>
                <a:ea typeface="Tahoma" panose="020B0604030504040204" pitchFamily="34" charset="0"/>
                <a:cs typeface="Tahoma" panose="020B0604030504040204" pitchFamily="34" charset="0"/>
              </a:rPr>
              <a:t>These studies, however, are based </a:t>
            </a:r>
            <a:r>
              <a:rPr lang="en-US" altLang="ko-KR" sz="1600" b="1" dirty="0">
                <a:latin typeface="Tahoma" panose="020B0604030504040204" pitchFamily="34" charset="0"/>
                <a:ea typeface="Tahoma" panose="020B0604030504040204" pitchFamily="34" charset="0"/>
                <a:cs typeface="Tahoma" panose="020B0604030504040204" pitchFamily="34" charset="0"/>
              </a:rPr>
              <a:t>on only a portion of the information</a:t>
            </a:r>
            <a:r>
              <a:rPr lang="en-US" altLang="ko-KR" sz="1600" dirty="0">
                <a:latin typeface="Tahoma" panose="020B0604030504040204" pitchFamily="34" charset="0"/>
                <a:ea typeface="Tahoma" panose="020B0604030504040204" pitchFamily="34" charset="0"/>
                <a:cs typeface="Tahoma" panose="020B0604030504040204" pitchFamily="34" charset="0"/>
              </a:rPr>
              <a:t> contained in text data (e.g., sentiment analysis) and fail to fully incorporate the specific circumstances of individual companies into the predictions.</a:t>
            </a:r>
          </a:p>
          <a:p>
            <a:pPr marL="285750" indent="-285750" algn="just">
              <a:buFont typeface="Wingdings" panose="05000000000000000000" pitchFamily="2" charset="2"/>
              <a:buChar char="ü"/>
            </a:pPr>
            <a:endParaRPr lang="en-US" altLang="ko-KR" sz="1600"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Wingdings" panose="05000000000000000000" pitchFamily="2" charset="2"/>
              <a:buChar char="ü"/>
            </a:pPr>
            <a:r>
              <a:rPr lang="en-US" altLang="ko-KR" sz="1600" dirty="0">
                <a:latin typeface="Tahoma" panose="020B0604030504040204" pitchFamily="34" charset="0"/>
                <a:ea typeface="Tahoma" panose="020B0604030504040204" pitchFamily="34" charset="0"/>
                <a:cs typeface="Tahoma" panose="020B0604030504040204" pitchFamily="34" charset="0"/>
              </a:rPr>
              <a:t>Moreover, the studies neither address the </a:t>
            </a:r>
            <a:r>
              <a:rPr lang="en-US" altLang="ko-KR" sz="1600" b="1" dirty="0">
                <a:latin typeface="Tahoma" panose="020B0604030504040204" pitchFamily="34" charset="0"/>
                <a:ea typeface="Tahoma" panose="020B0604030504040204" pitchFamily="34" charset="0"/>
                <a:cs typeface="Tahoma" panose="020B0604030504040204" pitchFamily="34" charset="0"/>
              </a:rPr>
              <a:t>issue of data imbalance</a:t>
            </a:r>
            <a:r>
              <a:rPr lang="en-US" altLang="ko-KR" sz="1600" dirty="0">
                <a:latin typeface="Tahoma" panose="020B0604030504040204" pitchFamily="34" charset="0"/>
                <a:ea typeface="Tahoma" panose="020B0604030504040204" pitchFamily="34" charset="0"/>
                <a:cs typeface="Tahoma" panose="020B0604030504040204" pitchFamily="34" charset="0"/>
              </a:rPr>
              <a:t> nor clearly articulate the </a:t>
            </a:r>
            <a:r>
              <a:rPr lang="en-US" altLang="ko-KR" sz="1600" b="1" dirty="0">
                <a:latin typeface="Tahoma" panose="020B0604030504040204" pitchFamily="34" charset="0"/>
                <a:ea typeface="Tahoma" panose="020B0604030504040204" pitchFamily="34" charset="0"/>
                <a:cs typeface="Tahoma" panose="020B0604030504040204" pitchFamily="34" charset="0"/>
              </a:rPr>
              <a:t>value of multimodal models </a:t>
            </a:r>
            <a:r>
              <a:rPr lang="en-US" altLang="ko-KR" sz="1600" dirty="0">
                <a:latin typeface="Tahoma" panose="020B0604030504040204" pitchFamily="34" charset="0"/>
                <a:ea typeface="Tahoma" panose="020B0604030504040204" pitchFamily="34" charset="0"/>
                <a:cs typeface="Tahoma" panose="020B0604030504040204" pitchFamily="34" charset="0"/>
              </a:rPr>
              <a:t>that leverage text data in the prediction process.</a:t>
            </a:r>
          </a:p>
          <a:p>
            <a:pPr algn="just"/>
            <a:endParaRPr lang="en-US" altLang="ko-KR"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43555466"/>
      </p:ext>
    </p:extLst>
  </p:cSld>
  <p:clrMapOvr>
    <a:masterClrMapping/>
  </p:clrMapOvr>
</p:sld>
</file>

<file path=ppt/theme/theme1.xml><?xml version="1.0" encoding="utf-8"?>
<a:theme xmlns:a="http://schemas.openxmlformats.org/drawingml/2006/main" name="기본 디자인">
  <a:themeElements>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905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15374</TotalTime>
  <Words>4231</Words>
  <Application>Microsoft Office PowerPoint</Application>
  <PresentationFormat>화면 슬라이드 쇼(4:3)</PresentationFormat>
  <Paragraphs>496</Paragraphs>
  <Slides>33</Slides>
  <Notes>31</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33</vt:i4>
      </vt:variant>
    </vt:vector>
  </HeadingPairs>
  <TitlesOfParts>
    <vt:vector size="40" baseType="lpstr">
      <vt:lpstr>굴림</vt:lpstr>
      <vt:lpstr>맑은 고딕</vt:lpstr>
      <vt:lpstr>Arial</vt:lpstr>
      <vt:lpstr>Cambria Math</vt:lpstr>
      <vt:lpstr>Tahoma</vt:lpstr>
      <vt:lpstr>Wingdings</vt:lpstr>
      <vt:lpstr>기본 디자인</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MyungDols_Style</dc:creator>
  <cp:lastModifiedBy>문성주</cp:lastModifiedBy>
  <cp:revision>182</cp:revision>
  <dcterms:created xsi:type="dcterms:W3CDTF">2006-12-28T02:39:36Z</dcterms:created>
  <dcterms:modified xsi:type="dcterms:W3CDTF">2024-11-27T10:27:13Z</dcterms:modified>
</cp:coreProperties>
</file>