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495" r:id="rId2"/>
    <p:sldId id="497" r:id="rId3"/>
    <p:sldId id="498" r:id="rId4"/>
    <p:sldId id="499" r:id="rId5"/>
    <p:sldId id="500" r:id="rId6"/>
    <p:sldId id="501" r:id="rId7"/>
    <p:sldId id="505" r:id="rId8"/>
    <p:sldId id="506" r:id="rId9"/>
    <p:sldId id="510" r:id="rId10"/>
    <p:sldId id="511" r:id="rId11"/>
    <p:sldId id="507" r:id="rId12"/>
    <p:sldId id="512" r:id="rId13"/>
    <p:sldId id="513" r:id="rId14"/>
    <p:sldId id="508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A31DB098-929E-4DED-979D-5EC424832862}">
          <p14:sldIdLst>
            <p14:sldId id="495"/>
            <p14:sldId id="497"/>
            <p14:sldId id="498"/>
            <p14:sldId id="499"/>
            <p14:sldId id="500"/>
            <p14:sldId id="501"/>
          </p14:sldIdLst>
        </p14:section>
        <p14:section name="제목 없는 구역" id="{6998D9FE-A3FF-4B5B-A661-09EC9CDBE103}">
          <p14:sldIdLst>
            <p14:sldId id="505"/>
            <p14:sldId id="506"/>
            <p14:sldId id="510"/>
            <p14:sldId id="511"/>
            <p14:sldId id="507"/>
            <p14:sldId id="512"/>
            <p14:sldId id="513"/>
            <p14:sldId id="5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4E7EC5-AF01-76EC-A518-0F10861EF257}" name="NamShuri" initials="N" userId="S::hjnam@pusan.ac.kr::c79da5f5-f3eb-4de2-970d-91da7c27aed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333399"/>
    <a:srgbClr val="3333CC"/>
    <a:srgbClr val="996633"/>
    <a:srgbClr val="FF9900"/>
    <a:srgbClr val="0000CC"/>
    <a:srgbClr val="0000F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2" autoAdjust="0"/>
    <p:restoredTop sz="85513" autoAdjust="0"/>
  </p:normalViewPr>
  <p:slideViewPr>
    <p:cSldViewPr snapToGrid="0">
      <p:cViewPr varScale="1">
        <p:scale>
          <a:sx n="98" d="100"/>
          <a:sy n="98" d="100"/>
        </p:scale>
        <p:origin x="7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D733C-DDEB-4C99-B69C-1C691F4040D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648D5-0DD6-42F0-A213-9F9E260AC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99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5A0C1-9B8E-3CFE-D4DA-50C58C606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2B07A91-6F8F-387F-ED4B-C4925EDE9E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61AA5FA-8449-0AFF-6CE5-6271F53B1B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B421162-9044-1CDA-D223-7E2F4D720F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648D5-0DD6-42F0-A213-9F9E260AC1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B2BBC-BF6A-BD7A-43AE-8B793AE22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AFB648B-400E-C800-7EDA-F48D679D3A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2CD1FE1-CD73-7B7C-3A32-D6E5AA855B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59DB77-A8B9-F522-875F-0B7949859F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648D5-0DD6-42F0-A213-9F9E260AC1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40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9D2FD-937F-1D21-0BC7-93AC3E145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D351D80-84C3-B24D-6651-806237DEF8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D7E7F58-4425-26BC-12CB-2DFF33479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850980-F7F2-7612-44A9-89E5013F9F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648D5-0DD6-42F0-A213-9F9E260AC1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91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9F6E9-F447-6E2D-1089-6A765DE10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1659C26-FE0B-C7A1-B443-1EFEE99F50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A60AD6F-BBFE-756E-04BB-9407612C0B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3CFDDF4-ECB3-B5DF-33F6-A1E3B6286C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648D5-0DD6-42F0-A213-9F9E260AC1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0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07727-127A-F865-1604-5FDD9EF69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63CF8E6-803B-2350-063D-9493672551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1E5A251-7468-EC04-20BC-F15A8AFBBB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8F1FDC2-E8CF-CF18-3EFE-78164B6F9B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648D5-0DD6-42F0-A213-9F9E260AC1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58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538B0-4F1A-52FB-766E-2ED63009D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80C7431-D265-21D7-B170-D8A5401574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D4FCA82-13FE-A209-340B-2754876768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2BCD45E-DF98-5E8A-A1F4-AB7A48F941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648D5-0DD6-42F0-A213-9F9E260AC1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69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22B34-E92D-8B1C-F403-7E26DE231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938216E-EBEE-F30D-50E0-AC612A7F3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40DA85A-6562-0817-0F76-BBB0BC3945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2D2313F-53CC-2B8A-B397-43A1C456E3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648D5-0DD6-42F0-A213-9F9E260AC1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39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A5482-DE3D-A60A-C3F5-B4326BA0A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0E49DFF-40B7-33E6-D8A5-6CB30DCAA9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4D4A612-0E4D-B744-59EE-75A0332919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46F8EB7-9D71-8A3C-D1D4-E83742C832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648D5-0DD6-42F0-A213-9F9E260AC1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47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359BC-0821-ED96-0661-08E242204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9125343-0FAC-1F2C-1C1F-78B246CAD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6CE1DD7-4ECD-60D9-E2D7-F0B7986226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9D4E294-EB2A-CDF1-E276-56E7D60B53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648D5-0DD6-42F0-A213-9F9E260AC1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24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483F2-8BFF-E286-D6F6-6B2E5F96D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77CD027-800A-D0AB-ABFA-DF0907EE82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CCBE6FD-B1AC-F3B7-61EA-8688A29909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733EC27-2722-A006-E5CB-415E1F978E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648D5-0DD6-42F0-A213-9F9E260AC1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81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21316-BE85-59A1-03BC-1E63C33D8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CA22A85-76C4-7655-865C-3F5A6B70F2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225D4DA-F21C-8F33-4FF5-A5882D230D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5F19E59-DABA-8469-F8F4-3A12A6C5BE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648D5-0DD6-42F0-A213-9F9E260AC1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62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E72FA-7665-86C1-992B-96112AB9D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1ACDE93-0950-242B-A003-4EF8F98B47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E6C8B76-BC06-FE75-C86D-C93209F42A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4894F23-AA0B-2DF8-C18D-B4B9F3E302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648D5-0DD6-42F0-A213-9F9E260AC1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28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4E0F2-4F65-07BB-B895-9EEE71955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F03540E-91E6-3B66-7033-50F8769AF1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666E2D3-0475-E826-7F56-BFAE00200E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75EC5FB-90B4-24CA-410B-342C032E33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648D5-0DD6-42F0-A213-9F9E260AC1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38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ECE62-1373-DDA0-C371-A1E4FD303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26F52DB-ADEC-FE2B-26E3-F97D60965F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C9FD1C3-3A60-EACC-6826-0AA79CA32D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3E1286A-690E-A21F-A56B-AFAB4062FA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648D5-0DD6-42F0-A213-9F9E260AC1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7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35EED6-737F-B276-E145-6967AF98D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16FAE37-1D01-9445-C183-A953E86E7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14608BA-5EA7-C2CD-7D0B-35758BF21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94AA-59BC-469D-B170-88C8B44C4BB0}" type="datetime1">
              <a:rPr lang="en-US" smtClean="0"/>
              <a:t>11/28/2024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5B1C0DC-F8F3-ADA2-7276-C8D58C184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EF2B287-6680-474B-BB3F-C0903EC33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EDD0-F0FC-41E5-9AB2-8DACA36BF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6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0FB32A-C228-3407-D6D8-BFA4FCAF4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9791E36-2C41-EBE2-4539-0DFA85D43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99683D4-A49A-4B3B-65A9-443F2D34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2DE4-5004-440D-BECB-E9480FDCBA2C}" type="datetime1">
              <a:rPr lang="en-US" smtClean="0"/>
              <a:t>11/28/2024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0243FF7-17C3-5DCD-7AF9-22177E985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266DA0E-ECEC-E4E1-D2B2-CD5CCD88D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EDD0-F0FC-41E5-9AB2-8DACA36BF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AE0BE76-8BA8-B170-FD45-D77B92CB60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C95F697-A710-1031-3C42-656D2711F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00553F1-9E60-4DE2-E2E9-DBF2CAEB8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C42B-4B7C-4BD1-9569-72AF8D9ECD9B}" type="datetime1">
              <a:rPr lang="en-US" smtClean="0"/>
              <a:t>11/28/2024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6C36E5-09C4-0115-56ED-A2AFB527C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1D84D11-12A9-4921-921F-52765809B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EDD0-F0FC-41E5-9AB2-8DACA36BF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394DCC-765F-874F-1565-D53584887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55521DC-97FB-973D-832C-83827DB3F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4B5F943-164D-095F-7C09-BBACB75FD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5004-B01D-4345-AD24-707BFBE9D4B9}" type="datetime1">
              <a:rPr lang="en-US" smtClean="0"/>
              <a:t>11/28/2024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B8F11BB-B69E-F907-071A-284F069E1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0B9895-D19F-EFD8-5DD2-D892E2111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EDD0-F0FC-41E5-9AB2-8DACA36BF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1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B9EC46-0D13-D766-372D-5BBE55ABA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5F54E4-EA07-F010-34F4-8EA3929AF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BDB44E0-DBF3-58E0-08A0-488E63B77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8290-69BC-4225-B035-FCB5CBB95158}" type="datetime1">
              <a:rPr lang="en-US" smtClean="0"/>
              <a:t>11/28/2024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015937-6138-553C-B570-F9568CD3E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E061BE-2319-3894-1831-36B44759B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EDD0-F0FC-41E5-9AB2-8DACA36BF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62D5D2-1297-DA59-67E5-E62464356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D5EA5E2-2A58-0465-47EC-9BE4E05BFB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D5CD4C1-56B6-490D-9841-4F0261900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36D5051-D69B-E147-6083-6DB5E3952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4EA6-8B17-4516-BD5A-79B036A3B95A}" type="datetime1">
              <a:rPr lang="en-US" smtClean="0"/>
              <a:t>11/28/2024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B1B26B2-A9EF-FA11-D4C5-62E6EDC3F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CED4802-68F0-56E2-D3B5-6B321F38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EDD0-F0FC-41E5-9AB2-8DACA36BF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0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F1657E-7C0C-C495-8BED-4F1BBF155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F2D44E6-76DB-9EB6-FE05-2F3D9465C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DB0ABD0-07B0-9306-1D76-5D13DC34C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C641A95-5F7F-F432-B92F-E3AD7B28A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E83EEC2-E112-27D6-4062-E93F417A04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06434B8-ACEF-0437-D7D1-880C4146D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52F9-016E-4622-8F1E-261448EB679B}" type="datetime1">
              <a:rPr lang="en-US" smtClean="0"/>
              <a:t>11/28/2024</a:t>
            </a:fld>
            <a:endParaRPr 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4FA1B73-A4F8-F410-6EDA-2EE8CEF68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78E19DB-8874-7D2C-450E-7E20F1230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EDD0-F0FC-41E5-9AB2-8DACA36BF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96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FF367D-7A71-9F0B-FD52-C5207E475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7F26E85-8246-AC43-B9E2-31CFCC857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3E2A-78FA-4AAA-A5CB-FF5B311E9B15}" type="datetime1">
              <a:rPr lang="en-US" smtClean="0"/>
              <a:t>11/28/2024</a:t>
            </a:fld>
            <a:endParaRPr 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A27FA8D-DF20-2720-6F8E-536AE0171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393E6FE-BE0B-C325-90CD-26FEFF326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EDD0-F0FC-41E5-9AB2-8DACA36BF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7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47A1426-F7AA-0EBA-3C0D-F695CF89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2370-7333-4F42-A86B-79422B682CD4}" type="datetime1">
              <a:rPr lang="en-US" smtClean="0"/>
              <a:t>11/28/2024</a:t>
            </a:fld>
            <a:endParaRPr 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29C820A-EFC4-E882-8E17-35A76D4F9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45F4237-CC96-C973-2422-02FFA8116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EDD0-F0FC-41E5-9AB2-8DACA36BF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535A4B-84A8-BF19-E23F-1F876B5DF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959C57-F25B-9B48-D72C-238D1D23D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A03D920-1943-7FF3-8766-B474EF80E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441270D-727F-AA3C-0DF2-D41F7C5D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7524-AA07-4095-B0DE-F7BE61CABD08}" type="datetime1">
              <a:rPr lang="en-US" smtClean="0"/>
              <a:t>11/28/2024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B151278-4BC8-01FD-1FF9-E25EBA52C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4DD2EF2-FBEC-D886-99D1-6D5FCB6E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EDD0-F0FC-41E5-9AB2-8DACA36BF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2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8578F9-1D81-802A-871C-D651689D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DC51FBE-01AB-CDF3-5731-58DA92C0B1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0047BB6-F122-F83C-AD7F-5E5D93721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25D26A7-5EC0-43B5-39D0-3072B511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E292-D599-4F44-ADA9-1D572D041028}" type="datetime1">
              <a:rPr lang="en-US" smtClean="0"/>
              <a:t>11/28/2024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DC4043-CCD8-1851-F118-3C6B9B067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D8862FA-1275-56B0-504D-ADEEC6621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EDD0-F0FC-41E5-9AB2-8DACA36BF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2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258913A-A3FC-67C6-307D-B4B04EBE8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BB7237F-5D60-5E40-3DEA-1F9D941AB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B8CFBB3-71B8-194B-C6FB-ADF5EBADE8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95DBE-7177-4D14-B14E-B7990C9D9DAB}" type="datetime1">
              <a:rPr lang="en-US" smtClean="0"/>
              <a:t>11/28/2024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F7D5FA-37F1-6AF6-ACB7-19FC2A816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9ECB2-77BC-F7C4-B095-187B948E5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4EDD0-F0FC-41E5-9AB2-8DACA36BF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1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ata.imf.org/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data.imf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6AA797-C6EB-F789-A200-D388FA342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D0AA17CF-7802-FA13-B53C-6BC4942E923F}"/>
              </a:ext>
            </a:extLst>
          </p:cNvPr>
          <p:cNvSpPr txBox="1">
            <a:spLocks/>
          </p:cNvSpPr>
          <p:nvPr/>
        </p:nvSpPr>
        <p:spPr>
          <a:xfrm>
            <a:off x="4210258" y="2017706"/>
            <a:ext cx="7737231" cy="12101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800"/>
              </a:spcAft>
            </a:pPr>
            <a:r>
              <a:rPr lang="en-US" altLang="ko-KR" sz="3700" b="1" kern="1200" dirty="0">
                <a:solidFill>
                  <a:srgbClr val="00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DLaM Display" panose="020F0502020204030204" pitchFamily="2" charset="0"/>
              </a:rPr>
              <a:t>Digital trade and financial development </a:t>
            </a:r>
          </a:p>
          <a:p>
            <a:pPr algn="ctr">
              <a:spcAft>
                <a:spcPts val="800"/>
              </a:spcAft>
            </a:pPr>
            <a:r>
              <a:rPr lang="en-US" altLang="ko-KR" sz="3700" b="1" kern="1200" dirty="0">
                <a:solidFill>
                  <a:srgbClr val="00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DLaM Display" panose="020F0502020204030204" pitchFamily="2" charset="0"/>
              </a:rPr>
              <a:t>in European transition economies</a:t>
            </a:r>
          </a:p>
        </p:txBody>
      </p:sp>
      <p:sp>
        <p:nvSpPr>
          <p:cNvPr id="6" name="부제목 2">
            <a:extLst>
              <a:ext uri="{FF2B5EF4-FFF2-40B4-BE49-F238E27FC236}">
                <a16:creationId xmlns:a16="http://schemas.microsoft.com/office/drawing/2014/main" id="{E13A53E4-9E53-4B61-9B6E-DA77C8ECE233}"/>
              </a:ext>
            </a:extLst>
          </p:cNvPr>
          <p:cNvSpPr txBox="1">
            <a:spLocks/>
          </p:cNvSpPr>
          <p:nvPr/>
        </p:nvSpPr>
        <p:spPr>
          <a:xfrm>
            <a:off x="6641516" y="4430488"/>
            <a:ext cx="3025303" cy="940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100" b="1" dirty="0">
                <a:solidFill>
                  <a:srgbClr val="003399"/>
                </a:solidFill>
                <a:latin typeface="Cambria" panose="02040503050406030204" pitchFamily="18" charset="0"/>
                <a:ea typeface="Cambria" panose="02040503050406030204" pitchFamily="18" charset="0"/>
                <a:cs typeface="ADLaM Display" panose="020F0502020204030204" pitchFamily="2" charset="0"/>
              </a:rPr>
              <a:t>Hyun-Jung Nam  </a:t>
            </a:r>
          </a:p>
          <a:p>
            <a:pPr marL="0" indent="0" algn="ctr">
              <a:buNone/>
            </a:pPr>
            <a:r>
              <a:rPr lang="en-US" sz="3100" b="1" dirty="0" err="1">
                <a:solidFill>
                  <a:srgbClr val="003399"/>
                </a:solidFill>
                <a:latin typeface="Cambria" panose="02040503050406030204" pitchFamily="18" charset="0"/>
                <a:ea typeface="Cambria" panose="02040503050406030204" pitchFamily="18" charset="0"/>
                <a:cs typeface="ADLaM Display" panose="020F0502020204030204" pitchFamily="2" charset="0"/>
              </a:rPr>
              <a:t>Doojin</a:t>
            </a:r>
            <a:r>
              <a:rPr lang="en-US" sz="3100" b="1" dirty="0">
                <a:solidFill>
                  <a:srgbClr val="003399"/>
                </a:solidFill>
                <a:latin typeface="Cambria" panose="02040503050406030204" pitchFamily="18" charset="0"/>
                <a:ea typeface="Cambria" panose="02040503050406030204" pitchFamily="18" charset="0"/>
                <a:cs typeface="ADLaM Display" panose="020F0502020204030204" pitchFamily="2" charset="0"/>
              </a:rPr>
              <a:t> Ryu 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C54C1F6-63FA-1F70-BF66-3CE62F0A80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l="14687" r="26781"/>
          <a:stretch/>
        </p:blipFill>
        <p:spPr>
          <a:xfrm>
            <a:off x="-17" y="-10147"/>
            <a:ext cx="12188969" cy="6857999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2884DD0-0F5D-CEEB-2BEC-D1B6E13C7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BA4EDD0-F0FC-41E5-9AB2-8DACA36BFE8D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1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EE9C7F-C715-9867-200E-4780DFA2EFF3}"/>
              </a:ext>
            </a:extLst>
          </p:cNvPr>
          <p:cNvSpPr txBox="1"/>
          <p:nvPr/>
        </p:nvSpPr>
        <p:spPr>
          <a:xfrm>
            <a:off x="95744" y="57935"/>
            <a:ext cx="60930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29, 2024 </a:t>
            </a: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34781723-4D88-3022-D856-3763F2A51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6665" y="6443526"/>
            <a:ext cx="2815335" cy="4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6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24DE84-DE8D-96DC-2AA1-ED601E71E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F2E8953-1688-FE33-2548-6BAF725D92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F6C3F6-BFCF-6664-DB46-2D1FBEE6C5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2FEBB90-CD87-F23C-E4BE-6BB597944F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40CE490-6310-D3E5-8D23-FEA1DC24C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8662820-1B20-F2BD-73C5-B52D5421E0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219AAA0A-8F2D-C8CE-10FD-7AE7C5DFC4F7}"/>
              </a:ext>
            </a:extLst>
          </p:cNvPr>
          <p:cNvSpPr txBox="1">
            <a:spLocks/>
          </p:cNvSpPr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800"/>
              </a:spcAft>
            </a:pPr>
            <a:r>
              <a:rPr lang="en-US" altLang="ko-KR" sz="4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European transition economies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3D85BB-F6EC-C3C9-B4A9-60D6B7B90BF6}"/>
              </a:ext>
            </a:extLst>
          </p:cNvPr>
          <p:cNvSpPr txBox="1"/>
          <p:nvPr/>
        </p:nvSpPr>
        <p:spPr>
          <a:xfrm>
            <a:off x="640586" y="763675"/>
            <a:ext cx="2919738" cy="15647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altLang="ko-KR" sz="2000" b="1" dirty="0">
                <a:solidFill>
                  <a:srgbClr val="FFFFFF"/>
                </a:solidFill>
              </a:rPr>
              <a:t>Table 3. Impacts of digital trade on financial institutions and markets: FE model</a:t>
            </a:r>
            <a:endParaRPr lang="ko-KR" altLang="ko-KR" sz="2000" b="1" dirty="0">
              <a:solidFill>
                <a:srgbClr val="FFFFFF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EF3C6A3-C6DE-65D7-A3DF-F29013F2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BA4EDD0-F0FC-41E5-9AB2-8DACA36BFE8D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1EEBC8-1757-96AB-B072-4A69FFB604C6}"/>
              </a:ext>
            </a:extLst>
          </p:cNvPr>
          <p:cNvSpPr txBox="1"/>
          <p:nvPr/>
        </p:nvSpPr>
        <p:spPr>
          <a:xfrm>
            <a:off x="4328274" y="5582453"/>
            <a:ext cx="7645971" cy="855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GB" altLang="ko-KR" sz="1100" i="1" kern="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Notes</a:t>
            </a:r>
            <a:r>
              <a:rPr lang="en-GB" altLang="ko-KR" sz="1100" kern="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. </a:t>
            </a:r>
            <a:r>
              <a:rPr lang="en-GB" altLang="ko-KR" sz="1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</a:rPr>
              <a:t>This table presents the effects of digital trade, including ICT services export (</a:t>
            </a:r>
            <a:r>
              <a:rPr lang="en-GB" altLang="ko-KR" sz="1100" i="1" dirty="0">
                <a:effectLst/>
                <a:latin typeface="Times New Roman" panose="02020603050405020304" pitchFamily="18" charset="0"/>
                <a:ea typeface="굴림체" panose="020B0609000101010101" pitchFamily="49" charset="-127"/>
              </a:rPr>
              <a:t>ICTSE</a:t>
            </a:r>
            <a:r>
              <a:rPr lang="en-GB" altLang="ko-KR" sz="1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</a:rPr>
              <a:t>), ICT goods export (</a:t>
            </a:r>
            <a:r>
              <a:rPr lang="en-GB" altLang="ko-KR" sz="1100" i="1" dirty="0">
                <a:effectLst/>
                <a:latin typeface="Times New Roman" panose="02020603050405020304" pitchFamily="18" charset="0"/>
                <a:ea typeface="굴림체" panose="020B0609000101010101" pitchFamily="49" charset="-127"/>
              </a:rPr>
              <a:t>ICTGE</a:t>
            </a:r>
            <a:r>
              <a:rPr lang="en-GB" altLang="ko-KR" sz="1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</a:rPr>
              <a:t>), ICT goods import (</a:t>
            </a:r>
            <a:r>
              <a:rPr lang="en-GB" altLang="ko-KR" sz="1100" i="1" dirty="0">
                <a:effectLst/>
                <a:latin typeface="Times New Roman" panose="02020603050405020304" pitchFamily="18" charset="0"/>
                <a:ea typeface="굴림체" panose="020B0609000101010101" pitchFamily="49" charset="-127"/>
              </a:rPr>
              <a:t>ICTGI</a:t>
            </a:r>
            <a:r>
              <a:rPr lang="en-GB" altLang="ko-KR" sz="1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</a:rPr>
              <a:t>), and </a:t>
            </a:r>
            <a:r>
              <a:rPr lang="en-US" altLang="ko-KR" sz="11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internet penetration (</a:t>
            </a:r>
            <a:r>
              <a:rPr lang="en-US" altLang="ko-KR" sz="1100" i="1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INT</a:t>
            </a:r>
            <a:r>
              <a:rPr lang="en-US" altLang="ko-KR" sz="11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)</a:t>
            </a:r>
            <a:r>
              <a:rPr lang="en-GB" altLang="ko-KR" sz="1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</a:rPr>
              <a:t> on financial institutions (</a:t>
            </a:r>
            <a:r>
              <a:rPr lang="en-GB" altLang="ko-KR" sz="1100" i="1" dirty="0">
                <a:effectLst/>
                <a:latin typeface="Times New Roman" panose="02020603050405020304" pitchFamily="18" charset="0"/>
                <a:ea typeface="굴림체" panose="020B0609000101010101" pitchFamily="49" charset="-127"/>
              </a:rPr>
              <a:t>FI</a:t>
            </a:r>
            <a:r>
              <a:rPr lang="en-GB" altLang="ko-KR" sz="1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</a:rPr>
              <a:t>) in models (1) to (4) and financial markets (</a:t>
            </a:r>
            <a:r>
              <a:rPr lang="en-GB" altLang="ko-KR" sz="1100" i="1" dirty="0">
                <a:effectLst/>
                <a:latin typeface="Times New Roman" panose="02020603050405020304" pitchFamily="18" charset="0"/>
                <a:ea typeface="굴림체" panose="020B0609000101010101" pitchFamily="49" charset="-127"/>
              </a:rPr>
              <a:t>FM</a:t>
            </a:r>
            <a:r>
              <a:rPr lang="en-GB" altLang="ko-KR" sz="1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</a:rPr>
              <a:t>) in models (5) to (8) using fixed effect (FE) regression. The dependent variable </a:t>
            </a:r>
            <a:r>
              <a:rPr lang="en-GB" altLang="ko-KR" sz="1100" i="1" dirty="0">
                <a:effectLst/>
                <a:latin typeface="Times New Roman" panose="02020603050405020304" pitchFamily="18" charset="0"/>
                <a:ea typeface="굴림체" panose="020B0609000101010101" pitchFamily="49" charset="-127"/>
              </a:rPr>
              <a:t>FI</a:t>
            </a:r>
            <a:r>
              <a:rPr lang="en-GB" altLang="ko-KR" sz="1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</a:rPr>
              <a:t>, measured as the financial institution index, in models (1) to (4) and </a:t>
            </a:r>
            <a:r>
              <a:rPr lang="en-GB" altLang="ko-KR" sz="1100" i="1" dirty="0">
                <a:effectLst/>
                <a:latin typeface="Times New Roman" panose="02020603050405020304" pitchFamily="18" charset="0"/>
                <a:ea typeface="굴림체" panose="020B0609000101010101" pitchFamily="49" charset="-127"/>
              </a:rPr>
              <a:t>FM</a:t>
            </a:r>
            <a:r>
              <a:rPr lang="en-GB" altLang="ko-KR" sz="1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</a:rPr>
              <a:t>, measured as the financial market index, in models (5) to (8). </a:t>
            </a:r>
            <a:endParaRPr lang="ko-KR" altLang="ko-KR" sz="1100" kern="100" dirty="0">
              <a:effectLst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32B62F5-52D3-2C06-20E7-DFF5FA108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7040" y="6379921"/>
            <a:ext cx="2815335" cy="42461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BE92AC1-282C-5679-9EE7-D9DFE2FC8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232" y="442869"/>
            <a:ext cx="786765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60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9DB9A0-E687-9A68-0A62-30BDC9291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DBAE200-052A-E0AC-206E-A48DCE9D25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93B54E-F1BC-6B76-F56D-A50549247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188B54-57DE-4717-296E-15CA66801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1883316-D44E-B296-5CFA-49C58B4CC4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CFE8310-1B3D-135F-CEA0-45B343FD4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945A289A-CECD-DA41-5610-C634E3D7F34D}"/>
              </a:ext>
            </a:extLst>
          </p:cNvPr>
          <p:cNvSpPr txBox="1">
            <a:spLocks/>
          </p:cNvSpPr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800"/>
              </a:spcAft>
            </a:pPr>
            <a:r>
              <a:rPr lang="en-US" altLang="ko-KR" sz="4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European transition economies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3A2E8-A8FB-E11D-B669-F9158D660939}"/>
              </a:ext>
            </a:extLst>
          </p:cNvPr>
          <p:cNvSpPr txBox="1"/>
          <p:nvPr/>
        </p:nvSpPr>
        <p:spPr>
          <a:xfrm>
            <a:off x="640586" y="763675"/>
            <a:ext cx="2919738" cy="15647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ko-KR" sz="2000" b="1" dirty="0">
                <a:solidFill>
                  <a:srgbClr val="FFFFFF"/>
                </a:solidFill>
              </a:rPr>
              <a:t>Key contribution 1 </a:t>
            </a:r>
            <a:endParaRPr lang="ko-KR" altLang="ko-KR" sz="2000" b="1" dirty="0">
              <a:solidFill>
                <a:srgbClr val="FFFFFF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D496D65-2005-978D-73EB-8CE7E52AE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BA4EDD0-F0FC-41E5-9AB2-8DACA36BFE8D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B759FF-857A-2385-1DE5-1A3345EA5B04}"/>
              </a:ext>
            </a:extLst>
          </p:cNvPr>
          <p:cNvSpPr txBox="1"/>
          <p:nvPr/>
        </p:nvSpPr>
        <p:spPr>
          <a:xfrm>
            <a:off x="4601043" y="478712"/>
            <a:ext cx="7103276" cy="5482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latinLnBrk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altLang="ko-KR" b="1" i="1" dirty="0">
                <a:solidFill>
                  <a:srgbClr val="003399"/>
                </a:solidFill>
                <a:latin typeface="Times New Roman" panose="02020603050405020304" pitchFamily="18" charset="0"/>
                <a:ea typeface="맑은 고딕" panose="020B0503020000020004" pitchFamily="50" charset="-127"/>
              </a:rPr>
              <a:t>A</a:t>
            </a:r>
            <a:r>
              <a:rPr lang="en-GB" altLang="ko-KR" sz="1800" b="1" i="1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 significant quadratic relationship between digital trade and financial development. </a:t>
            </a:r>
          </a:p>
          <a:p>
            <a:pPr marL="742950" lvl="1" indent="-285750" algn="just" latinLnBrk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altLang="ko-KR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At lower levels, digital trade fosters financial development; however, as digital trade intensifies, its benefits diminish and can even become detrimental. </a:t>
            </a:r>
          </a:p>
          <a:p>
            <a:pPr marL="742950" lvl="1" indent="-285750" algn="just" latinLnBrk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altLang="ko-KR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The initial positive impact of digital trade on financial markets and institutions aligns with various theoretical foundations, highlighting key benefits such as </a:t>
            </a:r>
            <a:r>
              <a:rPr lang="en-GB" altLang="ko-KR" i="1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increased foreign investment</a:t>
            </a:r>
            <a:r>
              <a:rPr lang="en-GB" altLang="ko-KR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, </a:t>
            </a:r>
            <a:r>
              <a:rPr lang="en-GB" altLang="ko-KR" i="1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broader access to financial services</a:t>
            </a:r>
            <a:r>
              <a:rPr lang="en-GB" altLang="ko-KR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, and </a:t>
            </a:r>
            <a:r>
              <a:rPr lang="en-GB" altLang="ko-KR" i="1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enhanced efficiency in financial transactions</a:t>
            </a:r>
            <a:r>
              <a:rPr lang="en-GB" altLang="ko-KR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.</a:t>
            </a:r>
          </a:p>
          <a:p>
            <a:pPr marL="742950" lvl="1" indent="-285750" algn="just" latinLnBrk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altLang="ko-KR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However, at more advanced levels of digital trade, negative effects emerge, primarily due to </a:t>
            </a:r>
            <a:r>
              <a:rPr lang="en-GB" altLang="ko-KR" i="1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increased reliance on foreign capital</a:t>
            </a:r>
            <a:r>
              <a:rPr lang="en-GB" altLang="ko-KR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, </a:t>
            </a:r>
            <a:r>
              <a:rPr lang="en-GB" altLang="ko-KR" i="1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currency volatility</a:t>
            </a:r>
            <a:r>
              <a:rPr lang="en-GB" altLang="ko-KR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, and </a:t>
            </a:r>
            <a:r>
              <a:rPr lang="en-GB" altLang="ko-KR" i="1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strain on financial systems</a:t>
            </a:r>
            <a:r>
              <a:rPr lang="en-GB" altLang="ko-KR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. </a:t>
            </a:r>
          </a:p>
          <a:p>
            <a:pPr marL="742950" lvl="1" indent="-285750" algn="just" latinLnBrk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altLang="ko-KR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As ICT service exports grow, firms become increasingly dependent on foreign capital, which exposes them to exchange rate fluctuations and heightens economic vulnerability to currency volatility</a:t>
            </a:r>
            <a:endParaRPr lang="ko-KR" altLang="ko-KR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403EB08-CCD0-79A1-B3CB-E681BC63D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7040" y="6379921"/>
            <a:ext cx="2815335" cy="4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84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224A61-219F-D2E8-A039-F26221D18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FF22108-E7A4-2DAB-CED4-324004FD74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93EF7C-2B73-FC0C-38AE-57927E720B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BD96A63-6C57-845F-3E42-EBD172F681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AB0EFE7-AD00-9DBD-75B9-D47DF76C4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6AF9C00-65E7-C21F-8163-72B5234E89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B5BE84FD-B5A3-6DF5-895E-3AF299EC3532}"/>
              </a:ext>
            </a:extLst>
          </p:cNvPr>
          <p:cNvSpPr txBox="1">
            <a:spLocks/>
          </p:cNvSpPr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800"/>
              </a:spcAft>
            </a:pPr>
            <a:r>
              <a:rPr lang="en-US" altLang="ko-KR" sz="4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European transition economies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7BE82C-1C1B-E3E1-2909-AED0BDEEAC46}"/>
              </a:ext>
            </a:extLst>
          </p:cNvPr>
          <p:cNvSpPr txBox="1"/>
          <p:nvPr/>
        </p:nvSpPr>
        <p:spPr>
          <a:xfrm>
            <a:off x="640586" y="763675"/>
            <a:ext cx="2919738" cy="15647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ko-KR" sz="2000" b="1" dirty="0">
                <a:solidFill>
                  <a:srgbClr val="FFFFFF"/>
                </a:solidFill>
              </a:rPr>
              <a:t>Key contribution 2 </a:t>
            </a:r>
            <a:endParaRPr lang="ko-KR" altLang="ko-KR" sz="2000" b="1" dirty="0">
              <a:solidFill>
                <a:srgbClr val="FFFFFF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6F65470-3282-8238-42F8-C1292E35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BA4EDD0-F0FC-41E5-9AB2-8DACA36BFE8D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F1291-CC31-EA0D-8C0A-49A0922B1570}"/>
              </a:ext>
            </a:extLst>
          </p:cNvPr>
          <p:cNvSpPr txBox="1"/>
          <p:nvPr/>
        </p:nvSpPr>
        <p:spPr>
          <a:xfrm>
            <a:off x="4641985" y="463238"/>
            <a:ext cx="6909429" cy="5482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latinLnBrk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ko-KR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of our key contributions is </a:t>
            </a:r>
            <a:r>
              <a:rPr lang="en-US" altLang="ko-KR" b="1" i="1" kern="1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identifying the peak levels of digital trade</a:t>
            </a:r>
            <a:r>
              <a:rPr lang="en-US" altLang="ko-KR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—points at which its impact on financial development is maximized—to assess whether digital trade should be expanded in the current context.</a:t>
            </a:r>
            <a:r>
              <a:rPr lang="en-US" altLang="ko-KR" sz="1800" kern="1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</a:p>
          <a:p>
            <a:pPr marL="285750" indent="-285750" algn="just" latinLnBrk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ko-KR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findings reveal a critical insight: transition economies remain significantly below the peak levels of digital trade required to fully drive financial development. </a:t>
            </a:r>
          </a:p>
          <a:p>
            <a:pPr marL="742950" lvl="1" indent="-285750" algn="just" latinLnBrk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ko-KR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 trade represents a burgeoning industry in these economies, yet its current levels are insufficient to realize its full potential for driving financial growth. </a:t>
            </a:r>
          </a:p>
          <a:p>
            <a:pPr marL="742950" lvl="1" indent="-285750" algn="just" latinLnBrk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ko-KR" b="1" i="1" kern="1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Expanding digital trade to reach its peak levels is not just an opportunity but a strategic priority for maximizing its contribution to financial development. </a:t>
            </a:r>
          </a:p>
          <a:p>
            <a:pPr marL="742950" lvl="1" indent="-285750" algn="just" latinLnBrk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ko-KR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identifying these gaps and emphasizing the importance of targeted strategies, we highlight the pivotal role digital trade can play in accelerating the financial development of transition economies.</a:t>
            </a:r>
            <a:endParaRPr lang="ko-KR" altLang="ko-KR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7C9F5DA-D217-70B5-4DAB-B69FD5DF3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7040" y="6379921"/>
            <a:ext cx="2815335" cy="4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05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D768BD-EF08-7602-BEE1-C6CCA3593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11CB89E-42BB-3428-A70A-9A1FF67312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D1278B0-26E3-1365-2B48-70B7B7644C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9DB8D7F-54E7-8D5B-B554-ECC592AA51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B04E1FD-7BAA-FE11-99F0-2B1ABAF826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43BE962-3AD9-61B4-C248-132F40D51C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5AA9228E-7C19-9A59-6724-68066CC29B93}"/>
              </a:ext>
            </a:extLst>
          </p:cNvPr>
          <p:cNvSpPr txBox="1">
            <a:spLocks/>
          </p:cNvSpPr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800"/>
              </a:spcAft>
            </a:pPr>
            <a:r>
              <a:rPr lang="en-US" altLang="ko-KR" sz="4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European transition economies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A0FBA-8F70-B2B5-FEA3-87DEACA6CF98}"/>
              </a:ext>
            </a:extLst>
          </p:cNvPr>
          <p:cNvSpPr txBox="1"/>
          <p:nvPr/>
        </p:nvSpPr>
        <p:spPr>
          <a:xfrm>
            <a:off x="640586" y="763675"/>
            <a:ext cx="2919738" cy="15647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ko-KR" sz="2000" b="1" dirty="0">
                <a:solidFill>
                  <a:srgbClr val="FFFFFF"/>
                </a:solidFill>
              </a:rPr>
              <a:t>Key contribution 3 </a:t>
            </a:r>
            <a:endParaRPr lang="ko-KR" altLang="ko-KR" sz="2000" b="1" dirty="0">
              <a:solidFill>
                <a:srgbClr val="FFFFFF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6C8678A-C6C3-A1FB-0CC3-7DC094D0E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BA4EDD0-F0FC-41E5-9AB2-8DACA36BFE8D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347883-E166-FAA8-9A5A-AD948F5CD4D7}"/>
              </a:ext>
            </a:extLst>
          </p:cNvPr>
          <p:cNvSpPr txBox="1"/>
          <p:nvPr/>
        </p:nvSpPr>
        <p:spPr>
          <a:xfrm>
            <a:off x="4650383" y="336425"/>
            <a:ext cx="7051798" cy="5800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latinLnBrk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ko-KR" sz="1800" b="1" i="1" kern="1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 digital trade demonstrates a significant inverted U-shaped relationship with financial institutions, its impact on financial markets is notably limited. </a:t>
            </a:r>
          </a:p>
          <a:p>
            <a:pPr marL="742950" lvl="1" indent="-285750" algn="just" latinLnBrk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ko-KR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financial market index in these economies is considerably lower than the financial institution index. </a:t>
            </a:r>
          </a:p>
          <a:p>
            <a:pPr marL="742950" lvl="1" indent="-285750" algn="just" latinLnBrk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ko-KR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Capital markets, such as stock and bond markets, are either non-existent or remain in their infancy. </a:t>
            </a:r>
          </a:p>
          <a:p>
            <a:pPr marL="285750" indent="-285750" algn="just" latinLnBrk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ko-KR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many countries, including</a:t>
            </a:r>
            <a:r>
              <a:rPr lang="en-US" altLang="ko-KR" sz="1800" b="1" kern="1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b="1" i="1" kern="1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Albania, Belarus, Bosnia and Herzegovina, Bulgaria, Estonia, Latvia, Lithuania, Moldova, North Macedonia, Romania, Serbia, Slovenia, and Ukraine, financial market index values are close to zero. </a:t>
            </a:r>
          </a:p>
          <a:p>
            <a:pPr marL="742950" lvl="1" indent="-285750" algn="just" latinLnBrk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ko-KR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significantly limits the depth and diversity of financial markets.</a:t>
            </a:r>
            <a:r>
              <a:rPr lang="en-US" altLang="ko-KR" kern="1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Many transition economies rely heavily on </a:t>
            </a:r>
            <a:r>
              <a:rPr lang="en-US" altLang="ko-KR" kern="1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“</a:t>
            </a:r>
            <a:r>
              <a:rPr lang="en-US" altLang="ko-KR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bank-centered financial systems</a:t>
            </a:r>
            <a:r>
              <a:rPr lang="en-US" altLang="ko-KR" kern="1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”</a:t>
            </a:r>
            <a:r>
              <a:rPr lang="en-US" altLang="ko-KR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where bank-based lending dominates over capital market financing</a:t>
            </a:r>
            <a:r>
              <a:rPr lang="en-US" altLang="ko-KR" kern="1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including stocks and bonds</a:t>
            </a:r>
            <a:r>
              <a:rPr lang="en-US" altLang="ko-KR" kern="1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</a:p>
          <a:p>
            <a:pPr marL="285750" indent="-285750" algn="just" latinLnBrk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ko-KR" b="1" i="1" kern="1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Strong legal and institutional frameworks </a:t>
            </a:r>
            <a:r>
              <a:rPr lang="en-US" altLang="ko-KR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essential for supporting capital market development and enabling financial markets to function effectively. </a:t>
            </a:r>
            <a:endParaRPr lang="ko-KR" altLang="ko-KR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51C65F0-31C3-2235-08AA-28539464B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7040" y="6379921"/>
            <a:ext cx="2815335" cy="4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43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0C3835-C3F0-3D1C-E038-B9BF741F3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>
            <a:extLst>
              <a:ext uri="{FF2B5EF4-FFF2-40B4-BE49-F238E27FC236}">
                <a16:creationId xmlns:a16="http://schemas.microsoft.com/office/drawing/2014/main" id="{DB16EDC2-D602-5C56-2049-C5007E171C99}"/>
              </a:ext>
            </a:extLst>
          </p:cNvPr>
          <p:cNvSpPr txBox="1">
            <a:spLocks/>
          </p:cNvSpPr>
          <p:nvPr/>
        </p:nvSpPr>
        <p:spPr>
          <a:xfrm>
            <a:off x="761999" y="1141712"/>
            <a:ext cx="7923815" cy="11295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</a:t>
            </a:r>
          </a:p>
          <a:p>
            <a:pPr>
              <a:spcAft>
                <a:spcPts val="800"/>
              </a:spcAft>
            </a:pPr>
            <a:endParaRPr lang="en-US" sz="40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92712F8-36FA-35DF-0CE8-4098D9332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6D8848C9-D2FF-C46A-B214-DAC972F2E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858" y="4358274"/>
            <a:ext cx="3350566" cy="957129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F9469B9-6468-5B6A-E832-8D45903884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8897" y="5231580"/>
            <a:ext cx="10459156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5CF79F7-C6DB-76E5-7F99-084BCD076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BA4EDD0-F0FC-41E5-9AB2-8DACA36BFE8D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44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44FE0E-78F2-5AC9-EF71-5A3A8060D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3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BB683783-A3C6-2D7C-6167-0A9BA9CBC68F}"/>
              </a:ext>
            </a:extLst>
          </p:cNvPr>
          <p:cNvSpPr txBox="1">
            <a:spLocks/>
          </p:cNvSpPr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800"/>
              </a:spcAft>
            </a:pPr>
            <a:r>
              <a:rPr lang="en-US" altLang="ko-KR" sz="4000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European transition economies</a:t>
            </a:r>
            <a:endParaRPr lang="en-US" altLang="ko-KR" sz="4000" b="1" kern="120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63B9A4-B2B0-6041-6903-5A7167B312A7}"/>
              </a:ext>
            </a:extLst>
          </p:cNvPr>
          <p:cNvSpPr txBox="1"/>
          <p:nvPr/>
        </p:nvSpPr>
        <p:spPr>
          <a:xfrm>
            <a:off x="660042" y="806824"/>
            <a:ext cx="2919738" cy="14941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ko-KR" sz="2000" b="1" kern="1200" dirty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Figure 1</a:t>
            </a:r>
            <a:r>
              <a:rPr lang="en-US" altLang="ko-KR" sz="2000" kern="1200" dirty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. Map of European transition economies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1F77EF5-C0C2-A665-E664-D937C3EDF0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222"/>
          <a:stretch/>
        </p:blipFill>
        <p:spPr>
          <a:xfrm>
            <a:off x="4502428" y="1133312"/>
            <a:ext cx="7029530" cy="4591376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3B277E4-4184-4B9D-040F-F5D75C677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BA4EDD0-F0FC-41E5-9AB2-8DACA36BFE8D}" type="slidenum">
              <a:rPr lang="en-US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F9A456F0-ADB0-3368-C64F-37F332A36E4A}"/>
              </a:ext>
            </a:extLst>
          </p:cNvPr>
          <p:cNvSpPr/>
          <p:nvPr/>
        </p:nvSpPr>
        <p:spPr>
          <a:xfrm>
            <a:off x="7538720" y="806824"/>
            <a:ext cx="4429760" cy="5126616"/>
          </a:xfrm>
          <a:prstGeom prst="ellipse">
            <a:avLst/>
          </a:prstGeom>
          <a:noFill/>
          <a:ln w="76200">
            <a:solidFill>
              <a:srgbClr val="333399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 w="57150">
                <a:solidFill>
                  <a:srgbClr val="996633"/>
                </a:solidFill>
              </a:ln>
              <a:solidFill>
                <a:srgbClr val="00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E528FE11-EC63-2FE8-65EB-51C609034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7040" y="6379921"/>
            <a:ext cx="2815335" cy="4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2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BCBE22-6809-96E8-676E-312B54775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9E116E2-B8CA-6E90-0C34-089364F92E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9166A5-1F04-4D8F-2D52-EF82E025C6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453EDB2-2030-3A16-F939-51F56E9BA3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379AC31-663D-3A42-FA6A-CA7489961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4ED121A-5722-B7DA-B517-6A46C3E8F5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2ADB654C-E69A-31E1-CC05-F091463B475F}"/>
              </a:ext>
            </a:extLst>
          </p:cNvPr>
          <p:cNvSpPr txBox="1">
            <a:spLocks/>
          </p:cNvSpPr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800"/>
              </a:spcAft>
            </a:pPr>
            <a:r>
              <a:rPr lang="en-US" altLang="ko-KR" sz="4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European transition economies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8E603C-A9FF-1B8E-BC47-6E11F1201813}"/>
              </a:ext>
            </a:extLst>
          </p:cNvPr>
          <p:cNvSpPr txBox="1"/>
          <p:nvPr/>
        </p:nvSpPr>
        <p:spPr>
          <a:xfrm>
            <a:off x="660042" y="806824"/>
            <a:ext cx="2919738" cy="14941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ko-KR" sz="2000" b="1" kern="1200" dirty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Figure 2</a:t>
            </a:r>
            <a:r>
              <a:rPr lang="en-US" altLang="ko-KR" sz="2000" kern="1200" dirty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. Trends of digital trade in transition economies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6E29C1F-165F-93E4-D61C-5C636E8A30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1260312"/>
            <a:ext cx="7225748" cy="4337376"/>
          </a:xfrm>
          <a:prstGeom prst="rect">
            <a:avLst/>
          </a:prstGeom>
          <a:noFill/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EADC861-1AF4-4AB7-4AB4-C1D71C0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BA4EDD0-F0FC-41E5-9AB2-8DACA36BFE8D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DCC61C1-BE85-8C00-8D5E-1C264B934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7040" y="6379921"/>
            <a:ext cx="2815335" cy="4246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EC5FE55-4966-4961-86EF-CCA1B4500B9A}"/>
              </a:ext>
            </a:extLst>
          </p:cNvPr>
          <p:cNvSpPr txBox="1"/>
          <p:nvPr/>
        </p:nvSpPr>
        <p:spPr>
          <a:xfrm>
            <a:off x="5121058" y="5351820"/>
            <a:ext cx="6093724" cy="660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1">
              <a:lnSpc>
                <a:spcPct val="115000"/>
              </a:lnSpc>
            </a:pPr>
            <a:r>
              <a:rPr lang="en-GB" altLang="ko-KR" sz="1100" i="1" kern="1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Notes</a:t>
            </a:r>
            <a:r>
              <a:rPr lang="en-GB" altLang="ko-KR" sz="1100" kern="1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r>
              <a:rPr lang="en-GB" altLang="ko-KR" sz="1100" kern="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  <a:cs typeface="Times New Roman" panose="02020603050405020304" pitchFamily="18" charset="0"/>
              </a:rPr>
              <a:t>This figure illustrates </a:t>
            </a:r>
            <a:r>
              <a:rPr lang="en-GB" altLang="ko-KR" sz="1100" kern="1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trends of digital trade in transition economies</a:t>
            </a:r>
            <a:r>
              <a:rPr lang="en-GB" altLang="ko-KR" sz="1100" kern="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  <a:cs typeface="Times New Roman" panose="02020603050405020304" pitchFamily="18" charset="0"/>
              </a:rPr>
              <a:t> for the period 2002 to 2021. The </a:t>
            </a:r>
            <a:r>
              <a:rPr lang="en-GB" altLang="ko-KR" sz="1100" i="1" kern="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  <a:cs typeface="Times New Roman" panose="02020603050405020304" pitchFamily="18" charset="0"/>
              </a:rPr>
              <a:t>x</a:t>
            </a:r>
            <a:r>
              <a:rPr lang="en-GB" altLang="ko-KR" sz="1100" kern="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  <a:cs typeface="Times New Roman" panose="02020603050405020304" pitchFamily="18" charset="0"/>
              </a:rPr>
              <a:t>-axis denotes the year, and the </a:t>
            </a:r>
            <a:r>
              <a:rPr lang="en-GB" altLang="ko-KR" sz="1100" i="1" kern="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  <a:cs typeface="Times New Roman" panose="02020603050405020304" pitchFamily="18" charset="0"/>
              </a:rPr>
              <a:t>y</a:t>
            </a:r>
            <a:r>
              <a:rPr lang="en-GB" altLang="ko-KR" sz="1100" kern="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  <a:cs typeface="Times New Roman" panose="02020603050405020304" pitchFamily="18" charset="0"/>
              </a:rPr>
              <a:t>-axis denotes ICT services exports, measured as</a:t>
            </a:r>
            <a:r>
              <a:rPr lang="en-US" altLang="ko-KR" sz="1100" kern="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  <a:cs typeface="Times New Roman" panose="02020603050405020304" pitchFamily="18" charset="0"/>
              </a:rPr>
              <a:t> the ratio of ICT services exports to services exports</a:t>
            </a:r>
            <a:r>
              <a:rPr lang="en-GB" altLang="ko-KR" sz="1100" kern="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  <a:cs typeface="Times New Roman" panose="02020603050405020304" pitchFamily="18" charset="0"/>
              </a:rPr>
              <a:t>. Source: </a:t>
            </a:r>
            <a:r>
              <a:rPr lang="en-GB" altLang="ko-KR" sz="1100" u="sng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굴림체" panose="020B0609000101010101" pitchFamily="49" charset="-127"/>
                <a:cs typeface="Times New Roman" panose="02020603050405020304" pitchFamily="18" charset="0"/>
                <a:hlinkClick r:id="rId5"/>
              </a:rPr>
              <a:t>https://data.imf.org</a:t>
            </a:r>
            <a:r>
              <a:rPr lang="en-GB" altLang="ko-KR" sz="1100" kern="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  <a:cs typeface="Times New Roman" panose="02020603050405020304" pitchFamily="18" charset="0"/>
              </a:rPr>
              <a:t>.</a:t>
            </a:r>
            <a:endParaRPr lang="ko-KR" altLang="ko-KR" sz="11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05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BCAED0-CF37-7ABE-800B-E5D7F952A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837AC2F-A0D6-73C7-B4FF-9A3D385E60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21E8A2-985C-6BF9-8FAD-55700204D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E68CC6-F21C-B953-005B-1DB1987F70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CCB8541-3AED-E1BD-82D3-BED3A89F6A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C6A17CE-C812-6B4D-E10F-8A5711FE53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C593192C-2C80-8A14-026D-E2E519A28F3E}"/>
              </a:ext>
            </a:extLst>
          </p:cNvPr>
          <p:cNvSpPr txBox="1">
            <a:spLocks/>
          </p:cNvSpPr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800"/>
              </a:spcAft>
            </a:pPr>
            <a:r>
              <a:rPr lang="en-US" altLang="ko-KR" sz="4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European transition economies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F2D0FD-85EE-9DCC-2E1E-B99F7B569BE8}"/>
              </a:ext>
            </a:extLst>
          </p:cNvPr>
          <p:cNvSpPr txBox="1"/>
          <p:nvPr/>
        </p:nvSpPr>
        <p:spPr>
          <a:xfrm>
            <a:off x="660042" y="806824"/>
            <a:ext cx="2919738" cy="14941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ko-KR" sz="2000" b="1" kern="1200" dirty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Figure 3</a:t>
            </a:r>
            <a:r>
              <a:rPr lang="en-US" altLang="ko-KR" sz="2000" b="1" dirty="0">
                <a:solidFill>
                  <a:srgbClr val="FFFFFF"/>
                </a:solidFill>
              </a:rPr>
              <a:t>. </a:t>
            </a:r>
            <a:r>
              <a:rPr lang="en-GB" altLang="ko-KR" sz="2000" b="1" dirty="0">
                <a:solidFill>
                  <a:srgbClr val="FFFFFF"/>
                </a:solidFill>
              </a:rPr>
              <a:t>Trends of financial development across regions</a:t>
            </a:r>
            <a:endParaRPr lang="en-US" altLang="ko-KR" sz="2000" b="1" dirty="0">
              <a:solidFill>
                <a:srgbClr val="FFFFFF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7032359-D296-7966-B3BB-BE32032E4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BA4EDD0-F0FC-41E5-9AB2-8DACA36BFE8D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F27CA03-9DDC-00BF-8000-207253171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9190" y="758947"/>
            <a:ext cx="6635254" cy="44586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4B70BA-55A4-D418-CD5C-41233EA4F9A4}"/>
              </a:ext>
            </a:extLst>
          </p:cNvPr>
          <p:cNvSpPr txBox="1"/>
          <p:nvPr/>
        </p:nvSpPr>
        <p:spPr>
          <a:xfrm>
            <a:off x="4974086" y="5048957"/>
            <a:ext cx="6094324" cy="1050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1">
              <a:lnSpc>
                <a:spcPct val="115000"/>
              </a:lnSpc>
            </a:pPr>
            <a:r>
              <a:rPr lang="en-GB" altLang="ko-KR" sz="1100" i="1" kern="1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Notes</a:t>
            </a:r>
            <a:r>
              <a:rPr lang="en-GB" altLang="ko-KR" sz="1100" kern="1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r>
              <a:rPr lang="en-GB" altLang="ko-KR" sz="1100" kern="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  <a:cs typeface="Times New Roman" panose="02020603050405020304" pitchFamily="18" charset="0"/>
              </a:rPr>
              <a:t>This figure illustrates </a:t>
            </a:r>
            <a:r>
              <a:rPr lang="en-GB" altLang="ko-KR" sz="1100" kern="1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financial development across regions</a:t>
            </a:r>
            <a:r>
              <a:rPr lang="en-GB" altLang="ko-KR" sz="1100" kern="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  <a:cs typeface="Times New Roman" panose="02020603050405020304" pitchFamily="18" charset="0"/>
              </a:rPr>
              <a:t> from 2002 to 2021. The </a:t>
            </a:r>
            <a:r>
              <a:rPr lang="en-GB" altLang="ko-KR" sz="1100" i="1" kern="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  <a:cs typeface="Times New Roman" panose="02020603050405020304" pitchFamily="18" charset="0"/>
              </a:rPr>
              <a:t>x</a:t>
            </a:r>
            <a:r>
              <a:rPr lang="en-GB" altLang="ko-KR" sz="1100" kern="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  <a:cs typeface="Times New Roman" panose="02020603050405020304" pitchFamily="18" charset="0"/>
              </a:rPr>
              <a:t>-axis denotes the year, and the </a:t>
            </a:r>
            <a:r>
              <a:rPr lang="en-GB" altLang="ko-KR" sz="1100" i="1" kern="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  <a:cs typeface="Times New Roman" panose="02020603050405020304" pitchFamily="18" charset="0"/>
              </a:rPr>
              <a:t>y</a:t>
            </a:r>
            <a:r>
              <a:rPr lang="en-GB" altLang="ko-KR" sz="1100" kern="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  <a:cs typeface="Times New Roman" panose="02020603050405020304" pitchFamily="18" charset="0"/>
              </a:rPr>
              <a:t>-axis denotes financial development measured as the financial development index. </a:t>
            </a:r>
            <a:r>
              <a:rPr lang="en-GB" altLang="ko-KR" sz="11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dark red, yellow, green, grey, red, and sky-blue lines represent the financial development index in advanced markets, European regions,</a:t>
            </a:r>
            <a:r>
              <a:rPr lang="en-GB" altLang="ko-KR" sz="1100" kern="1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ASEAN</a:t>
            </a:r>
            <a:r>
              <a:rPr lang="en-GB" altLang="ko-KR" sz="11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regions, </a:t>
            </a:r>
            <a:r>
              <a:rPr lang="en-GB" altLang="ko-KR" sz="1100" kern="1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all countries</a:t>
            </a:r>
            <a:r>
              <a:rPr lang="en-GB" altLang="ko-KR" sz="11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European transition economies, and Africa, respectively.</a:t>
            </a:r>
            <a:r>
              <a:rPr lang="en-GB" altLang="ko-KR" sz="1100" kern="1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GB" altLang="ko-KR" sz="1100" kern="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  <a:cs typeface="Times New Roman" panose="02020603050405020304" pitchFamily="18" charset="0"/>
              </a:rPr>
              <a:t>Source: </a:t>
            </a:r>
            <a:r>
              <a:rPr lang="en-GB" altLang="ko-KR" sz="1100" u="sng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굴림체" panose="020B0609000101010101" pitchFamily="49" charset="-127"/>
                <a:cs typeface="Times New Roman" panose="02020603050405020304" pitchFamily="18" charset="0"/>
                <a:hlinkClick r:id="rId4"/>
              </a:rPr>
              <a:t>https://data.imf.org</a:t>
            </a:r>
            <a:r>
              <a:rPr lang="en-GB" altLang="ko-KR" sz="1100" kern="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  <a:cs typeface="Times New Roman" panose="02020603050405020304" pitchFamily="18" charset="0"/>
              </a:rPr>
              <a:t>.</a:t>
            </a:r>
            <a:endParaRPr lang="ko-KR" altLang="ko-KR" sz="11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BE75423-4C04-77B9-0164-445D3D3866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7040" y="6379921"/>
            <a:ext cx="2815335" cy="4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4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280AA0-8928-2307-1936-BAB356EBE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65F5BAE-FE99-B4A3-336E-38D6209F50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F49768-D38D-1509-584B-7779104072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4E2388-5971-8C93-36AE-53519FFDA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F9FC3B-64C2-E811-687C-8A64009A8A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49062D6-968D-0013-319E-95BE691972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EFBFC9AC-D0B4-D817-5D80-84EE8C48D7F1}"/>
              </a:ext>
            </a:extLst>
          </p:cNvPr>
          <p:cNvSpPr txBox="1">
            <a:spLocks/>
          </p:cNvSpPr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800"/>
              </a:spcAft>
            </a:pPr>
            <a:r>
              <a:rPr lang="en-US" altLang="ko-KR" sz="4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European transition economies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8D767C-E18C-F317-549C-2F81FEC1A299}"/>
              </a:ext>
            </a:extLst>
          </p:cNvPr>
          <p:cNvSpPr txBox="1"/>
          <p:nvPr/>
        </p:nvSpPr>
        <p:spPr>
          <a:xfrm>
            <a:off x="660042" y="806824"/>
            <a:ext cx="2919738" cy="14941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ko-KR" sz="2000" b="1" kern="1200" dirty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Figure </a:t>
            </a:r>
            <a:r>
              <a:rPr lang="en-US" altLang="ko-KR" sz="2000" b="1" dirty="0">
                <a:solidFill>
                  <a:srgbClr val="FFFFFF"/>
                </a:solidFill>
              </a:rPr>
              <a:t>4. Digital trade and financial development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E2BF5AF-0EA2-EEF5-D654-44F34009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BA4EDD0-F0FC-41E5-9AB2-8DACA36BFE8D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88E06C6-C94B-C53A-16C2-61393608E4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333"/>
          <a:stretch/>
        </p:blipFill>
        <p:spPr>
          <a:xfrm>
            <a:off x="4295968" y="1256043"/>
            <a:ext cx="5120333" cy="413992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BE5BC11-4B3A-D29E-4106-3543B8908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7040" y="6379921"/>
            <a:ext cx="2815335" cy="4246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D8B5E7-9284-3FFE-F138-A5CDABAB8220}"/>
              </a:ext>
            </a:extLst>
          </p:cNvPr>
          <p:cNvSpPr txBox="1"/>
          <p:nvPr/>
        </p:nvSpPr>
        <p:spPr>
          <a:xfrm>
            <a:off x="10111961" y="3013286"/>
            <a:ext cx="19431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ko-KR" sz="2400" b="1" dirty="0">
                <a:solidFill>
                  <a:srgbClr val="003399"/>
                </a:solidFill>
              </a:rPr>
              <a:t>Financial Development </a:t>
            </a:r>
            <a:endParaRPr lang="ko-KR" altLang="en-US" sz="2400" dirty="0">
              <a:solidFill>
                <a:srgbClr val="003399"/>
              </a:solidFill>
            </a:endParaRPr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CB2FEF7B-3B58-1DE9-D1E8-0A3818F1EC1D}"/>
              </a:ext>
            </a:extLst>
          </p:cNvPr>
          <p:cNvSpPr/>
          <p:nvPr/>
        </p:nvSpPr>
        <p:spPr>
          <a:xfrm>
            <a:off x="9539710" y="3172046"/>
            <a:ext cx="448842" cy="5317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5434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62F8F8-708B-B272-5A6A-5F2879F1B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9229B4E-4CB9-AE2B-4061-462C0E0EFD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21D9E3-7C79-23EF-15DA-FD058BA429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A431D30-71C4-520C-505D-794FB7E040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FD7FAB2-E99A-16C1-DDFE-A88924E367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6977660-842F-7A9E-80B5-D447FC65D2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CA0DA8B2-599E-3308-02B9-B448D8A9C2EC}"/>
              </a:ext>
            </a:extLst>
          </p:cNvPr>
          <p:cNvSpPr txBox="1">
            <a:spLocks/>
          </p:cNvSpPr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800"/>
              </a:spcAft>
            </a:pPr>
            <a:r>
              <a:rPr lang="en-US" altLang="ko-KR" sz="4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European transition economies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A76680-63C2-8395-EF81-90459CF92B38}"/>
              </a:ext>
            </a:extLst>
          </p:cNvPr>
          <p:cNvSpPr txBox="1"/>
          <p:nvPr/>
        </p:nvSpPr>
        <p:spPr>
          <a:xfrm>
            <a:off x="660041" y="1800528"/>
            <a:ext cx="2919738" cy="8340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altLang="ko-KR" sz="2000" b="1" dirty="0">
                <a:solidFill>
                  <a:srgbClr val="FFFFFF"/>
                </a:solidFill>
              </a:rPr>
              <a:t>Methodology</a:t>
            </a:r>
            <a:endParaRPr lang="ko-KR" altLang="ko-KR" sz="20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altLang="ko-KR" sz="2000" b="1" dirty="0">
              <a:solidFill>
                <a:srgbClr val="FFFFFF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E453205-589C-E61C-C21B-C18D56320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BA4EDD0-F0FC-41E5-9AB2-8DACA36BFE8D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595F7A-3A4D-7D4E-5C99-C461F1AF9079}"/>
                  </a:ext>
                </a:extLst>
              </p:cNvPr>
              <p:cNvSpPr txBox="1"/>
              <p:nvPr/>
            </p:nvSpPr>
            <p:spPr>
              <a:xfrm>
                <a:off x="4343404" y="1284527"/>
                <a:ext cx="7391393" cy="36967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altLang="ko-KR" sz="1800" kern="100" dirty="0">
                    <a:effectLst/>
                    <a:latin typeface="Times New Roman" panose="02020603050405020304" pitchFamily="18" charset="0"/>
                    <a:ea typeface="굴림체" panose="020B0609000101010101" pitchFamily="49" charset="-127"/>
                    <a:cs typeface="Times New Roman" panose="02020603050405020304" pitchFamily="18" charset="0"/>
                  </a:rPr>
                  <a:t> </a:t>
                </a:r>
                <a:endParaRPr lang="ko-KR" altLang="ko-KR" sz="1800" kern="100" dirty="0">
                  <a:effectLst/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GB" altLang="ko-KR" sz="1800" i="1" kern="100" dirty="0">
                    <a:effectLst/>
                    <a:latin typeface="Times New Roman" panose="02020603050405020304" pitchFamily="18" charset="0"/>
                    <a:ea typeface="굴림체" panose="020B0609000101010101" pitchFamily="49" charset="-127"/>
                    <a:cs typeface="Times New Roman" panose="02020603050405020304" pitchFamily="18" charset="0"/>
                  </a:rPr>
                  <a:t>FE regression model:</a:t>
                </a:r>
                <a:endParaRPr lang="ko-KR" altLang="ko-KR" sz="1800" kern="100" dirty="0">
                  <a:effectLst/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𝐹𝐼𝑁𝐴𝑁</m:t>
                        </m:r>
                      </m:e>
                      <m:sub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GB" altLang="ko-KR" sz="1800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GB" altLang="ko-KR" sz="1800" i="1" kern="100">
                        <a:effectLst/>
                        <a:latin typeface="Cambria Math" panose="02040503050406030204" pitchFamily="18" charset="0"/>
                        <a:ea typeface="굴림체" panose="020B0609000101010101" pitchFamily="49" charset="-127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ko-KR" altLang="ko-KR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GB" altLang="ko-KR" sz="1800" kern="100">
                        <a:effectLst/>
                        <a:latin typeface="Cambria Math" panose="02040503050406030204" pitchFamily="18" charset="0"/>
                        <a:ea typeface="굴림체" panose="020B0609000101010101" pitchFamily="49" charset="-127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ko-KR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ko-KR" altLang="ko-KR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𝐷𝐼𝐺𝐼𝑇𝐴𝐿</m:t>
                        </m:r>
                      </m:e>
                      <m:sub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GB" altLang="ko-KR" sz="1800" kern="100">
                        <a:effectLst/>
                        <a:latin typeface="Cambria Math" panose="02040503050406030204" pitchFamily="18" charset="0"/>
                        <a:ea typeface="굴림체" panose="020B0609000101010101" pitchFamily="49" charset="-127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ko-KR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ko-KR" altLang="ko-KR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ko-KR" altLang="ko-KR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altLang="ko-KR" sz="1800" i="1" kern="100">
                                <a:effectLst/>
                                <a:latin typeface="Cambria Math" panose="02040503050406030204" pitchFamily="18" charset="0"/>
                                <a:ea typeface="굴림체" panose="020B0609000101010101" pitchFamily="49" charset="-127"/>
                                <a:cs typeface="Times New Roman" panose="02020603050405020304" pitchFamily="18" charset="0"/>
                              </a:rPr>
                              <m:t>𝐷𝐼𝐺𝐼𝑇𝐴𝐾</m:t>
                            </m:r>
                          </m:e>
                          <m:sup>
                            <m:r>
                              <a:rPr lang="en-GB" altLang="ko-KR" sz="1800" i="1" kern="100">
                                <a:effectLst/>
                                <a:latin typeface="Cambria Math" panose="02040503050406030204" pitchFamily="18" charset="0"/>
                                <a:ea typeface="굴림체" panose="020B0609000101010101" pitchFamily="49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GB" altLang="ko-KR" sz="1800" i="1" kern="100">
                        <a:effectLst/>
                        <a:latin typeface="Cambria Math" panose="02040503050406030204" pitchFamily="18" charset="0"/>
                        <a:ea typeface="굴림체" panose="020B0609000101010101" pitchFamily="49" charset="-127"/>
                        <a:cs typeface="Times New Roman" panose="020206030504050203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ko-KR" altLang="ko-KR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ko-KR" altLang="ko-KR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altLang="ko-KR" sz="1800" i="1" kern="100">
                                <a:effectLst/>
                                <a:latin typeface="Cambria Math" panose="02040503050406030204" pitchFamily="18" charset="0"/>
                                <a:ea typeface="굴림체" panose="020B0609000101010101" pitchFamily="49" charset="-127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GB" altLang="ko-KR" sz="1800" i="1" kern="100">
                                <a:effectLst/>
                                <a:latin typeface="Cambria Math" panose="02040503050406030204" pitchFamily="18" charset="0"/>
                                <a:ea typeface="굴림체" panose="020B0609000101010101" pitchFamily="49" charset="-127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ko-KR" altLang="ko-KR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𝐶𝑜𝑛𝑡𝑟𝑜𝑙</m:t>
                        </m:r>
                      </m:e>
                      <m:sub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GB" altLang="ko-KR" sz="1800" i="1" kern="100">
                        <a:effectLst/>
                        <a:latin typeface="Cambria Math" panose="02040503050406030204" pitchFamily="18" charset="0"/>
                        <a:ea typeface="굴림체" panose="020B0609000101010101" pitchFamily="49" charset="-127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ko-KR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GB" altLang="ko-KR" sz="1800" i="1" kern="100">
                        <a:effectLst/>
                        <a:latin typeface="Cambria Math" panose="02040503050406030204" pitchFamily="18" charset="0"/>
                        <a:ea typeface="굴림체" panose="020B0609000101010101" pitchFamily="49" charset="-127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ko-KR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altLang="ko-KR" sz="1800" kern="100" dirty="0">
                    <a:effectLst/>
                    <a:latin typeface="Times New Roman" panose="02020603050405020304" pitchFamily="18" charset="0"/>
                    <a:ea typeface="굴림체" panose="020B0609000101010101" pitchFamily="49" charset="-127"/>
                    <a:cs typeface="Times New Roman" panose="02020603050405020304" pitchFamily="18" charset="0"/>
                  </a:rPr>
                  <a:t>,	       (1)</a:t>
                </a:r>
                <a:endParaRPr lang="ko-KR" altLang="ko-KR" sz="1800" kern="100" dirty="0">
                  <a:effectLst/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GB" altLang="ko-KR" sz="1800" kern="100" dirty="0">
                    <a:effectLst/>
                    <a:latin typeface="Times New Roman" panose="02020603050405020304" pitchFamily="18" charset="0"/>
                    <a:ea typeface="굴림체" panose="020B0609000101010101" pitchFamily="49" charset="-127"/>
                    <a:cs typeface="Times New Roman" panose="02020603050405020304" pitchFamily="18" charset="0"/>
                  </a:rPr>
                  <a:t> </a:t>
                </a:r>
                <a:endParaRPr lang="ko-KR" altLang="ko-KR" sz="1800" kern="100" dirty="0">
                  <a:effectLst/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GB" altLang="ko-KR" sz="1800" i="1" kern="100" dirty="0">
                    <a:effectLst/>
                    <a:latin typeface="Times New Roman" panose="02020603050405020304" pitchFamily="18" charset="0"/>
                    <a:ea typeface="굴림체" panose="020B0609000101010101" pitchFamily="49" charset="-127"/>
                    <a:cs typeface="Times New Roman" panose="02020603050405020304" pitchFamily="18" charset="0"/>
                  </a:rPr>
                  <a:t>MMQR model:  </a:t>
                </a:r>
                <a:endParaRPr lang="ko-KR" altLang="ko-KR" sz="1800" kern="100" dirty="0">
                  <a:effectLst/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𝐹𝐼𝑁𝐴𝑁</m:t>
                        </m:r>
                      </m:e>
                      <m:sub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GB" altLang="ko-KR" sz="1800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GB" altLang="ko-KR" sz="1800" i="1" kern="100">
                        <a:effectLst/>
                        <a:latin typeface="Cambria Math" panose="02040503050406030204" pitchFamily="18" charset="0"/>
                        <a:ea typeface="굴림체" panose="020B0609000101010101" pitchFamily="49" charset="-127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ko-KR" altLang="ko-KR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GB" altLang="ko-KR" sz="1800" i="1" kern="100">
                        <a:effectLst/>
                        <a:latin typeface="Cambria Math" panose="02040503050406030204" pitchFamily="18" charset="0"/>
                        <a:ea typeface="굴림체" panose="020B0609000101010101" pitchFamily="49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altLang="ko-KR" sz="1800" i="1" kern="100">
                        <a:effectLst/>
                        <a:latin typeface="Cambria Math" panose="02040503050406030204" pitchFamily="18" charset="0"/>
                        <a:ea typeface="굴림체" panose="020B0609000101010101" pitchFamily="49" charset="-127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GB" altLang="ko-KR" sz="1800" i="1" kern="100">
                        <a:effectLst/>
                        <a:latin typeface="Cambria Math" panose="02040503050406030204" pitchFamily="18" charset="0"/>
                        <a:ea typeface="굴림체" panose="020B0609000101010101" pitchFamily="49" charset="-127"/>
                        <a:cs typeface="Times New Roman" panose="02020603050405020304" pitchFamily="18" charset="0"/>
                      </a:rPr>
                      <m:t>)</m:t>
                    </m:r>
                    <m:r>
                      <a:rPr lang="en-GB" altLang="ko-KR" sz="1800" kern="100">
                        <a:effectLst/>
                        <a:latin typeface="Cambria Math" panose="02040503050406030204" pitchFamily="18" charset="0"/>
                        <a:ea typeface="굴림체" panose="020B0609000101010101" pitchFamily="49" charset="-127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ko-KR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ko-KR" altLang="ko-KR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𝐷𝐼𝐺𝐼𝑇𝐴𝐿</m:t>
                        </m:r>
                      </m:e>
                      <m:sub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GB" altLang="ko-KR" sz="1800" i="1" kern="100">
                        <a:effectLst/>
                        <a:latin typeface="Cambria Math" panose="02040503050406030204" pitchFamily="18" charset="0"/>
                        <a:ea typeface="굴림체" panose="020B0609000101010101" pitchFamily="49" charset="-127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ko-KR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GB" altLang="ko-KR" sz="1800" i="1" kern="100">
                        <a:effectLst/>
                        <a:latin typeface="Cambria Math" panose="02040503050406030204" pitchFamily="18" charset="0"/>
                        <a:ea typeface="굴림체" panose="020B0609000101010101" pitchFamily="49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altLang="ko-KR" sz="1800" i="1" kern="100">
                        <a:effectLst/>
                        <a:latin typeface="Cambria Math" panose="02040503050406030204" pitchFamily="18" charset="0"/>
                        <a:ea typeface="굴림체" panose="020B0609000101010101" pitchFamily="49" charset="-127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GB" altLang="ko-KR" sz="1800" i="1" kern="100">
                        <a:effectLst/>
                        <a:latin typeface="Cambria Math" panose="02040503050406030204" pitchFamily="18" charset="0"/>
                        <a:ea typeface="굴림체" panose="020B0609000101010101" pitchFamily="49" charset="-127"/>
                        <a:cs typeface="Times New Roman" panose="02020603050405020304" pitchFamily="18" charset="0"/>
                      </a:rPr>
                      <m:t>)</m:t>
                    </m:r>
                    <m:sSub>
                      <m:sSubPr>
                        <m:ctrlPr>
                          <a:rPr lang="ko-KR" altLang="ko-KR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ko-KR" altLang="ko-KR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altLang="ko-KR" sz="1800" i="1" kern="100">
                                <a:effectLst/>
                                <a:latin typeface="Cambria Math" panose="02040503050406030204" pitchFamily="18" charset="0"/>
                                <a:ea typeface="굴림체" panose="020B0609000101010101" pitchFamily="49" charset="-127"/>
                                <a:cs typeface="Times New Roman" panose="02020603050405020304" pitchFamily="18" charset="0"/>
                              </a:rPr>
                              <m:t>𝐷𝐼𝐺𝐼𝑇𝐴𝐿</m:t>
                            </m:r>
                          </m:e>
                          <m:sup>
                            <m:r>
                              <a:rPr lang="en-GB" altLang="ko-KR" sz="1800" i="1" kern="100">
                                <a:effectLst/>
                                <a:latin typeface="Cambria Math" panose="02040503050406030204" pitchFamily="18" charset="0"/>
                                <a:ea typeface="굴림체" panose="020B0609000101010101" pitchFamily="49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GB" altLang="ko-KR" sz="1800" i="1" kern="100">
                        <a:effectLst/>
                        <a:latin typeface="Cambria Math" panose="02040503050406030204" pitchFamily="18" charset="0"/>
                        <a:ea typeface="굴림체" panose="020B0609000101010101" pitchFamily="49" charset="-127"/>
                        <a:cs typeface="Times New Roman" panose="020206030504050203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ko-KR" altLang="ko-KR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ko-KR" altLang="ko-KR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altLang="ko-KR" sz="1800" i="1" kern="100">
                                <a:effectLst/>
                                <a:latin typeface="Cambria Math" panose="02040503050406030204" pitchFamily="18" charset="0"/>
                                <a:ea typeface="굴림체" panose="020B0609000101010101" pitchFamily="49" charset="-127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GB" altLang="ko-KR" sz="1800" i="1" kern="100">
                                <a:effectLst/>
                                <a:latin typeface="Cambria Math" panose="02040503050406030204" pitchFamily="18" charset="0"/>
                                <a:ea typeface="굴림체" panose="020B0609000101010101" pitchFamily="49" charset="-127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GB" altLang="ko-KR" sz="1800" i="1" kern="100">
                        <a:effectLst/>
                        <a:latin typeface="Cambria Math" panose="02040503050406030204" pitchFamily="18" charset="0"/>
                        <a:ea typeface="굴림체" panose="020B0609000101010101" pitchFamily="49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altLang="ko-KR" sz="1800" i="1" kern="100">
                        <a:effectLst/>
                        <a:latin typeface="Cambria Math" panose="02040503050406030204" pitchFamily="18" charset="0"/>
                        <a:ea typeface="굴림체" panose="020B0609000101010101" pitchFamily="49" charset="-127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GB" altLang="ko-KR" sz="1800" i="1" kern="100">
                        <a:effectLst/>
                        <a:latin typeface="Cambria Math" panose="02040503050406030204" pitchFamily="18" charset="0"/>
                        <a:ea typeface="굴림체" panose="020B0609000101010101" pitchFamily="49" charset="-127"/>
                        <a:cs typeface="Times New Roman" panose="02020603050405020304" pitchFamily="18" charset="0"/>
                      </a:rPr>
                      <m:t>)</m:t>
                    </m:r>
                    <m:sSub>
                      <m:sSubPr>
                        <m:ctrlPr>
                          <a:rPr lang="ko-KR" altLang="ko-KR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𝐶𝑜𝑛𝑡𝑟𝑜𝑙</m:t>
                        </m:r>
                      </m:e>
                      <m:sub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GB" altLang="ko-KR" sz="1800" i="1" kern="100">
                        <a:effectLst/>
                        <a:latin typeface="Cambria Math" panose="02040503050406030204" pitchFamily="18" charset="0"/>
                        <a:ea typeface="굴림체" panose="020B0609000101010101" pitchFamily="49" charset="-127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ko-KR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altLang="ko-KR" sz="1800" kern="100" dirty="0">
                    <a:effectLst/>
                    <a:latin typeface="Times New Roman" panose="02020603050405020304" pitchFamily="18" charset="0"/>
                    <a:ea typeface="굴림체" panose="020B0609000101010101" pitchFamily="49" charset="-127"/>
                    <a:cs typeface="Times New Roman" panose="02020603050405020304" pitchFamily="18" charset="0"/>
                  </a:rPr>
                  <a:t>,   </a:t>
                </a:r>
                <a:r>
                  <a:rPr lang="en-GB" altLang="ko-KR" sz="1800" kern="100" dirty="0">
                    <a:effectLst/>
                    <a:latin typeface="Times New Roman" panose="02020603050405020304" pitchFamily="18" charset="0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(</a:t>
                </a:r>
                <a:r>
                  <a:rPr lang="en-GB" altLang="ko-KR" sz="1800" kern="100" dirty="0">
                    <a:effectLst/>
                    <a:latin typeface="Times New Roman" panose="02020603050405020304" pitchFamily="18" charset="0"/>
                    <a:ea typeface="굴림체" panose="020B0609000101010101" pitchFamily="49" charset="-127"/>
                    <a:cs typeface="Times New Roman" panose="02020603050405020304" pitchFamily="18" charset="0"/>
                  </a:rPr>
                  <a:t>2</a:t>
                </a:r>
                <a:r>
                  <a:rPr lang="en-GB" altLang="ko-KR" sz="1800" kern="100" dirty="0">
                    <a:effectLst/>
                    <a:latin typeface="Times New Roman" panose="02020603050405020304" pitchFamily="18" charset="0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)</a:t>
                </a:r>
                <a:endParaRPr lang="ko-KR" altLang="ko-KR" sz="1800" kern="100" dirty="0">
                  <a:effectLst/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  <a:p>
                <a:pPr algn="just" latinLnBrk="1">
                  <a:lnSpc>
                    <a:spcPct val="115000"/>
                  </a:lnSpc>
                </a:pPr>
                <a:r>
                  <a:rPr lang="en-GB" altLang="ko-KR" sz="1800" kern="100" dirty="0">
                    <a:effectLst/>
                    <a:latin typeface="Times New Roman" panose="02020603050405020304" pitchFamily="18" charset="0"/>
                    <a:ea typeface="굴림체" panose="020B0609000101010101" pitchFamily="49" charset="-127"/>
                    <a:cs typeface="Times New Roman" panose="02020603050405020304" pitchFamily="18" charset="0"/>
                  </a:rPr>
                  <a:t> </a:t>
                </a:r>
                <a:endParaRPr lang="ko-KR" altLang="ko-KR" sz="1800" kern="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595F7A-3A4D-7D4E-5C99-C461F1AF9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4" y="1284527"/>
                <a:ext cx="7391393" cy="3696781"/>
              </a:xfrm>
              <a:prstGeom prst="rect">
                <a:avLst/>
              </a:prstGeom>
              <a:blipFill>
                <a:blip r:embed="rId3"/>
                <a:stretch>
                  <a:fillRect l="-4620" b="-59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8DFD2C-319F-C4FF-8EB8-D9E31A08F146}"/>
                  </a:ext>
                </a:extLst>
              </p:cNvPr>
              <p:cNvSpPr txBox="1"/>
              <p:nvPr/>
            </p:nvSpPr>
            <p:spPr>
              <a:xfrm>
                <a:off x="4384932" y="5254719"/>
                <a:ext cx="7460739" cy="10812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latinLnBrk="1">
                  <a:lnSpc>
                    <a:spcPct val="115000"/>
                  </a:lnSpc>
                </a:pPr>
                <a:r>
                  <a:rPr lang="en-US" altLang="ko-KR" sz="1100" kern="100" dirty="0">
                    <a:effectLst/>
                    <a:latin typeface="Times New Roman" panose="02020603050405020304" pitchFamily="18" charset="0"/>
                    <a:ea typeface="굴림체" panose="020B0609000101010101" pitchFamily="49" charset="-127"/>
                    <a:cs typeface="Times New Roman" panose="02020603050405020304" pitchFamily="18" charset="0"/>
                  </a:rPr>
                  <a:t>where </a:t>
                </a:r>
                <a:r>
                  <a:rPr lang="en-US" altLang="ko-KR" sz="1100" i="1" kern="100" dirty="0" err="1">
                    <a:effectLst/>
                    <a:latin typeface="Times New Roman" panose="02020603050405020304" pitchFamily="18" charset="0"/>
                    <a:ea typeface="굴림체" panose="020B0609000101010101" pitchFamily="49" charset="-127"/>
                    <a:cs typeface="Times New Roman" panose="02020603050405020304" pitchFamily="18" charset="0"/>
                  </a:rPr>
                  <a:t>i</a:t>
                </a:r>
                <a:r>
                  <a:rPr lang="en-US" altLang="ko-KR" sz="1100" kern="100" dirty="0">
                    <a:effectLst/>
                    <a:latin typeface="Times New Roman" panose="02020603050405020304" pitchFamily="18" charset="0"/>
                    <a:ea typeface="굴림체" panose="020B0609000101010101" pitchFamily="49" charset="-127"/>
                    <a:cs typeface="Times New Roman" panose="02020603050405020304" pitchFamily="18" charset="0"/>
                  </a:rPr>
                  <a:t> represents the country, </a:t>
                </a:r>
                <a:r>
                  <a:rPr lang="en-US" altLang="ko-KR" sz="1100" i="1" kern="100" dirty="0">
                    <a:effectLst/>
                    <a:latin typeface="Times New Roman" panose="02020603050405020304" pitchFamily="18" charset="0"/>
                    <a:ea typeface="굴림체" panose="020B0609000101010101" pitchFamily="49" charset="-127"/>
                    <a:cs typeface="Times New Roman" panose="02020603050405020304" pitchFamily="18" charset="0"/>
                  </a:rPr>
                  <a:t>t</a:t>
                </a:r>
                <a:r>
                  <a:rPr lang="en-US" altLang="ko-KR" sz="1100" kern="100" dirty="0">
                    <a:effectLst/>
                    <a:latin typeface="Times New Roman" panose="02020603050405020304" pitchFamily="18" charset="0"/>
                    <a:ea typeface="굴림체" panose="020B0609000101010101" pitchFamily="49" charset="-127"/>
                    <a:cs typeface="Times New Roman" panose="02020603050405020304" pitchFamily="18" charset="0"/>
                  </a:rPr>
                  <a:t> denotes the year, </a:t>
                </a:r>
                <a14:m>
                  <m:oMath xmlns:m="http://schemas.openxmlformats.org/officeDocument/2006/math">
                    <m:r>
                      <a:rPr lang="en-GB" altLang="ko-KR" sz="1100" i="1" kern="100">
                        <a:effectLst/>
                        <a:latin typeface="Cambria Math" panose="02040503050406030204" pitchFamily="18" charset="0"/>
                        <a:ea typeface="굴림체" panose="020B0609000101010101" pitchFamily="49" charset="-127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GB" altLang="ko-KR" sz="1100" kern="100" dirty="0">
                    <a:effectLst/>
                    <a:latin typeface="Times New Roman" panose="02020603050405020304" pitchFamily="18" charset="0"/>
                    <a:ea typeface="굴림체" panose="020B0609000101010101" pitchFamily="49" charset="-127"/>
                    <a:cs typeface="Times New Roman" panose="02020603050405020304" pitchFamily="18" charset="0"/>
                  </a:rPr>
                  <a:t> represents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sz="11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altLang="ko-KR" sz="1100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GB" altLang="ko-KR" sz="1100" kern="100" dirty="0">
                    <a:effectLst/>
                    <a:latin typeface="Times New Roman" panose="02020603050405020304" pitchFamily="18" charset="0"/>
                    <a:ea typeface="굴림체" panose="020B0609000101010101" pitchFamily="49" charset="-127"/>
                    <a:cs typeface="Times New Roman" panose="02020603050405020304" pitchFamily="18" charset="0"/>
                  </a:rPr>
                  <a:t> quantile, </a:t>
                </a:r>
                <a:r>
                  <a:rPr lang="en-US" altLang="ko-KR" sz="1100" i="1" kern="100" dirty="0">
                    <a:effectLst/>
                    <a:latin typeface="Times New Roman" panose="02020603050405020304" pitchFamily="18" charset="0"/>
                    <a:ea typeface="굴림체" panose="020B0609000101010101" pitchFamily="49" charset="-127"/>
                    <a:cs typeface="Times New Roman" panose="02020603050405020304" pitchFamily="18" charset="0"/>
                  </a:rPr>
                  <a:t>N</a:t>
                </a:r>
                <a:r>
                  <a:rPr lang="en-US" altLang="ko-KR" sz="1100" kern="100" dirty="0">
                    <a:effectLst/>
                    <a:latin typeface="Times New Roman" panose="02020603050405020304" pitchFamily="18" charset="0"/>
                    <a:ea typeface="굴림체" panose="020B0609000101010101" pitchFamily="49" charset="-127"/>
                    <a:cs typeface="Times New Roman" panose="02020603050405020304" pitchFamily="18" charset="0"/>
                  </a:rPr>
                  <a:t> represents the number of control variables,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1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𝐶𝑜𝑛𝑡𝑟𝑜𝑙</m:t>
                        </m:r>
                      </m:e>
                      <m:sub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ko-KR" sz="1100" kern="100" dirty="0">
                    <a:effectLst/>
                    <a:latin typeface="Times New Roman" panose="02020603050405020304" pitchFamily="18" charset="0"/>
                    <a:ea typeface="굴림체" panose="020B0609000101010101" pitchFamily="49" charset="-127"/>
                    <a:cs typeface="Times New Roman" panose="02020603050405020304" pitchFamily="18" charset="0"/>
                  </a:rPr>
                  <a:t> represents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sz="11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ko-KR" sz="1100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altLang="ko-KR" sz="1100" kern="100" dirty="0">
                    <a:effectLst/>
                    <a:latin typeface="Times New Roman" panose="02020603050405020304" pitchFamily="18" charset="0"/>
                    <a:ea typeface="굴림체" panose="020B0609000101010101" pitchFamily="49" charset="-127"/>
                    <a:cs typeface="Times New Roman" panose="02020603050405020304" pitchFamily="18" charset="0"/>
                  </a:rPr>
                  <a:t> control variable, </a:t>
                </a:r>
                <a14:m>
                  <m:oMath xmlns:m="http://schemas.openxmlformats.org/officeDocument/2006/math">
                    <m:r>
                      <a:rPr lang="en-US" altLang="ko-KR" sz="1100" i="1" kern="100">
                        <a:effectLst/>
                        <a:latin typeface="Cambria Math" panose="02040503050406030204" pitchFamily="18" charset="0"/>
                        <a:ea typeface="굴림체" panose="020B0609000101010101" pitchFamily="49" charset="-127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en-US" altLang="ko-KR" sz="1100" kern="100" dirty="0">
                    <a:effectLst/>
                    <a:latin typeface="Times New Roman" panose="02020603050405020304" pitchFamily="18" charset="0"/>
                    <a:ea typeface="굴림체" panose="020B0609000101010101" pitchFamily="49" charset="-127"/>
                    <a:cs typeface="Times New Roman" panose="02020603050405020304" pitchFamily="18" charset="0"/>
                  </a:rPr>
                  <a:t> </a:t>
                </a:r>
                <a:r>
                  <a:rPr lang="en-GB" altLang="ko-KR" sz="1100" kern="100" dirty="0">
                    <a:effectLst/>
                    <a:latin typeface="Times New Roman" panose="02020603050405020304" pitchFamily="18" charset="0"/>
                    <a:ea typeface="굴림체" panose="020B0609000101010101" pitchFamily="49" charset="-127"/>
                    <a:cs typeface="Times New Roman" panose="02020603050405020304" pitchFamily="18" charset="0"/>
                  </a:rPr>
                  <a:t>denotes country-fixed effects. </a:t>
                </a:r>
                <a14:m>
                  <m:oMath xmlns:m="http://schemas.openxmlformats.org/officeDocument/2006/math">
                    <m:r>
                      <a:rPr lang="en-GB" altLang="ko-KR" sz="1100" i="1" kern="100">
                        <a:effectLst/>
                        <a:latin typeface="Cambria Math" panose="02040503050406030204" pitchFamily="18" charset="0"/>
                        <a:ea typeface="굴림체" panose="020B0609000101010101" pitchFamily="49" charset="-127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GB" altLang="ko-KR" sz="1100" kern="100" dirty="0">
                    <a:effectLst/>
                    <a:latin typeface="Times New Roman" panose="02020603050405020304" pitchFamily="18" charset="0"/>
                    <a:ea typeface="굴림체" panose="020B0609000101010101" pitchFamily="49" charset="-127"/>
                    <a:cs typeface="Times New Roman" panose="02020603050405020304" pitchFamily="18" charset="0"/>
                  </a:rPr>
                  <a:t> denotes </a:t>
                </a:r>
                <a:r>
                  <a:rPr lang="en-GB" altLang="ko-KR" sz="11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 </a:t>
                </a:r>
                <a:r>
                  <a:rPr lang="en-GB" altLang="ko-KR" sz="1100" kern="100" dirty="0">
                    <a:effectLst/>
                    <a:latin typeface="Times New Roman" panose="02020603050405020304" pitchFamily="18" charset="0"/>
                    <a:ea typeface="굴림체" panose="020B0609000101010101" pitchFamily="49" charset="-127"/>
                    <a:cs typeface="Times New Roman" panose="02020603050405020304" pitchFamily="18" charset="0"/>
                  </a:rPr>
                  <a:t>idiosyncratic errors, and </a:t>
                </a:r>
                <a14:m>
                  <m:oMath xmlns:m="http://schemas.openxmlformats.org/officeDocument/2006/math">
                    <m:r>
                      <a:rPr lang="en-GB" altLang="ko-KR" sz="1100" i="1" kern="100">
                        <a:effectLst/>
                        <a:latin typeface="Cambria Math" panose="02040503050406030204" pitchFamily="18" charset="0"/>
                        <a:ea typeface="굴림체" panose="020B0609000101010101" pitchFamily="49" charset="-127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GB" altLang="ko-KR" sz="1100" kern="100" dirty="0">
                    <a:effectLst/>
                    <a:latin typeface="Times New Roman" panose="02020603050405020304" pitchFamily="18" charset="0"/>
                    <a:ea typeface="굴림체" panose="020B0609000101010101" pitchFamily="49" charset="-127"/>
                    <a:cs typeface="Times New Roman" panose="02020603050405020304" pitchFamily="18" charset="0"/>
                  </a:rPr>
                  <a:t> indicates the first-order difference operator</a:t>
                </a:r>
                <a:r>
                  <a:rPr lang="en-US" altLang="ko-KR" sz="1100" kern="100" dirty="0">
                    <a:effectLst/>
                    <a:latin typeface="Times New Roman" panose="02020603050405020304" pitchFamily="18" charset="0"/>
                    <a:ea typeface="굴림체" panose="020B0609000101010101" pitchFamily="49" charset="-127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1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𝐹𝐼𝑁𝐴𝑁</m:t>
                        </m:r>
                      </m:e>
                      <m:sub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ko-KR" sz="1100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ko-KR" sz="1100" kern="100" dirty="0">
                    <a:effectLst/>
                    <a:latin typeface="Times New Roman" panose="02020603050405020304" pitchFamily="18" charset="0"/>
                    <a:ea typeface="굴림체" panose="020B0609000101010101" pitchFamily="49" charset="-127"/>
                    <a:cs typeface="Times New Roman" panose="02020603050405020304" pitchFamily="18" charset="0"/>
                  </a:rPr>
                  <a:t>=</a:t>
                </a:r>
                <a:r>
                  <a:rPr lang="en-US" altLang="ko-KR" sz="11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1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𝐹𝐷</m:t>
                        </m:r>
                      </m:e>
                      <m:sub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ko-KR" sz="1100" kern="100" dirty="0">
                    <a:effectLst/>
                    <a:latin typeface="Times New Roman" panose="02020603050405020304" pitchFamily="18" charset="0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1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𝐹𝐼</m:t>
                        </m:r>
                      </m:e>
                      <m:sub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ko-KR" sz="1100" kern="100" dirty="0">
                    <a:effectLst/>
                    <a:latin typeface="Times New Roman" panose="02020603050405020304" pitchFamily="18" charset="0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1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𝐹𝑀</m:t>
                        </m:r>
                      </m:e>
                      <m:sub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ko-KR" sz="11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}.</a:t>
                </a:r>
                <a:r>
                  <a:rPr lang="en-GB" altLang="ko-KR" sz="1100" kern="100" dirty="0">
                    <a:effectLst/>
                    <a:latin typeface="Times New Roman" panose="02020603050405020304" pitchFamily="18" charset="0"/>
                    <a:ea typeface="굴림체" panose="020B0609000101010101" pitchFamily="49" charset="-127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1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𝐷𝐼𝐺𝐼𝑇𝐴𝐿</m:t>
                        </m:r>
                      </m:e>
                      <m:sub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ko-KR" sz="1100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ko-KR" sz="1100" kern="100" dirty="0">
                    <a:effectLst/>
                    <a:latin typeface="Times New Roman" panose="02020603050405020304" pitchFamily="18" charset="0"/>
                    <a:ea typeface="굴림체" panose="020B0609000101010101" pitchFamily="49" charset="-127"/>
                    <a:cs typeface="Times New Roman" panose="02020603050405020304" pitchFamily="18" charset="0"/>
                  </a:rPr>
                  <a:t>=</a:t>
                </a:r>
                <a:r>
                  <a:rPr lang="en-US" altLang="ko-KR" sz="11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1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𝐼𝐶𝑇𝑆𝐸</m:t>
                        </m:r>
                      </m:e>
                      <m:sub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ko-KR" sz="1100" kern="100" dirty="0">
                    <a:effectLst/>
                    <a:latin typeface="Times New Roman" panose="02020603050405020304" pitchFamily="18" charset="0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1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𝐼𝐶𝑇𝐺𝐸</m:t>
                        </m:r>
                      </m:e>
                      <m:sub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ko-KR" sz="1100" kern="100" dirty="0">
                    <a:effectLst/>
                    <a:latin typeface="Times New Roman" panose="02020603050405020304" pitchFamily="18" charset="0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1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𝐼𝐶𝑇𝐺𝐼</m:t>
                        </m:r>
                      </m:e>
                      <m:sub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ko-KR" sz="1100" kern="100" dirty="0">
                    <a:effectLst/>
                    <a:latin typeface="Times New Roman" panose="02020603050405020304" pitchFamily="18" charset="0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1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𝐼𝑁𝑇</m:t>
                        </m:r>
                      </m:e>
                      <m:sub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ko-KR" sz="11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}.</a:t>
                </a:r>
                <a:r>
                  <a:rPr lang="en-US" altLang="ko-KR" sz="1100" kern="100" dirty="0">
                    <a:effectLst/>
                    <a:latin typeface="Times New Roman" panose="02020603050405020304" pitchFamily="18" charset="0"/>
                    <a:ea typeface="굴림체" panose="020B0609000101010101" pitchFamily="49" charset="-127"/>
                    <a:cs typeface="Times New Roman" panose="02020603050405020304" pitchFamily="18" charset="0"/>
                  </a:rPr>
                  <a:t> </a:t>
                </a:r>
                <a:r>
                  <a:rPr lang="en-GB" altLang="ko-KR" sz="1100" kern="100" dirty="0">
                    <a:effectLst/>
                    <a:latin typeface="Times New Roman" panose="02020603050405020304" pitchFamily="18" charset="0"/>
                    <a:ea typeface="굴림체" panose="020B0609000101010101" pitchFamily="49" charset="-127"/>
                    <a:cs typeface="Times New Roman" panose="02020603050405020304" pitchFamily="18" charset="0"/>
                  </a:rPr>
                  <a:t>In all models,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1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𝐶𝑜𝑛𝑡𝑟𝑜𝑙</m:t>
                        </m:r>
                      </m:e>
                      <m:sub>
                        <m:r>
                          <a:rPr lang="en-GB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GB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ko-KR" altLang="ko-KR" sz="1100" kern="100" dirty="0">
                    <a:effectLst/>
                    <a:latin typeface="Times New Roman" panose="02020603050405020304" pitchFamily="18" charset="0"/>
                    <a:ea typeface="맑은 고딕" panose="020B0503020000020004" pitchFamily="50" charset="-127"/>
                    <a:cs typeface="맑은 고딕" panose="020B0503020000020004" pitchFamily="50" charset="-127"/>
                  </a:rPr>
                  <a:t>∈</a:t>
                </a:r>
                <a:r>
                  <a:rPr lang="en-US" altLang="ko-KR" sz="11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1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𝐼𝑁𝑆𝑇𝐼</m:t>
                        </m:r>
                      </m:e>
                      <m:sub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ko-KR" sz="11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1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𝑀𝐴𝑅𝐶</m:t>
                        </m:r>
                      </m:e>
                      <m:sub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ko-KR" sz="11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ko-KR" sz="11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1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𝐺𝐷𝑃</m:t>
                        </m:r>
                      </m:e>
                      <m:sub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ko-KR" sz="11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1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𝐺𝐸𝑋𝑃</m:t>
                        </m:r>
                      </m:e>
                      <m:sub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ko-KR" sz="1100" kern="100" dirty="0">
                    <a:effectLst/>
                    <a:latin typeface="Times New Roman" panose="02020603050405020304" pitchFamily="18" charset="0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1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𝐼𝑁𝐹𝐿𝐴</m:t>
                        </m:r>
                      </m:e>
                      <m:sub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ko-KR" sz="1100" kern="100" dirty="0">
                    <a:effectLst/>
                    <a:latin typeface="Times New Roman" panose="02020603050405020304" pitchFamily="18" charset="0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1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𝐺𝐹𝐶</m:t>
                        </m:r>
                      </m:e>
                      <m:sub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ko-KR" sz="1100" kern="100" dirty="0">
                    <a:effectLst/>
                    <a:latin typeface="Times New Roman" panose="02020603050405020304" pitchFamily="18" charset="0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1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𝐶𝑂𝑉𝐼𝐷</m:t>
                        </m:r>
                      </m:e>
                      <m:sub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ko-KR" sz="11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ko-KR" sz="11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}.</a:t>
                </a:r>
                <a:r>
                  <a:rPr lang="en-US" altLang="ko-KR" sz="1100" kern="100" dirty="0">
                    <a:effectLst/>
                    <a:latin typeface="Times New Roman" panose="02020603050405020304" pitchFamily="18" charset="0"/>
                    <a:ea typeface="굴림체" panose="020B0609000101010101" pitchFamily="49" charset="-127"/>
                    <a:cs typeface="Times New Roman" panose="02020603050405020304" pitchFamily="18" charset="0"/>
                  </a:rPr>
                  <a:t> </a:t>
                </a:r>
                <a:endParaRPr lang="ko-KR" altLang="ko-KR" sz="1100" kern="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latinLnBrk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altLang="ko-KR" sz="11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ko-KR" altLang="ko-KR" sz="1800" kern="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8DFD2C-319F-C4FF-8EB8-D9E31A08F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932" y="5254719"/>
                <a:ext cx="7460739" cy="10812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382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132841-B9F4-8312-94B1-3460C5C65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C99B5D3-BA9B-6DF3-EF5B-5F8C32E946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5A58B6-8962-7806-BC45-0A33DE9CFF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30E34A-A908-CBA8-9952-9072E29D55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D5179FB-7D45-CF01-6814-4B9883F30B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CDFF515-7B18-9F17-C77C-CDC057501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3604EC32-843E-94D7-3F1C-BA4C5ED2A632}"/>
              </a:ext>
            </a:extLst>
          </p:cNvPr>
          <p:cNvSpPr txBox="1">
            <a:spLocks/>
          </p:cNvSpPr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800"/>
              </a:spcAft>
            </a:pPr>
            <a:r>
              <a:rPr lang="en-US" altLang="ko-KR" sz="4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European transition economies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1CA64-1C74-DE50-7EC2-4992E97873C2}"/>
              </a:ext>
            </a:extLst>
          </p:cNvPr>
          <p:cNvSpPr txBox="1"/>
          <p:nvPr/>
        </p:nvSpPr>
        <p:spPr>
          <a:xfrm>
            <a:off x="640586" y="763675"/>
            <a:ext cx="2919738" cy="15647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altLang="ko-KR" sz="2000" b="1" dirty="0">
                <a:solidFill>
                  <a:srgbClr val="FFFFFF"/>
                </a:solidFill>
              </a:rPr>
              <a:t>Table 1. Impacts of digital trade on financial development: FE model</a:t>
            </a:r>
            <a:endParaRPr lang="ko-KR" altLang="ko-KR" sz="2000" b="1" dirty="0">
              <a:solidFill>
                <a:srgbClr val="FFFFFF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490733F-FD56-74E5-9D1F-7D2802D3B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BA4EDD0-F0FC-41E5-9AB2-8DACA36BFE8D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2E760B-4A1D-7894-BAEB-81C8D768C618}"/>
              </a:ext>
            </a:extLst>
          </p:cNvPr>
          <p:cNvSpPr txBox="1"/>
          <p:nvPr/>
        </p:nvSpPr>
        <p:spPr>
          <a:xfrm>
            <a:off x="4394228" y="5196951"/>
            <a:ext cx="7162800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ko-KR" sz="1100" i="1" kern="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Notes</a:t>
            </a:r>
            <a:r>
              <a:rPr lang="en-GB" altLang="ko-KR" sz="1100" kern="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. </a:t>
            </a:r>
            <a:r>
              <a:rPr lang="en-GB" altLang="ko-KR" sz="1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</a:rPr>
              <a:t>This table presents the effects of digital trade, including ICT services export (</a:t>
            </a:r>
            <a:r>
              <a:rPr lang="en-GB" altLang="ko-KR" sz="1100" i="1" dirty="0">
                <a:effectLst/>
                <a:latin typeface="Times New Roman" panose="02020603050405020304" pitchFamily="18" charset="0"/>
                <a:ea typeface="굴림체" panose="020B0609000101010101" pitchFamily="49" charset="-127"/>
              </a:rPr>
              <a:t>ICTSE</a:t>
            </a:r>
            <a:r>
              <a:rPr lang="en-GB" altLang="ko-KR" sz="1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</a:rPr>
              <a:t>) in M1, ICT goods export (</a:t>
            </a:r>
            <a:r>
              <a:rPr lang="en-GB" altLang="ko-KR" sz="1100" i="1" dirty="0">
                <a:effectLst/>
                <a:latin typeface="Times New Roman" panose="02020603050405020304" pitchFamily="18" charset="0"/>
                <a:ea typeface="굴림체" panose="020B0609000101010101" pitchFamily="49" charset="-127"/>
              </a:rPr>
              <a:t>ICTGE</a:t>
            </a:r>
            <a:r>
              <a:rPr lang="en-GB" altLang="ko-KR" sz="1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</a:rPr>
              <a:t>) in M2, ICT goods import (</a:t>
            </a:r>
            <a:r>
              <a:rPr lang="en-GB" altLang="ko-KR" sz="1100" i="1" dirty="0">
                <a:effectLst/>
                <a:latin typeface="Times New Roman" panose="02020603050405020304" pitchFamily="18" charset="0"/>
                <a:ea typeface="굴림체" panose="020B0609000101010101" pitchFamily="49" charset="-127"/>
              </a:rPr>
              <a:t>ICTGI</a:t>
            </a:r>
            <a:r>
              <a:rPr lang="en-GB" altLang="ko-KR" sz="1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</a:rPr>
              <a:t>) in M3, and </a:t>
            </a:r>
            <a:r>
              <a:rPr lang="en-US" altLang="ko-KR" sz="11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internet penetration (</a:t>
            </a:r>
            <a:r>
              <a:rPr lang="en-US" altLang="ko-KR" sz="1100" i="1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INT</a:t>
            </a:r>
            <a:r>
              <a:rPr lang="en-US" altLang="ko-KR" sz="11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) in M4</a:t>
            </a:r>
            <a:r>
              <a:rPr lang="en-GB" altLang="ko-KR" sz="1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</a:rPr>
              <a:t> on financial development using fixed effect (FE) regression. The financial development index (</a:t>
            </a:r>
            <a:r>
              <a:rPr lang="en-GB" altLang="ko-KR" sz="1100" i="1" dirty="0">
                <a:effectLst/>
                <a:latin typeface="Times New Roman" panose="02020603050405020304" pitchFamily="18" charset="0"/>
                <a:ea typeface="굴림체" panose="020B0609000101010101" pitchFamily="49" charset="-127"/>
              </a:rPr>
              <a:t>FD</a:t>
            </a:r>
            <a:r>
              <a:rPr lang="en-GB" altLang="ko-KR" sz="1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</a:rPr>
              <a:t>) is a dependent variable in all the models. </a:t>
            </a:r>
            <a:r>
              <a:rPr lang="en-GB" altLang="ko-KR" sz="1100" i="1" dirty="0">
                <a:effectLst/>
                <a:latin typeface="Times New Roman" panose="02020603050405020304" pitchFamily="18" charset="0"/>
                <a:ea typeface="굴림체" panose="020B0609000101010101" pitchFamily="49" charset="-127"/>
              </a:rPr>
              <a:t>ICTSE</a:t>
            </a:r>
            <a:r>
              <a:rPr lang="en-GB" altLang="ko-KR" sz="11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 is measured as the ratio of the ICT service exports to service exports. </a:t>
            </a:r>
            <a:r>
              <a:rPr lang="en-GB" altLang="ko-KR" sz="1100" i="1" dirty="0">
                <a:effectLst/>
                <a:latin typeface="Times New Roman" panose="02020603050405020304" pitchFamily="18" charset="0"/>
                <a:ea typeface="굴림체" panose="020B0609000101010101" pitchFamily="49" charset="-127"/>
              </a:rPr>
              <a:t>ICTGE</a:t>
            </a:r>
            <a:r>
              <a:rPr lang="en-GB" altLang="ko-KR" sz="11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 is measured as the ratio of the ICT goods exports to total goods exports. </a:t>
            </a:r>
            <a:r>
              <a:rPr lang="en-GB" altLang="ko-KR" sz="1100" i="1" dirty="0">
                <a:effectLst/>
                <a:latin typeface="Times New Roman" panose="02020603050405020304" pitchFamily="18" charset="0"/>
                <a:ea typeface="굴림체" panose="020B0609000101010101" pitchFamily="49" charset="-127"/>
              </a:rPr>
              <a:t>ICTGI</a:t>
            </a:r>
            <a:r>
              <a:rPr lang="en-GB" altLang="ko-KR" sz="11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 is measured as the ratio of the ICT goods imports to the total goods imports. </a:t>
            </a:r>
            <a:r>
              <a:rPr lang="en-GB" altLang="ko-KR" sz="1100" i="1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INT</a:t>
            </a:r>
            <a:r>
              <a:rPr lang="en-GB" altLang="ko-KR" sz="11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 is the proxy for </a:t>
            </a:r>
            <a:r>
              <a:rPr lang="en-GB" altLang="ko-KR" sz="1100" dirty="0" err="1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i</a:t>
            </a:r>
            <a:r>
              <a:rPr lang="en-US" altLang="ko-KR" sz="1100" dirty="0" err="1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nternet</a:t>
            </a:r>
            <a:r>
              <a:rPr lang="en-US" altLang="ko-KR" sz="11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 penetration, </a:t>
            </a:r>
            <a:r>
              <a:rPr lang="en-GB" altLang="ko-KR" sz="11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measured as the ratio of the number of Internet users to the population. </a:t>
            </a:r>
            <a:r>
              <a:rPr lang="en-GB" altLang="ko-KR" sz="1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</a:rPr>
              <a:t>The control variables are </a:t>
            </a:r>
            <a:r>
              <a:rPr lang="en-GB" altLang="ko-KR" sz="1100" i="1" kern="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INSTI</a:t>
            </a:r>
            <a:r>
              <a:rPr lang="en-GB" altLang="ko-KR" sz="1100" kern="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, </a:t>
            </a:r>
            <a:r>
              <a:rPr lang="en-GB" altLang="ko-KR" sz="1100" i="1" kern="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MARC</a:t>
            </a:r>
            <a:r>
              <a:rPr lang="en-GB" altLang="ko-KR" sz="1100" kern="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, </a:t>
            </a:r>
            <a:r>
              <a:rPr lang="en-GB" altLang="ko-KR" sz="1100" i="1" kern="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GDP</a:t>
            </a:r>
            <a:r>
              <a:rPr lang="en-GB" altLang="ko-KR" sz="1100" kern="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, </a:t>
            </a:r>
            <a:r>
              <a:rPr lang="en-GB" altLang="ko-KR" sz="1100" i="1" dirty="0">
                <a:effectLst/>
                <a:latin typeface="Times New Roman" panose="02020603050405020304" pitchFamily="18" charset="0"/>
                <a:ea typeface="굴림체" panose="020B0609000101010101" pitchFamily="49" charset="-127"/>
              </a:rPr>
              <a:t>GEXP</a:t>
            </a:r>
            <a:r>
              <a:rPr lang="en-GB" altLang="ko-KR" sz="1100" kern="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, </a:t>
            </a:r>
            <a:r>
              <a:rPr lang="en-GB" altLang="ko-KR" sz="1100" i="1" kern="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INFLA</a:t>
            </a:r>
            <a:r>
              <a:rPr lang="en-GB" altLang="ko-KR" sz="1100" kern="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, </a:t>
            </a:r>
            <a:r>
              <a:rPr lang="en-GB" altLang="ko-KR" sz="1100" i="1" kern="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GFC</a:t>
            </a:r>
            <a:r>
              <a:rPr lang="en-GB" altLang="ko-KR" sz="1100" kern="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, and </a:t>
            </a:r>
            <a:r>
              <a:rPr lang="en-GB" altLang="ko-KR" sz="1100" i="1" kern="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COVID</a:t>
            </a:r>
            <a:r>
              <a:rPr lang="en-GB" altLang="ko-KR" sz="1100" kern="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. </a:t>
            </a:r>
            <a:endParaRPr lang="ko-KR" altLang="en-US" sz="11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92D507D-5A55-E1DC-F7F7-B7E8C1A4B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7040" y="6379921"/>
            <a:ext cx="2815335" cy="42461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19C7EEA-6F93-F394-B3B6-0A66D7C21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875" y="382978"/>
            <a:ext cx="7370443" cy="476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55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AD0B8A-2848-6D19-B139-9DAE21135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3736477-823A-4DC4-7B81-8F63E3056C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3C2347-1DCC-3DF8-4BE4-1097B93C49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295675D-2BAC-D3CD-D8C3-6AFABCC69E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F64ECA3-D41F-8988-B486-8C4BD062FB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A712606-972C-43EF-26C5-982361B994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24C27898-F1B4-BF05-154D-BD54DC406C76}"/>
              </a:ext>
            </a:extLst>
          </p:cNvPr>
          <p:cNvSpPr txBox="1">
            <a:spLocks/>
          </p:cNvSpPr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800"/>
              </a:spcAft>
            </a:pPr>
            <a:r>
              <a:rPr lang="en-US" altLang="ko-KR" sz="4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European transition economies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52CE9-0F63-BD1A-90CC-E56A5CB39D2B}"/>
              </a:ext>
            </a:extLst>
          </p:cNvPr>
          <p:cNvSpPr txBox="1"/>
          <p:nvPr/>
        </p:nvSpPr>
        <p:spPr>
          <a:xfrm>
            <a:off x="640586" y="763675"/>
            <a:ext cx="2919738" cy="15647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ko-KR" sz="2000" b="1" dirty="0">
                <a:solidFill>
                  <a:srgbClr val="FFFFFF"/>
                </a:solidFill>
              </a:rPr>
              <a:t>Digital trade for the peak points of financial development </a:t>
            </a:r>
            <a:endParaRPr lang="ko-KR" altLang="ko-KR" sz="2000" b="1" dirty="0">
              <a:solidFill>
                <a:srgbClr val="FFFFFF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BE11567-0510-1E1F-9795-71444DECE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BA4EDD0-F0FC-41E5-9AB2-8DACA36BFE8D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74A88E-2987-B193-A5AB-5EFDDEEBCB18}"/>
                  </a:ext>
                </a:extLst>
              </p:cNvPr>
              <p:cNvSpPr txBox="1"/>
              <p:nvPr/>
            </p:nvSpPr>
            <p:spPr>
              <a:xfrm>
                <a:off x="4825368" y="926953"/>
                <a:ext cx="6094324" cy="49534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 latinLnBrk="1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800" kern="100" dirty="0">
                    <a:effectLst/>
                    <a:latin typeface="Times New Roman" panose="02020603050405020304" pitchFamily="18" charset="0"/>
                    <a:ea typeface="새굴림" panose="02030600000101010101" pitchFamily="18" charset="-127"/>
                    <a:cs typeface="Times New Roman" panose="02020603050405020304" pitchFamily="18" charset="0"/>
                  </a:rPr>
                  <a:t>To determine the peak points of financial development</a:t>
                </a:r>
                <a:r>
                  <a:rPr lang="en-US" altLang="ko-KR" sz="1800" kern="100" dirty="0">
                    <a:effectLst/>
                    <a:latin typeface="Times New Roman" panose="02020603050405020304" pitchFamily="18" charset="0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, we estimate </a:t>
                </a:r>
                <a:r>
                  <a:rPr lang="en-US" altLang="ko-KR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digital trade</a:t>
                </a:r>
                <a:r>
                  <a:rPr lang="en-US" altLang="ko-KR" sz="1800" kern="100" dirty="0">
                    <a:effectLst/>
                    <a:latin typeface="Times New Roman" panose="02020603050405020304" pitchFamily="18" charset="0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.</a:t>
                </a:r>
                <a:r>
                  <a:rPr lang="en-US" altLang="ko-KR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ko-KR" altLang="ko-KR" sz="1800" kern="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latinLnBrk="1">
                  <a:lnSpc>
                    <a:spcPct val="115000"/>
                  </a:lnSpc>
                </a:pPr>
                <a:r>
                  <a:rPr lang="en-US" altLang="ko-KR" sz="1800" kern="100" dirty="0">
                    <a:effectLst/>
                    <a:latin typeface="Times New Roman" panose="02020603050405020304" pitchFamily="18" charset="0"/>
                    <a:ea typeface="새굴림" panose="02030600000101010101" pitchFamily="18" charset="-127"/>
                    <a:cs typeface="Times New Roman" panose="02020603050405020304" pitchFamily="18" charset="0"/>
                  </a:rPr>
                  <a:t> </a:t>
                </a:r>
                <a:endParaRPr lang="ko-KR" altLang="ko-KR" sz="1800" kern="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latinLnBrk="1">
                  <a:lnSpc>
                    <a:spcPct val="115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ko-KR" altLang="ko-KR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ko-KR" altLang="ko-KR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800" i="1" kern="100">
                                <a:effectLst/>
                                <a:latin typeface="Cambria Math" panose="02040503050406030204" pitchFamily="18" charset="0"/>
                                <a:ea typeface="새굴림" panose="02030600000101010101" pitchFamily="18" charset="-127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acc>
                              <m:accPr>
                                <m:chr m:val="̃"/>
                                <m:ctrlPr>
                                  <a:rPr lang="ko-KR" altLang="ko-KR" sz="1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800" i="1" kern="100">
                                    <a:effectLst/>
                                    <a:latin typeface="Cambria Math" panose="02040503050406030204" pitchFamily="18" charset="0"/>
                                    <a:ea typeface="새굴림" panose="02030600000101010101" pitchFamily="18" charset="-127"/>
                                    <a:cs typeface="Times New Roman" panose="02020603050405020304" pitchFamily="18" charset="0"/>
                                  </a:rPr>
                                  <m:t>𝐹𝐼𝑁𝐴𝑁</m:t>
                                </m:r>
                              </m:e>
                            </m:acc>
                          </m:num>
                          <m:den>
                            <m:r>
                              <a:rPr lang="en-US" altLang="ko-KR" sz="1800" i="1" kern="100">
                                <a:effectLst/>
                                <a:latin typeface="Cambria Math" panose="02040503050406030204" pitchFamily="18" charset="0"/>
                                <a:ea typeface="새굴림" panose="02030600000101010101" pitchFamily="18" charset="-127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ko-KR" sz="1800" i="1" kern="100">
                                <a:effectLst/>
                                <a:latin typeface="Cambria Math" panose="02040503050406030204" pitchFamily="18" charset="0"/>
                                <a:ea typeface="새굴림" panose="02030600000101010101" pitchFamily="18" charset="-127"/>
                                <a:cs typeface="Times New Roman" panose="02020603050405020304" pitchFamily="18" charset="0"/>
                              </a:rPr>
                              <m:t>𝐿</m:t>
                            </m:r>
                            <m:r>
                              <a:rPr lang="en-US" altLang="ko-KR" sz="1800" i="1" kern="100">
                                <a:effectLst/>
                                <a:latin typeface="Cambria Math" panose="02040503050406030204" pitchFamily="18" charset="0"/>
                                <a:ea typeface="새굴림" panose="02030600000101010101" pitchFamily="18" charset="-127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altLang="ko-KR" sz="1800" i="1" kern="100">
                                <a:effectLst/>
                                <a:latin typeface="Cambria Math" panose="02040503050406030204" pitchFamily="18" charset="0"/>
                                <a:ea typeface="새굴림" panose="02030600000101010101" pitchFamily="18" charset="-127"/>
                                <a:cs typeface="Times New Roman" panose="02020603050405020304" pitchFamily="18" charset="0"/>
                              </a:rPr>
                              <m:t>𝐷𝐼𝐺𝐼𝑇𝐴𝐿</m:t>
                            </m:r>
                          </m:den>
                        </m:f>
                      </m:e>
                    </m:d>
                    <m:r>
                      <a:rPr lang="en-US" altLang="ko-KR" sz="1800" i="1" kern="100">
                        <a:effectLst/>
                        <a:latin typeface="Cambria Math" panose="02040503050406030204" pitchFamily="18" charset="0"/>
                        <a:ea typeface="새굴림" panose="02030600000101010101" pitchFamily="18" charset="-127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ko-KR" altLang="ko-KR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800" kern="100">
                        <a:effectLst/>
                        <a:latin typeface="Cambria Math" panose="02040503050406030204" pitchFamily="18" charset="0"/>
                        <a:ea typeface="굴림체" panose="020B0609000101010101" pitchFamily="49" charset="-127"/>
                        <a:cs typeface="Times New Roman" panose="02020603050405020304" pitchFamily="18" charset="0"/>
                      </a:rPr>
                      <m:t>+2</m:t>
                    </m:r>
                    <m:sSub>
                      <m:sSubPr>
                        <m:ctrlPr>
                          <a:rPr lang="ko-KR" altLang="ko-KR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ko-KR" altLang="ko-KR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𝐷𝐼𝐺𝐼𝑇𝐴𝐿</m:t>
                        </m:r>
                      </m:e>
                      <m:sub>
                        <m:r>
                          <a:rPr lang="en-US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ko-KR" sz="1800" i="1" kern="100">
                            <a:effectLst/>
                            <a:latin typeface="Cambria Math" panose="020405030504060302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ko-KR" sz="1800" kern="100" dirty="0">
                    <a:effectLst/>
                    <a:latin typeface="Times New Roman" panose="02020603050405020304" pitchFamily="18" charset="0"/>
                    <a:ea typeface="새굴림" panose="02030600000101010101" pitchFamily="18" charset="-127"/>
                    <a:cs typeface="Times New Roman" panose="02020603050405020304" pitchFamily="18" charset="0"/>
                  </a:rPr>
                  <a:t>. </a:t>
                </a:r>
              </a:p>
              <a:p>
                <a:pPr algn="just" latinLnBrk="1">
                  <a:lnSpc>
                    <a:spcPct val="115000"/>
                  </a:lnSpc>
                </a:pPr>
                <a:endParaRPr lang="en-US" altLang="ko-KR" kern="100" dirty="0">
                  <a:latin typeface="Times New Roman" panose="02020603050405020304" pitchFamily="18" charset="0"/>
                  <a:ea typeface="새굴림" panose="02030600000101010101" pitchFamily="18" charset="-127"/>
                  <a:cs typeface="Times New Roman" panose="02020603050405020304" pitchFamily="18" charset="0"/>
                </a:endParaRPr>
              </a:p>
              <a:p>
                <a:pPr algn="just" latinLnBrk="1">
                  <a:lnSpc>
                    <a:spcPct val="115000"/>
                  </a:lnSpc>
                </a:pPr>
                <a:endParaRPr lang="en-US" altLang="ko-KR" sz="1800" kern="100" dirty="0">
                  <a:effectLst/>
                  <a:latin typeface="Times New Roman" panose="02020603050405020304" pitchFamily="18" charset="0"/>
                  <a:ea typeface="새굴림" panose="02030600000101010101" pitchFamily="18" charset="-127"/>
                  <a:cs typeface="Times New Roman" panose="02020603050405020304" pitchFamily="18" charset="0"/>
                </a:endParaRPr>
              </a:p>
              <a:p>
                <a:pPr algn="just" latinLnBrk="1">
                  <a:lnSpc>
                    <a:spcPct val="115000"/>
                  </a:lnSpc>
                </a:pPr>
                <a:r>
                  <a:rPr lang="en-US" altLang="ko-KR" sz="1800" kern="100" dirty="0">
                    <a:effectLst/>
                    <a:latin typeface="Times New Roman" panose="02020603050405020304" pitchFamily="18" charset="0"/>
                    <a:ea typeface="새굴림" panose="02030600000101010101" pitchFamily="18" charset="-127"/>
                    <a:cs typeface="Times New Roman" panose="02020603050405020304" pitchFamily="18" charset="0"/>
                  </a:rPr>
                  <a:t> </a:t>
                </a:r>
                <a:endParaRPr lang="ko-KR" altLang="ko-KR" sz="1800" kern="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altLang="ko-KR" dirty="0">
                    <a:latin typeface="Times New Roman" panose="02020603050405020304" pitchFamily="18" charset="0"/>
                    <a:ea typeface="새굴림" panose="02030600000101010101" pitchFamily="18" charset="-127"/>
                  </a:rPr>
                  <a:t>W</a:t>
                </a:r>
                <a:r>
                  <a:rPr lang="en-GB" altLang="ko-KR" sz="1800" dirty="0">
                    <a:effectLst/>
                    <a:latin typeface="Times New Roman" panose="02020603050405020304" pitchFamily="18" charset="0"/>
                    <a:ea typeface="새굴림" panose="02030600000101010101" pitchFamily="18" charset="-127"/>
                  </a:rPr>
                  <a:t>e estimate </a:t>
                </a:r>
                <a:r>
                  <a:rPr lang="en-GB" altLang="ko-KR" sz="1800" i="1" dirty="0">
                    <a:effectLst/>
                    <a:latin typeface="Times New Roman" panose="02020603050405020304" pitchFamily="18" charset="0"/>
                    <a:ea typeface="새굴림" panose="02030600000101010101" pitchFamily="18" charset="-127"/>
                  </a:rPr>
                  <a:t>ICTSE</a:t>
                </a:r>
                <a:r>
                  <a:rPr lang="en-GB" altLang="ko-KR" sz="1800" dirty="0">
                    <a:effectLst/>
                    <a:latin typeface="Times New Roman" panose="02020603050405020304" pitchFamily="18" charset="0"/>
                    <a:ea typeface="새굴림" panose="02030600000101010101" pitchFamily="18" charset="-127"/>
                  </a:rPr>
                  <a:t>, </a:t>
                </a:r>
                <a:r>
                  <a:rPr lang="en-GB" altLang="ko-KR" sz="1800" i="1" dirty="0">
                    <a:effectLst/>
                    <a:latin typeface="Times New Roman" panose="02020603050405020304" pitchFamily="18" charset="0"/>
                    <a:ea typeface="새굴림" panose="02030600000101010101" pitchFamily="18" charset="-127"/>
                  </a:rPr>
                  <a:t>ICTGE</a:t>
                </a:r>
                <a:r>
                  <a:rPr lang="en-GB" altLang="ko-KR" sz="1800" dirty="0">
                    <a:effectLst/>
                    <a:latin typeface="Times New Roman" panose="02020603050405020304" pitchFamily="18" charset="0"/>
                    <a:ea typeface="새굴림" panose="02030600000101010101" pitchFamily="18" charset="-127"/>
                  </a:rPr>
                  <a:t>, and </a:t>
                </a:r>
                <a:r>
                  <a:rPr lang="en-GB" altLang="ko-KR" sz="1800" i="1" dirty="0">
                    <a:effectLst/>
                    <a:latin typeface="Times New Roman" panose="02020603050405020304" pitchFamily="18" charset="0"/>
                    <a:ea typeface="새굴림" panose="02030600000101010101" pitchFamily="18" charset="-127"/>
                  </a:rPr>
                  <a:t>ICTGI</a:t>
                </a:r>
                <a:r>
                  <a:rPr lang="en-GB" altLang="ko-KR" sz="1800" dirty="0">
                    <a:effectLst/>
                    <a:latin typeface="Times New Roman" panose="02020603050405020304" pitchFamily="18" charset="0"/>
                    <a:ea typeface="새굴림" panose="02030600000101010101" pitchFamily="18" charset="-127"/>
                  </a:rPr>
                  <a:t> to determine the peak points of financial development: 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altLang="ko-KR" b="1" i="1" dirty="0">
                    <a:solidFill>
                      <a:srgbClr val="003399"/>
                    </a:solidFill>
                    <a:effectLst/>
                    <a:latin typeface="Times New Roman" panose="02020603050405020304" pitchFamily="18" charset="0"/>
                    <a:ea typeface="새굴림" panose="02030600000101010101" pitchFamily="18" charset="-127"/>
                  </a:rPr>
                  <a:t>ICTSE</a:t>
                </a:r>
                <a:r>
                  <a:rPr lang="en-GB" altLang="ko-KR" b="1" dirty="0">
                    <a:solidFill>
                      <a:srgbClr val="003399"/>
                    </a:solidFill>
                    <a:effectLst/>
                    <a:latin typeface="Times New Roman" panose="02020603050405020304" pitchFamily="18" charset="0"/>
                    <a:ea typeface="새굴림" panose="02030600000101010101" pitchFamily="18" charset="-127"/>
                  </a:rPr>
                  <a:t>: 28%, </a:t>
                </a:r>
                <a:r>
                  <a:rPr lang="en-GB" altLang="ko-KR" b="1" i="1" dirty="0">
                    <a:solidFill>
                      <a:srgbClr val="003399"/>
                    </a:solidFill>
                    <a:effectLst/>
                    <a:latin typeface="Times New Roman" panose="02020603050405020304" pitchFamily="18" charset="0"/>
                    <a:ea typeface="새굴림" panose="02030600000101010101" pitchFamily="18" charset="-127"/>
                  </a:rPr>
                  <a:t>ICTGE</a:t>
                </a:r>
                <a:r>
                  <a:rPr lang="en-GB" altLang="ko-KR" b="1" dirty="0">
                    <a:solidFill>
                      <a:srgbClr val="003399"/>
                    </a:solidFill>
                    <a:effectLst/>
                    <a:latin typeface="Times New Roman" panose="02020603050405020304" pitchFamily="18" charset="0"/>
                    <a:ea typeface="새굴림" panose="02030600000101010101" pitchFamily="18" charset="-127"/>
                  </a:rPr>
                  <a:t>: 16%, and </a:t>
                </a:r>
                <a:r>
                  <a:rPr lang="en-GB" altLang="ko-KR" b="1" i="1" dirty="0">
                    <a:solidFill>
                      <a:srgbClr val="003399"/>
                    </a:solidFill>
                    <a:effectLst/>
                    <a:latin typeface="Times New Roman" panose="02020603050405020304" pitchFamily="18" charset="0"/>
                    <a:ea typeface="새굴림" panose="02030600000101010101" pitchFamily="18" charset="-127"/>
                  </a:rPr>
                  <a:t>ICTGI</a:t>
                </a:r>
                <a:r>
                  <a:rPr lang="en-GB" altLang="ko-KR" b="1" dirty="0">
                    <a:solidFill>
                      <a:srgbClr val="003399"/>
                    </a:solidFill>
                    <a:effectLst/>
                    <a:latin typeface="Times New Roman" panose="02020603050405020304" pitchFamily="18" charset="0"/>
                    <a:ea typeface="새굴림" panose="02030600000101010101" pitchFamily="18" charset="-127"/>
                  </a:rPr>
                  <a:t>: 13%. 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altLang="ko-KR" dirty="0">
                    <a:effectLst/>
                    <a:latin typeface="Times New Roman" panose="02020603050405020304" pitchFamily="18" charset="0"/>
                    <a:ea typeface="맑은 고딕" panose="020B0503020000020004" pitchFamily="50" charset="-127"/>
                  </a:rPr>
                  <a:t>As of 2021, ICT services exports, ICT goods exports, and ICT goods imports account for approximately 18.6%, 4.5%, and 7.0%, respectively.</a:t>
                </a:r>
                <a:r>
                  <a:rPr lang="en-GB" altLang="ko-KR" dirty="0">
                    <a:effectLst/>
                    <a:latin typeface="Times New Roman" panose="02020603050405020304" pitchFamily="18" charset="0"/>
                    <a:ea typeface="새굴림" panose="02030600000101010101" pitchFamily="18" charset="-127"/>
                  </a:rPr>
                  <a:t>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74A88E-2987-B193-A5AB-5EFDDEEBC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368" y="926953"/>
                <a:ext cx="6094324" cy="4953472"/>
              </a:xfrm>
              <a:prstGeom prst="rect">
                <a:avLst/>
              </a:prstGeom>
              <a:blipFill>
                <a:blip r:embed="rId3"/>
                <a:stretch>
                  <a:fillRect l="-701" t="-246" r="-901" b="-8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>
            <a:extLst>
              <a:ext uri="{FF2B5EF4-FFF2-40B4-BE49-F238E27FC236}">
                <a16:creationId xmlns:a16="http://schemas.microsoft.com/office/drawing/2014/main" id="{43CD6BA0-9B1E-31ED-7F8F-4A6E10DE1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7040" y="6379921"/>
            <a:ext cx="2815335" cy="4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01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5B4B5A-8F2C-01D1-DE60-4DADA745D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2E54F4E-2A02-DDF2-962E-069796F84C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3D6F358-0FE4-65FA-10B2-93C381BEB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8D0AE05-C5CA-FBF5-B048-814C6F9505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C13FE3A-35A5-94B8-A5C5-56F3949EA5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BE81744-543C-4EF7-C28D-4689AEF818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3B90476A-16E0-D400-9D06-30B09EFABA5D}"/>
              </a:ext>
            </a:extLst>
          </p:cNvPr>
          <p:cNvSpPr txBox="1">
            <a:spLocks/>
          </p:cNvSpPr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800"/>
              </a:spcAft>
            </a:pPr>
            <a:r>
              <a:rPr lang="en-US" altLang="ko-KR" sz="4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European transition economies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23C63B-76A2-0397-CE48-15537051610A}"/>
              </a:ext>
            </a:extLst>
          </p:cNvPr>
          <p:cNvSpPr txBox="1"/>
          <p:nvPr/>
        </p:nvSpPr>
        <p:spPr>
          <a:xfrm>
            <a:off x="640586" y="763675"/>
            <a:ext cx="2919738" cy="15647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altLang="ko-KR" sz="2000" b="1" dirty="0">
                <a:solidFill>
                  <a:srgbClr val="FFFFFF"/>
                </a:solidFill>
              </a:rPr>
              <a:t>Table 2. Impacts of digital trade on financial development: MMQR model</a:t>
            </a:r>
            <a:endParaRPr lang="ko-KR" altLang="ko-KR" sz="2000" b="1" dirty="0">
              <a:solidFill>
                <a:srgbClr val="FFFFFF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7F31C7F-3D99-F578-7285-6895ECC05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BA4EDD0-F0FC-41E5-9AB2-8DACA36BFE8D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ACC4DD-871F-BA65-6D69-00AA2FFC0007}"/>
              </a:ext>
            </a:extLst>
          </p:cNvPr>
          <p:cNvSpPr txBox="1"/>
          <p:nvPr/>
        </p:nvSpPr>
        <p:spPr>
          <a:xfrm>
            <a:off x="4291470" y="4864691"/>
            <a:ext cx="7645971" cy="1634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GB" altLang="ko-KR" sz="1100" i="1" kern="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Notes</a:t>
            </a:r>
            <a:r>
              <a:rPr lang="en-GB" altLang="ko-KR" sz="1100" kern="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r>
              <a:rPr lang="en-GB" altLang="ko-KR" sz="1100" kern="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  <a:cs typeface="Times New Roman" panose="02020603050405020304" pitchFamily="18" charset="0"/>
              </a:rPr>
              <a:t>This table presents the effects of digital trade, such as services export (</a:t>
            </a:r>
            <a:r>
              <a:rPr lang="en-GB" altLang="ko-KR" sz="1100" i="1" kern="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  <a:cs typeface="Times New Roman" panose="02020603050405020304" pitchFamily="18" charset="0"/>
              </a:rPr>
              <a:t>ICTSE</a:t>
            </a:r>
            <a:r>
              <a:rPr lang="en-GB" altLang="ko-KR" sz="1100" kern="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  <a:cs typeface="Times New Roman" panose="02020603050405020304" pitchFamily="18" charset="0"/>
              </a:rPr>
              <a:t>) in Panel A and </a:t>
            </a:r>
            <a:r>
              <a:rPr lang="en-GB" altLang="ko-KR" sz="1100" kern="100" dirty="0" err="1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i</a:t>
            </a:r>
            <a:r>
              <a:rPr lang="en-US" altLang="ko-KR" sz="1100" kern="100" dirty="0" err="1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nternet</a:t>
            </a:r>
            <a:r>
              <a:rPr lang="en-US" altLang="ko-KR" sz="1100" kern="1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penetration (</a:t>
            </a:r>
            <a:r>
              <a:rPr lang="en-US" altLang="ko-KR" sz="1100" i="1" kern="1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INT</a:t>
            </a:r>
            <a:r>
              <a:rPr lang="en-US" altLang="ko-KR" sz="1100" kern="1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) in Panel B,</a:t>
            </a:r>
            <a:r>
              <a:rPr lang="en-GB" altLang="ko-KR" sz="1100" kern="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  <a:cs typeface="Times New Roman" panose="02020603050405020304" pitchFamily="18" charset="0"/>
              </a:rPr>
              <a:t> on financial development using MMQR. Columns Q1 to Q9 show the results for the 10% to 90% quantiles. </a:t>
            </a:r>
            <a:r>
              <a:rPr lang="en-GB" altLang="ko-KR" sz="1100" i="1" kern="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  <a:cs typeface="Times New Roman" panose="02020603050405020304" pitchFamily="18" charset="0"/>
              </a:rPr>
              <a:t>Location</a:t>
            </a:r>
            <a:r>
              <a:rPr lang="en-GB" altLang="ko-KR" sz="1100" kern="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  <a:cs typeface="Times New Roman" panose="02020603050405020304" pitchFamily="18" charset="0"/>
              </a:rPr>
              <a:t> refers to central tendency estimates derived via least squares, while </a:t>
            </a:r>
            <a:r>
              <a:rPr lang="en-GB" altLang="ko-KR" sz="1100" i="1" kern="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  <a:cs typeface="Times New Roman" panose="02020603050405020304" pitchFamily="18" charset="0"/>
              </a:rPr>
              <a:t>Scale</a:t>
            </a:r>
            <a:r>
              <a:rPr lang="en-GB" altLang="ko-KR" sz="1100" kern="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  <a:cs typeface="Times New Roman" panose="02020603050405020304" pitchFamily="18" charset="0"/>
              </a:rPr>
              <a:t> indicates variability measures based on the spread of the dependent variable. The dependent variable is the financial development index in both Panel A and Panel B. </a:t>
            </a:r>
            <a:r>
              <a:rPr lang="en-GB" altLang="ko-KR" sz="1100" i="1" kern="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  <a:cs typeface="Times New Roman" panose="02020603050405020304" pitchFamily="18" charset="0"/>
              </a:rPr>
              <a:t>ICTSE</a:t>
            </a:r>
            <a:r>
              <a:rPr lang="en-GB" altLang="ko-KR" sz="1100" kern="1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is measured as the ratio of the ICT service exports to service exports. </a:t>
            </a:r>
            <a:r>
              <a:rPr lang="en-GB" altLang="ko-KR" sz="1100" i="1" kern="1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INT</a:t>
            </a:r>
            <a:r>
              <a:rPr lang="en-GB" altLang="ko-KR" sz="1100" kern="1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is the proxy for </a:t>
            </a:r>
            <a:r>
              <a:rPr lang="en-GB" altLang="ko-KR" sz="1100" kern="100" dirty="0" err="1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i</a:t>
            </a:r>
            <a:r>
              <a:rPr lang="en-US" altLang="ko-KR" sz="1100" kern="100" dirty="0" err="1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nternet</a:t>
            </a:r>
            <a:r>
              <a:rPr lang="en-US" altLang="ko-KR" sz="1100" kern="1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penetration, </a:t>
            </a:r>
            <a:r>
              <a:rPr lang="en-GB" altLang="ko-KR" sz="1100" kern="1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measured as the ratio of the number of Internet users to the population. </a:t>
            </a:r>
            <a:r>
              <a:rPr lang="en-GB" altLang="ko-KR" sz="1100" kern="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  <a:cs typeface="Times New Roman" panose="02020603050405020304" pitchFamily="18" charset="0"/>
              </a:rPr>
              <a:t>The control variables are </a:t>
            </a:r>
            <a:r>
              <a:rPr lang="en-GB" altLang="ko-KR" sz="1100" i="1" kern="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INSTI</a:t>
            </a:r>
            <a:r>
              <a:rPr lang="en-GB" altLang="ko-KR" sz="1100" kern="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en-GB" altLang="ko-KR" sz="1100" i="1" kern="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MARC</a:t>
            </a:r>
            <a:r>
              <a:rPr lang="en-GB" altLang="ko-KR" sz="1100" kern="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en-GB" altLang="ko-KR" sz="1100" i="1" kern="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GDP</a:t>
            </a:r>
            <a:r>
              <a:rPr lang="en-GB" altLang="ko-KR" sz="1100" kern="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en-GB" altLang="ko-KR" sz="1100" i="1" kern="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  <a:cs typeface="Times New Roman" panose="02020603050405020304" pitchFamily="18" charset="0"/>
              </a:rPr>
              <a:t>GEXP</a:t>
            </a:r>
            <a:r>
              <a:rPr lang="en-GB" altLang="ko-KR" sz="1100" kern="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en-GB" altLang="ko-KR" sz="1100" i="1" kern="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INFLA</a:t>
            </a:r>
            <a:r>
              <a:rPr lang="en-GB" altLang="ko-KR" sz="1100" kern="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en-GB" altLang="ko-KR" sz="1100" i="1" kern="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GFC</a:t>
            </a:r>
            <a:r>
              <a:rPr lang="en-GB" altLang="ko-KR" sz="1100" kern="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, and </a:t>
            </a:r>
            <a:r>
              <a:rPr lang="en-GB" altLang="ko-KR" sz="1100" i="1" kern="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COVID</a:t>
            </a:r>
            <a:r>
              <a:rPr lang="en-GB" altLang="ko-KR" sz="1100" kern="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r>
              <a:rPr lang="en-GB" altLang="ko-KR" sz="1100" i="1" kern="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  <a:cs typeface="Times New Roman" panose="02020603050405020304" pitchFamily="18" charset="0"/>
              </a:rPr>
              <a:t>Obs. </a:t>
            </a:r>
            <a:r>
              <a:rPr lang="en-GB" altLang="ko-KR" sz="1100" kern="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  <a:cs typeface="Times New Roman" panose="02020603050405020304" pitchFamily="18" charset="0"/>
              </a:rPr>
              <a:t>is the number of country-year observations.</a:t>
            </a:r>
            <a:r>
              <a:rPr lang="en-GB" altLang="ko-KR" sz="1100" i="1" kern="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  <a:cs typeface="Times New Roman" panose="02020603050405020304" pitchFamily="18" charset="0"/>
              </a:rPr>
              <a:t> </a:t>
            </a:r>
            <a:r>
              <a:rPr lang="en-GB" altLang="ko-KR" sz="1100" kern="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The n</a:t>
            </a:r>
            <a:r>
              <a:rPr lang="en-GB" altLang="ko-KR" sz="1100" kern="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  <a:cs typeface="Times New Roman" panose="02020603050405020304" pitchFamily="18" charset="0"/>
              </a:rPr>
              <a:t>umbers in parentheses are </a:t>
            </a:r>
            <a:r>
              <a:rPr lang="en-GB" altLang="ko-KR" sz="1100" i="1" kern="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  <a:cs typeface="Times New Roman" panose="02020603050405020304" pitchFamily="18" charset="0"/>
              </a:rPr>
              <a:t>t</a:t>
            </a:r>
            <a:r>
              <a:rPr lang="en-GB" altLang="ko-KR" sz="1100" kern="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  <a:cs typeface="Times New Roman" panose="02020603050405020304" pitchFamily="18" charset="0"/>
              </a:rPr>
              <a:t>-statistics. Statistical significance at the 1%, 5%, and 10% levels is indicated by </a:t>
            </a:r>
            <a:r>
              <a:rPr lang="en-GB" altLang="ko-KR" sz="1100" kern="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r>
              <a:rPr lang="en-GB" altLang="ko-KR" sz="1100" kern="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  <a:cs typeface="Times New Roman" panose="02020603050405020304" pitchFamily="18" charset="0"/>
              </a:rPr>
              <a:t>, </a:t>
            </a:r>
            <a:r>
              <a:rPr lang="en-GB" altLang="ko-KR" sz="1100" kern="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lang="en-GB" altLang="ko-KR" sz="1100" kern="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  <a:cs typeface="Times New Roman" panose="02020603050405020304" pitchFamily="18" charset="0"/>
              </a:rPr>
              <a:t>, and </a:t>
            </a:r>
            <a:r>
              <a:rPr lang="en-GB" altLang="ko-KR" sz="1100" kern="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GB" altLang="ko-KR" sz="1100" kern="100" dirty="0">
                <a:effectLst/>
                <a:latin typeface="Times New Roman" panose="02020603050405020304" pitchFamily="18" charset="0"/>
                <a:ea typeface="굴림체" panose="020B0609000101010101" pitchFamily="49" charset="-127"/>
                <a:cs typeface="Times New Roman" panose="02020603050405020304" pitchFamily="18" charset="0"/>
              </a:rPr>
              <a:t>, respectively.</a:t>
            </a:r>
            <a:endParaRPr lang="ko-KR" altLang="ko-KR" sz="1100" kern="100" dirty="0">
              <a:effectLst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EF4761F-2B51-9564-DF66-CDEBC7032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7040" y="6379921"/>
            <a:ext cx="2815335" cy="42461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D5C17FF-0F3D-0539-5EAA-15A4D6693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1987" y="874450"/>
            <a:ext cx="7886700" cy="172402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D0EE72F-6263-FF5E-F7FC-A7B7E815DB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1987" y="2740983"/>
            <a:ext cx="7848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68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23011</TotalTime>
  <Words>1712</Words>
  <Application>Microsoft Office PowerPoint</Application>
  <PresentationFormat>와이드스크린</PresentationFormat>
  <Paragraphs>98</Paragraphs>
  <Slides>14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5" baseType="lpstr">
      <vt:lpstr>ADLaM Display</vt:lpstr>
      <vt:lpstr>굴림체</vt:lpstr>
      <vt:lpstr>맑은 고딕</vt:lpstr>
      <vt:lpstr>새굴림</vt:lpstr>
      <vt:lpstr>Arial</vt:lpstr>
      <vt:lpstr>Calibri</vt:lpstr>
      <vt:lpstr>Calibri Light</vt:lpstr>
      <vt:lpstr>Cambria</vt:lpstr>
      <vt:lpstr>Cambria Math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NamShuri</dc:creator>
  <cp:lastModifiedBy>user</cp:lastModifiedBy>
  <cp:revision>208</cp:revision>
  <cp:lastPrinted>2024-11-28T04:10:35Z</cp:lastPrinted>
  <dcterms:created xsi:type="dcterms:W3CDTF">2023-09-11T23:34:31Z</dcterms:created>
  <dcterms:modified xsi:type="dcterms:W3CDTF">2024-11-28T05:30:55Z</dcterms:modified>
</cp:coreProperties>
</file>