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98" r:id="rId1"/>
  </p:sldMasterIdLst>
  <p:notesMasterIdLst>
    <p:notesMasterId r:id="rId21"/>
  </p:notesMasterIdLst>
  <p:handoutMasterIdLst>
    <p:handoutMasterId r:id="rId22"/>
  </p:handoutMasterIdLst>
  <p:sldIdLst>
    <p:sldId id="267" r:id="rId2"/>
    <p:sldId id="269" r:id="rId3"/>
    <p:sldId id="385" r:id="rId4"/>
    <p:sldId id="359" r:id="rId5"/>
    <p:sldId id="386" r:id="rId6"/>
    <p:sldId id="387" r:id="rId7"/>
    <p:sldId id="388" r:id="rId8"/>
    <p:sldId id="389" r:id="rId9"/>
    <p:sldId id="390" r:id="rId10"/>
    <p:sldId id="393" r:id="rId11"/>
    <p:sldId id="391" r:id="rId12"/>
    <p:sldId id="394" r:id="rId13"/>
    <p:sldId id="395" r:id="rId14"/>
    <p:sldId id="377" r:id="rId15"/>
    <p:sldId id="378" r:id="rId16"/>
    <p:sldId id="380" r:id="rId17"/>
    <p:sldId id="381" r:id="rId18"/>
    <p:sldId id="335" r:id="rId19"/>
    <p:sldId id="268" r:id="rId20"/>
  </p:sldIdLst>
  <p:sldSz cx="9144000" cy="6858000" type="screen4x3"/>
  <p:notesSz cx="6858000" cy="9144000"/>
  <p:defaultTextStyle>
    <a:defPPr>
      <a:defRPr lang="ko-KR"/>
    </a:defPPr>
    <a:lvl1pPr marL="0" algn="l" defTabSz="801654" rtl="0" eaLnBrk="1" latinLnBrk="1" hangingPunct="1">
      <a:defRPr sz="1578" kern="1200">
        <a:solidFill>
          <a:schemeClr val="tx1"/>
        </a:solidFill>
        <a:latin typeface="+mn-lt"/>
        <a:ea typeface="+mn-ea"/>
        <a:cs typeface="+mn-cs"/>
      </a:defRPr>
    </a:lvl1pPr>
    <a:lvl2pPr marL="400827" algn="l" defTabSz="801654" rtl="0" eaLnBrk="1" latinLnBrk="1" hangingPunct="1">
      <a:defRPr sz="1578" kern="1200">
        <a:solidFill>
          <a:schemeClr val="tx1"/>
        </a:solidFill>
        <a:latin typeface="+mn-lt"/>
        <a:ea typeface="+mn-ea"/>
        <a:cs typeface="+mn-cs"/>
      </a:defRPr>
    </a:lvl2pPr>
    <a:lvl3pPr marL="801654" algn="l" defTabSz="801654" rtl="0" eaLnBrk="1" latinLnBrk="1" hangingPunct="1">
      <a:defRPr sz="1578" kern="1200">
        <a:solidFill>
          <a:schemeClr val="tx1"/>
        </a:solidFill>
        <a:latin typeface="+mn-lt"/>
        <a:ea typeface="+mn-ea"/>
        <a:cs typeface="+mn-cs"/>
      </a:defRPr>
    </a:lvl3pPr>
    <a:lvl4pPr marL="1202482" algn="l" defTabSz="801654" rtl="0" eaLnBrk="1" latinLnBrk="1" hangingPunct="1">
      <a:defRPr sz="1578" kern="1200">
        <a:solidFill>
          <a:schemeClr val="tx1"/>
        </a:solidFill>
        <a:latin typeface="+mn-lt"/>
        <a:ea typeface="+mn-ea"/>
        <a:cs typeface="+mn-cs"/>
      </a:defRPr>
    </a:lvl4pPr>
    <a:lvl5pPr marL="1603309" algn="l" defTabSz="801654" rtl="0" eaLnBrk="1" latinLnBrk="1" hangingPunct="1">
      <a:defRPr sz="1578" kern="1200">
        <a:solidFill>
          <a:schemeClr val="tx1"/>
        </a:solidFill>
        <a:latin typeface="+mn-lt"/>
        <a:ea typeface="+mn-ea"/>
        <a:cs typeface="+mn-cs"/>
      </a:defRPr>
    </a:lvl5pPr>
    <a:lvl6pPr marL="2004136" algn="l" defTabSz="801654" rtl="0" eaLnBrk="1" latinLnBrk="1" hangingPunct="1">
      <a:defRPr sz="1578" kern="1200">
        <a:solidFill>
          <a:schemeClr val="tx1"/>
        </a:solidFill>
        <a:latin typeface="+mn-lt"/>
        <a:ea typeface="+mn-ea"/>
        <a:cs typeface="+mn-cs"/>
      </a:defRPr>
    </a:lvl6pPr>
    <a:lvl7pPr marL="2404963" algn="l" defTabSz="801654" rtl="0" eaLnBrk="1" latinLnBrk="1" hangingPunct="1">
      <a:defRPr sz="1578" kern="1200">
        <a:solidFill>
          <a:schemeClr val="tx1"/>
        </a:solidFill>
        <a:latin typeface="+mn-lt"/>
        <a:ea typeface="+mn-ea"/>
        <a:cs typeface="+mn-cs"/>
      </a:defRPr>
    </a:lvl7pPr>
    <a:lvl8pPr marL="2805791" algn="l" defTabSz="801654" rtl="0" eaLnBrk="1" latinLnBrk="1" hangingPunct="1">
      <a:defRPr sz="1578" kern="1200">
        <a:solidFill>
          <a:schemeClr val="tx1"/>
        </a:solidFill>
        <a:latin typeface="+mn-lt"/>
        <a:ea typeface="+mn-ea"/>
        <a:cs typeface="+mn-cs"/>
      </a:defRPr>
    </a:lvl8pPr>
    <a:lvl9pPr marL="3206618" algn="l" defTabSz="801654" rtl="0" eaLnBrk="1" latinLnBrk="1"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ACF4677E-8BD2-47ae-8A1F-98590045965D">
      <hp:hncThemeShow xmlns:hp="http://schemas.haansoft.com/office/presentation/8.0" xmlns:dsp="http://schemas.microsoft.com/office/drawing/2008/diagram" xmlns:dgm="http://schemas.openxmlformats.org/drawingml/2006/diagram" xmlns:c="http://schemas.openxmlformats.org/drawingml/2006/chart" xmlns="" themeShowType="1" themeSkinType="1" themeTransitionType="1" useThemeTransition="1" byMouseClick="1" attrType="1" dur="200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3457" autoAdjust="0"/>
  </p:normalViewPr>
  <p:slideViewPr>
    <p:cSldViewPr snapToGrid="0">
      <p:cViewPr varScale="1">
        <p:scale>
          <a:sx n="110" d="100"/>
          <a:sy n="110" d="100"/>
        </p:scale>
        <p:origin x="1626" y="78"/>
      </p:cViewPr>
      <p:guideLst/>
    </p:cSldViewPr>
  </p:slideViewPr>
  <p:notesTextViewPr>
    <p:cViewPr>
      <p:scale>
        <a:sx n="100" d="100"/>
        <a:sy n="100" d="100"/>
      </p:scale>
      <p:origin x="0" y="0"/>
    </p:cViewPr>
  </p:notesTextViewPr>
  <p:notesViewPr>
    <p:cSldViewPr snapToGrid="0">
      <p:cViewPr varScale="1">
        <p:scale>
          <a:sx n="60" d="100"/>
          <a:sy n="60" d="100"/>
        </p:scale>
        <p:origin x="318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a:pPr lvl="0">
              <a:defRPr/>
            </a:pPr>
            <a:endParaRPr lang="ko-KR" altLang="en-US"/>
          </a:p>
        </p:txBody>
      </p:sp>
      <p:sp>
        <p:nvSpPr>
          <p:cNvPr id="3" name="날짜 개체 틀 2"/>
          <p:cNvSpPr>
            <a:spLocks noGrp="1"/>
          </p:cNvSpPr>
          <p:nvPr>
            <p:ph type="dt" sz="quarter" idx="1"/>
          </p:nvPr>
        </p:nvSpPr>
        <p:spPr>
          <a:xfrm>
            <a:off x="3884613" y="0"/>
            <a:ext cx="2971800" cy="458788"/>
          </a:xfrm>
          <a:prstGeom prst="rect">
            <a:avLst/>
          </a:prstGeom>
        </p:spPr>
        <p:txBody>
          <a:bodyPr vert="horz" lIns="91440" tIns="45720" rIns="91440" bIns="45720"/>
          <a:lstStyle>
            <a:lvl1pPr algn="r">
              <a:defRPr sz="1200"/>
            </a:lvl1pPr>
          </a:lstStyle>
          <a:p>
            <a:pPr lvl="0">
              <a:defRPr/>
            </a:pPr>
            <a:fld id="{D86F7B12-431B-4C41-844D-2B0B7CAB733F}" type="datetime1">
              <a:rPr lang="ko-KR" altLang="en-US"/>
              <a:pPr lvl="0">
                <a:defRPr/>
              </a:pPr>
              <a:t>2024-11-28</a:t>
            </a:fld>
            <a:endParaRPr lang="ko-KR" altLang="en-US"/>
          </a:p>
        </p:txBody>
      </p:sp>
      <p:sp>
        <p:nvSpPr>
          <p:cNvPr id="4" name="바닥글 개체 틀 3"/>
          <p:cNvSpPr>
            <a:spLocks noGrp="1"/>
          </p:cNvSpPr>
          <p:nvPr>
            <p:ph type="ftr" sz="quarter" idx="2"/>
          </p:nvPr>
        </p:nvSpPr>
        <p:spPr>
          <a:xfrm>
            <a:off x="0" y="8685213"/>
            <a:ext cx="2971800" cy="458787"/>
          </a:xfrm>
          <a:prstGeom prst="rect">
            <a:avLst/>
          </a:prstGeom>
        </p:spPr>
        <p:txBody>
          <a:bodyPr vert="horz" lIns="91440" tIns="45720" rIns="91440" bIns="45720" anchor="b"/>
          <a:lstStyle>
            <a:lvl1pPr algn="l">
              <a:defRPr sz="1200"/>
            </a:lvl1pPr>
          </a:lstStyle>
          <a:p>
            <a:pPr lvl="0">
              <a:defRPr/>
            </a:pPr>
            <a:endParaRPr lang="ko-KR" altLang="en-US"/>
          </a:p>
        </p:txBody>
      </p:sp>
      <p:sp>
        <p:nvSpPr>
          <p:cNvPr id="5" name="슬라이드 번호 개체 틀 4"/>
          <p:cNvSpPr>
            <a:spLocks noGrp="1"/>
          </p:cNvSpPr>
          <p:nvPr>
            <p:ph type="sldNum" sz="quarter" idx="3"/>
          </p:nvPr>
        </p:nvSpPr>
        <p:spPr>
          <a:xfrm>
            <a:off x="3884613" y="8685213"/>
            <a:ext cx="2971800" cy="458787"/>
          </a:xfrm>
          <a:prstGeom prst="rect">
            <a:avLst/>
          </a:prstGeom>
        </p:spPr>
        <p:txBody>
          <a:bodyPr vert="horz" lIns="91440" tIns="45720" rIns="91440" bIns="45720" anchor="b"/>
          <a:lstStyle>
            <a:lvl1pPr algn="r">
              <a:defRPr sz="1200"/>
            </a:lvl1pPr>
          </a:lstStyle>
          <a:p>
            <a:pPr lvl="0">
              <a:defRPr/>
            </a:pPr>
            <a:fld id="{11E43F2B-F20F-45E9-BF2F-6C09A53201B3}" type="slidenum">
              <a:rPr lang="ko-KR" altLang="en-US"/>
              <a:pPr lvl="0">
                <a:defRPr/>
              </a:pPr>
              <a:t>‹#›</a:t>
            </a:fld>
            <a:endParaRPr lang="ko-KR"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a:pPr lvl="0">
              <a:defRPr/>
            </a:pPr>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pPr lvl="0">
              <a:defRPr/>
            </a:pPr>
            <a:fld id="{44B522EC-D584-400B-8F0E-4958D799F6E6}" type="datetime1">
              <a:rPr lang="ko-KR" altLang="en-US"/>
              <a:pPr lvl="0">
                <a:defRPr/>
              </a:pPr>
              <a:t>2024-11-28</a:t>
            </a:fld>
            <a:endParaRPr lang="ko-KR" altLang="en-US"/>
          </a:p>
        </p:txBody>
      </p:sp>
      <p:sp>
        <p:nvSpPr>
          <p:cNvPr id="4" name="슬라이드 이미지 개체 틀 3"/>
          <p:cNvSpPr>
            <a:spLocks noGrp="1" noRot="1" noChangeAspect="1" noTextEdi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anchor="ctr"/>
          <a:lstStyle/>
          <a:p>
            <a:pPr lvl="0">
              <a:defRPr/>
            </a:pPr>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defRPr/>
            </a:pPr>
            <a:r>
              <a:rPr lang="ko-KR" altLang="en-US"/>
              <a:t>마스터 텍스트 스타일 편집</a:t>
            </a:r>
          </a:p>
          <a:p>
            <a:pPr lvl="1">
              <a:defRPr/>
            </a:pPr>
            <a:r>
              <a:rPr lang="ko-KR" altLang="en-US"/>
              <a:t>둘째 수준</a:t>
            </a:r>
          </a:p>
          <a:p>
            <a:pPr lvl="2">
              <a:defRPr/>
            </a:pPr>
            <a:r>
              <a:rPr lang="ko-KR" altLang="en-US"/>
              <a:t>셋째 수준</a:t>
            </a:r>
          </a:p>
          <a:p>
            <a:pPr lvl="3">
              <a:defRPr/>
            </a:pPr>
            <a:r>
              <a:rPr lang="ko-KR" altLang="en-US"/>
              <a:t>넷째 수준</a:t>
            </a:r>
          </a:p>
          <a:p>
            <a:pPr lvl="4">
              <a:defRPr/>
            </a:pPr>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pPr lvl="0">
              <a:defRPr/>
            </a:pPr>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pPr lvl="0">
              <a:defRPr/>
            </a:pPr>
            <a:fld id="{1180D1EA-0D62-4E79-B1B0-DB8BAEEB3AF3}" type="slidenum">
              <a:rPr lang="ko-KR" altLang="en-US"/>
              <a:pPr lvl="0">
                <a:defRPr/>
              </a:pPr>
              <a:t>‹#›</a:t>
            </a:fld>
            <a:endParaRPr lang="ko-KR"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8.png"/><Relationship Id="rId4" Type="http://schemas.microsoft.com/office/2007/relationships/hdphoto" Target="../media/hdphoto2.wd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5_제목 슬라이드">
    <p:bg>
      <p:bgPr>
        <a:solidFill>
          <a:schemeClr val="bg1"/>
        </a:solidFill>
        <a:effectLst/>
      </p:bgPr>
    </p:bg>
    <p:spTree>
      <p:nvGrpSpPr>
        <p:cNvPr id="1" name=""/>
        <p:cNvGrpSpPr/>
        <p:nvPr/>
      </p:nvGrpSpPr>
      <p:grpSpPr>
        <a:xfrm>
          <a:off x="0" y="0"/>
          <a:ext cx="0" cy="0"/>
          <a:chOff x="0" y="0"/>
          <a:chExt cx="0" cy="0"/>
        </a:xfrm>
      </p:grpSpPr>
      <p:pic>
        <p:nvPicPr>
          <p:cNvPr id="11" name="그림 10">
            <a:extLst>
              <a:ext uri="{FF2B5EF4-FFF2-40B4-BE49-F238E27FC236}">
                <a16:creationId xmlns:a16="http://schemas.microsoft.com/office/drawing/2014/main" id="{D0A5DDE0-F7BB-4509-A2FF-560F208D2F6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50000" b="50000"/>
          <a:stretch/>
        </p:blipFill>
        <p:spPr>
          <a:xfrm flipH="1" flipV="1">
            <a:off x="0" y="0"/>
            <a:ext cx="3429000" cy="3429000"/>
          </a:xfrm>
          <a:prstGeom prst="rect">
            <a:avLst/>
          </a:prstGeom>
        </p:spPr>
      </p:pic>
      <p:pic>
        <p:nvPicPr>
          <p:cNvPr id="6" name="그림 5">
            <a:extLst>
              <a:ext uri="{FF2B5EF4-FFF2-40B4-BE49-F238E27FC236}">
                <a16:creationId xmlns:a16="http://schemas.microsoft.com/office/drawing/2014/main" id="{C487A1DC-0B8B-498C-A38C-78F46166724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50000" b="50000"/>
          <a:stretch/>
        </p:blipFill>
        <p:spPr>
          <a:xfrm>
            <a:off x="5715000" y="3429000"/>
            <a:ext cx="3429000" cy="3429000"/>
          </a:xfrm>
          <a:prstGeom prst="rect">
            <a:avLst/>
          </a:prstGeom>
        </p:spPr>
      </p:pic>
      <p:sp>
        <p:nvSpPr>
          <p:cNvPr id="12" name="자유형: 도형 11">
            <a:extLst>
              <a:ext uri="{FF2B5EF4-FFF2-40B4-BE49-F238E27FC236}">
                <a16:creationId xmlns:a16="http://schemas.microsoft.com/office/drawing/2014/main" id="{B8C01EC1-792A-433C-AD4B-A88436B328E8}"/>
              </a:ext>
            </a:extLst>
          </p:cNvPr>
          <p:cNvSpPr/>
          <p:nvPr userDrawn="1"/>
        </p:nvSpPr>
        <p:spPr>
          <a:xfrm>
            <a:off x="0" y="593387"/>
            <a:ext cx="9138744" cy="6858000"/>
          </a:xfrm>
          <a:custGeom>
            <a:avLst/>
            <a:gdLst>
              <a:gd name="connsiteX0" fmla="*/ 1955981 w 9138744"/>
              <a:gd name="connsiteY0" fmla="*/ 0 h 6858000"/>
              <a:gd name="connsiteX1" fmla="*/ 4493172 w 9138744"/>
              <a:gd name="connsiteY1" fmla="*/ 0 h 6858000"/>
              <a:gd name="connsiteX2" fmla="*/ 4645572 w 9138744"/>
              <a:gd name="connsiteY2" fmla="*/ 0 h 6858000"/>
              <a:gd name="connsiteX3" fmla="*/ 9138744 w 9138744"/>
              <a:gd name="connsiteY3" fmla="*/ 0 h 6858000"/>
              <a:gd name="connsiteX4" fmla="*/ 9138744 w 9138744"/>
              <a:gd name="connsiteY4" fmla="*/ 3025986 h 6858000"/>
              <a:gd name="connsiteX5" fmla="*/ 9138744 w 9138744"/>
              <a:gd name="connsiteY5" fmla="*/ 3494750 h 6858000"/>
              <a:gd name="connsiteX6" fmla="*/ 9128584 w 9138744"/>
              <a:gd name="connsiteY6" fmla="*/ 3505200 h 6858000"/>
              <a:gd name="connsiteX7" fmla="*/ 7182763 w 9138744"/>
              <a:gd name="connsiteY7" fmla="*/ 6858000 h 6858000"/>
              <a:gd name="connsiteX8" fmla="*/ 4645572 w 9138744"/>
              <a:gd name="connsiteY8" fmla="*/ 6858000 h 6858000"/>
              <a:gd name="connsiteX9" fmla="*/ 4493172 w 9138744"/>
              <a:gd name="connsiteY9" fmla="*/ 6858000 h 6858000"/>
              <a:gd name="connsiteX10" fmla="*/ 0 w 9138744"/>
              <a:gd name="connsiteY10" fmla="*/ 6858000 h 6858000"/>
              <a:gd name="connsiteX11" fmla="*/ 0 w 9138744"/>
              <a:gd name="connsiteY11" fmla="*/ 3832014 h 6858000"/>
              <a:gd name="connsiteX12" fmla="*/ 0 w 9138744"/>
              <a:gd name="connsiteY12" fmla="*/ 3363250 h 6858000"/>
              <a:gd name="connsiteX13" fmla="*/ 10160 w 9138744"/>
              <a:gd name="connsiteY13" fmla="*/ 33528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138744" h="6858000">
                <a:moveTo>
                  <a:pt x="1955981" y="0"/>
                </a:moveTo>
                <a:lnTo>
                  <a:pt x="4493172" y="0"/>
                </a:lnTo>
                <a:lnTo>
                  <a:pt x="4645572" y="0"/>
                </a:lnTo>
                <a:lnTo>
                  <a:pt x="9138744" y="0"/>
                </a:lnTo>
                <a:lnTo>
                  <a:pt x="9138744" y="3025986"/>
                </a:lnTo>
                <a:lnTo>
                  <a:pt x="9138744" y="3494750"/>
                </a:lnTo>
                <a:lnTo>
                  <a:pt x="9128584" y="3505200"/>
                </a:lnTo>
                <a:lnTo>
                  <a:pt x="7182763" y="6858000"/>
                </a:lnTo>
                <a:lnTo>
                  <a:pt x="4645572" y="6858000"/>
                </a:lnTo>
                <a:lnTo>
                  <a:pt x="4493172" y="6858000"/>
                </a:lnTo>
                <a:lnTo>
                  <a:pt x="0" y="6858000"/>
                </a:lnTo>
                <a:lnTo>
                  <a:pt x="0" y="3832014"/>
                </a:lnTo>
                <a:lnTo>
                  <a:pt x="0" y="3363250"/>
                </a:lnTo>
                <a:lnTo>
                  <a:pt x="10160" y="3352800"/>
                </a:lnTo>
                <a:close/>
              </a:path>
            </a:pathLst>
          </a:custGeom>
          <a:blipFill dpi="0" rotWithShape="1">
            <a:blip r:embed="rId3">
              <a:alphaModFix amt="24000"/>
            </a:blip>
            <a:srcRect/>
            <a:stretch>
              <a:fillRect l="-10000" t="-13000" r="-10000" b="-12000"/>
            </a:stretch>
          </a:blipFill>
          <a:ln>
            <a:noFill/>
          </a:ln>
          <a:scene3d>
            <a:camera prst="obliqueBottomLeft"/>
            <a:lightRig rig="threePt" dir="t"/>
          </a:scene3d>
        </p:spPr>
        <p:txBody>
          <a:bodyPr rtlCol="0" anchor="ctr">
            <a:noAutofit/>
          </a:bodyPr>
          <a:lstStyle/>
          <a:p>
            <a:pPr algn="ctr"/>
            <a:endParaRPr lang="ko-KR" altLang="en-US" spc="-150">
              <a:solidFill>
                <a:schemeClr val="tx1">
                  <a:lumMod val="75000"/>
                  <a:lumOff val="25000"/>
                </a:schemeClr>
              </a:solidFill>
              <a:latin typeface="+mj-ea"/>
              <a:ea typeface="+mj-ea"/>
            </a:endParaRPr>
          </a:p>
        </p:txBody>
      </p:sp>
      <p:pic>
        <p:nvPicPr>
          <p:cNvPr id="13" name="그림 12">
            <a:extLst>
              <a:ext uri="{FF2B5EF4-FFF2-40B4-BE49-F238E27FC236}">
                <a16:creationId xmlns:a16="http://schemas.microsoft.com/office/drawing/2014/main" id="{3CFB93E4-30A6-43C1-81E2-0482DF54EC5B}"/>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5000"/>
                    </a14:imgEffect>
                  </a14:imgLayer>
                </a14:imgProps>
              </a:ext>
              <a:ext uri="{28A0092B-C50C-407E-A947-70E740481C1C}">
                <a14:useLocalDpi xmlns:a14="http://schemas.microsoft.com/office/drawing/2010/main"/>
              </a:ext>
            </a:extLst>
          </a:blip>
          <a:stretch>
            <a:fillRect/>
          </a:stretch>
        </p:blipFill>
        <p:spPr>
          <a:xfrm>
            <a:off x="6846997" y="199763"/>
            <a:ext cx="2104313" cy="241672"/>
          </a:xfrm>
          <a:prstGeom prst="rect">
            <a:avLst/>
          </a:prstGeom>
        </p:spPr>
      </p:pic>
    </p:spTree>
    <p:extLst>
      <p:ext uri="{BB962C8B-B14F-4D97-AF65-F5344CB8AC3E}">
        <p14:creationId xmlns:p14="http://schemas.microsoft.com/office/powerpoint/2010/main" val="1720255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캡션 있는 그림">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236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제목 및 세로 텍스트">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8505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세로 제목 및 텍스트">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0301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10826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0384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제목 및 내용">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1762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구역 머리글">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66717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콘텐츠 2개">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89754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비교">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1846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제목만">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2847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제목 슬라이드">
    <p:bg>
      <p:bgPr>
        <a:solidFill>
          <a:schemeClr val="bg1"/>
        </a:solidFill>
        <a:effectLst/>
      </p:bgPr>
    </p:bg>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C365AB1C-0B3D-47C0-9703-9EF36DB9AF8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00" b="50000"/>
          <a:stretch/>
        </p:blipFill>
        <p:spPr>
          <a:xfrm>
            <a:off x="4572000" y="2286000"/>
            <a:ext cx="4572000" cy="4572000"/>
          </a:xfrm>
          <a:prstGeom prst="rect">
            <a:avLst/>
          </a:prstGeom>
        </p:spPr>
      </p:pic>
      <p:pic>
        <p:nvPicPr>
          <p:cNvPr id="3" name="그림 2">
            <a:extLst>
              <a:ext uri="{FF2B5EF4-FFF2-40B4-BE49-F238E27FC236}">
                <a16:creationId xmlns:a16="http://schemas.microsoft.com/office/drawing/2014/main" id="{83AAE080-8D2A-4AD6-8DC0-F36EFD41B228}"/>
              </a:ext>
            </a:extLst>
          </p:cNvPr>
          <p:cNvPicPr>
            <a:picLocks noChangeAspect="1"/>
          </p:cNvPicPr>
          <p:nvPr userDrawn="1"/>
        </p:nvPicPr>
        <p:blipFill>
          <a:blip r:embed="rId3">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a:ext>
            </a:extLst>
          </a:blip>
          <a:stretch>
            <a:fillRect/>
          </a:stretch>
        </p:blipFill>
        <p:spPr>
          <a:xfrm>
            <a:off x="165925" y="6536241"/>
            <a:ext cx="1740698" cy="199912"/>
          </a:xfrm>
          <a:prstGeom prst="rect">
            <a:avLst/>
          </a:prstGeom>
        </p:spPr>
      </p:pic>
    </p:spTree>
    <p:extLst>
      <p:ext uri="{BB962C8B-B14F-4D97-AF65-F5344CB8AC3E}">
        <p14:creationId xmlns:p14="http://schemas.microsoft.com/office/powerpoint/2010/main" val="23859085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캡션 있는 콘텐츠">
    <p:spTree>
      <p:nvGrpSpPr>
        <p:cNvPr id="1" name=""/>
        <p:cNvGrpSpPr/>
        <p:nvPr/>
      </p:nvGrpSpPr>
      <p:grpSpPr>
        <a:xfrm>
          <a:off x="0" y="0"/>
          <a:ext cx="0" cy="0"/>
          <a:chOff x="0" y="0"/>
          <a:chExt cx="0" cy="0"/>
        </a:xfrm>
      </p:grpSpPr>
    </p:spTree>
    <p:extLst>
      <p:ext uri="{BB962C8B-B14F-4D97-AF65-F5344CB8AC3E}">
        <p14:creationId xmlns:p14="http://schemas.microsoft.com/office/powerpoint/2010/main" val="431678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캡션 있는 그림">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2859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1_제목 및 세로 텍스트">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9362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1_세로 제목 및 텍스트">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66711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4_제목 슬라이드">
    <p:bg>
      <p:bgPr>
        <a:solidFill>
          <a:schemeClr val="bg1"/>
        </a:solidFill>
        <a:effectLst/>
      </p:bgPr>
    </p:bg>
    <p:spTree>
      <p:nvGrpSpPr>
        <p:cNvPr id="1" name=""/>
        <p:cNvGrpSpPr/>
        <p:nvPr/>
      </p:nvGrpSpPr>
      <p:grpSpPr>
        <a:xfrm>
          <a:off x="0" y="0"/>
          <a:ext cx="0" cy="0"/>
          <a:chOff x="0" y="0"/>
          <a:chExt cx="0" cy="0"/>
        </a:xfrm>
      </p:grpSpPr>
      <p:pic>
        <p:nvPicPr>
          <p:cNvPr id="8" name="그림 7">
            <a:extLst>
              <a:ext uri="{FF2B5EF4-FFF2-40B4-BE49-F238E27FC236}">
                <a16:creationId xmlns:a16="http://schemas.microsoft.com/office/drawing/2014/main" id="{04B12545-5A08-4926-BB6A-77CC0A1E0F8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50000" b="50000"/>
          <a:stretch/>
        </p:blipFill>
        <p:spPr>
          <a:xfrm flipV="1">
            <a:off x="6600497" y="-2"/>
            <a:ext cx="2543503" cy="1492467"/>
          </a:xfrm>
          <a:prstGeom prst="rect">
            <a:avLst/>
          </a:prstGeom>
        </p:spPr>
      </p:pic>
      <p:pic>
        <p:nvPicPr>
          <p:cNvPr id="3" name="그림 2">
            <a:extLst>
              <a:ext uri="{FF2B5EF4-FFF2-40B4-BE49-F238E27FC236}">
                <a16:creationId xmlns:a16="http://schemas.microsoft.com/office/drawing/2014/main" id="{92D5A2F5-D5C8-4020-874F-1207E88BFCA4}"/>
              </a:ext>
            </a:extLst>
          </p:cNvPr>
          <p:cNvPicPr>
            <a:picLocks noChangeAspect="1"/>
          </p:cNvPicPr>
          <p:nvPr userDrawn="1"/>
        </p:nvPicPr>
        <p:blipFill>
          <a:blip r:embed="rId3" cstate="hqprint">
            <a:extLst>
              <a:ext uri="{BEBA8EAE-BF5A-486C-A8C5-ECC9F3942E4B}">
                <a14:imgProps xmlns:a14="http://schemas.microsoft.com/office/drawing/2010/main">
                  <a14:imgLayer r:embed="rId4">
                    <a14:imgEffect>
                      <a14:brightnessContrast bright="-5000"/>
                    </a14:imgEffect>
                  </a14:imgLayer>
                </a14:imgProps>
              </a:ext>
              <a:ext uri="{28A0092B-C50C-407E-A947-70E740481C1C}">
                <a14:useLocalDpi xmlns:a14="http://schemas.microsoft.com/office/drawing/2010/main"/>
              </a:ext>
            </a:extLst>
          </a:blip>
          <a:stretch>
            <a:fillRect/>
          </a:stretch>
        </p:blipFill>
        <p:spPr>
          <a:xfrm>
            <a:off x="7352320" y="6533829"/>
            <a:ext cx="1503680" cy="172692"/>
          </a:xfrm>
          <a:prstGeom prst="rect">
            <a:avLst/>
          </a:prstGeom>
        </p:spPr>
      </p:pic>
      <p:cxnSp>
        <p:nvCxnSpPr>
          <p:cNvPr id="4" name="직선 연결선 3">
            <a:extLst>
              <a:ext uri="{FF2B5EF4-FFF2-40B4-BE49-F238E27FC236}">
                <a16:creationId xmlns:a16="http://schemas.microsoft.com/office/drawing/2014/main" id="{3074DFE2-6635-433E-829D-EFC75844BCB8}"/>
              </a:ext>
            </a:extLst>
          </p:cNvPr>
          <p:cNvCxnSpPr>
            <a:cxnSpLocks/>
          </p:cNvCxnSpPr>
          <p:nvPr userDrawn="1"/>
        </p:nvCxnSpPr>
        <p:spPr>
          <a:xfrm>
            <a:off x="216000" y="6422990"/>
            <a:ext cx="8640000" cy="0"/>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2" name="슬라이드 번호 개체 틀 5">
            <a:extLst>
              <a:ext uri="{FF2B5EF4-FFF2-40B4-BE49-F238E27FC236}">
                <a16:creationId xmlns:a16="http://schemas.microsoft.com/office/drawing/2014/main" id="{D977DE41-F078-4C3F-BC4F-2BA67BC16626}"/>
              </a:ext>
            </a:extLst>
          </p:cNvPr>
          <p:cNvSpPr>
            <a:spLocks noGrp="1"/>
          </p:cNvSpPr>
          <p:nvPr>
            <p:ph type="sldNum" sz="quarter" idx="12"/>
          </p:nvPr>
        </p:nvSpPr>
        <p:spPr>
          <a:xfrm>
            <a:off x="3543300" y="6501620"/>
            <a:ext cx="2057400" cy="365125"/>
          </a:xfrm>
          <a:prstGeom prst="rect">
            <a:avLst/>
          </a:prstGeom>
        </p:spPr>
        <p:txBody>
          <a:bodyPr/>
          <a:lstStyle>
            <a:lvl1pPr algn="ctr">
              <a:defRPr sz="1100">
                <a:solidFill>
                  <a:schemeClr val="tx1">
                    <a:lumMod val="85000"/>
                    <a:lumOff val="15000"/>
                  </a:schemeClr>
                </a:solidFill>
              </a:defRPr>
            </a:lvl1pPr>
          </a:lstStyle>
          <a:p>
            <a:fld id="{4ADD5A9D-D08D-461C-9A50-E2568218B5D5}" type="slidenum">
              <a:rPr lang="ko-KR" altLang="en-US" smtClean="0"/>
              <a:pPr/>
              <a:t>‹#›</a:t>
            </a:fld>
            <a:endParaRPr lang="ko-KR" altLang="en-US"/>
          </a:p>
        </p:txBody>
      </p:sp>
      <p:pic>
        <p:nvPicPr>
          <p:cNvPr id="10" name="그림 9">
            <a:extLst>
              <a:ext uri="{FF2B5EF4-FFF2-40B4-BE49-F238E27FC236}">
                <a16:creationId xmlns:a16="http://schemas.microsoft.com/office/drawing/2014/main" id="{037F1915-0ADB-4A32-9EB0-5200DA1D20D3}"/>
              </a:ext>
            </a:extLst>
          </p:cNvPr>
          <p:cNvPicPr>
            <a:picLocks noChangeAspect="1"/>
          </p:cNvPicPr>
          <p:nvPr userDrawn="1"/>
        </p:nvPicPr>
        <p:blipFill>
          <a:blip r:embed="rId5"/>
          <a:stretch>
            <a:fillRect/>
          </a:stretch>
        </p:blipFill>
        <p:spPr>
          <a:xfrm rot="5400000">
            <a:off x="4530333" y="-2406710"/>
            <a:ext cx="13039" cy="6696000"/>
          </a:xfrm>
          <a:prstGeom prst="rect">
            <a:avLst/>
          </a:prstGeom>
        </p:spPr>
      </p:pic>
    </p:spTree>
    <p:extLst>
      <p:ext uri="{BB962C8B-B14F-4D97-AF65-F5344CB8AC3E}">
        <p14:creationId xmlns:p14="http://schemas.microsoft.com/office/powerpoint/2010/main" val="22308543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구역 머리글">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5674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콘텐츠 2개">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18765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비교">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408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제목만">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95606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17472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캡션 있는 콘텐츠">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987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324535"/>
      </p:ext>
    </p:extLst>
  </p:cSld>
  <p:clrMap bg1="lt1" tx1="dk1" bg2="lt2" tx2="dk2" accent1="accent1" accent2="accent2" accent3="accent3" accent4="accent4" accent5="accent5" accent6="accent6" hlink="hlink" folHlink="folHlink"/>
  <p:sldLayoutIdLst>
    <p:sldLayoutId id="2147483980" r:id="rId1"/>
    <p:sldLayoutId id="2147483978" r:id="rId2"/>
    <p:sldLayoutId id="2147483979"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69" r:id="rId15"/>
    <p:sldLayoutId id="2147483970" r:id="rId16"/>
    <p:sldLayoutId id="2147483971" r:id="rId17"/>
    <p:sldLayoutId id="2147483972" r:id="rId18"/>
    <p:sldLayoutId id="2147483973" r:id="rId19"/>
    <p:sldLayoutId id="2147483974" r:id="rId20"/>
    <p:sldLayoutId id="2147483975" r:id="rId21"/>
    <p:sldLayoutId id="2147483976" r:id="rId22"/>
    <p:sldLayoutId id="2147483977" r:id="rId23"/>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dt="0"/>
  <p:txStyles>
    <p:titleStyle>
      <a:lvl1pPr algn="l" defTabSz="425213" rtl="0" eaLnBrk="1" latinLnBrk="1" hangingPunct="1">
        <a:lnSpc>
          <a:spcPct val="90000"/>
        </a:lnSpc>
        <a:spcBef>
          <a:spcPct val="0"/>
        </a:spcBef>
        <a:buNone/>
        <a:defRPr sz="2046" kern="1200">
          <a:solidFill>
            <a:schemeClr val="tx1"/>
          </a:solidFill>
          <a:latin typeface="+mj-lt"/>
          <a:ea typeface="+mj-ea"/>
          <a:cs typeface="+mj-cs"/>
        </a:defRPr>
      </a:lvl1pPr>
    </p:titleStyle>
    <p:bodyStyle>
      <a:lvl1pPr marL="106304" indent="-106304" algn="l" defTabSz="425213" rtl="0" eaLnBrk="1" latinLnBrk="1" hangingPunct="1">
        <a:lnSpc>
          <a:spcPct val="90000"/>
        </a:lnSpc>
        <a:spcBef>
          <a:spcPts val="465"/>
        </a:spcBef>
        <a:buFont typeface="Arial" panose="020B0604020202020204" pitchFamily="34" charset="0"/>
        <a:buChar char="•"/>
        <a:defRPr sz="1302" kern="1200">
          <a:solidFill>
            <a:schemeClr val="tx1"/>
          </a:solidFill>
          <a:latin typeface="+mn-lt"/>
          <a:ea typeface="+mn-ea"/>
          <a:cs typeface="+mn-cs"/>
        </a:defRPr>
      </a:lvl1pPr>
      <a:lvl2pPr marL="318910" indent="-106304" algn="l" defTabSz="425213" rtl="0" eaLnBrk="1" latinLnBrk="1" hangingPunct="1">
        <a:lnSpc>
          <a:spcPct val="90000"/>
        </a:lnSpc>
        <a:spcBef>
          <a:spcPts val="233"/>
        </a:spcBef>
        <a:buFont typeface="Arial" panose="020B0604020202020204" pitchFamily="34" charset="0"/>
        <a:buChar char="•"/>
        <a:defRPr sz="1116" kern="1200">
          <a:solidFill>
            <a:schemeClr val="tx1"/>
          </a:solidFill>
          <a:latin typeface="+mn-lt"/>
          <a:ea typeface="+mn-ea"/>
          <a:cs typeface="+mn-cs"/>
        </a:defRPr>
      </a:lvl2pPr>
      <a:lvl3pPr marL="531517" indent="-106304" algn="l" defTabSz="425213" rtl="0" eaLnBrk="1" latinLnBrk="1" hangingPunct="1">
        <a:lnSpc>
          <a:spcPct val="90000"/>
        </a:lnSpc>
        <a:spcBef>
          <a:spcPts val="233"/>
        </a:spcBef>
        <a:buFont typeface="Arial" panose="020B0604020202020204" pitchFamily="34" charset="0"/>
        <a:buChar char="•"/>
        <a:defRPr sz="930" kern="1200">
          <a:solidFill>
            <a:schemeClr val="tx1"/>
          </a:solidFill>
          <a:latin typeface="+mn-lt"/>
          <a:ea typeface="+mn-ea"/>
          <a:cs typeface="+mn-cs"/>
        </a:defRPr>
      </a:lvl3pPr>
      <a:lvl4pPr marL="744123" indent="-106304" algn="l" defTabSz="425213" rtl="0" eaLnBrk="1" latinLnBrk="1"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4pPr>
      <a:lvl5pPr marL="956729" indent="-106304" algn="l" defTabSz="425213" rtl="0" eaLnBrk="1" latinLnBrk="1"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5pPr>
      <a:lvl6pPr marL="1169336" indent="-106304" algn="l" defTabSz="425213" rtl="0" eaLnBrk="1" latinLnBrk="1"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6pPr>
      <a:lvl7pPr marL="1381943" indent="-106304" algn="l" defTabSz="425213" rtl="0" eaLnBrk="1" latinLnBrk="1"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7pPr>
      <a:lvl8pPr marL="1594550" indent="-106304" algn="l" defTabSz="425213" rtl="0" eaLnBrk="1" latinLnBrk="1"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8pPr>
      <a:lvl9pPr marL="1807156" indent="-106304" algn="l" defTabSz="425213" rtl="0" eaLnBrk="1" latinLnBrk="1" hangingPunct="1">
        <a:lnSpc>
          <a:spcPct val="90000"/>
        </a:lnSpc>
        <a:spcBef>
          <a:spcPts val="233"/>
        </a:spcBef>
        <a:buFont typeface="Arial" panose="020B0604020202020204" pitchFamily="34" charset="0"/>
        <a:buChar char="•"/>
        <a:defRPr sz="837" kern="1200">
          <a:solidFill>
            <a:schemeClr val="tx1"/>
          </a:solidFill>
          <a:latin typeface="+mn-lt"/>
          <a:ea typeface="+mn-ea"/>
          <a:cs typeface="+mn-cs"/>
        </a:defRPr>
      </a:lvl9pPr>
    </p:bodyStyle>
    <p:otherStyle>
      <a:defPPr>
        <a:defRPr lang="ko-KR"/>
      </a:defPPr>
      <a:lvl1pPr marL="0" algn="l" defTabSz="425213" rtl="0" eaLnBrk="1" latinLnBrk="1" hangingPunct="1">
        <a:defRPr sz="837" kern="1200">
          <a:solidFill>
            <a:schemeClr val="tx1"/>
          </a:solidFill>
          <a:latin typeface="+mn-lt"/>
          <a:ea typeface="+mn-ea"/>
          <a:cs typeface="+mn-cs"/>
        </a:defRPr>
      </a:lvl1pPr>
      <a:lvl2pPr marL="212606" algn="l" defTabSz="425213" rtl="0" eaLnBrk="1" latinLnBrk="1" hangingPunct="1">
        <a:defRPr sz="837" kern="1200">
          <a:solidFill>
            <a:schemeClr val="tx1"/>
          </a:solidFill>
          <a:latin typeface="+mn-lt"/>
          <a:ea typeface="+mn-ea"/>
          <a:cs typeface="+mn-cs"/>
        </a:defRPr>
      </a:lvl2pPr>
      <a:lvl3pPr marL="425213" algn="l" defTabSz="425213" rtl="0" eaLnBrk="1" latinLnBrk="1" hangingPunct="1">
        <a:defRPr sz="837" kern="1200">
          <a:solidFill>
            <a:schemeClr val="tx1"/>
          </a:solidFill>
          <a:latin typeface="+mn-lt"/>
          <a:ea typeface="+mn-ea"/>
          <a:cs typeface="+mn-cs"/>
        </a:defRPr>
      </a:lvl3pPr>
      <a:lvl4pPr marL="637820" algn="l" defTabSz="425213" rtl="0" eaLnBrk="1" latinLnBrk="1" hangingPunct="1">
        <a:defRPr sz="837" kern="1200">
          <a:solidFill>
            <a:schemeClr val="tx1"/>
          </a:solidFill>
          <a:latin typeface="+mn-lt"/>
          <a:ea typeface="+mn-ea"/>
          <a:cs typeface="+mn-cs"/>
        </a:defRPr>
      </a:lvl4pPr>
      <a:lvl5pPr marL="850427" algn="l" defTabSz="425213" rtl="0" eaLnBrk="1" latinLnBrk="1" hangingPunct="1">
        <a:defRPr sz="837" kern="1200">
          <a:solidFill>
            <a:schemeClr val="tx1"/>
          </a:solidFill>
          <a:latin typeface="+mn-lt"/>
          <a:ea typeface="+mn-ea"/>
          <a:cs typeface="+mn-cs"/>
        </a:defRPr>
      </a:lvl5pPr>
      <a:lvl6pPr marL="1063033" algn="l" defTabSz="425213" rtl="0" eaLnBrk="1" latinLnBrk="1" hangingPunct="1">
        <a:defRPr sz="837" kern="1200">
          <a:solidFill>
            <a:schemeClr val="tx1"/>
          </a:solidFill>
          <a:latin typeface="+mn-lt"/>
          <a:ea typeface="+mn-ea"/>
          <a:cs typeface="+mn-cs"/>
        </a:defRPr>
      </a:lvl6pPr>
      <a:lvl7pPr marL="1275640" algn="l" defTabSz="425213" rtl="0" eaLnBrk="1" latinLnBrk="1" hangingPunct="1">
        <a:defRPr sz="837" kern="1200">
          <a:solidFill>
            <a:schemeClr val="tx1"/>
          </a:solidFill>
          <a:latin typeface="+mn-lt"/>
          <a:ea typeface="+mn-ea"/>
          <a:cs typeface="+mn-cs"/>
        </a:defRPr>
      </a:lvl7pPr>
      <a:lvl8pPr marL="1488246" algn="l" defTabSz="425213" rtl="0" eaLnBrk="1" latinLnBrk="1" hangingPunct="1">
        <a:defRPr sz="837" kern="1200">
          <a:solidFill>
            <a:schemeClr val="tx1"/>
          </a:solidFill>
          <a:latin typeface="+mn-lt"/>
          <a:ea typeface="+mn-ea"/>
          <a:cs typeface="+mn-cs"/>
        </a:defRPr>
      </a:lvl8pPr>
      <a:lvl9pPr marL="1700852" algn="l" defTabSz="425213" rtl="0" eaLnBrk="1" latinLnBrk="1" hangingPunct="1">
        <a:defRPr sz="8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0.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5" name="그룹 54"/>
          <p:cNvGrpSpPr/>
          <p:nvPr/>
        </p:nvGrpSpPr>
        <p:grpSpPr>
          <a:xfrm>
            <a:off x="739688" y="4167808"/>
            <a:ext cx="7974858" cy="1739340"/>
            <a:chOff x="743360" y="4173120"/>
            <a:chExt cx="7974858" cy="1739340"/>
          </a:xfrm>
        </p:grpSpPr>
        <p:sp>
          <p:nvSpPr>
            <p:cNvPr id="25" name="TextBox 24"/>
            <p:cNvSpPr txBox="1"/>
            <p:nvPr/>
          </p:nvSpPr>
          <p:spPr>
            <a:xfrm>
              <a:off x="743360" y="4521104"/>
              <a:ext cx="7664623" cy="389658"/>
            </a:xfrm>
            <a:prstGeom prst="rect">
              <a:avLst/>
            </a:prstGeom>
            <a:effectLst/>
          </p:spPr>
          <p:txBody>
            <a:bodyPr wrap="square">
              <a:spAutoFit/>
            </a:bodyPr>
            <a:lstStyle/>
            <a:p>
              <a:pPr algn="ctr" fontAlgn="base" latinLnBrk="0">
                <a:lnSpc>
                  <a:spcPct val="115000"/>
                </a:lnSpc>
              </a:pPr>
              <a:r>
                <a:rPr lang="en-US" altLang="ko-KR" sz="1800" kern="0" spc="-40" dirty="0">
                  <a:solidFill>
                    <a:srgbClr val="000000"/>
                  </a:solidFill>
                  <a:latin typeface="한양견명조"/>
                  <a:ea typeface="한양견명조"/>
                </a:rPr>
                <a:t>The Optimal Capital Structure in Venture Firms: Theory and Evidence </a:t>
              </a:r>
              <a:endParaRPr lang="en-US" altLang="ko-KR" sz="1800" kern="0" spc="0" dirty="0">
                <a:solidFill>
                  <a:srgbClr val="000000"/>
                </a:solidFill>
                <a:effectLst/>
                <a:latin typeface="함초롬바탕" panose="02030604000101010101" pitchFamily="18" charset="-128"/>
              </a:endParaRPr>
            </a:p>
          </p:txBody>
        </p:sp>
        <p:sp>
          <p:nvSpPr>
            <p:cNvPr id="26" name="TextBox 25"/>
            <p:cNvSpPr txBox="1"/>
            <p:nvPr/>
          </p:nvSpPr>
          <p:spPr>
            <a:xfrm>
              <a:off x="899655" y="5468364"/>
              <a:ext cx="7818563" cy="444096"/>
            </a:xfrm>
            <a:prstGeom prst="rect">
              <a:avLst/>
            </a:prstGeom>
            <a:noFill/>
            <a:scene3d>
              <a:camera prst="obliqueBottomLeft"/>
              <a:lightRig rig="threePt" dir="t"/>
            </a:scene3d>
          </p:spPr>
          <p:txBody>
            <a:bodyPr wrap="square">
              <a:spAutoFit/>
            </a:bodyPr>
            <a:lstStyle/>
            <a:p>
              <a:pPr algn="r">
                <a:lnSpc>
                  <a:spcPct val="165000"/>
                </a:lnSpc>
                <a:spcBef>
                  <a:spcPts val="0"/>
                </a:spcBef>
                <a:spcAft>
                  <a:spcPts val="0"/>
                </a:spcAft>
                <a:defRPr/>
              </a:pPr>
              <a:r>
                <a:rPr lang="en-US" altLang="ko-KR" b="0" i="0" u="none" strike="noStrike" spc="-40" dirty="0" err="1"/>
                <a:t>S</a:t>
              </a:r>
              <a:r>
                <a:rPr lang="en-US" altLang="ko-KR" spc="-40" dirty="0" err="1"/>
                <a:t>ungh</a:t>
              </a:r>
              <a:r>
                <a:rPr lang="en-US" altLang="ko-KR" b="0" i="0" u="none" strike="noStrike" spc="-40" dirty="0" err="1"/>
                <a:t>wan</a:t>
              </a:r>
              <a:r>
                <a:rPr lang="en-US" altLang="ko-KR" b="0" i="0" u="none" strike="noStrike" spc="-40" dirty="0"/>
                <a:t> Kim (Kyungpook National University)</a:t>
              </a:r>
              <a:endParaRPr lang="pt-BR" altLang="ko-KR" sz="1800" kern="0" spc="0" dirty="0">
                <a:solidFill>
                  <a:srgbClr val="000000"/>
                </a:solidFill>
                <a:effectLst/>
                <a:latin typeface="함초롬바탕"/>
              </a:endParaRPr>
            </a:p>
          </p:txBody>
        </p:sp>
        <p:pic>
          <p:nvPicPr>
            <p:cNvPr id="53" name="그림 52"/>
            <p:cNvPicPr>
              <a:picLocks noChangeAspect="1"/>
            </p:cNvPicPr>
            <p:nvPr/>
          </p:nvPicPr>
          <p:blipFill rotWithShape="1">
            <a:blip r:embed="rId3"/>
            <a:stretch>
              <a:fillRect/>
            </a:stretch>
          </p:blipFill>
          <p:spPr>
            <a:xfrm rot="5400000">
              <a:off x="4556758" y="1996660"/>
              <a:ext cx="30483" cy="4383404"/>
            </a:xfrm>
            <a:prstGeom prst="rect">
              <a:avLst/>
            </a:prstGeom>
          </p:spPr>
        </p:pic>
        <p:pic>
          <p:nvPicPr>
            <p:cNvPr id="54" name="그림 53"/>
            <p:cNvPicPr>
              <a:picLocks noChangeAspect="1"/>
            </p:cNvPicPr>
            <p:nvPr/>
          </p:nvPicPr>
          <p:blipFill rotWithShape="1">
            <a:blip r:embed="rId3"/>
            <a:stretch>
              <a:fillRect/>
            </a:stretch>
          </p:blipFill>
          <p:spPr>
            <a:xfrm rot="5400000">
              <a:off x="4560430" y="2997861"/>
              <a:ext cx="30483" cy="4383404"/>
            </a:xfrm>
            <a:prstGeom prst="rect">
              <a:avLst/>
            </a:prstGeom>
          </p:spPr>
        </p:pic>
      </p:grpSp>
      <p:pic>
        <p:nvPicPr>
          <p:cNvPr id="5" name="그림 4"/>
          <p:cNvPicPr>
            <a:picLocks noChangeAspect="1"/>
          </p:cNvPicPr>
          <p:nvPr/>
        </p:nvPicPr>
        <p:blipFill rotWithShape="1">
          <a:blip r:embed="rId4"/>
          <a:stretch>
            <a:fillRect/>
          </a:stretch>
        </p:blipFill>
        <p:spPr>
          <a:xfrm>
            <a:off x="3326060" y="1354524"/>
            <a:ext cx="2484537" cy="2487747"/>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p:txBody>
          <a:bodyPr/>
          <a:lstStyle/>
          <a:p>
            <a:pPr lvl="0">
              <a:defRPr/>
            </a:pPr>
            <a:fld id="{4ADD5A9D-D08D-461C-9A50-E2568218B5D5}" type="slidenum">
              <a:rPr lang="en-US" altLang="en-US"/>
              <a:pPr lvl="0">
                <a:defRPr/>
              </a:pPr>
              <a:t>10</a:t>
            </a:fld>
            <a:endParaRPr lang="en-US" altLang="en-US"/>
          </a:p>
        </p:txBody>
      </p:sp>
      <p:sp>
        <p:nvSpPr>
          <p:cNvPr id="51" name="TextBox 50"/>
          <p:cNvSpPr txBox="1"/>
          <p:nvPr/>
        </p:nvSpPr>
        <p:spPr>
          <a:xfrm>
            <a:off x="2147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3</a:t>
            </a:r>
            <a:endParaRPr lang="ko-KR" altLang="en-US" sz="8800">
              <a:solidFill>
                <a:srgbClr val="B00026"/>
              </a:solidFill>
              <a:latin typeface="나눔스퀘어 Bold"/>
              <a:ea typeface="나눔스퀘어 Bold"/>
            </a:endParaRPr>
          </a:p>
        </p:txBody>
      </p:sp>
      <p:sp>
        <p:nvSpPr>
          <p:cNvPr id="18" name="직사각형 51">
            <a:extLst>
              <a:ext uri="{FF2B5EF4-FFF2-40B4-BE49-F238E27FC236}">
                <a16:creationId xmlns:a16="http://schemas.microsoft.com/office/drawing/2014/main" id="{93EFE86C-6F41-7FCF-48B6-9467BA016B42}"/>
              </a:ext>
            </a:extLst>
          </p:cNvPr>
          <p:cNvSpPr/>
          <p:nvPr/>
        </p:nvSpPr>
        <p:spPr>
          <a:xfrm>
            <a:off x="1744347" y="296009"/>
            <a:ext cx="1082989"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effectLst/>
                <a:latin typeface="한양신명조"/>
                <a:ea typeface="한양신명조"/>
              </a:rPr>
              <a:t>Ⅲ. Model</a:t>
            </a:r>
            <a:endParaRPr lang="en-US" altLang="ko-KR" sz="1800" kern="0" spc="0" dirty="0">
              <a:solidFill>
                <a:srgbClr val="000000"/>
              </a:solidFill>
              <a:effectLst/>
              <a:latin typeface="함초롬바탕" panose="02030604000101010101" pitchFamily="18" charset="-128"/>
            </a:endParaRPr>
          </a:p>
        </p:txBody>
      </p:sp>
      <p:sp>
        <p:nvSpPr>
          <p:cNvPr id="3" name="TextBox 2">
            <a:extLst>
              <a:ext uri="{FF2B5EF4-FFF2-40B4-BE49-F238E27FC236}">
                <a16:creationId xmlns:a16="http://schemas.microsoft.com/office/drawing/2014/main" id="{32E39D3E-E3BD-4374-94F9-78CFB0B385FF}"/>
              </a:ext>
            </a:extLst>
          </p:cNvPr>
          <p:cNvSpPr txBox="1"/>
          <p:nvPr/>
        </p:nvSpPr>
        <p:spPr>
          <a:xfrm>
            <a:off x="1415451" y="1259257"/>
            <a:ext cx="5873262" cy="2585323"/>
          </a:xfrm>
          <a:prstGeom prst="rect">
            <a:avLst/>
          </a:prstGeom>
          <a:noFill/>
          <a:scene3d>
            <a:camera prst="obliqueBottomLeft"/>
            <a:lightRig rig="threePt" dir="t"/>
          </a:scene3d>
        </p:spPr>
        <p:txBody>
          <a:bodyPr wrap="square" rtlCol="0">
            <a:spAutoFit/>
          </a:bodyPr>
          <a:lstStyle/>
          <a:p>
            <a:r>
              <a:rPr lang="en-US" altLang="ko-KR" sz="1800" dirty="0">
                <a:solidFill>
                  <a:srgbClr val="3C3B39"/>
                </a:solidFill>
                <a:ea typeface="+mj-ea"/>
              </a:rPr>
              <a:t>As D/E ratio increases, </a:t>
            </a:r>
            <a:r>
              <a:rPr lang="en-US" altLang="ko-KR" sz="1800" dirty="0">
                <a:solidFill>
                  <a:srgbClr val="FF0000"/>
                </a:solidFill>
                <a:ea typeface="+mj-ea"/>
              </a:rPr>
              <a:t>COD and COE in tandem increases.</a:t>
            </a:r>
          </a:p>
          <a:p>
            <a:pPr marL="285750" indent="-285750">
              <a:buFont typeface="Symbol" panose="05050102010706020507" pitchFamily="18" charset="2"/>
              <a:buChar char="Þ"/>
            </a:pPr>
            <a:endParaRPr lang="en-US" altLang="ko-KR" sz="1800" dirty="0">
              <a:solidFill>
                <a:srgbClr val="FF0000"/>
              </a:solidFill>
              <a:ea typeface="+mj-ea"/>
            </a:endParaRPr>
          </a:p>
          <a:p>
            <a:pPr marL="285750" indent="-285750">
              <a:buFont typeface="Symbol" panose="05050102010706020507" pitchFamily="18" charset="2"/>
              <a:buChar char="Þ"/>
            </a:pPr>
            <a:r>
              <a:rPr lang="en-US" altLang="ko-KR" sz="1800" dirty="0"/>
              <a:t>because higher leverage increases the risk of financial distress, </a:t>
            </a:r>
          </a:p>
          <a:p>
            <a:pPr marL="285750" indent="-285750">
              <a:buFont typeface="Symbol" panose="05050102010706020507" pitchFamily="18" charset="2"/>
              <a:buChar char="Þ"/>
            </a:pPr>
            <a:r>
              <a:rPr lang="en-US" altLang="ko-KR" sz="1800" dirty="0"/>
              <a:t> leading creditors to demand a higher risk premium.</a:t>
            </a:r>
          </a:p>
          <a:p>
            <a:pPr marL="285750" indent="-285750">
              <a:buFont typeface="Symbol" panose="05050102010706020507" pitchFamily="18" charset="2"/>
              <a:buChar char="Þ"/>
            </a:pPr>
            <a:endParaRPr lang="en-US" altLang="ko-KR" sz="1800" dirty="0"/>
          </a:p>
          <a:p>
            <a:r>
              <a:rPr lang="en-US" altLang="ko-KR" sz="1800" dirty="0"/>
              <a:t>      (Diamond, 1984; Stiglitz and Weiss, 1981).</a:t>
            </a:r>
            <a:r>
              <a:rPr lang="en-US" altLang="ko-KR" sz="1800" dirty="0">
                <a:solidFill>
                  <a:srgbClr val="FF0000"/>
                </a:solidFill>
                <a:ea typeface="+mj-ea"/>
              </a:rPr>
              <a:t> </a:t>
            </a:r>
          </a:p>
          <a:p>
            <a:pPr marL="285750" indent="-285750">
              <a:buFont typeface="Symbol" panose="05050102010706020507" pitchFamily="18" charset="2"/>
              <a:buChar char="Þ"/>
            </a:pPr>
            <a:endParaRPr lang="en-US" altLang="ko-KR" sz="1800" dirty="0">
              <a:solidFill>
                <a:srgbClr val="FF0000"/>
              </a:solidFill>
              <a:ea typeface="+mj-ea"/>
            </a:endParaRPr>
          </a:p>
          <a:p>
            <a:pPr marL="285750" indent="-285750">
              <a:buFont typeface="Symbol" panose="05050102010706020507" pitchFamily="18" charset="2"/>
              <a:buChar char="Þ"/>
            </a:pPr>
            <a:r>
              <a:rPr lang="en-US" altLang="ko-KR" sz="1800" dirty="0">
                <a:solidFill>
                  <a:srgbClr val="FF0000"/>
                </a:solidFill>
                <a:ea typeface="+mj-ea"/>
              </a:rPr>
              <a:t>No optimal capital structure; The lower D/E, the better. </a:t>
            </a:r>
            <a:endParaRPr lang="ko-KR" altLang="en-US" sz="1800" dirty="0">
              <a:solidFill>
                <a:srgbClr val="FF0000"/>
              </a:solidFill>
              <a:ea typeface="+mj-ea"/>
            </a:endParaRPr>
          </a:p>
        </p:txBody>
      </p:sp>
    </p:spTree>
    <p:extLst>
      <p:ext uri="{BB962C8B-B14F-4D97-AF65-F5344CB8AC3E}">
        <p14:creationId xmlns:p14="http://schemas.microsoft.com/office/powerpoint/2010/main" val="2834117976"/>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p:txBody>
          <a:bodyPr/>
          <a:lstStyle/>
          <a:p>
            <a:pPr lvl="0">
              <a:defRPr/>
            </a:pPr>
            <a:fld id="{4ADD5A9D-D08D-461C-9A50-E2568218B5D5}" type="slidenum">
              <a:rPr lang="en-US" altLang="en-US"/>
              <a:pPr lvl="0">
                <a:defRPr/>
              </a:pPr>
              <a:t>11</a:t>
            </a:fld>
            <a:endParaRPr lang="en-US" altLang="en-US"/>
          </a:p>
        </p:txBody>
      </p:sp>
      <p:sp>
        <p:nvSpPr>
          <p:cNvPr id="51" name="TextBox 50"/>
          <p:cNvSpPr txBox="1"/>
          <p:nvPr/>
        </p:nvSpPr>
        <p:spPr>
          <a:xfrm>
            <a:off x="2147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3</a:t>
            </a:r>
            <a:endParaRPr lang="ko-KR" altLang="en-US" sz="8800">
              <a:solidFill>
                <a:srgbClr val="B00026"/>
              </a:solidFill>
              <a:latin typeface="나눔스퀘어 Bold"/>
              <a:ea typeface="나눔스퀘어 Bold"/>
            </a:endParaRPr>
          </a:p>
        </p:txBody>
      </p:sp>
      <p:sp>
        <p:nvSpPr>
          <p:cNvPr id="55" name="TextBox 54"/>
          <p:cNvSpPr txBox="1"/>
          <p:nvPr/>
        </p:nvSpPr>
        <p:spPr>
          <a:xfrm>
            <a:off x="443538" y="1220821"/>
            <a:ext cx="7833590" cy="1291379"/>
          </a:xfrm>
          <a:prstGeom prst="rect">
            <a:avLst/>
          </a:prstGeom>
          <a:noFill/>
          <a:scene3d>
            <a:camera prst="obliqueBottomLeft"/>
            <a:lightRig rig="threePt" dir="t"/>
          </a:scene3d>
        </p:spPr>
        <p:txBody>
          <a:bodyPr wrap="square">
            <a:spAutoFit/>
          </a:bodyPr>
          <a:lstStyle/>
          <a:p>
            <a:pPr marL="342900" indent="-342900" algn="just" fontAlgn="base">
              <a:lnSpc>
                <a:spcPct val="120000"/>
              </a:lnSpc>
              <a:buFont typeface="Wingdings" panose="05000000000000000000" pitchFamily="2" charset="2"/>
              <a:buChar char="Ø"/>
            </a:pPr>
            <a:r>
              <a:rPr lang="en-US" altLang="ko-KR" sz="1800" kern="0" spc="0" dirty="0">
                <a:solidFill>
                  <a:srgbClr val="000000"/>
                </a:solidFill>
                <a:effectLst/>
                <a:latin typeface="*#�°��-Identity-H"/>
                <a:ea typeface="*#�°��-Identity-H"/>
              </a:rPr>
              <a:t>Introduction to a New Capital Structure Model :  mathe</a:t>
            </a:r>
            <a:r>
              <a:rPr lang="en-US" altLang="ko-KR" sz="1800" kern="0" dirty="0">
                <a:solidFill>
                  <a:srgbClr val="000000"/>
                </a:solidFill>
                <a:latin typeface="*#�°��-Identity-H"/>
                <a:ea typeface="*#�°��-Identity-H"/>
              </a:rPr>
              <a:t>matical ?</a:t>
            </a:r>
            <a:endParaRPr lang="en-US" altLang="ko-KR" sz="1800" kern="0" spc="0" dirty="0">
              <a:solidFill>
                <a:srgbClr val="000000"/>
              </a:solidFill>
              <a:effectLst/>
              <a:latin typeface="*#�°��-Identity-H"/>
              <a:ea typeface="*#�°��-Identity-H"/>
            </a:endParaRPr>
          </a:p>
          <a:p>
            <a:pPr algn="just" fontAlgn="base">
              <a:lnSpc>
                <a:spcPct val="120000"/>
              </a:lnSpc>
            </a:pPr>
            <a:endParaRPr lang="en-US" altLang="ko-KR" sz="1600" kern="0" dirty="0">
              <a:solidFill>
                <a:srgbClr val="000000"/>
              </a:solidFill>
              <a:latin typeface="*#�°��-Identity-H"/>
            </a:endParaRPr>
          </a:p>
          <a:p>
            <a:pPr algn="just" fontAlgn="base">
              <a:lnSpc>
                <a:spcPct val="120000"/>
              </a:lnSpc>
            </a:pPr>
            <a:r>
              <a:rPr lang="en-US" altLang="ko-KR" sz="1600" kern="0" dirty="0">
                <a:solidFill>
                  <a:srgbClr val="000000"/>
                </a:solidFill>
                <a:latin typeface="*#�°��-Identity-H"/>
              </a:rPr>
              <a:t>      </a:t>
            </a:r>
          </a:p>
          <a:p>
            <a:pPr algn="just" fontAlgn="base">
              <a:lnSpc>
                <a:spcPct val="120000"/>
              </a:lnSpc>
            </a:pPr>
            <a:endParaRPr lang="en-US" altLang="ko-KR" sz="1600" kern="0" dirty="0">
              <a:solidFill>
                <a:srgbClr val="000000"/>
              </a:solidFill>
              <a:latin typeface="*#�°��-Identity-H"/>
            </a:endParaRPr>
          </a:p>
        </p:txBody>
      </p:sp>
      <p:sp>
        <p:nvSpPr>
          <p:cNvPr id="18" name="직사각형 51">
            <a:extLst>
              <a:ext uri="{FF2B5EF4-FFF2-40B4-BE49-F238E27FC236}">
                <a16:creationId xmlns:a16="http://schemas.microsoft.com/office/drawing/2014/main" id="{93EFE86C-6F41-7FCF-48B6-9467BA016B42}"/>
              </a:ext>
            </a:extLst>
          </p:cNvPr>
          <p:cNvSpPr/>
          <p:nvPr/>
        </p:nvSpPr>
        <p:spPr>
          <a:xfrm>
            <a:off x="1744347" y="296009"/>
            <a:ext cx="1082989"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effectLst/>
                <a:latin typeface="한양신명조"/>
                <a:ea typeface="한양신명조"/>
              </a:rPr>
              <a:t>Ⅲ. Model</a:t>
            </a:r>
            <a:endParaRPr lang="en-US" altLang="ko-KR" sz="1800" kern="0" spc="0" dirty="0">
              <a:solidFill>
                <a:srgbClr val="000000"/>
              </a:solidFill>
              <a:effectLst/>
              <a:latin typeface="함초롬바탕" panose="02030604000101010101" pitchFamily="18" charset="-128"/>
            </a:endParaRPr>
          </a:p>
        </p:txBody>
      </p:sp>
      <p:pic>
        <p:nvPicPr>
          <p:cNvPr id="2" name="그림 1">
            <a:extLst>
              <a:ext uri="{FF2B5EF4-FFF2-40B4-BE49-F238E27FC236}">
                <a16:creationId xmlns:a16="http://schemas.microsoft.com/office/drawing/2014/main" id="{F1BC20B0-2C37-44E6-82C2-9FF6DACCA539}"/>
              </a:ext>
            </a:extLst>
          </p:cNvPr>
          <p:cNvPicPr>
            <a:picLocks noChangeAspect="1"/>
          </p:cNvPicPr>
          <p:nvPr/>
        </p:nvPicPr>
        <p:blipFill>
          <a:blip r:embed="rId2"/>
          <a:stretch>
            <a:fillRect/>
          </a:stretch>
        </p:blipFill>
        <p:spPr>
          <a:xfrm>
            <a:off x="589084" y="1668040"/>
            <a:ext cx="7833591" cy="3352368"/>
          </a:xfrm>
          <a:prstGeom prst="rect">
            <a:avLst/>
          </a:prstGeom>
        </p:spPr>
      </p:pic>
      <p:sp>
        <p:nvSpPr>
          <p:cNvPr id="29" name="TextBox 28">
            <a:extLst>
              <a:ext uri="{FF2B5EF4-FFF2-40B4-BE49-F238E27FC236}">
                <a16:creationId xmlns:a16="http://schemas.microsoft.com/office/drawing/2014/main" id="{CB00D428-A538-4F32-A209-C1F630184593}"/>
              </a:ext>
            </a:extLst>
          </p:cNvPr>
          <p:cNvSpPr txBox="1"/>
          <p:nvPr/>
        </p:nvSpPr>
        <p:spPr>
          <a:xfrm>
            <a:off x="1133514" y="5020408"/>
            <a:ext cx="6876972" cy="1477328"/>
          </a:xfrm>
          <a:prstGeom prst="rect">
            <a:avLst/>
          </a:prstGeom>
          <a:noFill/>
          <a:scene3d>
            <a:camera prst="obliqueBottomLeft"/>
            <a:lightRig rig="threePt" dir="t"/>
          </a:scene3d>
        </p:spPr>
        <p:txBody>
          <a:bodyPr wrap="square" rtlCol="0">
            <a:spAutoFit/>
          </a:bodyPr>
          <a:lstStyle/>
          <a:p>
            <a:r>
              <a:rPr lang="en-US" altLang="ko-KR" sz="1800" dirty="0">
                <a:solidFill>
                  <a:srgbClr val="3C3B39"/>
                </a:solidFill>
                <a:ea typeface="+mj-ea"/>
              </a:rPr>
              <a:t>As D/E ratio increases the Cost of Debt (COD) declines, increases and then decreases in the market </a:t>
            </a:r>
            <a:r>
              <a:rPr lang="en-US" altLang="ko-KR" sz="1800" dirty="0">
                <a:solidFill>
                  <a:srgbClr val="FF0000"/>
                </a:solidFill>
                <a:ea typeface="+mj-ea"/>
              </a:rPr>
              <a:t>(Proposition I) :  Inverse N-shaped</a:t>
            </a:r>
            <a:endParaRPr lang="en-US" altLang="ko-KR" sz="1100" dirty="0">
              <a:solidFill>
                <a:srgbClr val="FF0000"/>
              </a:solidFill>
            </a:endParaRPr>
          </a:p>
          <a:p>
            <a:endParaRPr lang="en-US" altLang="ko-KR" sz="1800" dirty="0"/>
          </a:p>
          <a:p>
            <a:r>
              <a:rPr lang="en-US" altLang="ko-KR" sz="1800" dirty="0"/>
              <a:t>Two </a:t>
            </a:r>
            <a:r>
              <a:rPr lang="en-US" altLang="ko-KR" sz="1800" dirty="0" err="1"/>
              <a:t>two</a:t>
            </a:r>
            <a:r>
              <a:rPr lang="en-US" altLang="ko-KR" sz="1800" dirty="0"/>
              <a:t> critical points: One the lowest Cost, the other the highest cost</a:t>
            </a:r>
          </a:p>
          <a:p>
            <a:r>
              <a:rPr lang="en-US" altLang="ko-KR" sz="1800" dirty="0"/>
              <a:t> </a:t>
            </a:r>
            <a:r>
              <a:rPr lang="en-US" altLang="ko-KR" sz="1800" dirty="0">
                <a:solidFill>
                  <a:srgbClr val="FF0000"/>
                </a:solidFill>
              </a:rPr>
              <a:t>(Proposition II) : Higher-order polynomial Relationship Model  </a:t>
            </a:r>
            <a:endParaRPr lang="ko-KR" altLang="en-US" sz="1800" dirty="0">
              <a:solidFill>
                <a:srgbClr val="FF0000"/>
              </a:solidFill>
              <a:ea typeface="+mj-ea"/>
            </a:endParaRPr>
          </a:p>
        </p:txBody>
      </p:sp>
    </p:spTree>
    <p:extLst>
      <p:ext uri="{BB962C8B-B14F-4D97-AF65-F5344CB8AC3E}">
        <p14:creationId xmlns:p14="http://schemas.microsoft.com/office/powerpoint/2010/main" val="4211333239"/>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p:txBody>
          <a:bodyPr/>
          <a:lstStyle/>
          <a:p>
            <a:pPr lvl="0">
              <a:defRPr/>
            </a:pPr>
            <a:fld id="{4ADD5A9D-D08D-461C-9A50-E2568218B5D5}" type="slidenum">
              <a:rPr lang="en-US" altLang="en-US"/>
              <a:pPr lvl="0">
                <a:defRPr/>
              </a:pPr>
              <a:t>12</a:t>
            </a:fld>
            <a:endParaRPr lang="en-US" altLang="en-US"/>
          </a:p>
        </p:txBody>
      </p:sp>
      <p:sp>
        <p:nvSpPr>
          <p:cNvPr id="51" name="TextBox 50"/>
          <p:cNvSpPr txBox="1"/>
          <p:nvPr/>
        </p:nvSpPr>
        <p:spPr>
          <a:xfrm>
            <a:off x="2147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3</a:t>
            </a:r>
            <a:endParaRPr lang="ko-KR" altLang="en-US" sz="8800">
              <a:solidFill>
                <a:srgbClr val="B00026"/>
              </a:solidFill>
              <a:latin typeface="나눔스퀘어 Bold"/>
              <a:ea typeface="나눔스퀘어 Bold"/>
            </a:endParaRPr>
          </a:p>
        </p:txBody>
      </p:sp>
      <p:sp>
        <p:nvSpPr>
          <p:cNvPr id="55" name="TextBox 54"/>
          <p:cNvSpPr txBox="1"/>
          <p:nvPr/>
        </p:nvSpPr>
        <p:spPr>
          <a:xfrm>
            <a:off x="443538" y="1220821"/>
            <a:ext cx="7833590" cy="1067343"/>
          </a:xfrm>
          <a:prstGeom prst="rect">
            <a:avLst/>
          </a:prstGeom>
          <a:noFill/>
          <a:scene3d>
            <a:camera prst="obliqueBottomLeft"/>
            <a:lightRig rig="threePt" dir="t"/>
          </a:scene3d>
        </p:spPr>
        <p:txBody>
          <a:bodyPr wrap="square">
            <a:spAutoFit/>
          </a:bodyPr>
          <a:lstStyle/>
          <a:p>
            <a:pPr marL="342900" indent="-342900" algn="just" fontAlgn="base">
              <a:lnSpc>
                <a:spcPct val="120000"/>
              </a:lnSpc>
              <a:buFont typeface="Wingdings" panose="05000000000000000000" pitchFamily="2" charset="2"/>
              <a:buChar char="Ø"/>
            </a:pPr>
            <a:r>
              <a:rPr lang="en-US" altLang="ko-KR" sz="1800" kern="0" spc="0" dirty="0">
                <a:solidFill>
                  <a:srgbClr val="000000"/>
                </a:solidFill>
                <a:effectLst/>
                <a:latin typeface="*#�°��-Identity-H"/>
                <a:ea typeface="*#�°��-Identity-H"/>
              </a:rPr>
              <a:t>Introduction to a New Capital Structure Model :  mathe</a:t>
            </a:r>
            <a:r>
              <a:rPr lang="en-US" altLang="ko-KR" sz="1800" kern="0" dirty="0">
                <a:solidFill>
                  <a:srgbClr val="000000"/>
                </a:solidFill>
                <a:latin typeface="*#�°��-Identity-H"/>
                <a:ea typeface="*#�°��-Identity-H"/>
              </a:rPr>
              <a:t>matical ?</a:t>
            </a:r>
          </a:p>
          <a:p>
            <a:pPr marL="342900" indent="-342900" algn="just" fontAlgn="base">
              <a:lnSpc>
                <a:spcPct val="120000"/>
              </a:lnSpc>
              <a:buFont typeface="Wingdings" panose="05000000000000000000" pitchFamily="2" charset="2"/>
              <a:buChar char="Ø"/>
            </a:pPr>
            <a:endParaRPr lang="en-US" altLang="ko-KR" sz="1800" kern="0" spc="0" dirty="0">
              <a:solidFill>
                <a:srgbClr val="000000"/>
              </a:solidFill>
              <a:effectLst/>
              <a:latin typeface="*#�°��-Identity-H"/>
              <a:ea typeface="*#�°��-Identity-H"/>
            </a:endParaRPr>
          </a:p>
          <a:p>
            <a:pPr algn="just" fontAlgn="base">
              <a:lnSpc>
                <a:spcPct val="120000"/>
              </a:lnSpc>
            </a:pPr>
            <a:r>
              <a:rPr lang="en-US" altLang="ko-KR" sz="1800" kern="0" dirty="0">
                <a:solidFill>
                  <a:srgbClr val="000000"/>
                </a:solidFill>
                <a:latin typeface="*#�°��-Identity-H"/>
                <a:ea typeface="*#�°��-Identity-H"/>
              </a:rPr>
              <a:t>      - Baseline Model based on </a:t>
            </a:r>
            <a:endParaRPr lang="en-US" altLang="ko-KR" sz="1800" kern="0" spc="0" dirty="0">
              <a:solidFill>
                <a:srgbClr val="000000"/>
              </a:solidFill>
              <a:effectLst/>
              <a:latin typeface="*#�°��-Identity-H"/>
              <a:ea typeface="*#�°��-Identity-H"/>
            </a:endParaRPr>
          </a:p>
        </p:txBody>
      </p:sp>
      <p:sp>
        <p:nvSpPr>
          <p:cNvPr id="18" name="직사각형 51">
            <a:extLst>
              <a:ext uri="{FF2B5EF4-FFF2-40B4-BE49-F238E27FC236}">
                <a16:creationId xmlns:a16="http://schemas.microsoft.com/office/drawing/2014/main" id="{93EFE86C-6F41-7FCF-48B6-9467BA016B42}"/>
              </a:ext>
            </a:extLst>
          </p:cNvPr>
          <p:cNvSpPr/>
          <p:nvPr/>
        </p:nvSpPr>
        <p:spPr>
          <a:xfrm>
            <a:off x="1744347" y="296009"/>
            <a:ext cx="1082989"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effectLst/>
                <a:latin typeface="한양신명조"/>
                <a:ea typeface="한양신명조"/>
              </a:rPr>
              <a:t>Ⅲ. Model</a:t>
            </a:r>
            <a:endParaRPr lang="en-US" altLang="ko-KR" sz="1800" kern="0" spc="0" dirty="0">
              <a:solidFill>
                <a:srgbClr val="000000"/>
              </a:solidFill>
              <a:effectLst/>
              <a:latin typeface="함초롬바탕" panose="02030604000101010101" pitchFamily="18" charset="-128"/>
            </a:endParaRPr>
          </a:p>
        </p:txBody>
      </p:sp>
      <p:sp>
        <p:nvSpPr>
          <p:cNvPr id="29" name="TextBox 28">
            <a:extLst>
              <a:ext uri="{FF2B5EF4-FFF2-40B4-BE49-F238E27FC236}">
                <a16:creationId xmlns:a16="http://schemas.microsoft.com/office/drawing/2014/main" id="{CB00D428-A538-4F32-A209-C1F630184593}"/>
              </a:ext>
            </a:extLst>
          </p:cNvPr>
          <p:cNvSpPr txBox="1"/>
          <p:nvPr/>
        </p:nvSpPr>
        <p:spPr>
          <a:xfrm>
            <a:off x="866872" y="2220859"/>
            <a:ext cx="6876972" cy="3970318"/>
          </a:xfrm>
          <a:prstGeom prst="rect">
            <a:avLst/>
          </a:prstGeom>
          <a:noFill/>
          <a:scene3d>
            <a:camera prst="obliqueBottomLeft"/>
            <a:lightRig rig="threePt" dir="t"/>
          </a:scene3d>
        </p:spPr>
        <p:txBody>
          <a:bodyPr wrap="square" rtlCol="0">
            <a:spAutoFit/>
          </a:bodyPr>
          <a:lstStyle/>
          <a:p>
            <a:r>
              <a:rPr lang="en-US" altLang="ko-KR" sz="1800" dirty="0">
                <a:solidFill>
                  <a:srgbClr val="3C3B39"/>
                </a:solidFill>
                <a:ea typeface="+mj-ea"/>
              </a:rPr>
              <a:t>Model for lower level of D/E (capital structure for low risk firms)</a:t>
            </a:r>
          </a:p>
          <a:p>
            <a:endParaRPr lang="en-US" altLang="ko-KR" sz="1800" dirty="0">
              <a:solidFill>
                <a:srgbClr val="3C3B39"/>
              </a:solidFill>
              <a:ea typeface="+mj-ea"/>
            </a:endParaRPr>
          </a:p>
          <a:p>
            <a:r>
              <a:rPr lang="en-US" altLang="ko-KR" sz="1800" dirty="0">
                <a:solidFill>
                  <a:srgbClr val="3C3B39"/>
                </a:solidFill>
                <a:ea typeface="+mj-ea"/>
              </a:rPr>
              <a:t> </a:t>
            </a:r>
            <a:r>
              <a:rPr lang="en-US" altLang="ko-KR" sz="1800" dirty="0">
                <a:solidFill>
                  <a:srgbClr val="00B0F0"/>
                </a:solidFill>
                <a:ea typeface="+mj-ea"/>
              </a:rPr>
              <a:t>= The&gt; banks are rational; U-shaped to be proved. </a:t>
            </a:r>
            <a:endParaRPr lang="en-US" altLang="ko-KR" sz="1800" dirty="0">
              <a:solidFill>
                <a:srgbClr val="00B0F0"/>
              </a:solidFill>
            </a:endParaRPr>
          </a:p>
          <a:p>
            <a:endParaRPr lang="en-US" altLang="ko-KR" sz="1800" b="1" dirty="0"/>
          </a:p>
          <a:p>
            <a:pPr marL="285750" indent="-285750">
              <a:buFont typeface="Symbol" panose="05050102010706020507" pitchFamily="18" charset="2"/>
              <a:buChar char="Þ"/>
            </a:pPr>
            <a:r>
              <a:rPr lang="en-US" altLang="ko-KR" sz="1800" dirty="0">
                <a:solidFill>
                  <a:srgbClr val="3C3B39"/>
                </a:solidFill>
                <a:ea typeface="+mj-ea"/>
              </a:rPr>
              <a:t>Traditional Theory of TOT ((trade off theory) (</a:t>
            </a:r>
            <a:r>
              <a:rPr lang="en-US" altLang="ko-KR" sz="1800" dirty="0"/>
              <a:t>Modigliani and Miller,</a:t>
            </a:r>
          </a:p>
          <a:p>
            <a:r>
              <a:rPr lang="en-US" altLang="ko-KR" sz="1800" dirty="0"/>
              <a:t>      1963; Myers, 1984) </a:t>
            </a:r>
            <a:r>
              <a:rPr lang="en-US" altLang="ko-KR" sz="1800" dirty="0">
                <a:solidFill>
                  <a:srgbClr val="3C3B39"/>
                </a:solidFill>
                <a:ea typeface="+mj-ea"/>
              </a:rPr>
              <a:t>and </a:t>
            </a:r>
          </a:p>
          <a:p>
            <a:r>
              <a:rPr lang="en-US" altLang="ko-KR" sz="1800" dirty="0">
                <a:solidFill>
                  <a:srgbClr val="3C3B39"/>
                </a:solidFill>
                <a:ea typeface="+mj-ea"/>
              </a:rPr>
              <a:t>      POT (pecking order theory) by </a:t>
            </a:r>
            <a:r>
              <a:rPr lang="en-US" altLang="ko-KR" sz="1800" dirty="0"/>
              <a:t>(Myers and </a:t>
            </a:r>
            <a:r>
              <a:rPr lang="en-US" altLang="ko-KR" sz="1800" dirty="0" err="1"/>
              <a:t>Majluf</a:t>
            </a:r>
            <a:r>
              <a:rPr lang="en-US" altLang="ko-KR" sz="1800" dirty="0"/>
              <a:t>, 1984)</a:t>
            </a:r>
            <a:endParaRPr lang="en-US" altLang="ko-KR" sz="1800" dirty="0">
              <a:solidFill>
                <a:srgbClr val="3C3B39"/>
              </a:solidFill>
              <a:ea typeface="+mj-ea"/>
            </a:endParaRPr>
          </a:p>
          <a:p>
            <a:r>
              <a:rPr lang="en-US" altLang="ko-KR" sz="1800" dirty="0">
                <a:solidFill>
                  <a:srgbClr val="3C3B39"/>
                </a:solidFill>
                <a:ea typeface="+mj-ea"/>
              </a:rPr>
              <a:t> </a:t>
            </a:r>
            <a:endParaRPr lang="en-US" altLang="ko-KR" sz="1800" b="1" dirty="0"/>
          </a:p>
          <a:p>
            <a:r>
              <a:rPr lang="en-US" altLang="ko-KR" sz="1800" b="1" dirty="0"/>
              <a:t>Model Suggestion: Game Approach (Mono- &amp;  Duo- </a:t>
            </a:r>
            <a:r>
              <a:rPr lang="en-US" altLang="ko-KR" sz="1800" b="1" dirty="0" err="1"/>
              <a:t>polistic</a:t>
            </a:r>
            <a:r>
              <a:rPr lang="en-US" altLang="ko-KR" sz="1800" b="1" dirty="0"/>
              <a:t> Model)</a:t>
            </a:r>
          </a:p>
          <a:p>
            <a:r>
              <a:rPr lang="en-US" altLang="ko-KR" sz="1800" b="1" dirty="0">
                <a:solidFill>
                  <a:srgbClr val="FF0000"/>
                </a:solidFill>
                <a:ea typeface="+mj-ea"/>
              </a:rPr>
              <a:t> =&gt; Two Banks competition  =&gt; to some level, both banks benefits</a:t>
            </a:r>
          </a:p>
          <a:p>
            <a:r>
              <a:rPr lang="en-US" altLang="ko-KR" sz="1800" b="1" dirty="0">
                <a:solidFill>
                  <a:srgbClr val="FF0000"/>
                </a:solidFill>
                <a:ea typeface="+mj-ea"/>
              </a:rPr>
              <a:t>      from the lower risk at the whole market level  by sharing/copying </a:t>
            </a:r>
          </a:p>
          <a:p>
            <a:r>
              <a:rPr lang="en-US" altLang="ko-KR" sz="1800" b="1" dirty="0">
                <a:solidFill>
                  <a:srgbClr val="FF0000"/>
                </a:solidFill>
                <a:ea typeface="+mj-ea"/>
              </a:rPr>
              <a:t>      the same and with different strategies  </a:t>
            </a:r>
          </a:p>
          <a:p>
            <a:r>
              <a:rPr lang="en-US" altLang="ko-KR" sz="1800" dirty="0">
                <a:solidFill>
                  <a:srgbClr val="FF0000"/>
                </a:solidFill>
                <a:ea typeface="+mj-ea"/>
              </a:rPr>
              <a:t>  =&gt; higher efficiency and from the revenues from lending</a:t>
            </a:r>
          </a:p>
          <a:p>
            <a:r>
              <a:rPr lang="en-US" altLang="ko-KR" sz="1800" dirty="0">
                <a:solidFill>
                  <a:srgbClr val="FF0000"/>
                </a:solidFill>
                <a:ea typeface="+mj-ea"/>
              </a:rPr>
              <a:t>      in TOT  resulting </a:t>
            </a:r>
            <a:r>
              <a:rPr lang="en-US" altLang="ko-KR" sz="1800" dirty="0">
                <a:solidFill>
                  <a:srgbClr val="00B0F0"/>
                </a:solidFill>
                <a:ea typeface="+mj-ea"/>
              </a:rPr>
              <a:t>from the portfolio effect model by </a:t>
            </a:r>
            <a:r>
              <a:rPr lang="en-US" altLang="ko-KR" sz="1800" dirty="0" err="1">
                <a:solidFill>
                  <a:srgbClr val="00B0F0"/>
                </a:solidFill>
                <a:ea typeface="+mj-ea"/>
              </a:rPr>
              <a:t>Eung</a:t>
            </a:r>
            <a:r>
              <a:rPr lang="en-US" altLang="ko-KR" sz="1800" dirty="0">
                <a:solidFill>
                  <a:srgbClr val="00B0F0"/>
                </a:solidFill>
                <a:ea typeface="+mj-ea"/>
              </a:rPr>
              <a:t> Han Kim</a:t>
            </a:r>
            <a:endParaRPr lang="ko-KR" altLang="en-US" sz="1800" dirty="0">
              <a:solidFill>
                <a:srgbClr val="00B0F0"/>
              </a:solidFill>
              <a:ea typeface="+mj-ea"/>
            </a:endParaRPr>
          </a:p>
        </p:txBody>
      </p:sp>
    </p:spTree>
    <p:extLst>
      <p:ext uri="{BB962C8B-B14F-4D97-AF65-F5344CB8AC3E}">
        <p14:creationId xmlns:p14="http://schemas.microsoft.com/office/powerpoint/2010/main" val="2208476314"/>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p:txBody>
          <a:bodyPr/>
          <a:lstStyle/>
          <a:p>
            <a:pPr lvl="0">
              <a:defRPr/>
            </a:pPr>
            <a:fld id="{4ADD5A9D-D08D-461C-9A50-E2568218B5D5}" type="slidenum">
              <a:rPr lang="en-US" altLang="en-US"/>
              <a:pPr lvl="0">
                <a:defRPr/>
              </a:pPr>
              <a:t>13</a:t>
            </a:fld>
            <a:endParaRPr lang="en-US" altLang="en-US"/>
          </a:p>
        </p:txBody>
      </p:sp>
      <p:sp>
        <p:nvSpPr>
          <p:cNvPr id="51" name="TextBox 50"/>
          <p:cNvSpPr txBox="1"/>
          <p:nvPr/>
        </p:nvSpPr>
        <p:spPr>
          <a:xfrm>
            <a:off x="2147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3</a:t>
            </a:r>
            <a:endParaRPr lang="ko-KR" altLang="en-US" sz="8800">
              <a:solidFill>
                <a:srgbClr val="B00026"/>
              </a:solidFill>
              <a:latin typeface="나눔스퀘어 Bold"/>
              <a:ea typeface="나눔스퀘어 Bold"/>
            </a:endParaRPr>
          </a:p>
        </p:txBody>
      </p:sp>
      <p:sp>
        <p:nvSpPr>
          <p:cNvPr id="55" name="TextBox 54"/>
          <p:cNvSpPr txBox="1"/>
          <p:nvPr/>
        </p:nvSpPr>
        <p:spPr>
          <a:xfrm>
            <a:off x="443538" y="1220821"/>
            <a:ext cx="7833590" cy="1067343"/>
          </a:xfrm>
          <a:prstGeom prst="rect">
            <a:avLst/>
          </a:prstGeom>
          <a:noFill/>
          <a:scene3d>
            <a:camera prst="obliqueBottomLeft"/>
            <a:lightRig rig="threePt" dir="t"/>
          </a:scene3d>
        </p:spPr>
        <p:txBody>
          <a:bodyPr wrap="square">
            <a:spAutoFit/>
          </a:bodyPr>
          <a:lstStyle/>
          <a:p>
            <a:pPr marL="342900" indent="-342900" algn="just" fontAlgn="base">
              <a:lnSpc>
                <a:spcPct val="120000"/>
              </a:lnSpc>
              <a:buFont typeface="Wingdings" panose="05000000000000000000" pitchFamily="2" charset="2"/>
              <a:buChar char="Ø"/>
            </a:pPr>
            <a:r>
              <a:rPr lang="en-US" altLang="ko-KR" sz="1800" kern="0" spc="0" dirty="0">
                <a:solidFill>
                  <a:srgbClr val="000000"/>
                </a:solidFill>
                <a:effectLst/>
                <a:latin typeface="*#�°��-Identity-H"/>
                <a:ea typeface="*#�°��-Identity-H"/>
              </a:rPr>
              <a:t>Introduction to a New Capital Structure Model</a:t>
            </a:r>
            <a:r>
              <a:rPr lang="en-US" altLang="ko-KR" sz="1800" kern="0" dirty="0">
                <a:solidFill>
                  <a:srgbClr val="000000"/>
                </a:solidFill>
                <a:latin typeface="*#�°��-Identity-H"/>
                <a:ea typeface="*#�°��-Identity-H"/>
              </a:rPr>
              <a:t>?</a:t>
            </a:r>
          </a:p>
          <a:p>
            <a:pPr marL="342900" indent="-342900" algn="just" fontAlgn="base">
              <a:lnSpc>
                <a:spcPct val="120000"/>
              </a:lnSpc>
              <a:buFont typeface="Wingdings" panose="05000000000000000000" pitchFamily="2" charset="2"/>
              <a:buChar char="Ø"/>
            </a:pPr>
            <a:endParaRPr lang="en-US" altLang="ko-KR" sz="1800" kern="0" spc="0" dirty="0">
              <a:solidFill>
                <a:srgbClr val="000000"/>
              </a:solidFill>
              <a:effectLst/>
              <a:latin typeface="*#�°��-Identity-H"/>
              <a:ea typeface="*#�°��-Identity-H"/>
            </a:endParaRPr>
          </a:p>
          <a:p>
            <a:pPr algn="just" fontAlgn="base">
              <a:lnSpc>
                <a:spcPct val="120000"/>
              </a:lnSpc>
            </a:pPr>
            <a:r>
              <a:rPr lang="en-US" altLang="ko-KR" sz="1800" kern="0" dirty="0">
                <a:solidFill>
                  <a:srgbClr val="000000"/>
                </a:solidFill>
                <a:latin typeface="*#�°��-Identity-H"/>
                <a:ea typeface="*#�°��-Identity-H"/>
              </a:rPr>
              <a:t>      - Extended Model for Reverse TOT and POT based on </a:t>
            </a:r>
            <a:endParaRPr lang="en-US" altLang="ko-KR" sz="1800" kern="0" spc="0" dirty="0">
              <a:solidFill>
                <a:srgbClr val="000000"/>
              </a:solidFill>
              <a:effectLst/>
              <a:latin typeface="*#�°��-Identity-H"/>
              <a:ea typeface="*#�°��-Identity-H"/>
            </a:endParaRPr>
          </a:p>
        </p:txBody>
      </p:sp>
      <p:sp>
        <p:nvSpPr>
          <p:cNvPr id="18" name="직사각형 51">
            <a:extLst>
              <a:ext uri="{FF2B5EF4-FFF2-40B4-BE49-F238E27FC236}">
                <a16:creationId xmlns:a16="http://schemas.microsoft.com/office/drawing/2014/main" id="{93EFE86C-6F41-7FCF-48B6-9467BA016B42}"/>
              </a:ext>
            </a:extLst>
          </p:cNvPr>
          <p:cNvSpPr/>
          <p:nvPr/>
        </p:nvSpPr>
        <p:spPr>
          <a:xfrm>
            <a:off x="1744347" y="296009"/>
            <a:ext cx="1082989"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effectLst/>
                <a:latin typeface="한양신명조"/>
                <a:ea typeface="한양신명조"/>
              </a:rPr>
              <a:t>Ⅲ. Model</a:t>
            </a:r>
            <a:endParaRPr lang="en-US" altLang="ko-KR" sz="1800" kern="0" spc="0" dirty="0">
              <a:solidFill>
                <a:srgbClr val="000000"/>
              </a:solidFill>
              <a:effectLst/>
              <a:latin typeface="함초롬바탕" panose="02030604000101010101" pitchFamily="18" charset="-128"/>
            </a:endParaRPr>
          </a:p>
        </p:txBody>
      </p:sp>
      <p:sp>
        <p:nvSpPr>
          <p:cNvPr id="29" name="TextBox 28">
            <a:extLst>
              <a:ext uri="{FF2B5EF4-FFF2-40B4-BE49-F238E27FC236}">
                <a16:creationId xmlns:a16="http://schemas.microsoft.com/office/drawing/2014/main" id="{CB00D428-A538-4F32-A209-C1F630184593}"/>
              </a:ext>
            </a:extLst>
          </p:cNvPr>
          <p:cNvSpPr txBox="1"/>
          <p:nvPr/>
        </p:nvSpPr>
        <p:spPr>
          <a:xfrm>
            <a:off x="921847" y="2212067"/>
            <a:ext cx="7457222" cy="3970318"/>
          </a:xfrm>
          <a:prstGeom prst="rect">
            <a:avLst/>
          </a:prstGeom>
          <a:noFill/>
          <a:scene3d>
            <a:camera prst="obliqueBottomLeft"/>
            <a:lightRig rig="threePt" dir="t"/>
          </a:scene3d>
        </p:spPr>
        <p:txBody>
          <a:bodyPr wrap="square" rtlCol="0">
            <a:spAutoFit/>
          </a:bodyPr>
          <a:lstStyle/>
          <a:p>
            <a:r>
              <a:rPr lang="en-US" altLang="ko-KR" sz="1800" dirty="0">
                <a:solidFill>
                  <a:srgbClr val="3C3B39"/>
                </a:solidFill>
                <a:ea typeface="+mj-ea"/>
              </a:rPr>
              <a:t>With extreme uncertainty (capital structure for high risk firms)</a:t>
            </a:r>
          </a:p>
          <a:p>
            <a:endParaRPr lang="en-US" altLang="ko-KR" sz="1800" dirty="0">
              <a:solidFill>
                <a:srgbClr val="3C3B39"/>
              </a:solidFill>
              <a:ea typeface="+mj-ea"/>
            </a:endParaRPr>
          </a:p>
          <a:p>
            <a:r>
              <a:rPr lang="en-US" altLang="ko-KR" sz="1800" dirty="0">
                <a:solidFill>
                  <a:srgbClr val="3C3B39"/>
                </a:solidFill>
                <a:ea typeface="+mj-ea"/>
              </a:rPr>
              <a:t> </a:t>
            </a:r>
            <a:r>
              <a:rPr lang="en-US" altLang="ko-KR" sz="1800" dirty="0">
                <a:solidFill>
                  <a:srgbClr val="00B0F0"/>
                </a:solidFill>
                <a:ea typeface="+mj-ea"/>
              </a:rPr>
              <a:t>=&gt; The banks takes strategic positions to maximize their own benefits. </a:t>
            </a:r>
            <a:endParaRPr lang="en-US" altLang="ko-KR" sz="1800" dirty="0">
              <a:solidFill>
                <a:srgbClr val="00B0F0"/>
              </a:solidFill>
            </a:endParaRPr>
          </a:p>
          <a:p>
            <a:r>
              <a:rPr lang="en-US" altLang="ko-KR" sz="1800" b="1" dirty="0"/>
              <a:t> =&gt; Firms at risk may hurt the banks and the market. </a:t>
            </a:r>
          </a:p>
          <a:p>
            <a:r>
              <a:rPr lang="en-US" altLang="ko-KR" sz="1800" dirty="0">
                <a:solidFill>
                  <a:srgbClr val="3C3B39"/>
                </a:solidFill>
                <a:ea typeface="+mj-ea"/>
              </a:rPr>
              <a:t> </a:t>
            </a:r>
            <a:endParaRPr lang="en-US" altLang="ko-KR" sz="1800" b="1" dirty="0"/>
          </a:p>
          <a:p>
            <a:r>
              <a:rPr lang="en-US" altLang="ko-KR" sz="1800" b="1" dirty="0"/>
              <a:t>Model Suggestion: Game Approach (Mono- &amp;  Duo- </a:t>
            </a:r>
            <a:r>
              <a:rPr lang="en-US" altLang="ko-KR" sz="1800" b="1" dirty="0" err="1"/>
              <a:t>polistic</a:t>
            </a:r>
            <a:r>
              <a:rPr lang="en-US" altLang="ko-KR" sz="1800" b="1" dirty="0"/>
              <a:t> Model)</a:t>
            </a:r>
          </a:p>
          <a:p>
            <a:r>
              <a:rPr lang="en-US" altLang="ko-KR" sz="1800" b="1" dirty="0">
                <a:solidFill>
                  <a:srgbClr val="FF0000"/>
                </a:solidFill>
                <a:ea typeface="+mj-ea"/>
              </a:rPr>
              <a:t> =&gt; Two Banks competition  =&gt; beyond some level, both banks benefits</a:t>
            </a:r>
          </a:p>
          <a:p>
            <a:r>
              <a:rPr lang="en-US" altLang="ko-KR" sz="1800" b="1" dirty="0">
                <a:solidFill>
                  <a:srgbClr val="FF0000"/>
                </a:solidFill>
                <a:ea typeface="+mj-ea"/>
              </a:rPr>
              <a:t>      by further lowering risk premium at the whole market </a:t>
            </a:r>
          </a:p>
          <a:p>
            <a:endParaRPr lang="en-US" altLang="ko-KR" sz="1800" dirty="0">
              <a:solidFill>
                <a:srgbClr val="FF0000"/>
              </a:solidFill>
              <a:ea typeface="+mj-ea"/>
            </a:endParaRPr>
          </a:p>
          <a:p>
            <a:r>
              <a:rPr lang="en-US" altLang="ko-KR" sz="1800" dirty="0">
                <a:solidFill>
                  <a:srgbClr val="FF0000"/>
                </a:solidFill>
                <a:ea typeface="+mj-ea"/>
              </a:rPr>
              <a:t> =&gt; New Nash </a:t>
            </a:r>
            <a:r>
              <a:rPr lang="en-US" altLang="ko-KR" sz="1800" dirty="0" err="1">
                <a:solidFill>
                  <a:srgbClr val="FF0000"/>
                </a:solidFill>
                <a:ea typeface="+mj-ea"/>
              </a:rPr>
              <a:t>Eqm</a:t>
            </a:r>
            <a:r>
              <a:rPr lang="en-US" altLang="ko-KR" sz="1800" dirty="0">
                <a:solidFill>
                  <a:srgbClr val="FF0000"/>
                </a:solidFill>
                <a:ea typeface="+mj-ea"/>
              </a:rPr>
              <a:t> for Lenders and Borrowers (Firms) </a:t>
            </a:r>
          </a:p>
          <a:p>
            <a:r>
              <a:rPr lang="en-US" altLang="ko-KR" sz="1800" dirty="0">
                <a:solidFill>
                  <a:srgbClr val="FF0000"/>
                </a:solidFill>
                <a:ea typeface="+mj-ea"/>
              </a:rPr>
              <a:t>    1) Reverse TOT:  They are better off with lower cost of capital with extended</a:t>
            </a:r>
          </a:p>
          <a:p>
            <a:r>
              <a:rPr lang="en-US" altLang="ko-KR" sz="1800" dirty="0">
                <a:solidFill>
                  <a:srgbClr val="FF0000"/>
                </a:solidFill>
                <a:ea typeface="+mj-ea"/>
              </a:rPr>
              <a:t>            debt financing, or higher D/E ratios of firms with high uncertainty </a:t>
            </a:r>
          </a:p>
          <a:p>
            <a:r>
              <a:rPr lang="en-US" altLang="ko-KR" sz="1800" dirty="0">
                <a:solidFill>
                  <a:srgbClr val="FF0000"/>
                </a:solidFill>
                <a:ea typeface="+mj-ea"/>
              </a:rPr>
              <a:t>    2) Reverse POT: Equity Financing=&gt;Debt Financing =&gt; Internal Financing</a:t>
            </a:r>
          </a:p>
          <a:p>
            <a:r>
              <a:rPr lang="en-US" altLang="ko-KR" sz="1800" dirty="0">
                <a:solidFill>
                  <a:srgbClr val="FF0000"/>
                </a:solidFill>
                <a:ea typeface="+mj-ea"/>
              </a:rPr>
              <a:t>     </a:t>
            </a:r>
            <a:endParaRPr lang="ko-KR" altLang="en-US" sz="1800" dirty="0">
              <a:solidFill>
                <a:srgbClr val="00B0F0"/>
              </a:solidFill>
              <a:ea typeface="+mj-ea"/>
            </a:endParaRPr>
          </a:p>
        </p:txBody>
      </p:sp>
    </p:spTree>
    <p:extLst>
      <p:ext uri="{BB962C8B-B14F-4D97-AF65-F5344CB8AC3E}">
        <p14:creationId xmlns:p14="http://schemas.microsoft.com/office/powerpoint/2010/main" val="1443987955"/>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47D35D-75F4-FEA0-3DBF-44054CC307FC}"/>
            </a:ext>
          </a:extLst>
        </p:cNvPr>
        <p:cNvGrpSpPr/>
        <p:nvPr/>
      </p:nvGrpSpPr>
      <p:grpSpPr>
        <a:xfrm>
          <a:off x="0" y="0"/>
          <a:ext cx="0" cy="0"/>
          <a:chOff x="0" y="0"/>
          <a:chExt cx="0" cy="0"/>
        </a:xfrm>
      </p:grpSpPr>
      <p:sp>
        <p:nvSpPr>
          <p:cNvPr id="9" name="슬라이드 번호 개체 틀 8">
            <a:extLst>
              <a:ext uri="{FF2B5EF4-FFF2-40B4-BE49-F238E27FC236}">
                <a16:creationId xmlns:a16="http://schemas.microsoft.com/office/drawing/2014/main" id="{AFD5E95D-A570-E01B-5F40-15849456A912}"/>
              </a:ext>
            </a:extLst>
          </p:cNvPr>
          <p:cNvSpPr>
            <a:spLocks noGrp="1"/>
          </p:cNvSpPr>
          <p:nvPr>
            <p:ph type="sldNum" sz="quarter" idx="12"/>
          </p:nvPr>
        </p:nvSpPr>
        <p:spPr/>
        <p:txBody>
          <a:bodyPr/>
          <a:lstStyle/>
          <a:p>
            <a:pPr lvl="0">
              <a:defRPr/>
            </a:pPr>
            <a:fld id="{4ADD5A9D-D08D-461C-9A50-E2568218B5D5}" type="slidenum">
              <a:rPr lang="en-US" altLang="en-US"/>
              <a:pPr lvl="0">
                <a:defRPr/>
              </a:pPr>
              <a:t>14</a:t>
            </a:fld>
            <a:endParaRPr lang="en-US" altLang="en-US"/>
          </a:p>
        </p:txBody>
      </p:sp>
      <p:sp>
        <p:nvSpPr>
          <p:cNvPr id="51" name="TextBox 50">
            <a:extLst>
              <a:ext uri="{FF2B5EF4-FFF2-40B4-BE49-F238E27FC236}">
                <a16:creationId xmlns:a16="http://schemas.microsoft.com/office/drawing/2014/main" id="{27C07709-CC0F-81C0-07B8-632EF1814E65}"/>
              </a:ext>
            </a:extLst>
          </p:cNvPr>
          <p:cNvSpPr txBox="1"/>
          <p:nvPr/>
        </p:nvSpPr>
        <p:spPr>
          <a:xfrm>
            <a:off x="247595" y="116799"/>
            <a:ext cx="806632" cy="1446550"/>
          </a:xfrm>
          <a:prstGeom prst="rect">
            <a:avLst/>
          </a:prstGeom>
          <a:noFill/>
          <a:scene3d>
            <a:camera prst="obliqueBottomLeft"/>
            <a:lightRig rig="threePt" dir="t"/>
          </a:scene3d>
        </p:spPr>
        <p:txBody>
          <a:bodyPr wrap="none">
            <a:spAutoFit/>
          </a:bodyPr>
          <a:lstStyle/>
          <a:p>
            <a:pPr algn="ctr">
              <a:defRPr/>
            </a:pPr>
            <a:r>
              <a:rPr lang="en-US" altLang="ko-KR" sz="8800" dirty="0">
                <a:solidFill>
                  <a:srgbClr val="B00026"/>
                </a:solidFill>
                <a:latin typeface="나눔스퀘어 Bold"/>
                <a:ea typeface="나눔스퀘어 Bold"/>
              </a:rPr>
              <a:t>4</a:t>
            </a:r>
            <a:endParaRPr lang="ko-KR" altLang="en-US" sz="8800" dirty="0">
              <a:solidFill>
                <a:srgbClr val="B00026"/>
              </a:solidFill>
              <a:latin typeface="나눔스퀘어 Bold"/>
              <a:ea typeface="나눔스퀘어 Bold"/>
            </a:endParaRPr>
          </a:p>
        </p:txBody>
      </p:sp>
      <p:sp>
        <p:nvSpPr>
          <p:cNvPr id="7" name="직사각형 51">
            <a:extLst>
              <a:ext uri="{FF2B5EF4-FFF2-40B4-BE49-F238E27FC236}">
                <a16:creationId xmlns:a16="http://schemas.microsoft.com/office/drawing/2014/main" id="{D56BFD0A-DF47-7CB1-90EE-1F190AA08151}"/>
              </a:ext>
            </a:extLst>
          </p:cNvPr>
          <p:cNvSpPr/>
          <p:nvPr/>
        </p:nvSpPr>
        <p:spPr>
          <a:xfrm>
            <a:off x="1054227" y="336075"/>
            <a:ext cx="2045111"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latin typeface="한양신명조"/>
                <a:ea typeface="한양신명조"/>
              </a:rPr>
              <a:t>IV</a:t>
            </a:r>
            <a:r>
              <a:rPr lang="en-US" altLang="ko-KR" sz="1800" kern="0" spc="-40" dirty="0">
                <a:solidFill>
                  <a:srgbClr val="000000"/>
                </a:solidFill>
                <a:effectLst/>
                <a:latin typeface="한양신명조"/>
                <a:ea typeface="한양신명조"/>
              </a:rPr>
              <a:t>. Empirical Analysis</a:t>
            </a:r>
            <a:endParaRPr lang="en-US" altLang="ko-KR" sz="1800" kern="0" spc="0" dirty="0">
              <a:solidFill>
                <a:srgbClr val="000000"/>
              </a:solidFill>
              <a:effectLst/>
              <a:latin typeface="함초롬바탕" panose="02030604000101010101" pitchFamily="18" charset="-128"/>
            </a:endParaRPr>
          </a:p>
        </p:txBody>
      </p:sp>
      <p:sp>
        <p:nvSpPr>
          <p:cNvPr id="10" name="TextBox 54">
            <a:extLst>
              <a:ext uri="{FF2B5EF4-FFF2-40B4-BE49-F238E27FC236}">
                <a16:creationId xmlns:a16="http://schemas.microsoft.com/office/drawing/2014/main" id="{D1287F16-E46B-681D-7F7A-2260414360C9}"/>
              </a:ext>
            </a:extLst>
          </p:cNvPr>
          <p:cNvSpPr txBox="1"/>
          <p:nvPr/>
        </p:nvSpPr>
        <p:spPr>
          <a:xfrm>
            <a:off x="443538" y="1220821"/>
            <a:ext cx="7833590" cy="402546"/>
          </a:xfrm>
          <a:prstGeom prst="rect">
            <a:avLst/>
          </a:prstGeom>
          <a:noFill/>
          <a:scene3d>
            <a:camera prst="obliqueBottomLeft"/>
            <a:lightRig rig="threePt" dir="t"/>
          </a:scene3d>
        </p:spPr>
        <p:txBody>
          <a:bodyPr wrap="square">
            <a:spAutoFit/>
          </a:bodyPr>
          <a:lstStyle/>
          <a:p>
            <a:pPr marL="0" marR="0" indent="0" algn="just" fontAlgn="base" latinLnBrk="1">
              <a:lnSpc>
                <a:spcPct val="120000"/>
              </a:lnSpc>
              <a:spcBef>
                <a:spcPts val="1130"/>
              </a:spcBef>
              <a:spcAft>
                <a:spcPts val="850"/>
              </a:spcAft>
            </a:pPr>
            <a:r>
              <a:rPr lang="en-US" altLang="ko-KR" sz="1800" kern="0" dirty="0">
                <a:solidFill>
                  <a:srgbClr val="000000"/>
                </a:solidFill>
                <a:latin typeface="*#�°��-Identity-H"/>
                <a:ea typeface="*#�°��-Identity-H"/>
              </a:rPr>
              <a:t>1</a:t>
            </a:r>
            <a:r>
              <a:rPr lang="en-US" altLang="ko-KR" sz="1800" kern="0" spc="0" dirty="0">
                <a:solidFill>
                  <a:srgbClr val="000000"/>
                </a:solidFill>
                <a:effectLst/>
                <a:latin typeface="*#�°��-Identity-H"/>
                <a:ea typeface="*#�°��-Identity-H"/>
              </a:rPr>
              <a:t>. Empirical Model </a:t>
            </a:r>
            <a:endParaRPr lang="en-US" altLang="ko-KR" sz="1800" kern="0" spc="-40" dirty="0">
              <a:solidFill>
                <a:srgbClr val="000000"/>
              </a:solidFill>
              <a:effectLst/>
              <a:latin typeface="한양신명조"/>
            </a:endParaRPr>
          </a:p>
        </p:txBody>
      </p:sp>
      <mc:AlternateContent xmlns:mc="http://schemas.openxmlformats.org/markup-compatibility/2006" xmlns:a14="http://schemas.microsoft.com/office/drawing/2010/main">
        <mc:Choice Requires="a14">
          <p:sp>
            <p:nvSpPr>
              <p:cNvPr id="2" name="직사각형 1">
                <a:extLst>
                  <a:ext uri="{FF2B5EF4-FFF2-40B4-BE49-F238E27FC236}">
                    <a16:creationId xmlns:a16="http://schemas.microsoft.com/office/drawing/2014/main" id="{00EF1B51-1F10-49CA-88BB-855DE8060560}"/>
                  </a:ext>
                </a:extLst>
              </p:cNvPr>
              <p:cNvSpPr/>
              <p:nvPr/>
            </p:nvSpPr>
            <p:spPr>
              <a:xfrm>
                <a:off x="722930" y="1244984"/>
                <a:ext cx="6887944" cy="1930721"/>
              </a:xfrm>
              <a:prstGeom prst="rect">
                <a:avLst/>
              </a:prstGeom>
            </p:spPr>
            <p:txBody>
              <a:bodyPr wrap="square">
                <a:spAutoFit/>
              </a:bodyPr>
              <a:lstStyle/>
              <a:p>
                <a:pPr algn="just">
                  <a:lnSpc>
                    <a:spcPct val="107000"/>
                  </a:lnSpc>
                  <a:spcAft>
                    <a:spcPts val="800"/>
                  </a:spcAft>
                </a:pPr>
                <a:r>
                  <a:rPr lang="en-US" altLang="ko-KR" sz="1600" kern="100" dirty="0">
                    <a:latin typeface="맑은 고딕" panose="020B0503020000020004" pitchFamily="50" charset="-127"/>
                    <a:cs typeface="Times New Roman" panose="02020603050405020304" pitchFamily="18" charset="0"/>
                  </a:rPr>
                  <a:t> </a:t>
                </a:r>
                <a:endParaRPr lang="ko-KR" altLang="ko-KR" sz="1600" kern="100" dirty="0">
                  <a:latin typeface="맑은 고딕" panose="020B0503020000020004" pitchFamily="50" charset="-127"/>
                  <a:cs typeface="Times New Roman" panose="02020603050405020304" pitchFamily="18" charset="0"/>
                </a:endParaRPr>
              </a:p>
              <a:p>
                <a:pPr/>
                <a14:m>
                  <m:oMathPara xmlns:m="http://schemas.openxmlformats.org/officeDocument/2006/math">
                    <m:oMathParaPr>
                      <m:jc m:val="left"/>
                    </m:oMathParaPr>
                    <m:oMath xmlns:m="http://schemas.openxmlformats.org/officeDocument/2006/math">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𝐃𝐞𝐛𝐭</m:t>
                          </m:r>
                          <m:r>
                            <a:rPr lang="en-US" altLang="ko-KR" sz="1600" b="1" i="1">
                              <a:latin typeface="Cambria Math" panose="02040503050406030204" pitchFamily="18" charset="0"/>
                              <a:cs typeface="Times New Roman" panose="02020603050405020304" pitchFamily="18" charset="0"/>
                            </a:rPr>
                            <m:t> </m:t>
                          </m:r>
                          <m:r>
                            <a:rPr lang="en-US" altLang="ko-KR" sz="1600" b="1" i="1">
                              <a:latin typeface="Cambria Math" panose="02040503050406030204" pitchFamily="18" charset="0"/>
                              <a:cs typeface="Times New Roman" panose="02020603050405020304" pitchFamily="18" charset="0"/>
                            </a:rPr>
                            <m:t>𝐂𝐨𝐬𝐭</m:t>
                          </m:r>
                        </m:e>
                        <m:sub>
                          <m:r>
                            <a:rPr lang="en-US" altLang="ko-KR" sz="1600" b="1" i="1">
                              <a:latin typeface="Cambria Math" panose="02040503050406030204" pitchFamily="18" charset="0"/>
                              <a:cs typeface="Times New Roman" panose="02020603050405020304" pitchFamily="18" charset="0"/>
                            </a:rPr>
                            <m:t>𝒊𝒕</m:t>
                          </m:r>
                        </m:sub>
                      </m:sSub>
                      <m:r>
                        <a:rPr lang="en-US" altLang="ko-KR" sz="1600">
                          <a:latin typeface="Cambria Math" panose="02040503050406030204" pitchFamily="18" charset="0"/>
                          <a:cs typeface="Times New Roman" panose="02020603050405020304" pitchFamily="18" charset="0"/>
                        </a:rPr>
                        <m:t>​</m:t>
                      </m:r>
                    </m:oMath>
                  </m:oMathPara>
                </a14:m>
                <a:endParaRPr lang="en-US" altLang="ko-KR" sz="1600" dirty="0">
                  <a:latin typeface="Cambria Math" panose="02040503050406030204" pitchFamily="18" charset="0"/>
                  <a:cs typeface="Times New Roman" panose="02020603050405020304" pitchFamily="18" charset="0"/>
                </a:endParaRPr>
              </a:p>
              <a:p>
                <a:endParaRPr lang="en-US" altLang="ko-KR" sz="1600"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𝛃</m:t>
                          </m:r>
                        </m:e>
                        <m:sub>
                          <m:r>
                            <a:rPr lang="en-US" altLang="ko-KR" sz="1600" b="1" i="1">
                              <a:latin typeface="Cambria Math" panose="02040503050406030204" pitchFamily="18" charset="0"/>
                              <a:cs typeface="Times New Roman" panose="02020603050405020304" pitchFamily="18" charset="0"/>
                            </a:rPr>
                            <m:t>𝟎</m:t>
                          </m:r>
                        </m:sub>
                      </m:sSub>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𝛃</m:t>
                          </m:r>
                        </m:e>
                        <m:sub>
                          <m:r>
                            <a:rPr lang="en-US" altLang="ko-KR" sz="1600" b="1" i="1">
                              <a:latin typeface="Cambria Math" panose="02040503050406030204" pitchFamily="18" charset="0"/>
                              <a:cs typeface="Times New Roman" panose="02020603050405020304" pitchFamily="18" charset="0"/>
                            </a:rPr>
                            <m:t>𝟏</m:t>
                          </m:r>
                        </m:sub>
                      </m:sSub>
                      <m:sSub>
                        <m:sSubPr>
                          <m:ctrlPr>
                            <a:rPr lang="ko-KR" altLang="ko-KR" i="1">
                              <a:effectLst/>
                              <a:latin typeface="Cambria Math" panose="02040503050406030204" pitchFamily="18" charset="0"/>
                              <a:ea typeface="Cambria Math" panose="02040503050406030204" pitchFamily="18" charset="0"/>
                            </a:rPr>
                          </m:ctrlPr>
                        </m:sSubPr>
                        <m:e>
                          <m:r>
                            <a:rPr lang="en-US" altLang="ko-KR" sz="1600">
                              <a:latin typeface="Cambria Math" panose="02040503050406030204" pitchFamily="18" charset="0"/>
                              <a:cs typeface="Times New Roman" panose="02020603050405020304" pitchFamily="18" charset="0"/>
                            </a:rPr>
                            <m:t>​</m:t>
                          </m:r>
                          <m:r>
                            <a:rPr lang="en-US" altLang="ko-KR" sz="1600" b="1" i="1">
                              <a:latin typeface="Cambria Math" panose="02040503050406030204" pitchFamily="18" charset="0"/>
                              <a:cs typeface="Times New Roman" panose="02020603050405020304" pitchFamily="18" charset="0"/>
                            </a:rPr>
                            <m:t>𝐋𝐞𝐯𝐞𝐫𝐚𝐠𝐞</m:t>
                          </m:r>
                          <m:r>
                            <a:rPr lang="en-US" altLang="ko-KR" sz="1600">
                              <a:latin typeface="Cambria Math" panose="02040503050406030204" pitchFamily="18" charset="0"/>
                              <a:cs typeface="Times New Roman" panose="02020603050405020304" pitchFamily="18" charset="0"/>
                            </a:rPr>
                            <m:t>​</m:t>
                          </m:r>
                        </m:e>
                        <m:sub>
                          <m:r>
                            <a:rPr lang="en-US" altLang="ko-KR" sz="1600" i="1">
                              <a:latin typeface="Cambria Math" panose="02040503050406030204" pitchFamily="18" charset="0"/>
                              <a:cs typeface="Times New Roman" panose="02020603050405020304" pitchFamily="18" charset="0"/>
                            </a:rPr>
                            <m:t>𝑖𝑡</m:t>
                          </m:r>
                        </m:sub>
                      </m:sSub>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𝛃</m:t>
                          </m:r>
                        </m:e>
                        <m:sub>
                          <m:r>
                            <a:rPr lang="en-US" altLang="ko-KR" sz="1600" b="1" i="1">
                              <a:latin typeface="Cambria Math" panose="02040503050406030204" pitchFamily="18" charset="0"/>
                              <a:cs typeface="Times New Roman" panose="02020603050405020304" pitchFamily="18" charset="0"/>
                            </a:rPr>
                            <m:t>𝟐</m:t>
                          </m:r>
                        </m:sub>
                      </m:sSub>
                      <m:r>
                        <a:rPr lang="en-US" altLang="ko-KR" sz="1600">
                          <a:latin typeface="Cambria Math" panose="02040503050406030204" pitchFamily="18" charset="0"/>
                          <a:cs typeface="Times New Roman" panose="02020603050405020304" pitchFamily="18" charset="0"/>
                        </a:rPr>
                        <m:t>​</m:t>
                      </m:r>
                      <m:sSubSup>
                        <m:sSubSupPr>
                          <m:ctrlPr>
                            <a:rPr lang="ko-KR" altLang="ko-KR" b="1" i="1">
                              <a:effectLst/>
                              <a:latin typeface="Cambria Math" panose="02040503050406030204" pitchFamily="18" charset="0"/>
                              <a:ea typeface="Cambria Math" panose="02040503050406030204" pitchFamily="18" charset="0"/>
                            </a:rPr>
                          </m:ctrlPr>
                        </m:sSubSupPr>
                        <m:e>
                          <m:r>
                            <a:rPr lang="en-US" altLang="ko-KR" sz="1600" b="1" i="1">
                              <a:latin typeface="Cambria Math" panose="02040503050406030204" pitchFamily="18" charset="0"/>
                              <a:cs typeface="Times New Roman" panose="02020603050405020304" pitchFamily="18" charset="0"/>
                            </a:rPr>
                            <m:t>𝐋𝐞𝐯𝐞𝐫𝐚𝐠𝐞</m:t>
                          </m:r>
                        </m:e>
                        <m:sub>
                          <m:r>
                            <a:rPr lang="en-US" altLang="ko-KR" sz="1600" b="1" i="1">
                              <a:latin typeface="Cambria Math" panose="02040503050406030204" pitchFamily="18" charset="0"/>
                              <a:cs typeface="Times New Roman" panose="02020603050405020304" pitchFamily="18" charset="0"/>
                            </a:rPr>
                            <m:t>𝒊𝒕</m:t>
                          </m:r>
                        </m:sub>
                        <m:sup>
                          <m:r>
                            <a:rPr lang="en-US" altLang="ko-KR" sz="1600" b="1" i="1">
                              <a:latin typeface="Cambria Math" panose="02040503050406030204" pitchFamily="18" charset="0"/>
                              <a:cs typeface="Times New Roman" panose="02020603050405020304" pitchFamily="18" charset="0"/>
                            </a:rPr>
                            <m:t>𝟐</m:t>
                          </m:r>
                        </m:sup>
                      </m:sSubSup>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𝛃</m:t>
                          </m:r>
                        </m:e>
                        <m:sub>
                          <m:r>
                            <a:rPr lang="en-US" altLang="ko-KR" sz="1600" b="1" i="1">
                              <a:latin typeface="Cambria Math" panose="02040503050406030204" pitchFamily="18" charset="0"/>
                              <a:cs typeface="Times New Roman" panose="02020603050405020304" pitchFamily="18" charset="0"/>
                            </a:rPr>
                            <m:t>𝟑</m:t>
                          </m:r>
                        </m:sub>
                      </m:sSub>
                      <m:r>
                        <a:rPr lang="en-US" altLang="ko-KR" sz="1600">
                          <a:latin typeface="Cambria Math" panose="02040503050406030204" pitchFamily="18" charset="0"/>
                          <a:cs typeface="Times New Roman" panose="02020603050405020304" pitchFamily="18" charset="0"/>
                        </a:rPr>
                        <m:t>​</m:t>
                      </m:r>
                      <m:sSubSup>
                        <m:sSubSupPr>
                          <m:ctrlPr>
                            <a:rPr lang="ko-KR" altLang="ko-KR" b="1" i="1">
                              <a:effectLst/>
                              <a:latin typeface="Cambria Math" panose="02040503050406030204" pitchFamily="18" charset="0"/>
                              <a:ea typeface="Cambria Math" panose="02040503050406030204" pitchFamily="18" charset="0"/>
                            </a:rPr>
                          </m:ctrlPr>
                        </m:sSubSupPr>
                        <m:e>
                          <m:r>
                            <a:rPr lang="en-US" altLang="ko-KR" sz="1600" b="1" i="1">
                              <a:latin typeface="Cambria Math" panose="02040503050406030204" pitchFamily="18" charset="0"/>
                              <a:cs typeface="Times New Roman" panose="02020603050405020304" pitchFamily="18" charset="0"/>
                            </a:rPr>
                            <m:t>𝐋𝐞𝐯𝐞𝐫𝐚𝐠𝐞</m:t>
                          </m:r>
                        </m:e>
                        <m:sub>
                          <m:r>
                            <a:rPr lang="en-US" altLang="ko-KR" sz="1600" b="1" i="1">
                              <a:latin typeface="Cambria Math" panose="02040503050406030204" pitchFamily="18" charset="0"/>
                              <a:cs typeface="Times New Roman" panose="02020603050405020304" pitchFamily="18" charset="0"/>
                            </a:rPr>
                            <m:t>𝒊𝒕</m:t>
                          </m:r>
                        </m:sub>
                        <m:sup>
                          <m:r>
                            <a:rPr lang="en-US" altLang="ko-KR" sz="1600" b="1" i="1">
                              <a:latin typeface="Cambria Math" panose="02040503050406030204" pitchFamily="18" charset="0"/>
                              <a:cs typeface="Times New Roman" panose="02020603050405020304" pitchFamily="18" charset="0"/>
                            </a:rPr>
                            <m:t>𝟑</m:t>
                          </m:r>
                        </m:sup>
                      </m:sSubSup>
                      <m:r>
                        <a:rPr lang="en-US" altLang="ko-KR" sz="1600">
                          <a:latin typeface="Cambria Math" panose="02040503050406030204" pitchFamily="18" charset="0"/>
                          <a:cs typeface="Times New Roman" panose="02020603050405020304" pitchFamily="18" charset="0"/>
                        </a:rPr>
                        <m:t>​</m:t>
                      </m:r>
                      <m:r>
                        <a:rPr lang="en-US" altLang="ko-KR" sz="1600" b="0" i="0" smtClean="0">
                          <a:latin typeface="Cambria Math" panose="02040503050406030204" pitchFamily="18" charset="0"/>
                          <a:cs typeface="Times New Roman" panose="02020603050405020304" pitchFamily="18" charset="0"/>
                        </a:rPr>
                        <m:t>   </m:t>
                      </m:r>
                      <m:r>
                        <a:rPr lang="en-US" altLang="ko-KR" sz="1600">
                          <a:latin typeface="Cambria Math" panose="02040503050406030204" pitchFamily="18" charset="0"/>
                          <a:cs typeface="Times New Roman" panose="02020603050405020304" pitchFamily="18" charset="0"/>
                        </a:rPr>
                        <m:t>+ </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𝛃</m:t>
                          </m:r>
                        </m:e>
                        <m:sub>
                          <m:r>
                            <a:rPr lang="en-US" altLang="ko-KR" sz="1600" b="1" i="1">
                              <a:latin typeface="Cambria Math" panose="02040503050406030204" pitchFamily="18" charset="0"/>
                              <a:cs typeface="Times New Roman" panose="02020603050405020304" pitchFamily="18" charset="0"/>
                            </a:rPr>
                            <m:t>𝟒</m:t>
                          </m:r>
                          <m:r>
                            <a:rPr lang="en-US" altLang="ko-KR" sz="1600" b="1" i="1">
                              <a:latin typeface="Cambria Math" panose="02040503050406030204" pitchFamily="18" charset="0"/>
                              <a:cs typeface="Times New Roman" panose="02020603050405020304" pitchFamily="18" charset="0"/>
                            </a:rPr>
                            <m:t>~</m:t>
                          </m:r>
                        </m:sub>
                      </m:sSub>
                      <m:nary>
                        <m:naryPr>
                          <m:chr m:val="∑"/>
                          <m:limLoc m:val="undOvr"/>
                          <m:ctrlPr>
                            <a:rPr lang="ko-KR" altLang="ko-KR" i="1">
                              <a:effectLst/>
                              <a:latin typeface="Cambria Math" panose="02040503050406030204" pitchFamily="18" charset="0"/>
                              <a:ea typeface="Cambria Math" panose="02040503050406030204" pitchFamily="18" charset="0"/>
                            </a:rPr>
                          </m:ctrlPr>
                        </m:naryPr>
                        <m:sub>
                          <m:r>
                            <a:rPr lang="en-US" altLang="ko-KR" sz="1600" i="1">
                              <a:latin typeface="Cambria Math" panose="02040503050406030204" pitchFamily="18" charset="0"/>
                              <a:cs typeface="Times New Roman" panose="02020603050405020304" pitchFamily="18" charset="0"/>
                            </a:rPr>
                            <m:t>𝑗</m:t>
                          </m:r>
                          <m:r>
                            <a:rPr lang="en-US" altLang="ko-KR" sz="1600" i="1">
                              <a:latin typeface="Cambria Math" panose="02040503050406030204" pitchFamily="18" charset="0"/>
                              <a:cs typeface="Times New Roman" panose="02020603050405020304" pitchFamily="18" charset="0"/>
                            </a:rPr>
                            <m:t>=4</m:t>
                          </m:r>
                        </m:sub>
                        <m:sup>
                          <m:r>
                            <a:rPr lang="en-US" altLang="ko-KR" sz="1600" i="1">
                              <a:latin typeface="Cambria Math" panose="02040503050406030204" pitchFamily="18" charset="0"/>
                              <a:cs typeface="Times New Roman" panose="02020603050405020304" pitchFamily="18" charset="0"/>
                            </a:rPr>
                            <m:t>18</m:t>
                          </m:r>
                        </m:sup>
                        <m:e>
                          <m:sSub>
                            <m:sSubPr>
                              <m:ctrlPr>
                                <a:rPr lang="ko-KR" altLang="ko-KR"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𝐂𝐨𝐧𝐭𝐫𝐨𝐥𝐬</m:t>
                              </m:r>
                            </m:e>
                            <m:sub>
                              <m:r>
                                <a:rPr lang="en-US" altLang="ko-KR" sz="1600" i="1">
                                  <a:latin typeface="Cambria Math" panose="02040503050406030204" pitchFamily="18" charset="0"/>
                                  <a:cs typeface="Times New Roman" panose="02020603050405020304" pitchFamily="18" charset="0"/>
                                </a:rPr>
                                <m:t>𝑖𝑡</m:t>
                              </m:r>
                            </m:sub>
                          </m:sSub>
                        </m:e>
                      </m:nary>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𝛍</m:t>
                          </m:r>
                        </m:e>
                        <m:sub>
                          <m:r>
                            <a:rPr lang="en-US" altLang="ko-KR" sz="1600" b="1" i="1">
                              <a:latin typeface="Cambria Math" panose="02040503050406030204" pitchFamily="18" charset="0"/>
                              <a:cs typeface="Times New Roman" panose="02020603050405020304" pitchFamily="18" charset="0"/>
                            </a:rPr>
                            <m:t>𝒊</m:t>
                          </m:r>
                        </m:sub>
                      </m:sSub>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𝛌</m:t>
                          </m:r>
                        </m:e>
                        <m:sub>
                          <m:r>
                            <a:rPr lang="en-US" altLang="ko-KR" sz="1600" b="1" i="1">
                              <a:latin typeface="Cambria Math" panose="02040503050406030204" pitchFamily="18" charset="0"/>
                              <a:cs typeface="Times New Roman" panose="02020603050405020304" pitchFamily="18" charset="0"/>
                            </a:rPr>
                            <m:t>𝒕</m:t>
                          </m:r>
                        </m:sub>
                      </m:sSub>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cs typeface="Courier New" panose="02070309020205020404" pitchFamily="49" charset="0"/>
                            </a:rPr>
                          </m:ctrlPr>
                        </m:sSubPr>
                        <m:e>
                          <m:r>
                            <a:rPr lang="en-US" altLang="ko-KR" sz="1600" b="1" i="1">
                              <a:latin typeface="Cambria Math" panose="02040503050406030204" pitchFamily="18" charset="0"/>
                              <a:cs typeface="Courier New" panose="02070309020205020404" pitchFamily="49" charset="0"/>
                            </a:rPr>
                            <m:t>𝛜</m:t>
                          </m:r>
                        </m:e>
                        <m:sub>
                          <m:r>
                            <a:rPr lang="en-US" altLang="ko-KR" sz="1600" b="1" i="1">
                              <a:latin typeface="Cambria Math" panose="02040503050406030204" pitchFamily="18" charset="0"/>
                              <a:cs typeface="Times New Roman" panose="02020603050405020304" pitchFamily="18" charset="0"/>
                            </a:rPr>
                            <m:t>𝐢𝐭</m:t>
                          </m:r>
                        </m:sub>
                      </m:sSub>
                      <m:r>
                        <a:rPr lang="ko-KR" altLang="ko-KR" sz="1600">
                          <a:latin typeface="Cambria Math" panose="02040503050406030204" pitchFamily="18" charset="0"/>
                          <a:cs typeface="맑은 고딕" panose="020B0503020000020004" pitchFamily="50" charset="-127"/>
                        </a:rPr>
                        <m:t>​</m:t>
                      </m:r>
                    </m:oMath>
                  </m:oMathPara>
                </a14:m>
                <a:endParaRPr lang="ko-KR" altLang="en-US" dirty="0"/>
              </a:p>
            </p:txBody>
          </p:sp>
        </mc:Choice>
        <mc:Fallback xmlns="">
          <p:sp>
            <p:nvSpPr>
              <p:cNvPr id="2" name="직사각형 1">
                <a:extLst>
                  <a:ext uri="{FF2B5EF4-FFF2-40B4-BE49-F238E27FC236}">
                    <a16:creationId xmlns:a16="http://schemas.microsoft.com/office/drawing/2014/main" id="{00EF1B51-1F10-49CA-88BB-855DE8060560}"/>
                  </a:ext>
                </a:extLst>
              </p:cNvPr>
              <p:cNvSpPr>
                <a:spLocks noRot="1" noChangeAspect="1" noMove="1" noResize="1" noEditPoints="1" noAdjustHandles="1" noChangeArrowheads="1" noChangeShapeType="1" noTextEdit="1"/>
              </p:cNvSpPr>
              <p:nvPr/>
            </p:nvSpPr>
            <p:spPr>
              <a:xfrm>
                <a:off x="722930" y="1244984"/>
                <a:ext cx="6887944" cy="1930721"/>
              </a:xfrm>
              <a:prstGeom prst="rect">
                <a:avLst/>
              </a:prstGeom>
              <a:blipFill>
                <a:blip r:embed="rId2"/>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1" name="직사각형 10">
                <a:extLst>
                  <a:ext uri="{FF2B5EF4-FFF2-40B4-BE49-F238E27FC236}">
                    <a16:creationId xmlns:a16="http://schemas.microsoft.com/office/drawing/2014/main" id="{F1A9E669-F55E-488D-87B3-5B24D6626D0D}"/>
                  </a:ext>
                </a:extLst>
              </p:cNvPr>
              <p:cNvSpPr/>
              <p:nvPr/>
            </p:nvSpPr>
            <p:spPr>
              <a:xfrm>
                <a:off x="722930" y="2827207"/>
                <a:ext cx="6887944" cy="1665521"/>
              </a:xfrm>
              <a:prstGeom prst="rect">
                <a:avLst/>
              </a:prstGeom>
            </p:spPr>
            <p:txBody>
              <a:bodyPr wrap="square">
                <a:spAutoFit/>
              </a:bodyPr>
              <a:lstStyle/>
              <a:p>
                <a:pPr algn="just">
                  <a:lnSpc>
                    <a:spcPct val="107000"/>
                  </a:lnSpc>
                  <a:spcAft>
                    <a:spcPts val="800"/>
                  </a:spcAft>
                </a:pPr>
                <a:r>
                  <a:rPr lang="en-US" altLang="ko-KR" sz="1600" kern="100" dirty="0">
                    <a:latin typeface="맑은 고딕" panose="020B0503020000020004" pitchFamily="50" charset="-127"/>
                    <a:cs typeface="Times New Roman" panose="02020603050405020304" pitchFamily="18" charset="0"/>
                  </a:rPr>
                  <a:t> </a:t>
                </a:r>
                <a:endParaRPr lang="ko-KR" altLang="ko-KR" sz="1600" kern="100" dirty="0">
                  <a:latin typeface="맑은 고딕" panose="020B0503020000020004" pitchFamily="50" charset="-127"/>
                  <a:cs typeface="Times New Roman" panose="02020603050405020304" pitchFamily="18" charset="0"/>
                </a:endParaRPr>
              </a:p>
              <a:p>
                <a14:m>
                  <m:oMath xmlns:m="http://schemas.openxmlformats.org/officeDocument/2006/math">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smtClean="0">
                            <a:latin typeface="Cambria Math" panose="02040503050406030204" pitchFamily="18" charset="0"/>
                            <a:cs typeface="Times New Roman" panose="02020603050405020304" pitchFamily="18" charset="0"/>
                          </a:rPr>
                          <m:t>𝑪𝑶𝑬</m:t>
                        </m:r>
                      </m:e>
                      <m:sub>
                        <m:r>
                          <a:rPr lang="en-US" altLang="ko-KR" sz="1600" b="1" i="1">
                            <a:latin typeface="Cambria Math" panose="02040503050406030204" pitchFamily="18" charset="0"/>
                            <a:cs typeface="Times New Roman" panose="02020603050405020304" pitchFamily="18" charset="0"/>
                          </a:rPr>
                          <m:t>𝒊𝒕</m:t>
                        </m:r>
                      </m:sub>
                    </m:sSub>
                    <m:r>
                      <a:rPr lang="en-US" altLang="ko-KR" sz="1600">
                        <a:latin typeface="Cambria Math" panose="02040503050406030204" pitchFamily="18" charset="0"/>
                        <a:cs typeface="Times New Roman" panose="02020603050405020304" pitchFamily="18" charset="0"/>
                      </a:rPr>
                      <m:t>​</m:t>
                    </m:r>
                  </m:oMath>
                </a14:m>
                <a:r>
                  <a:rPr lang="en-US" altLang="ko-KR" sz="1600" dirty="0">
                    <a:latin typeface="Cambria Math" panose="02040503050406030204" pitchFamily="18" charset="0"/>
                    <a:cs typeface="Times New Roman" panose="02020603050405020304" pitchFamily="18" charset="0"/>
                  </a:rPr>
                  <a:t> = E(</a:t>
                </a:r>
                <a14:m>
                  <m:oMath xmlns:m="http://schemas.openxmlformats.org/officeDocument/2006/math">
                    <m:sSub>
                      <m:sSubPr>
                        <m:ctrlPr>
                          <a:rPr lang="ko-KR" altLang="ko-KR" sz="1600" b="1" i="1">
                            <a:latin typeface="Cambria Math" panose="02040503050406030204" pitchFamily="18" charset="0"/>
                            <a:ea typeface="Cambria Math" panose="02040503050406030204" pitchFamily="18" charset="0"/>
                          </a:rPr>
                        </m:ctrlPr>
                      </m:sSubPr>
                      <m:e>
                        <m:r>
                          <a:rPr lang="en-US" altLang="ko-KR" sz="1600" b="1" i="1" smtClean="0">
                            <a:latin typeface="Cambria Math" panose="02040503050406030204" pitchFamily="18" charset="0"/>
                            <a:ea typeface="Cambria Math" panose="02040503050406030204" pitchFamily="18" charset="0"/>
                          </a:rPr>
                          <m:t>𝑹</m:t>
                        </m:r>
                      </m:e>
                      <m:sub>
                        <m:r>
                          <a:rPr lang="en-US" altLang="ko-KR" sz="1600" b="1" i="1">
                            <a:latin typeface="Cambria Math" panose="02040503050406030204" pitchFamily="18" charset="0"/>
                            <a:cs typeface="Times New Roman" panose="02020603050405020304" pitchFamily="18" charset="0"/>
                          </a:rPr>
                          <m:t>𝒊𝒕</m:t>
                        </m:r>
                      </m:sub>
                    </m:sSub>
                    <m:r>
                      <a:rPr lang="en-US" altLang="ko-KR" sz="1600" b="1" i="1" smtClean="0">
                        <a:latin typeface="Cambria Math" panose="02040503050406030204" pitchFamily="18" charset="0"/>
                        <a:cs typeface="Times New Roman" panose="02020603050405020304" pitchFamily="18" charset="0"/>
                      </a:rPr>
                      <m:t>)</m:t>
                    </m:r>
                  </m:oMath>
                </a14:m>
                <a:endParaRPr lang="en-US" altLang="ko-KR" sz="1600" dirty="0">
                  <a:latin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𝛃</m:t>
                          </m:r>
                        </m:e>
                        <m:sub>
                          <m:r>
                            <a:rPr lang="en-US" altLang="ko-KR" sz="1600" b="1" i="1">
                              <a:latin typeface="Cambria Math" panose="02040503050406030204" pitchFamily="18" charset="0"/>
                              <a:cs typeface="Times New Roman" panose="02020603050405020304" pitchFamily="18" charset="0"/>
                            </a:rPr>
                            <m:t>𝟎</m:t>
                          </m:r>
                        </m:sub>
                      </m:sSub>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𝛃</m:t>
                          </m:r>
                        </m:e>
                        <m:sub>
                          <m:r>
                            <a:rPr lang="en-US" altLang="ko-KR" sz="1600" b="1" i="1">
                              <a:latin typeface="Cambria Math" panose="02040503050406030204" pitchFamily="18" charset="0"/>
                              <a:cs typeface="Times New Roman" panose="02020603050405020304" pitchFamily="18" charset="0"/>
                            </a:rPr>
                            <m:t>𝟏</m:t>
                          </m:r>
                        </m:sub>
                      </m:sSub>
                      <m:sSub>
                        <m:sSubPr>
                          <m:ctrlPr>
                            <a:rPr lang="ko-KR" altLang="ko-KR" b="1" i="1">
                              <a:latin typeface="Cambria Math" panose="02040503050406030204" pitchFamily="18" charset="0"/>
                              <a:ea typeface="Cambria Math" panose="02040503050406030204" pitchFamily="18" charset="0"/>
                            </a:rPr>
                          </m:ctrlPr>
                        </m:sSubPr>
                        <m:e>
                          <m:r>
                            <a:rPr lang="en-US" altLang="ko-KR" sz="1400" b="1" i="1">
                              <a:latin typeface="Cambria Math" panose="02040503050406030204" pitchFamily="18" charset="0"/>
                              <a:cs typeface="Times New Roman" panose="02020603050405020304" pitchFamily="18" charset="0"/>
                            </a:rPr>
                            <m:t>𝛃</m:t>
                          </m:r>
                        </m:e>
                        <m:sub>
                          <m:r>
                            <a:rPr lang="en-US" altLang="ko-KR" sz="1400" b="1" i="1">
                              <a:latin typeface="Cambria Math" panose="02040503050406030204" pitchFamily="18" charset="0"/>
                              <a:cs typeface="Times New Roman" panose="02020603050405020304" pitchFamily="18" charset="0"/>
                            </a:rPr>
                            <m:t>𝟏</m:t>
                          </m:r>
                        </m:sub>
                      </m:sSub>
                      <m:sSub>
                        <m:sSubPr>
                          <m:ctrlPr>
                            <a:rPr lang="ko-KR" altLang="ko-KR" i="1">
                              <a:latin typeface="Cambria Math" panose="02040503050406030204" pitchFamily="18" charset="0"/>
                              <a:ea typeface="Cambria Math" panose="02040503050406030204" pitchFamily="18" charset="0"/>
                            </a:rPr>
                          </m:ctrlPr>
                        </m:sSubPr>
                        <m:e>
                          <m:r>
                            <a:rPr lang="en-US" altLang="ko-KR" sz="1400">
                              <a:latin typeface="Cambria Math" panose="02040503050406030204" pitchFamily="18" charset="0"/>
                              <a:cs typeface="Times New Roman" panose="02020603050405020304" pitchFamily="18" charset="0"/>
                            </a:rPr>
                            <m:t>​</m:t>
                          </m:r>
                          <m:r>
                            <a:rPr lang="en-US" altLang="ko-KR" sz="1400" b="1" i="1">
                              <a:latin typeface="Cambria Math" panose="02040503050406030204" pitchFamily="18" charset="0"/>
                              <a:cs typeface="Times New Roman" panose="02020603050405020304" pitchFamily="18" charset="0"/>
                            </a:rPr>
                            <m:t>𝐋𝐞𝐯𝐞𝐫𝐚𝐠𝐞</m:t>
                          </m:r>
                          <m:r>
                            <a:rPr lang="en-US" altLang="ko-KR" sz="1400">
                              <a:latin typeface="Cambria Math" panose="02040503050406030204" pitchFamily="18" charset="0"/>
                              <a:cs typeface="Times New Roman" panose="02020603050405020304" pitchFamily="18" charset="0"/>
                            </a:rPr>
                            <m:t>​</m:t>
                          </m:r>
                        </m:e>
                        <m:sub>
                          <m:r>
                            <a:rPr lang="en-US" altLang="ko-KR" sz="1400" i="1">
                              <a:latin typeface="Cambria Math" panose="02040503050406030204" pitchFamily="18" charset="0"/>
                              <a:cs typeface="Times New Roman" panose="02020603050405020304" pitchFamily="18" charset="0"/>
                            </a:rPr>
                            <m:t>𝑖𝑡</m:t>
                          </m:r>
                        </m:sub>
                      </m:sSub>
                      <m:r>
                        <a:rPr lang="en-US" altLang="ko-KR" sz="1400">
                          <a:latin typeface="Cambria Math" panose="02040503050406030204" pitchFamily="18" charset="0"/>
                          <a:cs typeface="Times New Roman" panose="02020603050405020304" pitchFamily="18" charset="0"/>
                        </a:rPr>
                        <m:t>+</m:t>
                      </m:r>
                      <m:sSub>
                        <m:sSubPr>
                          <m:ctrlPr>
                            <a:rPr lang="ko-KR" altLang="ko-KR" b="1" i="1">
                              <a:latin typeface="Cambria Math" panose="02040503050406030204" pitchFamily="18" charset="0"/>
                              <a:ea typeface="Cambria Math" panose="02040503050406030204" pitchFamily="18" charset="0"/>
                            </a:rPr>
                          </m:ctrlPr>
                        </m:sSubPr>
                        <m:e>
                          <m:r>
                            <a:rPr lang="en-US" altLang="ko-KR" sz="1400" b="1" i="1">
                              <a:latin typeface="Cambria Math" panose="02040503050406030204" pitchFamily="18" charset="0"/>
                              <a:cs typeface="Times New Roman" panose="02020603050405020304" pitchFamily="18" charset="0"/>
                            </a:rPr>
                            <m:t>𝛃</m:t>
                          </m:r>
                        </m:e>
                        <m:sub>
                          <m:r>
                            <a:rPr lang="en-US" altLang="ko-KR" sz="1400" b="1" i="1">
                              <a:latin typeface="Cambria Math" panose="02040503050406030204" pitchFamily="18" charset="0"/>
                              <a:cs typeface="Times New Roman" panose="02020603050405020304" pitchFamily="18" charset="0"/>
                            </a:rPr>
                            <m:t>𝟐</m:t>
                          </m:r>
                        </m:sub>
                      </m:sSub>
                      <m:r>
                        <a:rPr lang="en-US" altLang="ko-KR" sz="1400">
                          <a:latin typeface="Cambria Math" panose="02040503050406030204" pitchFamily="18" charset="0"/>
                          <a:cs typeface="Times New Roman" panose="02020603050405020304" pitchFamily="18" charset="0"/>
                        </a:rPr>
                        <m:t>​</m:t>
                      </m:r>
                      <m:sSubSup>
                        <m:sSubSupPr>
                          <m:ctrlPr>
                            <a:rPr lang="ko-KR" altLang="ko-KR" b="1" i="1">
                              <a:latin typeface="Cambria Math" panose="02040503050406030204" pitchFamily="18" charset="0"/>
                              <a:ea typeface="Cambria Math" panose="02040503050406030204" pitchFamily="18" charset="0"/>
                            </a:rPr>
                          </m:ctrlPr>
                        </m:sSubSupPr>
                        <m:e>
                          <m:r>
                            <a:rPr lang="en-US" altLang="ko-KR" sz="1400" b="1" i="1">
                              <a:latin typeface="Cambria Math" panose="02040503050406030204" pitchFamily="18" charset="0"/>
                              <a:cs typeface="Times New Roman" panose="02020603050405020304" pitchFamily="18" charset="0"/>
                            </a:rPr>
                            <m:t>𝐋𝐞𝐯𝐞𝐫𝐚𝐠𝐞</m:t>
                          </m:r>
                        </m:e>
                        <m:sub>
                          <m:r>
                            <a:rPr lang="en-US" altLang="ko-KR" sz="1400" b="1" i="1">
                              <a:latin typeface="Cambria Math" panose="02040503050406030204" pitchFamily="18" charset="0"/>
                              <a:cs typeface="Times New Roman" panose="02020603050405020304" pitchFamily="18" charset="0"/>
                            </a:rPr>
                            <m:t>𝒊𝒕</m:t>
                          </m:r>
                        </m:sub>
                        <m:sup>
                          <m:r>
                            <a:rPr lang="en-US" altLang="ko-KR" sz="1400" b="1" i="1">
                              <a:latin typeface="Cambria Math" panose="02040503050406030204" pitchFamily="18" charset="0"/>
                              <a:cs typeface="Times New Roman" panose="02020603050405020304" pitchFamily="18" charset="0"/>
                            </a:rPr>
                            <m:t>𝟐</m:t>
                          </m:r>
                        </m:sup>
                      </m:sSubSup>
                      <m:r>
                        <a:rPr lang="en-US" altLang="ko-KR" sz="1400">
                          <a:latin typeface="Cambria Math" panose="02040503050406030204" pitchFamily="18" charset="0"/>
                          <a:cs typeface="Times New Roman" panose="02020603050405020304" pitchFamily="18" charset="0"/>
                        </a:rPr>
                        <m:t>+</m:t>
                      </m:r>
                      <m:sSub>
                        <m:sSubPr>
                          <m:ctrlPr>
                            <a:rPr lang="ko-KR" altLang="ko-KR" b="1" i="1">
                              <a:latin typeface="Cambria Math" panose="02040503050406030204" pitchFamily="18" charset="0"/>
                              <a:ea typeface="Cambria Math" panose="02040503050406030204" pitchFamily="18" charset="0"/>
                            </a:rPr>
                          </m:ctrlPr>
                        </m:sSubPr>
                        <m:e>
                          <m:r>
                            <a:rPr lang="en-US" altLang="ko-KR" sz="1400" b="1" i="1">
                              <a:latin typeface="Cambria Math" panose="02040503050406030204" pitchFamily="18" charset="0"/>
                              <a:cs typeface="Times New Roman" panose="02020603050405020304" pitchFamily="18" charset="0"/>
                            </a:rPr>
                            <m:t>𝛃</m:t>
                          </m:r>
                        </m:e>
                        <m:sub>
                          <m:r>
                            <a:rPr lang="en-US" altLang="ko-KR" sz="1400" b="1" i="1">
                              <a:latin typeface="Cambria Math" panose="02040503050406030204" pitchFamily="18" charset="0"/>
                              <a:cs typeface="Times New Roman" panose="02020603050405020304" pitchFamily="18" charset="0"/>
                            </a:rPr>
                            <m:t>𝟑</m:t>
                          </m:r>
                        </m:sub>
                      </m:sSub>
                      <m:r>
                        <a:rPr lang="en-US" altLang="ko-KR" sz="1400">
                          <a:latin typeface="Cambria Math" panose="02040503050406030204" pitchFamily="18" charset="0"/>
                          <a:cs typeface="Times New Roman" panose="02020603050405020304" pitchFamily="18" charset="0"/>
                        </a:rPr>
                        <m:t>​</m:t>
                      </m:r>
                      <m:sSubSup>
                        <m:sSubSupPr>
                          <m:ctrlPr>
                            <a:rPr lang="ko-KR" altLang="ko-KR" b="1" i="1">
                              <a:latin typeface="Cambria Math" panose="02040503050406030204" pitchFamily="18" charset="0"/>
                              <a:ea typeface="Cambria Math" panose="02040503050406030204" pitchFamily="18" charset="0"/>
                            </a:rPr>
                          </m:ctrlPr>
                        </m:sSubSupPr>
                        <m:e>
                          <m:r>
                            <a:rPr lang="en-US" altLang="ko-KR" sz="1400" b="1" i="1">
                              <a:latin typeface="Cambria Math" panose="02040503050406030204" pitchFamily="18" charset="0"/>
                              <a:cs typeface="Times New Roman" panose="02020603050405020304" pitchFamily="18" charset="0"/>
                            </a:rPr>
                            <m:t>𝐋𝐞𝐯𝐞𝐫𝐚𝐠𝐞</m:t>
                          </m:r>
                        </m:e>
                        <m:sub>
                          <m:r>
                            <a:rPr lang="en-US" altLang="ko-KR" sz="1400" b="1" i="1">
                              <a:latin typeface="Cambria Math" panose="02040503050406030204" pitchFamily="18" charset="0"/>
                              <a:cs typeface="Times New Roman" panose="02020603050405020304" pitchFamily="18" charset="0"/>
                            </a:rPr>
                            <m:t>𝒊𝒕</m:t>
                          </m:r>
                        </m:sub>
                        <m:sup>
                          <m:r>
                            <a:rPr lang="en-US" altLang="ko-KR" sz="1400" b="1" i="1">
                              <a:latin typeface="Cambria Math" panose="02040503050406030204" pitchFamily="18" charset="0"/>
                              <a:cs typeface="Times New Roman" panose="02020603050405020304" pitchFamily="18" charset="0"/>
                            </a:rPr>
                            <m:t>𝟑</m:t>
                          </m:r>
                        </m:sup>
                      </m:sSubSup>
                      <m:r>
                        <a:rPr lang="en-US" altLang="ko-KR" sz="1600">
                          <a:latin typeface="Cambria Math" panose="02040503050406030204" pitchFamily="18" charset="0"/>
                          <a:cs typeface="Times New Roman" panose="02020603050405020304" pitchFamily="18" charset="0"/>
                        </a:rPr>
                        <m:t>​</m:t>
                      </m:r>
                      <m:r>
                        <a:rPr lang="en-US" altLang="ko-KR" sz="1600" b="0" i="0" smtClean="0">
                          <a:latin typeface="Cambria Math" panose="02040503050406030204" pitchFamily="18" charset="0"/>
                          <a:cs typeface="Times New Roman" panose="02020603050405020304" pitchFamily="18" charset="0"/>
                        </a:rPr>
                        <m:t>   </m:t>
                      </m:r>
                      <m:r>
                        <a:rPr lang="en-US" altLang="ko-KR" sz="1600">
                          <a:latin typeface="Cambria Math" panose="02040503050406030204" pitchFamily="18" charset="0"/>
                          <a:cs typeface="Times New Roman" panose="02020603050405020304" pitchFamily="18" charset="0"/>
                        </a:rPr>
                        <m:t>+ </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𝛃</m:t>
                          </m:r>
                        </m:e>
                        <m:sub>
                          <m:r>
                            <a:rPr lang="en-US" altLang="ko-KR" sz="1600" b="1" i="1">
                              <a:latin typeface="Cambria Math" panose="02040503050406030204" pitchFamily="18" charset="0"/>
                              <a:cs typeface="Times New Roman" panose="02020603050405020304" pitchFamily="18" charset="0"/>
                            </a:rPr>
                            <m:t>𝟒</m:t>
                          </m:r>
                          <m:r>
                            <a:rPr lang="en-US" altLang="ko-KR" sz="1600" b="1" i="1">
                              <a:latin typeface="Cambria Math" panose="02040503050406030204" pitchFamily="18" charset="0"/>
                              <a:cs typeface="Times New Roman" panose="02020603050405020304" pitchFamily="18" charset="0"/>
                            </a:rPr>
                            <m:t>~</m:t>
                          </m:r>
                        </m:sub>
                      </m:sSub>
                      <m:nary>
                        <m:naryPr>
                          <m:chr m:val="∑"/>
                          <m:limLoc m:val="undOvr"/>
                          <m:ctrlPr>
                            <a:rPr lang="ko-KR" altLang="ko-KR" i="1">
                              <a:effectLst/>
                              <a:latin typeface="Cambria Math" panose="02040503050406030204" pitchFamily="18" charset="0"/>
                              <a:ea typeface="Cambria Math" panose="02040503050406030204" pitchFamily="18" charset="0"/>
                            </a:rPr>
                          </m:ctrlPr>
                        </m:naryPr>
                        <m:sub>
                          <m:r>
                            <a:rPr lang="en-US" altLang="ko-KR" sz="1600" i="1">
                              <a:latin typeface="Cambria Math" panose="02040503050406030204" pitchFamily="18" charset="0"/>
                              <a:cs typeface="Times New Roman" panose="02020603050405020304" pitchFamily="18" charset="0"/>
                            </a:rPr>
                            <m:t>𝑗</m:t>
                          </m:r>
                          <m:r>
                            <a:rPr lang="en-US" altLang="ko-KR" sz="1600" i="1">
                              <a:latin typeface="Cambria Math" panose="02040503050406030204" pitchFamily="18" charset="0"/>
                              <a:cs typeface="Times New Roman" panose="02020603050405020304" pitchFamily="18" charset="0"/>
                            </a:rPr>
                            <m:t>=4</m:t>
                          </m:r>
                        </m:sub>
                        <m:sup>
                          <m:r>
                            <a:rPr lang="en-US" altLang="ko-KR" sz="1600" i="1">
                              <a:latin typeface="Cambria Math" panose="02040503050406030204" pitchFamily="18" charset="0"/>
                              <a:cs typeface="Times New Roman" panose="02020603050405020304" pitchFamily="18" charset="0"/>
                            </a:rPr>
                            <m:t>18</m:t>
                          </m:r>
                        </m:sup>
                        <m:e>
                          <m:sSub>
                            <m:sSubPr>
                              <m:ctrlPr>
                                <a:rPr lang="ko-KR" altLang="ko-KR"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𝐂𝐨𝐧𝐭𝐫𝐨𝐥𝐬</m:t>
                              </m:r>
                            </m:e>
                            <m:sub>
                              <m:r>
                                <a:rPr lang="en-US" altLang="ko-KR" sz="1600" i="1">
                                  <a:latin typeface="Cambria Math" panose="02040503050406030204" pitchFamily="18" charset="0"/>
                                  <a:cs typeface="Times New Roman" panose="02020603050405020304" pitchFamily="18" charset="0"/>
                                </a:rPr>
                                <m:t>𝑖𝑡</m:t>
                              </m:r>
                            </m:sub>
                          </m:sSub>
                        </m:e>
                      </m:nary>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𝛍</m:t>
                          </m:r>
                        </m:e>
                        <m:sub>
                          <m:r>
                            <a:rPr lang="en-US" altLang="ko-KR" sz="1600" b="1" i="1">
                              <a:latin typeface="Cambria Math" panose="02040503050406030204" pitchFamily="18" charset="0"/>
                              <a:cs typeface="Times New Roman" panose="02020603050405020304" pitchFamily="18" charset="0"/>
                            </a:rPr>
                            <m:t>𝒊</m:t>
                          </m:r>
                        </m:sub>
                      </m:sSub>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rPr>
                          </m:ctrlPr>
                        </m:sSubPr>
                        <m:e>
                          <m:r>
                            <a:rPr lang="en-US" altLang="ko-KR" sz="1600" b="1" i="1">
                              <a:latin typeface="Cambria Math" panose="02040503050406030204" pitchFamily="18" charset="0"/>
                              <a:cs typeface="Times New Roman" panose="02020603050405020304" pitchFamily="18" charset="0"/>
                            </a:rPr>
                            <m:t>𝛌</m:t>
                          </m:r>
                        </m:e>
                        <m:sub>
                          <m:r>
                            <a:rPr lang="en-US" altLang="ko-KR" sz="1600" b="1" i="1">
                              <a:latin typeface="Cambria Math" panose="02040503050406030204" pitchFamily="18" charset="0"/>
                              <a:cs typeface="Times New Roman" panose="02020603050405020304" pitchFamily="18" charset="0"/>
                            </a:rPr>
                            <m:t>𝒕</m:t>
                          </m:r>
                        </m:sub>
                      </m:sSub>
                      <m:r>
                        <a:rPr lang="en-US" altLang="ko-KR" sz="1600">
                          <a:latin typeface="Cambria Math" panose="02040503050406030204" pitchFamily="18" charset="0"/>
                          <a:cs typeface="Times New Roman" panose="02020603050405020304" pitchFamily="18" charset="0"/>
                        </a:rPr>
                        <m:t>​+</m:t>
                      </m:r>
                      <m:sSub>
                        <m:sSubPr>
                          <m:ctrlPr>
                            <a:rPr lang="ko-KR" altLang="ko-KR" b="1" i="1">
                              <a:effectLst/>
                              <a:latin typeface="Cambria Math" panose="02040503050406030204" pitchFamily="18" charset="0"/>
                              <a:ea typeface="Cambria Math" panose="02040503050406030204" pitchFamily="18" charset="0"/>
                              <a:cs typeface="Courier New" panose="02070309020205020404" pitchFamily="49" charset="0"/>
                            </a:rPr>
                          </m:ctrlPr>
                        </m:sSubPr>
                        <m:e>
                          <m:r>
                            <a:rPr lang="en-US" altLang="ko-KR" sz="1600" b="1" i="1">
                              <a:latin typeface="Cambria Math" panose="02040503050406030204" pitchFamily="18" charset="0"/>
                              <a:cs typeface="Courier New" panose="02070309020205020404" pitchFamily="49" charset="0"/>
                            </a:rPr>
                            <m:t>𝛜</m:t>
                          </m:r>
                        </m:e>
                        <m:sub>
                          <m:r>
                            <a:rPr lang="en-US" altLang="ko-KR" sz="1600" b="1" i="1">
                              <a:latin typeface="Cambria Math" panose="02040503050406030204" pitchFamily="18" charset="0"/>
                              <a:cs typeface="Times New Roman" panose="02020603050405020304" pitchFamily="18" charset="0"/>
                            </a:rPr>
                            <m:t>𝐢𝐭</m:t>
                          </m:r>
                        </m:sub>
                      </m:sSub>
                      <m:r>
                        <a:rPr lang="ko-KR" altLang="ko-KR" sz="1600">
                          <a:latin typeface="Cambria Math" panose="02040503050406030204" pitchFamily="18" charset="0"/>
                          <a:cs typeface="맑은 고딕" panose="020B0503020000020004" pitchFamily="50" charset="-127"/>
                        </a:rPr>
                        <m:t>​</m:t>
                      </m:r>
                    </m:oMath>
                  </m:oMathPara>
                </a14:m>
                <a:endParaRPr lang="ko-KR" altLang="en-US" dirty="0"/>
              </a:p>
            </p:txBody>
          </p:sp>
        </mc:Choice>
        <mc:Fallback xmlns="">
          <p:sp>
            <p:nvSpPr>
              <p:cNvPr id="11" name="직사각형 10">
                <a:extLst>
                  <a:ext uri="{FF2B5EF4-FFF2-40B4-BE49-F238E27FC236}">
                    <a16:creationId xmlns:a16="http://schemas.microsoft.com/office/drawing/2014/main" id="{F1A9E669-F55E-488D-87B3-5B24D6626D0D}"/>
                  </a:ext>
                </a:extLst>
              </p:cNvPr>
              <p:cNvSpPr>
                <a:spLocks noRot="1" noChangeAspect="1" noMove="1" noResize="1" noEditPoints="1" noAdjustHandles="1" noChangeArrowheads="1" noChangeShapeType="1" noTextEdit="1"/>
              </p:cNvSpPr>
              <p:nvPr/>
            </p:nvSpPr>
            <p:spPr>
              <a:xfrm>
                <a:off x="722930" y="2827207"/>
                <a:ext cx="6887944" cy="1665521"/>
              </a:xfrm>
              <a:prstGeom prst="rect">
                <a:avLst/>
              </a:prstGeom>
              <a:blipFill>
                <a:blip r:embed="rId3"/>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 name="직사각형 2">
                <a:extLst>
                  <a:ext uri="{FF2B5EF4-FFF2-40B4-BE49-F238E27FC236}">
                    <a16:creationId xmlns:a16="http://schemas.microsoft.com/office/drawing/2014/main" id="{7095F07F-00DD-48B4-B50A-5A3788D79675}"/>
                  </a:ext>
                </a:extLst>
              </p:cNvPr>
              <p:cNvSpPr/>
              <p:nvPr/>
            </p:nvSpPr>
            <p:spPr>
              <a:xfrm>
                <a:off x="722930" y="4853103"/>
                <a:ext cx="7899059" cy="129580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ko-KR" altLang="en-US" b="1" i="1" smtClean="0">
                              <a:latin typeface="Cambria Math" panose="02040503050406030204" pitchFamily="18" charset="0"/>
                            </a:rPr>
                          </m:ctrlPr>
                        </m:sSubPr>
                        <m:e>
                          <m:r>
                            <a:rPr lang="ko-KR" altLang="en-US" b="1" i="1">
                              <a:latin typeface="Cambria Math" panose="02040503050406030204" pitchFamily="18" charset="0"/>
                            </a:rPr>
                            <m:t>𝑾𝑨𝑪𝑪</m:t>
                          </m:r>
                        </m:e>
                        <m:sub>
                          <m:r>
                            <a:rPr lang="ko-KR" altLang="en-US" b="1" i="1">
                              <a:latin typeface="Cambria Math" panose="02040503050406030204" pitchFamily="18" charset="0"/>
                            </a:rPr>
                            <m:t>𝒊𝒕</m:t>
                          </m:r>
                        </m:sub>
                      </m:sSub>
                      <m:r>
                        <a:rPr lang="en-US" altLang="ko-KR" b="0" i="0" smtClean="0">
                          <a:latin typeface="Cambria Math" panose="02040503050406030204" pitchFamily="18" charset="0"/>
                        </a:rPr>
                        <m:t>  </m:t>
                      </m:r>
                      <m:r>
                        <a:rPr lang="ko-KR" altLang="en-US" b="0" i="0">
                          <a:latin typeface="Cambria Math" panose="02040503050406030204" pitchFamily="18" charset="0"/>
                        </a:rPr>
                        <m:t>=</m:t>
                      </m:r>
                      <m:sSub>
                        <m:sSubPr>
                          <m:ctrlPr>
                            <a:rPr lang="ko-KR" altLang="en-US" b="0" i="1">
                              <a:latin typeface="Cambria Math" panose="02040503050406030204" pitchFamily="18" charset="0"/>
                            </a:rPr>
                          </m:ctrlPr>
                        </m:sSubPr>
                        <m:e>
                          <m:r>
                            <a:rPr lang="ko-KR" altLang="en-US" b="1" i="1">
                              <a:latin typeface="Cambria Math" panose="02040503050406030204" pitchFamily="18" charset="0"/>
                            </a:rPr>
                            <m:t>𝜷</m:t>
                          </m:r>
                        </m:e>
                        <m:sub>
                          <m:r>
                            <a:rPr lang="ko-KR" altLang="en-US" b="0" i="0">
                              <a:latin typeface="Cambria Math" panose="02040503050406030204" pitchFamily="18" charset="0"/>
                            </a:rPr>
                            <m:t>0</m:t>
                          </m:r>
                        </m:sub>
                      </m:sSub>
                      <m:r>
                        <a:rPr lang="ko-KR" altLang="en-US" b="0" i="0">
                          <a:latin typeface="Cambria Math" panose="02040503050406030204" pitchFamily="18" charset="0"/>
                        </a:rPr>
                        <m:t>​+</m:t>
                      </m:r>
                      <m:sSub>
                        <m:sSubPr>
                          <m:ctrlPr>
                            <a:rPr lang="ko-KR" altLang="en-US" b="0" i="1">
                              <a:latin typeface="Cambria Math" panose="02040503050406030204" pitchFamily="18" charset="0"/>
                            </a:rPr>
                          </m:ctrlPr>
                        </m:sSubPr>
                        <m:e>
                          <m:r>
                            <a:rPr lang="ko-KR" altLang="en-US" b="1" i="1">
                              <a:latin typeface="Cambria Math" panose="02040503050406030204" pitchFamily="18" charset="0"/>
                            </a:rPr>
                            <m:t>𝜷</m:t>
                          </m:r>
                        </m:e>
                        <m:sub>
                          <m:r>
                            <a:rPr lang="ko-KR" altLang="en-US" b="0" i="0">
                              <a:latin typeface="Cambria Math" panose="02040503050406030204" pitchFamily="18" charset="0"/>
                            </a:rPr>
                            <m:t>1</m:t>
                          </m:r>
                        </m:sub>
                      </m:sSub>
                      <m:sSub>
                        <m:sSubPr>
                          <m:ctrlPr>
                            <a:rPr lang="ko-KR" altLang="en-US" b="0" i="1">
                              <a:latin typeface="Cambria Math" panose="02040503050406030204" pitchFamily="18" charset="0"/>
                            </a:rPr>
                          </m:ctrlPr>
                        </m:sSubPr>
                        <m:e>
                          <m:r>
                            <a:rPr lang="ko-KR" altLang="en-US" b="0" i="0">
                              <a:latin typeface="Cambria Math" panose="02040503050406030204" pitchFamily="18" charset="0"/>
                            </a:rPr>
                            <m:t>​</m:t>
                          </m:r>
                          <m:r>
                            <a:rPr lang="ko-KR" altLang="en-US" b="1" i="1">
                              <a:latin typeface="Cambria Math" panose="02040503050406030204" pitchFamily="18" charset="0"/>
                            </a:rPr>
                            <m:t>𝑳𝒆𝒗𝒆𝒓𝒂𝒈𝒆</m:t>
                          </m:r>
                          <m:r>
                            <a:rPr lang="ko-KR" altLang="en-US" b="0" i="0">
                              <a:latin typeface="Cambria Math" panose="02040503050406030204" pitchFamily="18" charset="0"/>
                            </a:rPr>
                            <m:t>​</m:t>
                          </m:r>
                        </m:e>
                        <m:sub>
                          <m:r>
                            <a:rPr lang="ko-KR" altLang="en-US" b="0" i="1">
                              <a:latin typeface="Cambria Math" panose="02040503050406030204" pitchFamily="18" charset="0"/>
                            </a:rPr>
                            <m:t>𝑖𝑡</m:t>
                          </m:r>
                        </m:sub>
                      </m:sSub>
                      <m:r>
                        <a:rPr lang="ko-KR" altLang="en-US" b="0" i="0">
                          <a:latin typeface="Cambria Math" panose="02040503050406030204" pitchFamily="18" charset="0"/>
                        </a:rPr>
                        <m:t>+</m:t>
                      </m:r>
                      <m:sSub>
                        <m:sSubPr>
                          <m:ctrlPr>
                            <a:rPr lang="ko-KR" altLang="en-US" b="0" i="1">
                              <a:latin typeface="Cambria Math" panose="02040503050406030204" pitchFamily="18" charset="0"/>
                            </a:rPr>
                          </m:ctrlPr>
                        </m:sSubPr>
                        <m:e>
                          <m:r>
                            <a:rPr lang="ko-KR" altLang="en-US" b="1" i="1">
                              <a:latin typeface="Cambria Math" panose="02040503050406030204" pitchFamily="18" charset="0"/>
                            </a:rPr>
                            <m:t>𝜷</m:t>
                          </m:r>
                        </m:e>
                        <m:sub>
                          <m:r>
                            <a:rPr lang="ko-KR" altLang="en-US" b="0" i="0">
                              <a:latin typeface="Cambria Math" panose="02040503050406030204" pitchFamily="18" charset="0"/>
                            </a:rPr>
                            <m:t>2</m:t>
                          </m:r>
                        </m:sub>
                      </m:sSub>
                      <m:r>
                        <a:rPr lang="ko-KR" altLang="en-US" b="0" i="0">
                          <a:latin typeface="Cambria Math" panose="02040503050406030204" pitchFamily="18" charset="0"/>
                        </a:rPr>
                        <m:t>​</m:t>
                      </m:r>
                      <m:sSubSup>
                        <m:sSubSupPr>
                          <m:ctrlPr>
                            <a:rPr lang="ko-KR" altLang="en-US" b="0" i="1">
                              <a:latin typeface="Cambria Math" panose="02040503050406030204" pitchFamily="18" charset="0"/>
                            </a:rPr>
                          </m:ctrlPr>
                        </m:sSubSupPr>
                        <m:e>
                          <m:r>
                            <a:rPr lang="ko-KR" altLang="en-US" b="1" i="1">
                              <a:latin typeface="Cambria Math" panose="02040503050406030204" pitchFamily="18" charset="0"/>
                            </a:rPr>
                            <m:t>𝑳𝒆𝒗𝒆𝒓𝒂𝒈𝒆</m:t>
                          </m:r>
                        </m:e>
                        <m:sub>
                          <m:r>
                            <a:rPr lang="ko-KR" altLang="en-US" b="1" i="1">
                              <a:latin typeface="Cambria Math" panose="02040503050406030204" pitchFamily="18" charset="0"/>
                            </a:rPr>
                            <m:t>𝒊𝒕</m:t>
                          </m:r>
                        </m:sub>
                        <m:sup>
                          <m:r>
                            <a:rPr lang="ko-KR" altLang="en-US" b="0" i="0">
                              <a:latin typeface="Cambria Math" panose="02040503050406030204" pitchFamily="18" charset="0"/>
                            </a:rPr>
                            <m:t>2</m:t>
                          </m:r>
                        </m:sup>
                      </m:sSubSup>
                      <m:r>
                        <a:rPr lang="ko-KR" altLang="en-US" b="0" i="0">
                          <a:latin typeface="Cambria Math" panose="02040503050406030204" pitchFamily="18" charset="0"/>
                        </a:rPr>
                        <m:t>+</m:t>
                      </m:r>
                      <m:sSub>
                        <m:sSubPr>
                          <m:ctrlPr>
                            <a:rPr lang="ko-KR" altLang="en-US" b="0" i="1">
                              <a:latin typeface="Cambria Math" panose="02040503050406030204" pitchFamily="18" charset="0"/>
                            </a:rPr>
                          </m:ctrlPr>
                        </m:sSubPr>
                        <m:e>
                          <m:r>
                            <a:rPr lang="ko-KR" altLang="en-US" b="1" i="1">
                              <a:latin typeface="Cambria Math" panose="02040503050406030204" pitchFamily="18" charset="0"/>
                            </a:rPr>
                            <m:t>𝜷</m:t>
                          </m:r>
                        </m:e>
                        <m:sub>
                          <m:r>
                            <a:rPr lang="ko-KR" altLang="en-US" b="0" i="0">
                              <a:latin typeface="Cambria Math" panose="02040503050406030204" pitchFamily="18" charset="0"/>
                            </a:rPr>
                            <m:t>3</m:t>
                          </m:r>
                        </m:sub>
                      </m:sSub>
                      <m:r>
                        <a:rPr lang="ko-KR" altLang="en-US" b="0" i="0">
                          <a:latin typeface="Cambria Math" panose="02040503050406030204" pitchFamily="18" charset="0"/>
                        </a:rPr>
                        <m:t>​</m:t>
                      </m:r>
                      <m:sSubSup>
                        <m:sSubSupPr>
                          <m:ctrlPr>
                            <a:rPr lang="ko-KR" altLang="en-US" b="0" i="1">
                              <a:latin typeface="Cambria Math" panose="02040503050406030204" pitchFamily="18" charset="0"/>
                            </a:rPr>
                          </m:ctrlPr>
                        </m:sSubSupPr>
                        <m:e>
                          <m:r>
                            <a:rPr lang="ko-KR" altLang="en-US" b="1" i="1">
                              <a:latin typeface="Cambria Math" panose="02040503050406030204" pitchFamily="18" charset="0"/>
                            </a:rPr>
                            <m:t>𝑳𝒆𝒗𝒆𝒓𝒂𝒈𝒆</m:t>
                          </m:r>
                        </m:e>
                        <m:sub>
                          <m:r>
                            <a:rPr lang="ko-KR" altLang="en-US" b="1" i="1">
                              <a:latin typeface="Cambria Math" panose="02040503050406030204" pitchFamily="18" charset="0"/>
                            </a:rPr>
                            <m:t>𝒊𝒕</m:t>
                          </m:r>
                        </m:sub>
                        <m:sup>
                          <m:r>
                            <a:rPr lang="ko-KR" altLang="en-US" b="0" i="0">
                              <a:latin typeface="Cambria Math" panose="02040503050406030204" pitchFamily="18" charset="0"/>
                            </a:rPr>
                            <m:t>3</m:t>
                          </m:r>
                        </m:sup>
                      </m:sSubSup>
                      <m:r>
                        <a:rPr lang="ko-KR" altLang="en-US" b="0" i="0">
                          <a:latin typeface="Cambria Math" panose="02040503050406030204" pitchFamily="18" charset="0"/>
                        </a:rPr>
                        <m:t>​   + </m:t>
                      </m:r>
                      <m:sSub>
                        <m:sSubPr>
                          <m:ctrlPr>
                            <a:rPr lang="ko-KR" altLang="en-US" b="0" i="1">
                              <a:latin typeface="Cambria Math" panose="02040503050406030204" pitchFamily="18" charset="0"/>
                            </a:rPr>
                          </m:ctrlPr>
                        </m:sSubPr>
                        <m:e>
                          <m:r>
                            <a:rPr lang="ko-KR" altLang="en-US" b="1" i="1">
                              <a:latin typeface="Cambria Math" panose="02040503050406030204" pitchFamily="18" charset="0"/>
                            </a:rPr>
                            <m:t>𝜷</m:t>
                          </m:r>
                        </m:e>
                        <m:sub>
                          <m:r>
                            <a:rPr lang="ko-KR" altLang="en-US" b="0" i="0">
                              <a:latin typeface="Cambria Math" panose="02040503050406030204" pitchFamily="18" charset="0"/>
                            </a:rPr>
                            <m:t>4~</m:t>
                          </m:r>
                        </m:sub>
                      </m:sSub>
                      <m:nary>
                        <m:naryPr>
                          <m:chr m:val="∑"/>
                          <m:limLoc m:val="undOvr"/>
                          <m:ctrlPr>
                            <a:rPr lang="ko-KR" altLang="en-US" b="0" i="1">
                              <a:latin typeface="Cambria Math" panose="02040503050406030204" pitchFamily="18" charset="0"/>
                            </a:rPr>
                          </m:ctrlPr>
                        </m:naryPr>
                        <m:sub>
                          <m:r>
                            <a:rPr lang="ko-KR" altLang="en-US" b="0" i="1">
                              <a:latin typeface="Cambria Math" panose="02040503050406030204" pitchFamily="18" charset="0"/>
                            </a:rPr>
                            <m:t>𝑗</m:t>
                          </m:r>
                          <m:r>
                            <a:rPr lang="ko-KR" altLang="en-US" b="0" i="0">
                              <a:latin typeface="Cambria Math" panose="02040503050406030204" pitchFamily="18" charset="0"/>
                            </a:rPr>
                            <m:t>=4</m:t>
                          </m:r>
                        </m:sub>
                        <m:sup>
                          <m:r>
                            <a:rPr lang="ko-KR" altLang="en-US" b="0" i="0">
                              <a:latin typeface="Cambria Math" panose="02040503050406030204" pitchFamily="18" charset="0"/>
                            </a:rPr>
                            <m:t>18</m:t>
                          </m:r>
                        </m:sup>
                        <m:e>
                          <m:sSub>
                            <m:sSubPr>
                              <m:ctrlPr>
                                <a:rPr lang="ko-KR" altLang="en-US" b="0" i="1">
                                  <a:latin typeface="Cambria Math" panose="02040503050406030204" pitchFamily="18" charset="0"/>
                                </a:rPr>
                              </m:ctrlPr>
                            </m:sSubPr>
                            <m:e>
                              <m:r>
                                <a:rPr lang="ko-KR" altLang="en-US" b="1" i="1">
                                  <a:latin typeface="Cambria Math" panose="02040503050406030204" pitchFamily="18" charset="0"/>
                                </a:rPr>
                                <m:t>𝑪𝒐𝒏𝒕𝒓𝒐𝒍𝒔</m:t>
                              </m:r>
                            </m:e>
                            <m:sub>
                              <m:r>
                                <a:rPr lang="ko-KR" altLang="en-US" b="0" i="1">
                                  <a:latin typeface="Cambria Math" panose="02040503050406030204" pitchFamily="18" charset="0"/>
                                </a:rPr>
                                <m:t>𝑖𝑡</m:t>
                              </m:r>
                            </m:sub>
                          </m:sSub>
                        </m:e>
                      </m:nary>
                      <m:r>
                        <a:rPr lang="ko-KR" altLang="en-US" b="0" i="0">
                          <a:latin typeface="Cambria Math" panose="02040503050406030204" pitchFamily="18" charset="0"/>
                        </a:rPr>
                        <m:t>​+</m:t>
                      </m:r>
                      <m:sSub>
                        <m:sSubPr>
                          <m:ctrlPr>
                            <a:rPr lang="ko-KR" altLang="en-US" b="0" i="1">
                              <a:latin typeface="Cambria Math" panose="02040503050406030204" pitchFamily="18" charset="0"/>
                            </a:rPr>
                          </m:ctrlPr>
                        </m:sSubPr>
                        <m:e>
                          <m:r>
                            <a:rPr lang="ko-KR" altLang="en-US" b="1" i="1">
                              <a:latin typeface="Cambria Math" panose="02040503050406030204" pitchFamily="18" charset="0"/>
                            </a:rPr>
                            <m:t>𝝁</m:t>
                          </m:r>
                        </m:e>
                        <m:sub>
                          <m:r>
                            <a:rPr lang="ko-KR" altLang="en-US" b="1" i="1">
                              <a:latin typeface="Cambria Math" panose="02040503050406030204" pitchFamily="18" charset="0"/>
                            </a:rPr>
                            <m:t>𝒊</m:t>
                          </m:r>
                        </m:sub>
                      </m:sSub>
                      <m:r>
                        <a:rPr lang="ko-KR" altLang="en-US" b="0" i="0">
                          <a:latin typeface="Cambria Math" panose="02040503050406030204" pitchFamily="18" charset="0"/>
                        </a:rPr>
                        <m:t>+</m:t>
                      </m:r>
                      <m:sSub>
                        <m:sSubPr>
                          <m:ctrlPr>
                            <a:rPr lang="ko-KR" altLang="en-US" b="0" i="1">
                              <a:latin typeface="Cambria Math" panose="02040503050406030204" pitchFamily="18" charset="0"/>
                            </a:rPr>
                          </m:ctrlPr>
                        </m:sSubPr>
                        <m:e>
                          <m:r>
                            <a:rPr lang="ko-KR" altLang="en-US" b="1" i="1">
                              <a:latin typeface="Cambria Math" panose="02040503050406030204" pitchFamily="18" charset="0"/>
                            </a:rPr>
                            <m:t>𝝀</m:t>
                          </m:r>
                        </m:e>
                        <m:sub>
                          <m:r>
                            <a:rPr lang="ko-KR" altLang="en-US" b="1" i="1">
                              <a:latin typeface="Cambria Math" panose="02040503050406030204" pitchFamily="18" charset="0"/>
                            </a:rPr>
                            <m:t>𝒕</m:t>
                          </m:r>
                        </m:sub>
                      </m:sSub>
                      <m:r>
                        <a:rPr lang="ko-KR" altLang="en-US" b="0" i="0">
                          <a:latin typeface="Cambria Math" panose="02040503050406030204" pitchFamily="18" charset="0"/>
                        </a:rPr>
                        <m:t>​+</m:t>
                      </m:r>
                      <m:sSub>
                        <m:sSubPr>
                          <m:ctrlPr>
                            <a:rPr lang="ko-KR" altLang="en-US" b="0" i="1">
                              <a:latin typeface="Cambria Math" panose="02040503050406030204" pitchFamily="18" charset="0"/>
                            </a:rPr>
                          </m:ctrlPr>
                        </m:sSubPr>
                        <m:e>
                          <m:r>
                            <a:rPr lang="ko-KR" altLang="en-US" b="1" i="1">
                              <a:latin typeface="Cambria Math" panose="02040503050406030204" pitchFamily="18" charset="0"/>
                            </a:rPr>
                            <m:t>𝝐</m:t>
                          </m:r>
                        </m:e>
                        <m:sub>
                          <m:r>
                            <a:rPr lang="ko-KR" altLang="en-US" b="1" i="1">
                              <a:latin typeface="Cambria Math" panose="02040503050406030204" pitchFamily="18" charset="0"/>
                            </a:rPr>
                            <m:t>𝒊𝒕</m:t>
                          </m:r>
                        </m:sub>
                      </m:sSub>
                    </m:oMath>
                  </m:oMathPara>
                </a14:m>
                <a:endParaRPr lang="ko-KR" altLang="en-US" dirty="0"/>
              </a:p>
            </p:txBody>
          </p:sp>
        </mc:Choice>
        <mc:Fallback xmlns="">
          <p:sp>
            <p:nvSpPr>
              <p:cNvPr id="3" name="직사각형 2">
                <a:extLst>
                  <a:ext uri="{FF2B5EF4-FFF2-40B4-BE49-F238E27FC236}">
                    <a16:creationId xmlns:a16="http://schemas.microsoft.com/office/drawing/2014/main" id="{7095F07F-00DD-48B4-B50A-5A3788D79675}"/>
                  </a:ext>
                </a:extLst>
              </p:cNvPr>
              <p:cNvSpPr>
                <a:spLocks noRot="1" noChangeAspect="1" noMove="1" noResize="1" noEditPoints="1" noAdjustHandles="1" noChangeArrowheads="1" noChangeShapeType="1" noTextEdit="1"/>
              </p:cNvSpPr>
              <p:nvPr/>
            </p:nvSpPr>
            <p:spPr>
              <a:xfrm>
                <a:off x="722930" y="4853103"/>
                <a:ext cx="7899059" cy="1295804"/>
              </a:xfrm>
              <a:prstGeom prst="rect">
                <a:avLst/>
              </a:prstGeom>
              <a:blipFill>
                <a:blip r:embed="rId4"/>
                <a:stretch>
                  <a:fillRect/>
                </a:stretch>
              </a:blipFill>
            </p:spPr>
            <p:txBody>
              <a:bodyPr/>
              <a:lstStyle/>
              <a:p>
                <a:r>
                  <a:rPr lang="ko-KR" altLang="en-US">
                    <a:noFill/>
                  </a:rPr>
                  <a:t> </a:t>
                </a:r>
              </a:p>
            </p:txBody>
          </p:sp>
        </mc:Fallback>
      </mc:AlternateContent>
    </p:spTree>
    <p:extLst>
      <p:ext uri="{BB962C8B-B14F-4D97-AF65-F5344CB8AC3E}">
        <p14:creationId xmlns:p14="http://schemas.microsoft.com/office/powerpoint/2010/main" val="2097329505"/>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BA864-0AD1-E3B8-030C-0AE5C53272E6}"/>
            </a:ext>
          </a:extLst>
        </p:cNvPr>
        <p:cNvGrpSpPr/>
        <p:nvPr/>
      </p:nvGrpSpPr>
      <p:grpSpPr>
        <a:xfrm>
          <a:off x="0" y="0"/>
          <a:ext cx="0" cy="0"/>
          <a:chOff x="0" y="0"/>
          <a:chExt cx="0" cy="0"/>
        </a:xfrm>
      </p:grpSpPr>
      <p:sp>
        <p:nvSpPr>
          <p:cNvPr id="9" name="슬라이드 번호 개체 틀 8">
            <a:extLst>
              <a:ext uri="{FF2B5EF4-FFF2-40B4-BE49-F238E27FC236}">
                <a16:creationId xmlns:a16="http://schemas.microsoft.com/office/drawing/2014/main" id="{0BCE438F-79AC-919D-827F-5A181D460E9B}"/>
              </a:ext>
            </a:extLst>
          </p:cNvPr>
          <p:cNvSpPr>
            <a:spLocks noGrp="1"/>
          </p:cNvSpPr>
          <p:nvPr>
            <p:ph type="sldNum" sz="quarter" idx="12"/>
          </p:nvPr>
        </p:nvSpPr>
        <p:spPr/>
        <p:txBody>
          <a:bodyPr/>
          <a:lstStyle/>
          <a:p>
            <a:pPr lvl="0">
              <a:defRPr/>
            </a:pPr>
            <a:fld id="{4ADD5A9D-D08D-461C-9A50-E2568218B5D5}" type="slidenum">
              <a:rPr lang="en-US" altLang="en-US"/>
              <a:pPr lvl="0">
                <a:defRPr/>
              </a:pPr>
              <a:t>15</a:t>
            </a:fld>
            <a:endParaRPr lang="en-US" altLang="en-US"/>
          </a:p>
        </p:txBody>
      </p:sp>
      <p:sp>
        <p:nvSpPr>
          <p:cNvPr id="51" name="TextBox 50">
            <a:extLst>
              <a:ext uri="{FF2B5EF4-FFF2-40B4-BE49-F238E27FC236}">
                <a16:creationId xmlns:a16="http://schemas.microsoft.com/office/drawing/2014/main" id="{70EEF5C8-7EE4-3D1B-2C6D-D4DFF3761376}"/>
              </a:ext>
            </a:extLst>
          </p:cNvPr>
          <p:cNvSpPr txBox="1"/>
          <p:nvPr/>
        </p:nvSpPr>
        <p:spPr>
          <a:xfrm>
            <a:off x="247595" y="116799"/>
            <a:ext cx="806632" cy="1446550"/>
          </a:xfrm>
          <a:prstGeom prst="rect">
            <a:avLst/>
          </a:prstGeom>
          <a:noFill/>
          <a:scene3d>
            <a:camera prst="obliqueBottomLeft"/>
            <a:lightRig rig="threePt" dir="t"/>
          </a:scene3d>
        </p:spPr>
        <p:txBody>
          <a:bodyPr wrap="none">
            <a:spAutoFit/>
          </a:bodyPr>
          <a:lstStyle/>
          <a:p>
            <a:pPr algn="ctr">
              <a:defRPr/>
            </a:pPr>
            <a:r>
              <a:rPr lang="en-US" altLang="ko-KR" sz="8800" dirty="0">
                <a:solidFill>
                  <a:srgbClr val="B00026"/>
                </a:solidFill>
                <a:latin typeface="나눔스퀘어 Bold"/>
                <a:ea typeface="나눔스퀘어 Bold"/>
              </a:rPr>
              <a:t>4</a:t>
            </a:r>
            <a:endParaRPr lang="ko-KR" altLang="en-US" sz="8800" dirty="0">
              <a:solidFill>
                <a:srgbClr val="B00026"/>
              </a:solidFill>
              <a:latin typeface="나눔스퀘어 Bold"/>
              <a:ea typeface="나눔스퀘어 Bold"/>
            </a:endParaRPr>
          </a:p>
        </p:txBody>
      </p:sp>
      <p:sp>
        <p:nvSpPr>
          <p:cNvPr id="55" name="TextBox 54">
            <a:extLst>
              <a:ext uri="{FF2B5EF4-FFF2-40B4-BE49-F238E27FC236}">
                <a16:creationId xmlns:a16="http://schemas.microsoft.com/office/drawing/2014/main" id="{693788CD-7E53-AABE-750D-1E1367AACCD0}"/>
              </a:ext>
            </a:extLst>
          </p:cNvPr>
          <p:cNvSpPr txBox="1"/>
          <p:nvPr/>
        </p:nvSpPr>
        <p:spPr>
          <a:xfrm>
            <a:off x="703742" y="1190812"/>
            <a:ext cx="7833590" cy="402546"/>
          </a:xfrm>
          <a:prstGeom prst="rect">
            <a:avLst/>
          </a:prstGeom>
          <a:noFill/>
          <a:scene3d>
            <a:camera prst="obliqueBottomLeft"/>
            <a:lightRig rig="threePt" dir="t"/>
          </a:scene3d>
        </p:spPr>
        <p:txBody>
          <a:bodyPr wrap="square">
            <a:spAutoFit/>
          </a:bodyPr>
          <a:lstStyle/>
          <a:p>
            <a:pPr marL="0" marR="0" indent="0" algn="just" fontAlgn="base" latinLnBrk="1">
              <a:lnSpc>
                <a:spcPct val="120000"/>
              </a:lnSpc>
              <a:spcBef>
                <a:spcPts val="1130"/>
              </a:spcBef>
              <a:spcAft>
                <a:spcPts val="850"/>
              </a:spcAft>
            </a:pPr>
            <a:r>
              <a:rPr lang="en-US" altLang="ko-KR" sz="1800" kern="0" spc="0" dirty="0">
                <a:solidFill>
                  <a:srgbClr val="000000"/>
                </a:solidFill>
                <a:effectLst/>
                <a:latin typeface="*#�°��-Identity-H"/>
                <a:ea typeface="*#�°��-Identity-H"/>
              </a:rPr>
              <a:t>2. </a:t>
            </a:r>
            <a:r>
              <a:rPr lang="en-US" altLang="ko-KR" sz="1800" kern="0" spc="-40" dirty="0">
                <a:solidFill>
                  <a:srgbClr val="000000"/>
                </a:solidFill>
                <a:effectLst/>
                <a:latin typeface="한양신명조"/>
                <a:ea typeface="한양신명조"/>
              </a:rPr>
              <a:t>Variables to Use (Partially Introduced)</a:t>
            </a:r>
            <a:endParaRPr lang="en-US" altLang="ko-KR" sz="1800" kern="0" spc="-40" dirty="0">
              <a:solidFill>
                <a:srgbClr val="000000"/>
              </a:solidFill>
              <a:effectLst/>
              <a:latin typeface="한양신명조"/>
            </a:endParaRPr>
          </a:p>
        </p:txBody>
      </p:sp>
      <p:sp>
        <p:nvSpPr>
          <p:cNvPr id="4" name="직사각형 51">
            <a:extLst>
              <a:ext uri="{FF2B5EF4-FFF2-40B4-BE49-F238E27FC236}">
                <a16:creationId xmlns:a16="http://schemas.microsoft.com/office/drawing/2014/main" id="{7C431C54-B4EA-C9D7-AAA8-B447B632669F}"/>
              </a:ext>
            </a:extLst>
          </p:cNvPr>
          <p:cNvSpPr/>
          <p:nvPr/>
        </p:nvSpPr>
        <p:spPr>
          <a:xfrm>
            <a:off x="1054227" y="336075"/>
            <a:ext cx="2045111"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latin typeface="한양신명조"/>
                <a:ea typeface="한양신명조"/>
              </a:rPr>
              <a:t>IV</a:t>
            </a:r>
            <a:r>
              <a:rPr lang="en-US" altLang="ko-KR" sz="1800" kern="0" spc="-40" dirty="0">
                <a:solidFill>
                  <a:srgbClr val="000000"/>
                </a:solidFill>
                <a:effectLst/>
                <a:latin typeface="한양신명조"/>
                <a:ea typeface="한양신명조"/>
              </a:rPr>
              <a:t>. Empirical Analysis</a:t>
            </a:r>
            <a:endParaRPr lang="en-US" altLang="ko-KR" sz="1800" kern="0" spc="0" dirty="0">
              <a:solidFill>
                <a:srgbClr val="000000"/>
              </a:solidFill>
              <a:effectLst/>
              <a:latin typeface="함초롬바탕" panose="02030604000101010101" pitchFamily="18" charset="-128"/>
            </a:endParaRPr>
          </a:p>
        </p:txBody>
      </p:sp>
      <p:pic>
        <p:nvPicPr>
          <p:cNvPr id="5" name="그림 4">
            <a:extLst>
              <a:ext uri="{FF2B5EF4-FFF2-40B4-BE49-F238E27FC236}">
                <a16:creationId xmlns:a16="http://schemas.microsoft.com/office/drawing/2014/main" id="{25C3D34B-19AB-4DB8-A4A3-9729E9CF5523}"/>
              </a:ext>
            </a:extLst>
          </p:cNvPr>
          <p:cNvPicPr>
            <a:picLocks noChangeAspect="1"/>
          </p:cNvPicPr>
          <p:nvPr/>
        </p:nvPicPr>
        <p:blipFill>
          <a:blip r:embed="rId2"/>
          <a:stretch>
            <a:fillRect/>
          </a:stretch>
        </p:blipFill>
        <p:spPr>
          <a:xfrm>
            <a:off x="641837" y="1623367"/>
            <a:ext cx="6532685" cy="4677821"/>
          </a:xfrm>
          <a:prstGeom prst="rect">
            <a:avLst/>
          </a:prstGeom>
        </p:spPr>
      </p:pic>
    </p:spTree>
    <p:extLst>
      <p:ext uri="{BB962C8B-B14F-4D97-AF65-F5344CB8AC3E}">
        <p14:creationId xmlns:p14="http://schemas.microsoft.com/office/powerpoint/2010/main" val="3014123354"/>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65D9F-9571-B955-AF12-E872FBC7AD3B}"/>
            </a:ext>
          </a:extLst>
        </p:cNvPr>
        <p:cNvGrpSpPr/>
        <p:nvPr/>
      </p:nvGrpSpPr>
      <p:grpSpPr>
        <a:xfrm>
          <a:off x="0" y="0"/>
          <a:ext cx="0" cy="0"/>
          <a:chOff x="0" y="0"/>
          <a:chExt cx="0" cy="0"/>
        </a:xfrm>
      </p:grpSpPr>
      <p:sp>
        <p:nvSpPr>
          <p:cNvPr id="9" name="슬라이드 번호 개체 틀 8">
            <a:extLst>
              <a:ext uri="{FF2B5EF4-FFF2-40B4-BE49-F238E27FC236}">
                <a16:creationId xmlns:a16="http://schemas.microsoft.com/office/drawing/2014/main" id="{4E19C6DB-1AA5-4493-88E7-F3CA9587A813}"/>
              </a:ext>
            </a:extLst>
          </p:cNvPr>
          <p:cNvSpPr>
            <a:spLocks noGrp="1"/>
          </p:cNvSpPr>
          <p:nvPr>
            <p:ph type="sldNum" sz="quarter" idx="12"/>
          </p:nvPr>
        </p:nvSpPr>
        <p:spPr/>
        <p:txBody>
          <a:bodyPr/>
          <a:lstStyle/>
          <a:p>
            <a:pPr lvl="0">
              <a:defRPr/>
            </a:pPr>
            <a:fld id="{4ADD5A9D-D08D-461C-9A50-E2568218B5D5}" type="slidenum">
              <a:rPr lang="en-US" altLang="en-US"/>
              <a:pPr lvl="0">
                <a:defRPr/>
              </a:pPr>
              <a:t>16</a:t>
            </a:fld>
            <a:endParaRPr lang="en-US" altLang="en-US"/>
          </a:p>
        </p:txBody>
      </p:sp>
      <p:sp>
        <p:nvSpPr>
          <p:cNvPr id="51" name="TextBox 50">
            <a:extLst>
              <a:ext uri="{FF2B5EF4-FFF2-40B4-BE49-F238E27FC236}">
                <a16:creationId xmlns:a16="http://schemas.microsoft.com/office/drawing/2014/main" id="{09F2A8EE-3309-864B-1403-7424002A7058}"/>
              </a:ext>
            </a:extLst>
          </p:cNvPr>
          <p:cNvSpPr txBox="1"/>
          <p:nvPr/>
        </p:nvSpPr>
        <p:spPr>
          <a:xfrm>
            <a:off x="247595" y="116799"/>
            <a:ext cx="806632" cy="1446550"/>
          </a:xfrm>
          <a:prstGeom prst="rect">
            <a:avLst/>
          </a:prstGeom>
          <a:noFill/>
          <a:scene3d>
            <a:camera prst="obliqueBottomLeft"/>
            <a:lightRig rig="threePt" dir="t"/>
          </a:scene3d>
        </p:spPr>
        <p:txBody>
          <a:bodyPr wrap="none">
            <a:spAutoFit/>
          </a:bodyPr>
          <a:lstStyle/>
          <a:p>
            <a:pPr algn="ctr">
              <a:defRPr/>
            </a:pPr>
            <a:r>
              <a:rPr lang="en-US" altLang="ko-KR" sz="8800" dirty="0">
                <a:solidFill>
                  <a:srgbClr val="B00026"/>
                </a:solidFill>
                <a:latin typeface="나눔스퀘어 Bold"/>
                <a:ea typeface="나눔스퀘어 Bold"/>
              </a:rPr>
              <a:t>4</a:t>
            </a:r>
            <a:endParaRPr lang="ko-KR" altLang="en-US" sz="8800" dirty="0">
              <a:solidFill>
                <a:srgbClr val="B00026"/>
              </a:solidFill>
              <a:latin typeface="나눔스퀘어 Bold"/>
              <a:ea typeface="나눔스퀘어 Bold"/>
            </a:endParaRPr>
          </a:p>
        </p:txBody>
      </p:sp>
      <p:sp>
        <p:nvSpPr>
          <p:cNvPr id="55" name="TextBox 54">
            <a:extLst>
              <a:ext uri="{FF2B5EF4-FFF2-40B4-BE49-F238E27FC236}">
                <a16:creationId xmlns:a16="http://schemas.microsoft.com/office/drawing/2014/main" id="{D429A0D8-AAF8-4D41-4E84-98E0911D5BA8}"/>
              </a:ext>
            </a:extLst>
          </p:cNvPr>
          <p:cNvSpPr txBox="1"/>
          <p:nvPr/>
        </p:nvSpPr>
        <p:spPr>
          <a:xfrm>
            <a:off x="443538" y="1220821"/>
            <a:ext cx="7833590" cy="402546"/>
          </a:xfrm>
          <a:prstGeom prst="rect">
            <a:avLst/>
          </a:prstGeom>
          <a:noFill/>
          <a:scene3d>
            <a:camera prst="obliqueBottomLeft"/>
            <a:lightRig rig="threePt" dir="t"/>
          </a:scene3d>
        </p:spPr>
        <p:txBody>
          <a:bodyPr wrap="square">
            <a:spAutoFit/>
          </a:bodyPr>
          <a:lstStyle/>
          <a:p>
            <a:pPr marL="0" marR="0" indent="0" algn="just" fontAlgn="base" latinLnBrk="1">
              <a:lnSpc>
                <a:spcPct val="120000"/>
              </a:lnSpc>
              <a:spcBef>
                <a:spcPts val="1130"/>
              </a:spcBef>
              <a:spcAft>
                <a:spcPts val="850"/>
              </a:spcAft>
            </a:pPr>
            <a:r>
              <a:rPr lang="en-US" altLang="ko-KR" sz="1800" kern="0" dirty="0">
                <a:solidFill>
                  <a:srgbClr val="000000"/>
                </a:solidFill>
                <a:latin typeface="*#�°��-Identity-H"/>
                <a:ea typeface="*#�°��-Identity-H"/>
              </a:rPr>
              <a:t>3</a:t>
            </a:r>
            <a:r>
              <a:rPr lang="en-US" altLang="ko-KR" sz="1800" kern="0" spc="0" dirty="0">
                <a:solidFill>
                  <a:srgbClr val="000000"/>
                </a:solidFill>
                <a:effectLst/>
                <a:latin typeface="*#�°��-Identity-H"/>
                <a:ea typeface="*#�°��-Identity-H"/>
              </a:rPr>
              <a:t>. </a:t>
            </a:r>
            <a:r>
              <a:rPr lang="en-US" altLang="ko-KR" sz="1800" kern="0" spc="-40" dirty="0">
                <a:solidFill>
                  <a:srgbClr val="000000"/>
                </a:solidFill>
                <a:effectLst/>
                <a:latin typeface="한양신명조"/>
                <a:ea typeface="한양신명조"/>
              </a:rPr>
              <a:t>Empirical Analysis:  Inverse N-shaped Relationship</a:t>
            </a:r>
            <a:endParaRPr lang="en-US" altLang="ko-KR" sz="1800" kern="0" spc="-40" dirty="0">
              <a:solidFill>
                <a:srgbClr val="000000"/>
              </a:solidFill>
              <a:effectLst/>
              <a:latin typeface="한양신명조"/>
            </a:endParaRPr>
          </a:p>
        </p:txBody>
      </p:sp>
      <p:sp>
        <p:nvSpPr>
          <p:cNvPr id="4" name="직사각형 51">
            <a:extLst>
              <a:ext uri="{FF2B5EF4-FFF2-40B4-BE49-F238E27FC236}">
                <a16:creationId xmlns:a16="http://schemas.microsoft.com/office/drawing/2014/main" id="{58102DC4-67CD-80C3-F4D4-492CD0D357A6}"/>
              </a:ext>
            </a:extLst>
          </p:cNvPr>
          <p:cNvSpPr/>
          <p:nvPr/>
        </p:nvSpPr>
        <p:spPr>
          <a:xfrm>
            <a:off x="1054227" y="336075"/>
            <a:ext cx="2045111"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latin typeface="한양신명조"/>
                <a:ea typeface="한양신명조"/>
              </a:rPr>
              <a:t>IV</a:t>
            </a:r>
            <a:r>
              <a:rPr lang="en-US" altLang="ko-KR" sz="1800" kern="0" spc="-40" dirty="0">
                <a:solidFill>
                  <a:srgbClr val="000000"/>
                </a:solidFill>
                <a:effectLst/>
                <a:latin typeface="한양신명조"/>
                <a:ea typeface="한양신명조"/>
              </a:rPr>
              <a:t>. Empirical Analysis</a:t>
            </a:r>
            <a:endParaRPr lang="en-US" altLang="ko-KR" sz="1800" kern="0" spc="0" dirty="0">
              <a:solidFill>
                <a:srgbClr val="000000"/>
              </a:solidFill>
              <a:effectLst/>
              <a:latin typeface="함초롬바탕" panose="02030604000101010101" pitchFamily="18" charset="-128"/>
            </a:endParaRPr>
          </a:p>
        </p:txBody>
      </p:sp>
      <p:pic>
        <p:nvPicPr>
          <p:cNvPr id="3" name="그림 2">
            <a:extLst>
              <a:ext uri="{FF2B5EF4-FFF2-40B4-BE49-F238E27FC236}">
                <a16:creationId xmlns:a16="http://schemas.microsoft.com/office/drawing/2014/main" id="{6C0D3588-DFB9-42BE-943B-93E36C7C7639}"/>
              </a:ext>
            </a:extLst>
          </p:cNvPr>
          <p:cNvPicPr>
            <a:picLocks noChangeAspect="1"/>
          </p:cNvPicPr>
          <p:nvPr/>
        </p:nvPicPr>
        <p:blipFill>
          <a:blip r:embed="rId2"/>
          <a:stretch>
            <a:fillRect/>
          </a:stretch>
        </p:blipFill>
        <p:spPr>
          <a:xfrm>
            <a:off x="1202047" y="1701679"/>
            <a:ext cx="6316571" cy="3316787"/>
          </a:xfrm>
          <a:prstGeom prst="rect">
            <a:avLst/>
          </a:prstGeom>
        </p:spPr>
      </p:pic>
      <p:sp>
        <p:nvSpPr>
          <p:cNvPr id="6" name="직사각형 5">
            <a:extLst>
              <a:ext uri="{FF2B5EF4-FFF2-40B4-BE49-F238E27FC236}">
                <a16:creationId xmlns:a16="http://schemas.microsoft.com/office/drawing/2014/main" id="{4B33AB1D-F0F8-442C-8CF3-E89A6C477424}"/>
              </a:ext>
            </a:extLst>
          </p:cNvPr>
          <p:cNvSpPr/>
          <p:nvPr/>
        </p:nvSpPr>
        <p:spPr>
          <a:xfrm>
            <a:off x="1054227" y="3780692"/>
            <a:ext cx="6401650" cy="465993"/>
          </a:xfrm>
          <a:prstGeom prst="rect">
            <a:avLst/>
          </a:prstGeom>
          <a:noFill/>
          <a:ln>
            <a:solidFill>
              <a:srgbClr val="FF0000"/>
            </a:solidFill>
          </a:ln>
          <a:scene3d>
            <a:camera prst="obliqueBottomLeft"/>
            <a:lightRig rig="threePt" dir="t"/>
          </a:scene3d>
        </p:spPr>
        <p:txBody>
          <a:bodyPr rtlCol="0" anchor="ctr">
            <a:noAutofit/>
          </a:bodyPr>
          <a:lstStyle/>
          <a:p>
            <a:pPr algn="ctr"/>
            <a:endParaRPr lang="ko-KR" altLang="en-US" spc="-150">
              <a:solidFill>
                <a:schemeClr val="tx1">
                  <a:lumMod val="75000"/>
                  <a:lumOff val="25000"/>
                </a:schemeClr>
              </a:solidFill>
              <a:latin typeface="+mj-ea"/>
              <a:ea typeface="+mj-ea"/>
            </a:endParaRPr>
          </a:p>
        </p:txBody>
      </p:sp>
      <p:sp>
        <p:nvSpPr>
          <p:cNvPr id="10" name="TextBox 9">
            <a:extLst>
              <a:ext uri="{FF2B5EF4-FFF2-40B4-BE49-F238E27FC236}">
                <a16:creationId xmlns:a16="http://schemas.microsoft.com/office/drawing/2014/main" id="{DF9F8071-AFE0-488C-914C-0FCA6D59FB1A}"/>
              </a:ext>
            </a:extLst>
          </p:cNvPr>
          <p:cNvSpPr txBox="1"/>
          <p:nvPr/>
        </p:nvSpPr>
        <p:spPr>
          <a:xfrm>
            <a:off x="1133514" y="5125369"/>
            <a:ext cx="6876972" cy="1200329"/>
          </a:xfrm>
          <a:prstGeom prst="rect">
            <a:avLst/>
          </a:prstGeom>
          <a:noFill/>
          <a:scene3d>
            <a:camera prst="obliqueBottomLeft"/>
            <a:lightRig rig="threePt" dir="t"/>
          </a:scene3d>
        </p:spPr>
        <p:txBody>
          <a:bodyPr wrap="square" rtlCol="0">
            <a:spAutoFit/>
          </a:bodyPr>
          <a:lstStyle/>
          <a:p>
            <a:r>
              <a:rPr lang="en-US" altLang="ko-KR" sz="1800" dirty="0">
                <a:solidFill>
                  <a:srgbClr val="3C3B39"/>
                </a:solidFill>
                <a:ea typeface="+mj-ea"/>
              </a:rPr>
              <a:t>As D/E ratio increases the Cost of Debt (COD) declines, increases and then decreases in the market </a:t>
            </a:r>
            <a:r>
              <a:rPr lang="en-US" altLang="ko-KR" sz="1800" dirty="0">
                <a:solidFill>
                  <a:srgbClr val="FF0000"/>
                </a:solidFill>
                <a:ea typeface="+mj-ea"/>
              </a:rPr>
              <a:t>(Proposition I) :  Inverse N-shaped</a:t>
            </a:r>
            <a:endParaRPr lang="en-US" altLang="ko-KR" sz="1100" dirty="0">
              <a:solidFill>
                <a:srgbClr val="FF0000"/>
              </a:solidFill>
            </a:endParaRPr>
          </a:p>
          <a:p>
            <a:r>
              <a:rPr lang="en-US" altLang="ko-KR" sz="1800" dirty="0"/>
              <a:t>Two </a:t>
            </a:r>
            <a:r>
              <a:rPr lang="en-US" altLang="ko-KR" sz="1800" dirty="0" err="1"/>
              <a:t>two</a:t>
            </a:r>
            <a:r>
              <a:rPr lang="en-US" altLang="ko-KR" sz="1800" dirty="0"/>
              <a:t> critical points: One the lowest Cost, the other the highest cost</a:t>
            </a:r>
          </a:p>
          <a:p>
            <a:r>
              <a:rPr lang="en-US" altLang="ko-KR" sz="1800" dirty="0"/>
              <a:t> </a:t>
            </a:r>
            <a:r>
              <a:rPr lang="en-US" altLang="ko-KR" sz="1800" dirty="0">
                <a:solidFill>
                  <a:srgbClr val="FF0000"/>
                </a:solidFill>
              </a:rPr>
              <a:t>(Proposition II) : Higher-order polynomial Relationship Model  </a:t>
            </a:r>
            <a:endParaRPr lang="ko-KR" altLang="en-US" sz="1800" dirty="0">
              <a:solidFill>
                <a:srgbClr val="FF0000"/>
              </a:solidFill>
              <a:ea typeface="+mj-ea"/>
            </a:endParaRPr>
          </a:p>
        </p:txBody>
      </p:sp>
    </p:spTree>
    <p:extLst>
      <p:ext uri="{BB962C8B-B14F-4D97-AF65-F5344CB8AC3E}">
        <p14:creationId xmlns:p14="http://schemas.microsoft.com/office/powerpoint/2010/main" val="2767015099"/>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AC2F0E-E1D2-0A93-D78C-42B50CBA8BBC}"/>
            </a:ext>
          </a:extLst>
        </p:cNvPr>
        <p:cNvGrpSpPr/>
        <p:nvPr/>
      </p:nvGrpSpPr>
      <p:grpSpPr>
        <a:xfrm>
          <a:off x="0" y="0"/>
          <a:ext cx="0" cy="0"/>
          <a:chOff x="0" y="0"/>
          <a:chExt cx="0" cy="0"/>
        </a:xfrm>
      </p:grpSpPr>
      <p:sp>
        <p:nvSpPr>
          <p:cNvPr id="9" name="슬라이드 번호 개체 틀 8">
            <a:extLst>
              <a:ext uri="{FF2B5EF4-FFF2-40B4-BE49-F238E27FC236}">
                <a16:creationId xmlns:a16="http://schemas.microsoft.com/office/drawing/2014/main" id="{D0ABDDFE-E711-7C15-B949-42186EDBF192}"/>
              </a:ext>
            </a:extLst>
          </p:cNvPr>
          <p:cNvSpPr>
            <a:spLocks noGrp="1"/>
          </p:cNvSpPr>
          <p:nvPr>
            <p:ph type="sldNum" sz="quarter" idx="12"/>
          </p:nvPr>
        </p:nvSpPr>
        <p:spPr/>
        <p:txBody>
          <a:bodyPr/>
          <a:lstStyle/>
          <a:p>
            <a:pPr lvl="0">
              <a:defRPr/>
            </a:pPr>
            <a:fld id="{4ADD5A9D-D08D-461C-9A50-E2568218B5D5}" type="slidenum">
              <a:rPr lang="en-US" altLang="en-US"/>
              <a:pPr lvl="0">
                <a:defRPr/>
              </a:pPr>
              <a:t>17</a:t>
            </a:fld>
            <a:endParaRPr lang="en-US" altLang="en-US"/>
          </a:p>
        </p:txBody>
      </p:sp>
      <p:sp>
        <p:nvSpPr>
          <p:cNvPr id="51" name="TextBox 50">
            <a:extLst>
              <a:ext uri="{FF2B5EF4-FFF2-40B4-BE49-F238E27FC236}">
                <a16:creationId xmlns:a16="http://schemas.microsoft.com/office/drawing/2014/main" id="{654D2CD9-31CD-A4A8-F19C-8BFA00CC2D22}"/>
              </a:ext>
            </a:extLst>
          </p:cNvPr>
          <p:cNvSpPr txBox="1"/>
          <p:nvPr/>
        </p:nvSpPr>
        <p:spPr>
          <a:xfrm>
            <a:off x="247595" y="116799"/>
            <a:ext cx="806632" cy="1446550"/>
          </a:xfrm>
          <a:prstGeom prst="rect">
            <a:avLst/>
          </a:prstGeom>
          <a:noFill/>
          <a:scene3d>
            <a:camera prst="obliqueBottomLeft"/>
            <a:lightRig rig="threePt" dir="t"/>
          </a:scene3d>
        </p:spPr>
        <p:txBody>
          <a:bodyPr wrap="none">
            <a:spAutoFit/>
          </a:bodyPr>
          <a:lstStyle/>
          <a:p>
            <a:pPr algn="ctr">
              <a:defRPr/>
            </a:pPr>
            <a:r>
              <a:rPr lang="en-US" altLang="ko-KR" sz="8800" dirty="0">
                <a:solidFill>
                  <a:srgbClr val="B00026"/>
                </a:solidFill>
                <a:latin typeface="나눔스퀘어 Bold"/>
                <a:ea typeface="나눔스퀘어 Bold"/>
              </a:rPr>
              <a:t>4</a:t>
            </a:r>
            <a:endParaRPr lang="ko-KR" altLang="en-US" sz="8800" dirty="0">
              <a:solidFill>
                <a:srgbClr val="B00026"/>
              </a:solidFill>
              <a:latin typeface="나눔스퀘어 Bold"/>
              <a:ea typeface="나눔스퀘어 Bold"/>
            </a:endParaRPr>
          </a:p>
        </p:txBody>
      </p:sp>
      <p:sp>
        <p:nvSpPr>
          <p:cNvPr id="55" name="TextBox 54">
            <a:extLst>
              <a:ext uri="{FF2B5EF4-FFF2-40B4-BE49-F238E27FC236}">
                <a16:creationId xmlns:a16="http://schemas.microsoft.com/office/drawing/2014/main" id="{1D183472-11F2-37F3-8C4C-EAD798721A1F}"/>
              </a:ext>
            </a:extLst>
          </p:cNvPr>
          <p:cNvSpPr txBox="1"/>
          <p:nvPr/>
        </p:nvSpPr>
        <p:spPr>
          <a:xfrm>
            <a:off x="443538" y="1220821"/>
            <a:ext cx="7833590" cy="402546"/>
          </a:xfrm>
          <a:prstGeom prst="rect">
            <a:avLst/>
          </a:prstGeom>
          <a:noFill/>
          <a:scene3d>
            <a:camera prst="obliqueBottomLeft"/>
            <a:lightRig rig="threePt" dir="t"/>
          </a:scene3d>
        </p:spPr>
        <p:txBody>
          <a:bodyPr wrap="square">
            <a:spAutoFit/>
          </a:bodyPr>
          <a:lstStyle/>
          <a:p>
            <a:pPr marL="0" marR="0" indent="0" algn="just" fontAlgn="base" latinLnBrk="1">
              <a:lnSpc>
                <a:spcPct val="120000"/>
              </a:lnSpc>
              <a:spcBef>
                <a:spcPts val="1130"/>
              </a:spcBef>
              <a:spcAft>
                <a:spcPts val="850"/>
              </a:spcAft>
            </a:pPr>
            <a:r>
              <a:rPr lang="en-US" altLang="ko-KR" sz="1800" kern="0" spc="0" dirty="0">
                <a:solidFill>
                  <a:srgbClr val="000000"/>
                </a:solidFill>
                <a:effectLst/>
                <a:latin typeface="*#�°��-Identity-H"/>
                <a:ea typeface="*#�°��-Identity-H"/>
              </a:rPr>
              <a:t>4. </a:t>
            </a:r>
            <a:r>
              <a:rPr lang="en-US" altLang="ko-KR" sz="1800" kern="0" spc="-40" dirty="0">
                <a:solidFill>
                  <a:srgbClr val="000000"/>
                </a:solidFill>
                <a:effectLst/>
                <a:latin typeface="한양신명조"/>
                <a:ea typeface="한양신명조"/>
              </a:rPr>
              <a:t>Empirical Analysis : At High D/E =&gt; </a:t>
            </a:r>
            <a:r>
              <a:rPr lang="en-US" altLang="ko-KR" sz="1800" kern="0" spc="-40" dirty="0">
                <a:solidFill>
                  <a:srgbClr val="000000"/>
                </a:solidFill>
                <a:latin typeface="한양신명조"/>
                <a:ea typeface="한양신명조"/>
              </a:rPr>
              <a:t>The h</a:t>
            </a:r>
            <a:r>
              <a:rPr lang="en-US" altLang="ko-KR" sz="1800" kern="0" spc="-40" dirty="0">
                <a:solidFill>
                  <a:srgbClr val="000000"/>
                </a:solidFill>
                <a:effectLst/>
                <a:latin typeface="한양신명조"/>
                <a:ea typeface="한양신명조"/>
              </a:rPr>
              <a:t>igher D/E ratio</a:t>
            </a:r>
            <a:r>
              <a:rPr lang="en-US" altLang="ko-KR" sz="1800" kern="0" spc="-40" dirty="0">
                <a:solidFill>
                  <a:srgbClr val="000000"/>
                </a:solidFill>
                <a:latin typeface="한양신명조"/>
                <a:ea typeface="한양신명조"/>
              </a:rPr>
              <a:t>, the lower COD  </a:t>
            </a:r>
            <a:endParaRPr lang="en-US" altLang="ko-KR" sz="1800" kern="0" spc="-40" dirty="0">
              <a:solidFill>
                <a:srgbClr val="000000"/>
              </a:solidFill>
              <a:effectLst/>
              <a:latin typeface="한양신명조"/>
            </a:endParaRPr>
          </a:p>
        </p:txBody>
      </p:sp>
      <p:sp>
        <p:nvSpPr>
          <p:cNvPr id="2" name="직사각형 51">
            <a:extLst>
              <a:ext uri="{FF2B5EF4-FFF2-40B4-BE49-F238E27FC236}">
                <a16:creationId xmlns:a16="http://schemas.microsoft.com/office/drawing/2014/main" id="{EFF06D1B-62DF-A104-F667-4DD94698BFB8}"/>
              </a:ext>
            </a:extLst>
          </p:cNvPr>
          <p:cNvSpPr/>
          <p:nvPr/>
        </p:nvSpPr>
        <p:spPr>
          <a:xfrm>
            <a:off x="1054227" y="336075"/>
            <a:ext cx="2045111"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latin typeface="한양신명조"/>
                <a:ea typeface="한양신명조"/>
              </a:rPr>
              <a:t>IV</a:t>
            </a:r>
            <a:r>
              <a:rPr lang="en-US" altLang="ko-KR" sz="1800" kern="0" spc="-40" dirty="0">
                <a:solidFill>
                  <a:srgbClr val="000000"/>
                </a:solidFill>
                <a:effectLst/>
                <a:latin typeface="한양신명조"/>
                <a:ea typeface="한양신명조"/>
              </a:rPr>
              <a:t>. Empirical Analysis</a:t>
            </a:r>
            <a:endParaRPr lang="en-US" altLang="ko-KR" sz="1800" kern="0" spc="0" dirty="0">
              <a:solidFill>
                <a:srgbClr val="000000"/>
              </a:solidFill>
              <a:effectLst/>
              <a:latin typeface="함초롬바탕" panose="02030604000101010101" pitchFamily="18" charset="-128"/>
            </a:endParaRPr>
          </a:p>
        </p:txBody>
      </p:sp>
      <p:pic>
        <p:nvPicPr>
          <p:cNvPr id="3" name="그림 2">
            <a:extLst>
              <a:ext uri="{FF2B5EF4-FFF2-40B4-BE49-F238E27FC236}">
                <a16:creationId xmlns:a16="http://schemas.microsoft.com/office/drawing/2014/main" id="{EE24C551-2F80-4053-B950-56FF309B856D}"/>
              </a:ext>
            </a:extLst>
          </p:cNvPr>
          <p:cNvPicPr>
            <a:picLocks noChangeAspect="1"/>
          </p:cNvPicPr>
          <p:nvPr/>
        </p:nvPicPr>
        <p:blipFill>
          <a:blip r:embed="rId2"/>
          <a:stretch>
            <a:fillRect/>
          </a:stretch>
        </p:blipFill>
        <p:spPr>
          <a:xfrm>
            <a:off x="1331660" y="1840143"/>
            <a:ext cx="5372850" cy="2514951"/>
          </a:xfrm>
          <a:prstGeom prst="rect">
            <a:avLst/>
          </a:prstGeom>
        </p:spPr>
      </p:pic>
      <p:sp>
        <p:nvSpPr>
          <p:cNvPr id="10" name="TextBox 9">
            <a:extLst>
              <a:ext uri="{FF2B5EF4-FFF2-40B4-BE49-F238E27FC236}">
                <a16:creationId xmlns:a16="http://schemas.microsoft.com/office/drawing/2014/main" id="{AF37224E-9008-4366-9DA8-11341E0323FE}"/>
              </a:ext>
            </a:extLst>
          </p:cNvPr>
          <p:cNvSpPr txBox="1"/>
          <p:nvPr/>
        </p:nvSpPr>
        <p:spPr>
          <a:xfrm>
            <a:off x="1054227" y="4747300"/>
            <a:ext cx="6876972" cy="1200329"/>
          </a:xfrm>
          <a:prstGeom prst="rect">
            <a:avLst/>
          </a:prstGeom>
          <a:noFill/>
          <a:ln w="28575">
            <a:solidFill>
              <a:schemeClr val="accent1"/>
            </a:solidFill>
          </a:ln>
          <a:scene3d>
            <a:camera prst="obliqueBottomLeft"/>
            <a:lightRig rig="threePt" dir="t"/>
          </a:scene3d>
        </p:spPr>
        <p:txBody>
          <a:bodyPr wrap="square" rtlCol="0">
            <a:spAutoFit/>
          </a:bodyPr>
          <a:lstStyle/>
          <a:p>
            <a:r>
              <a:rPr lang="en-US" altLang="ko-KR" sz="1800" dirty="0">
                <a:solidFill>
                  <a:srgbClr val="0070C0"/>
                </a:solidFill>
                <a:ea typeface="+mj-ea"/>
              </a:rPr>
              <a:t>Traditional U-shaped </a:t>
            </a:r>
            <a:r>
              <a:rPr lang="en-US" altLang="ko-KR" sz="1800" dirty="0">
                <a:solidFill>
                  <a:srgbClr val="3C3B39"/>
                </a:solidFill>
                <a:ea typeface="+mj-ea"/>
              </a:rPr>
              <a:t>=&gt; </a:t>
            </a:r>
            <a:r>
              <a:rPr lang="en-US" altLang="ko-KR" sz="1800" dirty="0">
                <a:solidFill>
                  <a:srgbClr val="FF0000"/>
                </a:solidFill>
                <a:ea typeface="+mj-ea"/>
              </a:rPr>
              <a:t>Inverse U-shaped or inverse N-shaped in reality</a:t>
            </a:r>
          </a:p>
          <a:p>
            <a:endParaRPr lang="en-US" altLang="ko-KR" sz="1800" dirty="0">
              <a:solidFill>
                <a:srgbClr val="3C3B39"/>
              </a:solidFill>
              <a:ea typeface="+mj-ea"/>
            </a:endParaRPr>
          </a:p>
          <a:p>
            <a:r>
              <a:rPr lang="en-US" altLang="ko-KR" sz="1800" dirty="0">
                <a:solidFill>
                  <a:srgbClr val="3C3B39"/>
                </a:solidFill>
                <a:ea typeface="+mj-ea"/>
              </a:rPr>
              <a:t>Lower COD for highly indebted firms </a:t>
            </a:r>
          </a:p>
          <a:p>
            <a:r>
              <a:rPr lang="en-US" altLang="ko-KR" sz="1800" dirty="0">
                <a:solidFill>
                  <a:srgbClr val="3C3B39"/>
                </a:solidFill>
                <a:ea typeface="+mj-ea"/>
              </a:rPr>
              <a:t>=&gt; Traditional TOT, POT may not reflect actual financing in the market.   </a:t>
            </a:r>
            <a:endParaRPr lang="ko-KR" altLang="en-US" sz="1800" dirty="0">
              <a:solidFill>
                <a:srgbClr val="FF0000"/>
              </a:solidFill>
              <a:ea typeface="+mj-ea"/>
            </a:endParaRPr>
          </a:p>
        </p:txBody>
      </p:sp>
    </p:spTree>
    <p:extLst>
      <p:ext uri="{BB962C8B-B14F-4D97-AF65-F5344CB8AC3E}">
        <p14:creationId xmlns:p14="http://schemas.microsoft.com/office/powerpoint/2010/main" val="3273246246"/>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p:txBody>
          <a:bodyPr/>
          <a:lstStyle/>
          <a:p>
            <a:pPr lvl="0">
              <a:defRPr/>
            </a:pPr>
            <a:fld id="{4ADD5A9D-D08D-461C-9A50-E2568218B5D5}" type="slidenum">
              <a:rPr lang="en-US" altLang="en-US"/>
              <a:pPr lvl="0">
                <a:defRPr/>
              </a:pPr>
              <a:t>18</a:t>
            </a:fld>
            <a:endParaRPr lang="en-US" altLang="en-US"/>
          </a:p>
        </p:txBody>
      </p:sp>
      <p:sp>
        <p:nvSpPr>
          <p:cNvPr id="47" name="TextBox 46"/>
          <p:cNvSpPr txBox="1"/>
          <p:nvPr/>
        </p:nvSpPr>
        <p:spPr>
          <a:xfrm>
            <a:off x="2147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5</a:t>
            </a:r>
            <a:endParaRPr lang="ko-KR" altLang="en-US" sz="8800">
              <a:solidFill>
                <a:srgbClr val="B00026"/>
              </a:solidFill>
              <a:latin typeface="나눔스퀘어 Bold"/>
              <a:ea typeface="나눔스퀘어 Bold"/>
            </a:endParaRPr>
          </a:p>
        </p:txBody>
      </p:sp>
      <p:sp>
        <p:nvSpPr>
          <p:cNvPr id="48" name="직사각형 47"/>
          <p:cNvSpPr/>
          <p:nvPr/>
        </p:nvSpPr>
        <p:spPr>
          <a:xfrm>
            <a:off x="1156790" y="345406"/>
            <a:ext cx="1450077" cy="464871"/>
          </a:xfrm>
          <a:prstGeom prst="rect">
            <a:avLst/>
          </a:prstGeom>
          <a:noFill/>
          <a:scene3d>
            <a:camera prst="obliqueBottomLeft"/>
            <a:lightRig rig="threePt" dir="t"/>
          </a:scene3d>
        </p:spPr>
        <p:txBody>
          <a:bodyPr wrap="none">
            <a:spAutoFit/>
          </a:bodyPr>
          <a:lstStyle/>
          <a:p>
            <a:pPr marL="63500" lvl="1">
              <a:lnSpc>
                <a:spcPct val="150000"/>
              </a:lnSpc>
              <a:spcBef>
                <a:spcPts val="200"/>
              </a:spcBef>
              <a:spcAft>
                <a:spcPts val="0"/>
              </a:spcAft>
              <a:defRPr/>
            </a:pPr>
            <a:r>
              <a:rPr lang="en-US" altLang="zh-CN" sz="1800" kern="0" spc="-40" dirty="0">
                <a:solidFill>
                  <a:srgbClr val="000000"/>
                </a:solidFill>
                <a:latin typeface="한양신명조"/>
              </a:rPr>
              <a:t>V. </a:t>
            </a:r>
            <a:r>
              <a:rPr lang="EN-US" sz="1800" kern="0" spc="-40" dirty="0">
                <a:solidFill>
                  <a:srgbClr val="000000"/>
                </a:solidFill>
                <a:latin typeface="한양신명조"/>
              </a:rPr>
              <a:t>Conclusion</a:t>
            </a:r>
            <a:endParaRPr lang="en-US" altLang="ko-KR" sz="1800" kern="0" spc="-40" dirty="0">
              <a:solidFill>
                <a:srgbClr val="000000"/>
              </a:solidFill>
              <a:latin typeface="한양신명조"/>
            </a:endParaRPr>
          </a:p>
        </p:txBody>
      </p:sp>
      <p:sp>
        <p:nvSpPr>
          <p:cNvPr id="2" name="文本框 1">
            <a:extLst>
              <a:ext uri="{FF2B5EF4-FFF2-40B4-BE49-F238E27FC236}">
                <a16:creationId xmlns:a16="http://schemas.microsoft.com/office/drawing/2014/main" id="{3C7FFB3D-04AF-A759-28CE-8BDAA029AB52}"/>
              </a:ext>
            </a:extLst>
          </p:cNvPr>
          <p:cNvSpPr txBox="1"/>
          <p:nvPr/>
        </p:nvSpPr>
        <p:spPr>
          <a:xfrm>
            <a:off x="538527" y="1211739"/>
            <a:ext cx="8390739" cy="5529462"/>
          </a:xfrm>
          <a:prstGeom prst="rect">
            <a:avLst/>
          </a:prstGeom>
          <a:noFill/>
          <a:scene3d>
            <a:camera prst="obliqueBottomLeft"/>
            <a:lightRig rig="threePt" dir="t"/>
          </a:scene3d>
        </p:spPr>
        <p:txBody>
          <a:bodyPr wrap="square">
            <a:spAutoFit/>
          </a:bodyPr>
          <a:lstStyle/>
          <a:p>
            <a:pPr marL="285750" indent="-285750" algn="just">
              <a:lnSpc>
                <a:spcPct val="165000"/>
              </a:lnSpc>
              <a:spcBef>
                <a:spcPts val="0"/>
              </a:spcBef>
              <a:spcAft>
                <a:spcPts val="0"/>
              </a:spcAft>
              <a:buFont typeface="Wingdings" panose="05000000000000000000" pitchFamily="2" charset="2"/>
              <a:buChar char="Ø"/>
              <a:defRPr/>
            </a:pPr>
            <a:r>
              <a:rPr lang="en-US" altLang="ko-KR" sz="1600" dirty="0"/>
              <a:t>Banks are rational in lending to low-risk firms, as these firms have a lower probability of default.</a:t>
            </a:r>
          </a:p>
          <a:p>
            <a:pPr marL="285750" indent="-285750" algn="just">
              <a:lnSpc>
                <a:spcPct val="165000"/>
              </a:lnSpc>
              <a:spcBef>
                <a:spcPts val="0"/>
              </a:spcBef>
              <a:spcAft>
                <a:spcPts val="0"/>
              </a:spcAft>
              <a:buFont typeface="Wingdings" panose="05000000000000000000" pitchFamily="2" charset="2"/>
              <a:buChar char="Ø"/>
              <a:defRPr/>
            </a:pPr>
            <a:r>
              <a:rPr lang="en-US" altLang="ko-KR" sz="1600" dirty="0"/>
              <a:t> Rational lending practices align with the TOT's framework, as banks consider both the firm's creditworthiness and the cost of financial distress.</a:t>
            </a:r>
          </a:p>
          <a:p>
            <a:pPr marL="285750" indent="-285750" algn="just">
              <a:lnSpc>
                <a:spcPct val="165000"/>
              </a:lnSpc>
              <a:spcBef>
                <a:spcPts val="0"/>
              </a:spcBef>
              <a:spcAft>
                <a:spcPts val="0"/>
              </a:spcAft>
              <a:buFont typeface="Wingdings" panose="05000000000000000000" pitchFamily="2" charset="2"/>
              <a:buChar char="Ø"/>
              <a:defRPr/>
            </a:pPr>
            <a:endParaRPr lang="en-US" altLang="ko-KR" sz="800" dirty="0"/>
          </a:p>
          <a:p>
            <a:pPr marL="285750" indent="-285750" algn="just">
              <a:lnSpc>
                <a:spcPct val="165000"/>
              </a:lnSpc>
              <a:spcBef>
                <a:spcPts val="0"/>
              </a:spcBef>
              <a:spcAft>
                <a:spcPts val="0"/>
              </a:spcAft>
              <a:buFont typeface="Wingdings" panose="05000000000000000000" pitchFamily="2" charset="2"/>
              <a:buChar char="Ø"/>
              <a:defRPr/>
            </a:pPr>
            <a:r>
              <a:rPr lang="en-US" altLang="ko-KR" sz="1600" dirty="0"/>
              <a:t>Traditional financial theories, such as the </a:t>
            </a:r>
            <a:r>
              <a:rPr lang="en-US" altLang="ko-KR" sz="1600" b="1" dirty="0"/>
              <a:t>Trade-Off Theory (TOT)</a:t>
            </a:r>
            <a:r>
              <a:rPr lang="en-US" altLang="ko-KR" sz="1600" dirty="0"/>
              <a:t> and </a:t>
            </a:r>
            <a:r>
              <a:rPr lang="en-US" altLang="ko-KR" sz="1600" b="1" dirty="0"/>
              <a:t>Pecking Order Theory (POT)</a:t>
            </a:r>
            <a:r>
              <a:rPr lang="en-US" altLang="ko-KR" sz="1600" dirty="0"/>
              <a:t>, often describe the relationship between capital structure and cost of capital as U-shaped.</a:t>
            </a:r>
          </a:p>
          <a:p>
            <a:pPr marL="285750" indent="-285750" algn="just">
              <a:lnSpc>
                <a:spcPct val="165000"/>
              </a:lnSpc>
              <a:spcBef>
                <a:spcPts val="0"/>
              </a:spcBef>
              <a:spcAft>
                <a:spcPts val="0"/>
              </a:spcAft>
              <a:buFont typeface="Wingdings" panose="05000000000000000000" pitchFamily="2" charset="2"/>
              <a:buChar char="Ø"/>
              <a:defRPr/>
            </a:pPr>
            <a:endParaRPr lang="en-US" altLang="ko-KR" sz="800" dirty="0"/>
          </a:p>
          <a:p>
            <a:pPr marL="285750" indent="-285750" algn="just">
              <a:lnSpc>
                <a:spcPct val="165000"/>
              </a:lnSpc>
              <a:spcBef>
                <a:spcPts val="0"/>
              </a:spcBef>
              <a:spcAft>
                <a:spcPts val="0"/>
              </a:spcAft>
              <a:buFont typeface="Wingdings" panose="05000000000000000000" pitchFamily="2" charset="2"/>
              <a:buChar char="Ø"/>
              <a:defRPr/>
            </a:pPr>
            <a:r>
              <a:rPr lang="en-US" altLang="ko-KR" sz="1600" dirty="0"/>
              <a:t>In reality, the relationship between leverage and the cost of capital often exhibits </a:t>
            </a:r>
            <a:r>
              <a:rPr lang="en-US" altLang="ko-KR" sz="1600" b="1" dirty="0"/>
              <a:t>inverse U-shaped</a:t>
            </a:r>
            <a:r>
              <a:rPr lang="en-US" altLang="ko-KR" sz="1600" dirty="0"/>
              <a:t> or </a:t>
            </a:r>
            <a:r>
              <a:rPr lang="en-US" altLang="ko-KR" sz="1600" b="1" dirty="0"/>
              <a:t>inverse N-shaped</a:t>
            </a:r>
            <a:r>
              <a:rPr lang="en-US" altLang="ko-KR" sz="1600" dirty="0"/>
              <a:t> patterns, particularly for highly indebted firms. For these firms.</a:t>
            </a:r>
          </a:p>
          <a:p>
            <a:pPr marL="285750" indent="-285750" algn="just">
              <a:lnSpc>
                <a:spcPct val="165000"/>
              </a:lnSpc>
              <a:spcBef>
                <a:spcPts val="0"/>
              </a:spcBef>
              <a:spcAft>
                <a:spcPts val="0"/>
              </a:spcAft>
              <a:buFont typeface="Wingdings" panose="05000000000000000000" pitchFamily="2" charset="2"/>
              <a:buChar char="Ø"/>
              <a:defRPr/>
            </a:pPr>
            <a:endParaRPr lang="en-US" altLang="ko-KR" sz="800" dirty="0"/>
          </a:p>
          <a:p>
            <a:pPr marL="285750" indent="-285750" algn="just">
              <a:lnSpc>
                <a:spcPct val="165000"/>
              </a:lnSpc>
              <a:spcBef>
                <a:spcPts val="0"/>
              </a:spcBef>
              <a:spcAft>
                <a:spcPts val="0"/>
              </a:spcAft>
              <a:buFont typeface="Wingdings" panose="05000000000000000000" pitchFamily="2" charset="2"/>
              <a:buChar char="Ø"/>
              <a:defRPr/>
            </a:pPr>
            <a:r>
              <a:rPr lang="en-US" altLang="ko-KR" sz="1600" dirty="0"/>
              <a:t>The new theory can explain better all those prior </a:t>
            </a:r>
            <a:r>
              <a:rPr lang="en-US" altLang="ko-KR" sz="1600" b="1" dirty="0"/>
              <a:t>Trade-Off Theory (TOT)</a:t>
            </a:r>
            <a:r>
              <a:rPr lang="en-US" altLang="ko-KR" sz="1600" dirty="0"/>
              <a:t> and </a:t>
            </a:r>
            <a:r>
              <a:rPr lang="en-US" altLang="ko-KR" sz="1600" b="1" dirty="0"/>
              <a:t>Pecking Order Theory (POT) up to some level, and those reverse TOT and POT beyond other level, at the same time with game theoretical approach introduced.</a:t>
            </a:r>
            <a:r>
              <a:rPr lang="en-US" altLang="ko-KR" sz="1600" dirty="0"/>
              <a:t> </a:t>
            </a:r>
            <a:endParaRPr lang="en-US" altLang="ko-KR" sz="1600" dirty="0">
              <a:solidFill>
                <a:schemeClr val="tx1"/>
              </a:solidFill>
            </a:endParaRPr>
          </a:p>
          <a:p>
            <a:pPr marL="285750" indent="-285750" algn="just">
              <a:lnSpc>
                <a:spcPct val="165000"/>
              </a:lnSpc>
              <a:spcBef>
                <a:spcPts val="0"/>
              </a:spcBef>
              <a:spcAft>
                <a:spcPts val="0"/>
              </a:spcAft>
              <a:buFont typeface="Wingdings" panose="05000000000000000000" pitchFamily="2" charset="2"/>
              <a:buChar char="Ø"/>
              <a:defRPr/>
            </a:pPr>
            <a:endParaRPr lang="en-US" altLang="ko-KR" sz="1600" dirty="0"/>
          </a:p>
          <a:p>
            <a:pPr marL="285750" indent="-285750" algn="just">
              <a:lnSpc>
                <a:spcPct val="165000"/>
              </a:lnSpc>
              <a:spcBef>
                <a:spcPts val="0"/>
              </a:spcBef>
              <a:spcAft>
                <a:spcPts val="0"/>
              </a:spcAft>
              <a:buFont typeface="Wingdings" panose="05000000000000000000" pitchFamily="2" charset="2"/>
              <a:buChar char="Ø"/>
              <a:defRPr/>
            </a:pPr>
            <a:endParaRPr lang="EN-US" altLang="ko-KR" sz="1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2661227" y="2130752"/>
            <a:ext cx="4572000" cy="1111010"/>
          </a:xfrm>
          <a:prstGeom prst="rect">
            <a:avLst/>
          </a:prstGeom>
          <a:noFill/>
          <a:scene3d>
            <a:camera prst="obliqueBottomLeft"/>
            <a:lightRig rig="threePt" dir="t"/>
          </a:scene3d>
        </p:spPr>
        <p:txBody>
          <a:bodyPr wrap="square">
            <a:spAutoFit/>
          </a:bodyPr>
          <a:lstStyle/>
          <a:p>
            <a:pPr indent="127000" algn="just">
              <a:lnSpc>
                <a:spcPct val="165000"/>
              </a:lnSpc>
              <a:spcBef>
                <a:spcPts val="0"/>
              </a:spcBef>
              <a:spcAft>
                <a:spcPts val="0"/>
              </a:spcAft>
              <a:defRPr/>
            </a:pPr>
            <a:r>
              <a:rPr lang="en-US" altLang="ko-KR" sz="4800" b="0" i="0" u="none" strike="noStrike" spc="-40" dirty="0">
                <a:solidFill>
                  <a:srgbClr val="000000"/>
                </a:solidFill>
                <a:latin typeface="궁서체"/>
                <a:ea typeface="궁서체"/>
              </a:rPr>
              <a:t>T</a:t>
            </a:r>
            <a:r>
              <a:rPr lang="en-US" altLang="zh-CN" sz="4800" b="0" i="0" u="none" strike="noStrike" spc="-40" dirty="0">
                <a:solidFill>
                  <a:srgbClr val="000000"/>
                </a:solidFill>
                <a:latin typeface="궁서체"/>
                <a:ea typeface="궁서체"/>
              </a:rPr>
              <a:t>hank You</a:t>
            </a:r>
            <a:r>
              <a:rPr lang="EN-US" sz="4800" b="0" i="0" u="none" strike="noStrike" dirty="0">
                <a:solidFill>
                  <a:srgbClr val="000000"/>
                </a:solidFill>
                <a:latin typeface="궁서체"/>
                <a:ea typeface="궁서체"/>
              </a:rPr>
              <a:t>~</a:t>
            </a:r>
          </a:p>
        </p:txBody>
      </p:sp>
    </p:spTree>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a:xfrm>
            <a:off x="3543300" y="6492875"/>
            <a:ext cx="2057400" cy="365125"/>
          </a:xfrm>
        </p:spPr>
        <p:txBody>
          <a:bodyPr/>
          <a:lstStyle/>
          <a:p>
            <a:pPr lvl="0">
              <a:defRPr/>
            </a:pPr>
            <a:fld id="{4ADD5A9D-D08D-461C-9A50-E2568218B5D5}" type="slidenum">
              <a:rPr lang="en-US" altLang="en-US"/>
              <a:pPr lvl="0">
                <a:defRPr/>
              </a:pPr>
              <a:t>2</a:t>
            </a:fld>
            <a:endParaRPr lang="en-US" altLang="en-US"/>
          </a:p>
        </p:txBody>
      </p:sp>
      <p:sp>
        <p:nvSpPr>
          <p:cNvPr id="38" name="TextBox 37"/>
          <p:cNvSpPr txBox="1"/>
          <p:nvPr/>
        </p:nvSpPr>
        <p:spPr>
          <a:xfrm>
            <a:off x="2274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1</a:t>
            </a:r>
            <a:endParaRPr lang="ko-KR" altLang="en-US" sz="8800">
              <a:solidFill>
                <a:srgbClr val="B00026"/>
              </a:solidFill>
              <a:latin typeface="나눔스퀘어 Bold"/>
              <a:ea typeface="나눔스퀘어 Bold"/>
            </a:endParaRPr>
          </a:p>
        </p:txBody>
      </p:sp>
      <p:sp>
        <p:nvSpPr>
          <p:cNvPr id="39" name="직사각형 38"/>
          <p:cNvSpPr/>
          <p:nvPr/>
        </p:nvSpPr>
        <p:spPr>
          <a:xfrm>
            <a:off x="1156790" y="412754"/>
            <a:ext cx="1534975" cy="548039"/>
          </a:xfrm>
          <a:prstGeom prst="rect">
            <a:avLst/>
          </a:prstGeom>
          <a:noFill/>
          <a:scene3d>
            <a:camera prst="obliqueBottomLeft"/>
            <a:lightRig rig="threePt" dir="t"/>
          </a:scene3d>
        </p:spPr>
        <p:txBody>
          <a:bodyPr wrap="none">
            <a:spAutoFit/>
          </a:bodyPr>
          <a:lstStyle/>
          <a:p>
            <a:pPr algn="just">
              <a:lnSpc>
                <a:spcPct val="150000"/>
              </a:lnSpc>
              <a:spcBef>
                <a:spcPts val="0"/>
              </a:spcBef>
              <a:spcAft>
                <a:spcPts val="0"/>
              </a:spcAft>
              <a:defRPr/>
            </a:pPr>
            <a:r>
              <a:rPr lang="EN-US" sz="2000" b="1" i="0" u="none" strike="noStrike"/>
              <a:t>Introduction</a:t>
            </a:r>
            <a:endParaRPr lang="en-US" altLang="ko-KR" sz="2000" b="1">
              <a:solidFill>
                <a:srgbClr val="3C3B39"/>
              </a:solidFill>
              <a:latin typeface="나눔스퀘어 ExtraBold"/>
              <a:ea typeface="나눔스퀘어 ExtraBold"/>
            </a:endParaRPr>
          </a:p>
        </p:txBody>
      </p:sp>
      <p:sp>
        <p:nvSpPr>
          <p:cNvPr id="2" name="文本框 1">
            <a:extLst>
              <a:ext uri="{FF2B5EF4-FFF2-40B4-BE49-F238E27FC236}">
                <a16:creationId xmlns:a16="http://schemas.microsoft.com/office/drawing/2014/main" id="{50D9583D-D195-9707-615E-7F7355B4A69A}"/>
              </a:ext>
            </a:extLst>
          </p:cNvPr>
          <p:cNvSpPr txBox="1"/>
          <p:nvPr/>
        </p:nvSpPr>
        <p:spPr>
          <a:xfrm>
            <a:off x="663611" y="1167105"/>
            <a:ext cx="8109359" cy="4778488"/>
          </a:xfrm>
          <a:prstGeom prst="rect">
            <a:avLst/>
          </a:prstGeom>
          <a:noFill/>
          <a:scene3d>
            <a:camera prst="obliqueBottomLeft"/>
            <a:lightRig rig="threePt" dir="t"/>
          </a:scene3d>
        </p:spPr>
        <p:txBody>
          <a:bodyPr wrap="square">
            <a:spAutoFit/>
          </a:bodyPr>
          <a:lstStyle/>
          <a:p>
            <a:pPr marL="285750" indent="-285750" algn="just">
              <a:lnSpc>
                <a:spcPct val="175000"/>
              </a:lnSpc>
              <a:spcBef>
                <a:spcPts val="0"/>
              </a:spcBef>
              <a:spcAft>
                <a:spcPts val="0"/>
              </a:spcAft>
              <a:buFont typeface="Wingdings" panose="05000000000000000000" pitchFamily="2" charset="2"/>
              <a:buChar char="Ø"/>
              <a:defRPr/>
            </a:pPr>
            <a:endParaRPr lang="en-US" altLang="ko-KR" sz="1600" kern="0" spc="20" dirty="0">
              <a:solidFill>
                <a:srgbClr val="000000"/>
              </a:solidFill>
              <a:latin typeface="한양신명조"/>
            </a:endParaRPr>
          </a:p>
          <a:p>
            <a:pPr marL="285750" indent="-285750" algn="just">
              <a:lnSpc>
                <a:spcPct val="175000"/>
              </a:lnSpc>
              <a:spcBef>
                <a:spcPts val="0"/>
              </a:spcBef>
              <a:spcAft>
                <a:spcPts val="0"/>
              </a:spcAft>
              <a:buFont typeface="Wingdings" panose="05000000000000000000" pitchFamily="2" charset="2"/>
              <a:buChar char="Ø"/>
              <a:defRPr/>
            </a:pPr>
            <a:r>
              <a:rPr lang="en-US" altLang="ko-KR" sz="1600" dirty="0"/>
              <a:t>Traditional financial management theories often describe the relationship between financial structure and cost of capital as U-shaped (Modigliani and Miller, 1963; Myers, 1984).</a:t>
            </a:r>
          </a:p>
          <a:p>
            <a:pPr algn="just">
              <a:lnSpc>
                <a:spcPct val="175000"/>
              </a:lnSpc>
              <a:spcBef>
                <a:spcPts val="0"/>
              </a:spcBef>
              <a:spcAft>
                <a:spcPts val="0"/>
              </a:spcAft>
              <a:defRPr/>
            </a:pPr>
            <a:r>
              <a:rPr lang="en-US" altLang="ko-KR" sz="1600" dirty="0"/>
              <a:t> </a:t>
            </a:r>
          </a:p>
          <a:p>
            <a:pPr marL="285750" indent="-285750" algn="just">
              <a:lnSpc>
                <a:spcPct val="175000"/>
              </a:lnSpc>
              <a:spcBef>
                <a:spcPts val="0"/>
              </a:spcBef>
              <a:spcAft>
                <a:spcPts val="0"/>
              </a:spcAft>
              <a:buFont typeface="Wingdings" panose="05000000000000000000" pitchFamily="2" charset="2"/>
              <a:buChar char="Ø"/>
              <a:defRPr/>
            </a:pPr>
            <a:r>
              <a:rPr lang="en-US" altLang="ko-KR" sz="1600" dirty="0"/>
              <a:t>However, in certain ranges, particularly in the context of early-stage ventures, heightened competition, or high-risk environments characterized by technological innovation and uncertainty, the relationship can take an inverted U-shape (Stiglitz and Weiss, 1981; Diamond, 1984). </a:t>
            </a:r>
          </a:p>
          <a:p>
            <a:pPr marL="285750" indent="-285750" algn="just">
              <a:lnSpc>
                <a:spcPct val="175000"/>
              </a:lnSpc>
              <a:spcBef>
                <a:spcPts val="0"/>
              </a:spcBef>
              <a:spcAft>
                <a:spcPts val="0"/>
              </a:spcAft>
              <a:buFont typeface="Wingdings" panose="05000000000000000000" pitchFamily="2" charset="2"/>
              <a:buChar char="Ø"/>
              <a:defRPr/>
            </a:pPr>
            <a:endParaRPr lang="en-US" altLang="ko-KR" sz="1600" dirty="0"/>
          </a:p>
          <a:p>
            <a:pPr marL="285750" indent="-285750" algn="just">
              <a:lnSpc>
                <a:spcPct val="175000"/>
              </a:lnSpc>
              <a:spcBef>
                <a:spcPts val="0"/>
              </a:spcBef>
              <a:spcAft>
                <a:spcPts val="0"/>
              </a:spcAft>
              <a:buFont typeface="Wingdings" panose="05000000000000000000" pitchFamily="2" charset="2"/>
              <a:buChar char="Ø"/>
              <a:defRPr/>
            </a:pPr>
            <a:r>
              <a:rPr lang="en-US" altLang="ko-KR" sz="1600" dirty="0"/>
              <a:t>Structurally, high-risk venture firms in such environments tend to exhibit an inverted U-shaped relationship between leverage and borrowing costs.</a:t>
            </a:r>
          </a:p>
        </p:txBody>
      </p:sp>
    </p:spTree>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a:xfrm>
            <a:off x="3543300" y="6492875"/>
            <a:ext cx="2057400" cy="365125"/>
          </a:xfrm>
        </p:spPr>
        <p:txBody>
          <a:bodyPr/>
          <a:lstStyle/>
          <a:p>
            <a:pPr lvl="0">
              <a:defRPr/>
            </a:pPr>
            <a:fld id="{4ADD5A9D-D08D-461C-9A50-E2568218B5D5}" type="slidenum">
              <a:rPr lang="en-US" altLang="en-US"/>
              <a:pPr lvl="0">
                <a:defRPr/>
              </a:pPr>
              <a:t>3</a:t>
            </a:fld>
            <a:endParaRPr lang="en-US" altLang="en-US"/>
          </a:p>
        </p:txBody>
      </p:sp>
      <p:sp>
        <p:nvSpPr>
          <p:cNvPr id="38" name="TextBox 37"/>
          <p:cNvSpPr txBox="1"/>
          <p:nvPr/>
        </p:nvSpPr>
        <p:spPr>
          <a:xfrm>
            <a:off x="2274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1</a:t>
            </a:r>
            <a:endParaRPr lang="ko-KR" altLang="en-US" sz="8800">
              <a:solidFill>
                <a:srgbClr val="B00026"/>
              </a:solidFill>
              <a:latin typeface="나눔스퀘어 Bold"/>
              <a:ea typeface="나눔스퀘어 Bold"/>
            </a:endParaRPr>
          </a:p>
        </p:txBody>
      </p:sp>
      <p:sp>
        <p:nvSpPr>
          <p:cNvPr id="39" name="직사각형 38"/>
          <p:cNvSpPr/>
          <p:nvPr/>
        </p:nvSpPr>
        <p:spPr>
          <a:xfrm>
            <a:off x="1156790" y="412754"/>
            <a:ext cx="1534975" cy="548039"/>
          </a:xfrm>
          <a:prstGeom prst="rect">
            <a:avLst/>
          </a:prstGeom>
          <a:noFill/>
          <a:scene3d>
            <a:camera prst="obliqueBottomLeft"/>
            <a:lightRig rig="threePt" dir="t"/>
          </a:scene3d>
        </p:spPr>
        <p:txBody>
          <a:bodyPr wrap="none">
            <a:spAutoFit/>
          </a:bodyPr>
          <a:lstStyle/>
          <a:p>
            <a:pPr algn="just">
              <a:lnSpc>
                <a:spcPct val="150000"/>
              </a:lnSpc>
              <a:spcBef>
                <a:spcPts val="0"/>
              </a:spcBef>
              <a:spcAft>
                <a:spcPts val="0"/>
              </a:spcAft>
              <a:defRPr/>
            </a:pPr>
            <a:r>
              <a:rPr lang="EN-US" sz="2000" b="1" i="0" u="none" strike="noStrike"/>
              <a:t>Introduction</a:t>
            </a:r>
            <a:endParaRPr lang="en-US" altLang="ko-KR" sz="2000" b="1">
              <a:solidFill>
                <a:srgbClr val="3C3B39"/>
              </a:solidFill>
              <a:latin typeface="나눔스퀘어 ExtraBold"/>
              <a:ea typeface="나눔스퀘어 ExtraBold"/>
            </a:endParaRPr>
          </a:p>
        </p:txBody>
      </p:sp>
      <p:sp>
        <p:nvSpPr>
          <p:cNvPr id="2" name="文本框 1">
            <a:extLst>
              <a:ext uri="{FF2B5EF4-FFF2-40B4-BE49-F238E27FC236}">
                <a16:creationId xmlns:a16="http://schemas.microsoft.com/office/drawing/2014/main" id="{50D9583D-D195-9707-615E-7F7355B4A69A}"/>
              </a:ext>
            </a:extLst>
          </p:cNvPr>
          <p:cNvSpPr txBox="1"/>
          <p:nvPr/>
        </p:nvSpPr>
        <p:spPr>
          <a:xfrm>
            <a:off x="807207" y="1110262"/>
            <a:ext cx="8109359" cy="5209375"/>
          </a:xfrm>
          <a:prstGeom prst="rect">
            <a:avLst/>
          </a:prstGeom>
          <a:noFill/>
          <a:scene3d>
            <a:camera prst="obliqueBottomLeft"/>
            <a:lightRig rig="threePt" dir="t"/>
          </a:scene3d>
        </p:spPr>
        <p:txBody>
          <a:bodyPr wrap="square">
            <a:spAutoFit/>
          </a:bodyPr>
          <a:lstStyle/>
          <a:p>
            <a:pPr algn="just">
              <a:lnSpc>
                <a:spcPct val="175000"/>
              </a:lnSpc>
              <a:spcBef>
                <a:spcPts val="0"/>
              </a:spcBef>
              <a:spcAft>
                <a:spcPts val="0"/>
              </a:spcAft>
              <a:defRPr/>
            </a:pPr>
            <a:endParaRPr lang="en-US" altLang="ko-KR" sz="1600" kern="0" spc="20" dirty="0">
              <a:solidFill>
                <a:srgbClr val="000000"/>
              </a:solidFill>
              <a:latin typeface="한양신명조"/>
            </a:endParaRPr>
          </a:p>
          <a:p>
            <a:pPr marL="285750" indent="-285750" algn="just">
              <a:lnSpc>
                <a:spcPct val="175000"/>
              </a:lnSpc>
              <a:buFont typeface="Wingdings" panose="05000000000000000000" pitchFamily="2" charset="2"/>
              <a:buChar char="Ø"/>
              <a:defRPr/>
            </a:pPr>
            <a:r>
              <a:rPr lang="en-US" altLang="ko-KR" sz="1600" dirty="0"/>
              <a:t>This study aims to theoretically explain this phenomenon and provide empirical evidence to support it. By analyzing the financial behavior and outcomes of high-risk venture firms, this research seeks to contribute to the understanding of how borrowing and financial strategies can be optimized under conditions of uncertainty and risk.</a:t>
            </a:r>
          </a:p>
          <a:p>
            <a:pPr marL="285750" indent="-285750" algn="just">
              <a:lnSpc>
                <a:spcPct val="175000"/>
              </a:lnSpc>
              <a:spcBef>
                <a:spcPts val="0"/>
              </a:spcBef>
              <a:spcAft>
                <a:spcPts val="0"/>
              </a:spcAft>
              <a:buFont typeface="Wingdings" panose="05000000000000000000" pitchFamily="2" charset="2"/>
              <a:buChar char="Ø"/>
              <a:defRPr/>
            </a:pPr>
            <a:endParaRPr lang="en-US" altLang="ko-KR" sz="1600" dirty="0"/>
          </a:p>
          <a:p>
            <a:pPr marL="285750" indent="-285750" algn="just">
              <a:lnSpc>
                <a:spcPct val="175000"/>
              </a:lnSpc>
              <a:spcBef>
                <a:spcPts val="0"/>
              </a:spcBef>
              <a:spcAft>
                <a:spcPts val="0"/>
              </a:spcAft>
              <a:buFont typeface="Wingdings" panose="05000000000000000000" pitchFamily="2" charset="2"/>
              <a:buChar char="Ø"/>
              <a:defRPr/>
            </a:pPr>
            <a:r>
              <a:rPr lang="en-US" altLang="ko-KR" sz="1600" dirty="0"/>
              <a:t>This study aims to theoretically explain this phenomenon and provide empirical evidence to support it. </a:t>
            </a:r>
          </a:p>
          <a:p>
            <a:pPr marL="285750" indent="-285750" algn="just">
              <a:lnSpc>
                <a:spcPct val="175000"/>
              </a:lnSpc>
              <a:spcBef>
                <a:spcPts val="0"/>
              </a:spcBef>
              <a:spcAft>
                <a:spcPts val="0"/>
              </a:spcAft>
              <a:buFont typeface="Wingdings" panose="05000000000000000000" pitchFamily="2" charset="2"/>
              <a:buChar char="Ø"/>
              <a:defRPr/>
            </a:pPr>
            <a:endParaRPr lang="en-US" altLang="ko-KR" sz="1600" dirty="0"/>
          </a:p>
          <a:p>
            <a:pPr marL="285750" indent="-285750" algn="just">
              <a:lnSpc>
                <a:spcPct val="175000"/>
              </a:lnSpc>
              <a:spcBef>
                <a:spcPts val="0"/>
              </a:spcBef>
              <a:spcAft>
                <a:spcPts val="0"/>
              </a:spcAft>
              <a:buFont typeface="Wingdings" panose="05000000000000000000" pitchFamily="2" charset="2"/>
              <a:buChar char="Ø"/>
              <a:defRPr/>
            </a:pPr>
            <a:r>
              <a:rPr lang="en-US" altLang="ko-KR" sz="1600" dirty="0"/>
              <a:t>By analyzing the financial behavior and outcomes of high-risk venture firms, this research seeks to contribute to the understanding of how borrowing and financial strategies can be optimized under conditions of uncertainty and risk.</a:t>
            </a:r>
          </a:p>
        </p:txBody>
      </p:sp>
    </p:spTree>
    <p:extLst>
      <p:ext uri="{BB962C8B-B14F-4D97-AF65-F5344CB8AC3E}">
        <p14:creationId xmlns:p14="http://schemas.microsoft.com/office/powerpoint/2010/main" val="2146730970"/>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7D613-492F-E95B-D5F2-93ED69E0EE11}"/>
            </a:ext>
          </a:extLst>
        </p:cNvPr>
        <p:cNvGrpSpPr/>
        <p:nvPr/>
      </p:nvGrpSpPr>
      <p:grpSpPr>
        <a:xfrm>
          <a:off x="0" y="0"/>
          <a:ext cx="0" cy="0"/>
          <a:chOff x="0" y="0"/>
          <a:chExt cx="0" cy="0"/>
        </a:xfrm>
      </p:grpSpPr>
      <p:sp>
        <p:nvSpPr>
          <p:cNvPr id="173" name="슬라이드 번호 개체 틀 8">
            <a:extLst>
              <a:ext uri="{FF2B5EF4-FFF2-40B4-BE49-F238E27FC236}">
                <a16:creationId xmlns:a16="http://schemas.microsoft.com/office/drawing/2014/main" id="{7BB27FD0-B3F5-F18C-6769-4DDA6D2D2D78}"/>
              </a:ext>
            </a:extLst>
          </p:cNvPr>
          <p:cNvSpPr>
            <a:spLocks noGrp="1"/>
          </p:cNvSpPr>
          <p:nvPr>
            <p:ph type="sldNum" sz="quarter" idx="12"/>
          </p:nvPr>
        </p:nvSpPr>
        <p:spPr>
          <a:xfrm>
            <a:off x="3543300" y="6492875"/>
            <a:ext cx="2057400" cy="365125"/>
          </a:xfrm>
        </p:spPr>
        <p:txBody>
          <a:bodyPr/>
          <a:lstStyle/>
          <a:p>
            <a:pPr lvl="0">
              <a:defRPr/>
            </a:pPr>
            <a:fld id="{4ADD5A9D-D08D-461C-9A50-E2568218B5D5}" type="slidenum">
              <a:rPr lang="en-US" altLang="en-US"/>
              <a:pPr lvl="0">
                <a:defRPr/>
              </a:pPr>
              <a:t>4</a:t>
            </a:fld>
            <a:endParaRPr lang="en-US" altLang="en-US"/>
          </a:p>
        </p:txBody>
      </p:sp>
      <p:sp>
        <p:nvSpPr>
          <p:cNvPr id="177" name="직사각형 176">
            <a:extLst>
              <a:ext uri="{FF2B5EF4-FFF2-40B4-BE49-F238E27FC236}">
                <a16:creationId xmlns:a16="http://schemas.microsoft.com/office/drawing/2014/main" id="{FEDE8F95-C86F-7B69-644C-49B2F7DC49F7}"/>
              </a:ext>
            </a:extLst>
          </p:cNvPr>
          <p:cNvSpPr/>
          <p:nvPr/>
        </p:nvSpPr>
        <p:spPr>
          <a:xfrm>
            <a:off x="5267378" y="4038583"/>
            <a:ext cx="1631344" cy="338554"/>
          </a:xfrm>
          <a:prstGeom prst="rect">
            <a:avLst/>
          </a:prstGeom>
        </p:spPr>
        <p:txBody>
          <a:bodyPr wrap="none">
            <a:spAutoFit/>
          </a:bodyPr>
          <a:lstStyle/>
          <a:p>
            <a:pPr algn="ctr">
              <a:defRPr/>
            </a:pPr>
            <a:r>
              <a:rPr lang="en-US" altLang="ko-KR" sz="1600">
                <a:solidFill>
                  <a:schemeClr val="bg1"/>
                </a:solidFill>
                <a:latin typeface="나눔스퀘어 Bold"/>
                <a:ea typeface="나눔스퀘어 Bold"/>
              </a:rPr>
              <a:t>Characteristics</a:t>
            </a:r>
            <a:endParaRPr lang="ko-KR" altLang="en-US" sz="1200">
              <a:solidFill>
                <a:schemeClr val="bg1"/>
              </a:solidFill>
              <a:latin typeface="나눔스퀘어 Bold"/>
              <a:ea typeface="나눔스퀘어 Bold"/>
            </a:endParaRPr>
          </a:p>
        </p:txBody>
      </p:sp>
      <p:sp>
        <p:nvSpPr>
          <p:cNvPr id="39" name="TextBox 38">
            <a:extLst>
              <a:ext uri="{FF2B5EF4-FFF2-40B4-BE49-F238E27FC236}">
                <a16:creationId xmlns:a16="http://schemas.microsoft.com/office/drawing/2014/main" id="{741B2AB7-45E0-1B18-8767-5CD03CAE619F}"/>
              </a:ext>
            </a:extLst>
          </p:cNvPr>
          <p:cNvSpPr txBox="1"/>
          <p:nvPr/>
        </p:nvSpPr>
        <p:spPr>
          <a:xfrm>
            <a:off x="2274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2</a:t>
            </a:r>
            <a:endParaRPr lang="ko-KR" altLang="en-US" sz="8800">
              <a:solidFill>
                <a:srgbClr val="B00026"/>
              </a:solidFill>
              <a:latin typeface="나눔스퀘어 Bold"/>
              <a:ea typeface="나눔스퀘어 Bold"/>
            </a:endParaRPr>
          </a:p>
        </p:txBody>
      </p:sp>
      <p:sp>
        <p:nvSpPr>
          <p:cNvPr id="40" name="직사각형 39">
            <a:extLst>
              <a:ext uri="{FF2B5EF4-FFF2-40B4-BE49-F238E27FC236}">
                <a16:creationId xmlns:a16="http://schemas.microsoft.com/office/drawing/2014/main" id="{605ECAAC-2639-0D4E-AFBB-0C46F0EAC36D}"/>
              </a:ext>
            </a:extLst>
          </p:cNvPr>
          <p:cNvSpPr/>
          <p:nvPr/>
        </p:nvSpPr>
        <p:spPr>
          <a:xfrm>
            <a:off x="1185653" y="412754"/>
            <a:ext cx="2077900" cy="548039"/>
          </a:xfrm>
          <a:prstGeom prst="rect">
            <a:avLst/>
          </a:prstGeom>
          <a:noFill/>
          <a:scene3d>
            <a:camera prst="obliqueBottomLeft"/>
            <a:lightRig rig="threePt" dir="t"/>
          </a:scene3d>
        </p:spPr>
        <p:txBody>
          <a:bodyPr wrap="none">
            <a:spAutoFit/>
          </a:bodyPr>
          <a:lstStyle/>
          <a:p>
            <a:pPr algn="just">
              <a:lnSpc>
                <a:spcPct val="150000"/>
              </a:lnSpc>
              <a:spcBef>
                <a:spcPts val="0"/>
              </a:spcBef>
              <a:spcAft>
                <a:spcPts val="0"/>
              </a:spcAft>
              <a:defRPr/>
            </a:pPr>
            <a:r>
              <a:rPr lang="EN-US" sz="2000" b="1" i="0" u="none" strike="noStrike"/>
              <a:t>Literature Review</a:t>
            </a:r>
            <a:endParaRPr lang="en-US" altLang="ko-KR" sz="2000" b="1">
              <a:solidFill>
                <a:srgbClr val="3C3B39"/>
              </a:solidFill>
              <a:latin typeface="나눔스퀘어 ExtraBold"/>
              <a:ea typeface="나눔스퀘어 ExtraBold"/>
            </a:endParaRPr>
          </a:p>
        </p:txBody>
      </p:sp>
      <p:sp>
        <p:nvSpPr>
          <p:cNvPr id="5" name="文本框 4">
            <a:extLst>
              <a:ext uri="{FF2B5EF4-FFF2-40B4-BE49-F238E27FC236}">
                <a16:creationId xmlns:a16="http://schemas.microsoft.com/office/drawing/2014/main" id="{5316A777-CD51-5CC9-93DD-8982EFFB9C5A}"/>
              </a:ext>
            </a:extLst>
          </p:cNvPr>
          <p:cNvSpPr txBox="1"/>
          <p:nvPr/>
        </p:nvSpPr>
        <p:spPr>
          <a:xfrm>
            <a:off x="585464" y="1835169"/>
            <a:ext cx="8109359" cy="5050357"/>
          </a:xfrm>
          <a:prstGeom prst="rect">
            <a:avLst/>
          </a:prstGeom>
          <a:noFill/>
          <a:scene3d>
            <a:camera prst="obliqueBottomLeft"/>
            <a:lightRig rig="threePt" dir="t"/>
          </a:scene3d>
        </p:spPr>
        <p:txBody>
          <a:bodyPr wrap="square">
            <a:spAutoFit/>
          </a:bodyPr>
          <a:lstStyle/>
          <a:p>
            <a:pPr marL="285750" indent="-285750" algn="just" fontAlgn="base">
              <a:lnSpc>
                <a:spcPct val="120000"/>
              </a:lnSpc>
              <a:buFont typeface="Wingdings" panose="05000000000000000000" pitchFamily="2" charset="2"/>
              <a:buChar char="Ø"/>
            </a:pPr>
            <a:r>
              <a:rPr lang="en-US" altLang="ko-KR" dirty="0"/>
              <a:t>The M&amp;M theory (Modigliani and Miller, 1958) begins with the premise that capital structure does not affect firm value. </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Their revised theory (1963), however, incorporates tax benefits, suggesting that debt usage can positively impact firm value. </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This revised theory evolved into the trade-off theory (TOT), which balances bankruptcy costs and tax-saving benefits to identify an optimal capital structure aimed at maximizing firm value.</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 Furthermore, bankruptcy cost theory and agency cost theory have been pivotal in advancing the understanding of optimal capital structure decisions, becoming central to financial management research.</a:t>
            </a:r>
            <a:r>
              <a:rPr lang="en-US" altLang="ko-KR" sz="1600" kern="0" spc="20" dirty="0">
                <a:solidFill>
                  <a:srgbClr val="000000"/>
                </a:solidFill>
                <a:latin typeface="한양신명조"/>
              </a:rPr>
              <a:t>  </a:t>
            </a: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p:txBody>
      </p:sp>
    </p:spTree>
    <p:extLst>
      <p:ext uri="{BB962C8B-B14F-4D97-AF65-F5344CB8AC3E}">
        <p14:creationId xmlns:p14="http://schemas.microsoft.com/office/powerpoint/2010/main" val="1108765312"/>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7D613-492F-E95B-D5F2-93ED69E0EE11}"/>
            </a:ext>
          </a:extLst>
        </p:cNvPr>
        <p:cNvGrpSpPr/>
        <p:nvPr/>
      </p:nvGrpSpPr>
      <p:grpSpPr>
        <a:xfrm>
          <a:off x="0" y="0"/>
          <a:ext cx="0" cy="0"/>
          <a:chOff x="0" y="0"/>
          <a:chExt cx="0" cy="0"/>
        </a:xfrm>
      </p:grpSpPr>
      <p:sp>
        <p:nvSpPr>
          <p:cNvPr id="173" name="슬라이드 번호 개체 틀 8">
            <a:extLst>
              <a:ext uri="{FF2B5EF4-FFF2-40B4-BE49-F238E27FC236}">
                <a16:creationId xmlns:a16="http://schemas.microsoft.com/office/drawing/2014/main" id="{7BB27FD0-B3F5-F18C-6769-4DDA6D2D2D78}"/>
              </a:ext>
            </a:extLst>
          </p:cNvPr>
          <p:cNvSpPr>
            <a:spLocks noGrp="1"/>
          </p:cNvSpPr>
          <p:nvPr>
            <p:ph type="sldNum" sz="quarter" idx="12"/>
          </p:nvPr>
        </p:nvSpPr>
        <p:spPr>
          <a:xfrm>
            <a:off x="3543300" y="6492875"/>
            <a:ext cx="2057400" cy="365125"/>
          </a:xfrm>
        </p:spPr>
        <p:txBody>
          <a:bodyPr/>
          <a:lstStyle/>
          <a:p>
            <a:pPr lvl="0">
              <a:defRPr/>
            </a:pPr>
            <a:fld id="{4ADD5A9D-D08D-461C-9A50-E2568218B5D5}" type="slidenum">
              <a:rPr lang="en-US" altLang="en-US"/>
              <a:pPr lvl="0">
                <a:defRPr/>
              </a:pPr>
              <a:t>5</a:t>
            </a:fld>
            <a:endParaRPr lang="en-US" altLang="en-US"/>
          </a:p>
        </p:txBody>
      </p:sp>
      <p:sp>
        <p:nvSpPr>
          <p:cNvPr id="177" name="직사각형 176">
            <a:extLst>
              <a:ext uri="{FF2B5EF4-FFF2-40B4-BE49-F238E27FC236}">
                <a16:creationId xmlns:a16="http://schemas.microsoft.com/office/drawing/2014/main" id="{FEDE8F95-C86F-7B69-644C-49B2F7DC49F7}"/>
              </a:ext>
            </a:extLst>
          </p:cNvPr>
          <p:cNvSpPr/>
          <p:nvPr/>
        </p:nvSpPr>
        <p:spPr>
          <a:xfrm>
            <a:off x="5267378" y="4038583"/>
            <a:ext cx="1631344" cy="338554"/>
          </a:xfrm>
          <a:prstGeom prst="rect">
            <a:avLst/>
          </a:prstGeom>
        </p:spPr>
        <p:txBody>
          <a:bodyPr wrap="none">
            <a:spAutoFit/>
          </a:bodyPr>
          <a:lstStyle/>
          <a:p>
            <a:pPr algn="ctr">
              <a:defRPr/>
            </a:pPr>
            <a:r>
              <a:rPr lang="en-US" altLang="ko-KR" sz="1600">
                <a:solidFill>
                  <a:schemeClr val="bg1"/>
                </a:solidFill>
                <a:latin typeface="나눔스퀘어 Bold"/>
                <a:ea typeface="나눔스퀘어 Bold"/>
              </a:rPr>
              <a:t>Characteristics</a:t>
            </a:r>
            <a:endParaRPr lang="ko-KR" altLang="en-US" sz="1200">
              <a:solidFill>
                <a:schemeClr val="bg1"/>
              </a:solidFill>
              <a:latin typeface="나눔스퀘어 Bold"/>
              <a:ea typeface="나눔스퀘어 Bold"/>
            </a:endParaRPr>
          </a:p>
        </p:txBody>
      </p:sp>
      <p:sp>
        <p:nvSpPr>
          <p:cNvPr id="39" name="TextBox 38">
            <a:extLst>
              <a:ext uri="{FF2B5EF4-FFF2-40B4-BE49-F238E27FC236}">
                <a16:creationId xmlns:a16="http://schemas.microsoft.com/office/drawing/2014/main" id="{741B2AB7-45E0-1B18-8767-5CD03CAE619F}"/>
              </a:ext>
            </a:extLst>
          </p:cNvPr>
          <p:cNvSpPr txBox="1"/>
          <p:nvPr/>
        </p:nvSpPr>
        <p:spPr>
          <a:xfrm>
            <a:off x="2274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2</a:t>
            </a:r>
            <a:endParaRPr lang="ko-KR" altLang="en-US" sz="8800">
              <a:solidFill>
                <a:srgbClr val="B00026"/>
              </a:solidFill>
              <a:latin typeface="나눔스퀘어 Bold"/>
              <a:ea typeface="나눔스퀘어 Bold"/>
            </a:endParaRPr>
          </a:p>
        </p:txBody>
      </p:sp>
      <p:sp>
        <p:nvSpPr>
          <p:cNvPr id="40" name="직사각형 39">
            <a:extLst>
              <a:ext uri="{FF2B5EF4-FFF2-40B4-BE49-F238E27FC236}">
                <a16:creationId xmlns:a16="http://schemas.microsoft.com/office/drawing/2014/main" id="{605ECAAC-2639-0D4E-AFBB-0C46F0EAC36D}"/>
              </a:ext>
            </a:extLst>
          </p:cNvPr>
          <p:cNvSpPr/>
          <p:nvPr/>
        </p:nvSpPr>
        <p:spPr>
          <a:xfrm>
            <a:off x="1185653" y="412754"/>
            <a:ext cx="2077900" cy="548039"/>
          </a:xfrm>
          <a:prstGeom prst="rect">
            <a:avLst/>
          </a:prstGeom>
          <a:noFill/>
          <a:scene3d>
            <a:camera prst="obliqueBottomLeft"/>
            <a:lightRig rig="threePt" dir="t"/>
          </a:scene3d>
        </p:spPr>
        <p:txBody>
          <a:bodyPr wrap="none">
            <a:spAutoFit/>
          </a:bodyPr>
          <a:lstStyle/>
          <a:p>
            <a:pPr algn="just">
              <a:lnSpc>
                <a:spcPct val="150000"/>
              </a:lnSpc>
              <a:spcBef>
                <a:spcPts val="0"/>
              </a:spcBef>
              <a:spcAft>
                <a:spcPts val="0"/>
              </a:spcAft>
              <a:defRPr/>
            </a:pPr>
            <a:r>
              <a:rPr lang="EN-US" sz="2000" b="1" i="0" u="none" strike="noStrike"/>
              <a:t>Literature Review</a:t>
            </a:r>
            <a:endParaRPr lang="en-US" altLang="ko-KR" sz="2000" b="1">
              <a:solidFill>
                <a:srgbClr val="3C3B39"/>
              </a:solidFill>
              <a:latin typeface="나눔스퀘어 ExtraBold"/>
              <a:ea typeface="나눔스퀘어 ExtraBold"/>
            </a:endParaRPr>
          </a:p>
        </p:txBody>
      </p:sp>
      <p:sp>
        <p:nvSpPr>
          <p:cNvPr id="5" name="文本框 4">
            <a:extLst>
              <a:ext uri="{FF2B5EF4-FFF2-40B4-BE49-F238E27FC236}">
                <a16:creationId xmlns:a16="http://schemas.microsoft.com/office/drawing/2014/main" id="{5316A777-CD51-5CC9-93DD-8982EFFB9C5A}"/>
              </a:ext>
            </a:extLst>
          </p:cNvPr>
          <p:cNvSpPr txBox="1"/>
          <p:nvPr/>
        </p:nvSpPr>
        <p:spPr>
          <a:xfrm>
            <a:off x="585464" y="1835169"/>
            <a:ext cx="8109359" cy="5050357"/>
          </a:xfrm>
          <a:prstGeom prst="rect">
            <a:avLst/>
          </a:prstGeom>
          <a:noFill/>
          <a:scene3d>
            <a:camera prst="obliqueBottomLeft"/>
            <a:lightRig rig="threePt" dir="t"/>
          </a:scene3d>
        </p:spPr>
        <p:txBody>
          <a:bodyPr wrap="square">
            <a:spAutoFit/>
          </a:bodyPr>
          <a:lstStyle/>
          <a:p>
            <a:pPr marL="285750" indent="-285750" algn="just" fontAlgn="base">
              <a:lnSpc>
                <a:spcPct val="120000"/>
              </a:lnSpc>
              <a:buFont typeface="Wingdings" panose="05000000000000000000" pitchFamily="2" charset="2"/>
              <a:buChar char="Ø"/>
            </a:pPr>
            <a:r>
              <a:rPr lang="en-US" altLang="ko-KR" dirty="0"/>
              <a:t>The M&amp;M theory (Modigliani and Miller, 1958) begins with the premise that capital structure does not affect firm value. </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Their revised theory (1963), however, incorporates tax benefits, suggesting that debt usage can positively impact firm value. </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This revised theory evolved into the trade-off theory (TOT), which balances bankruptcy costs and tax-saving benefits to identify an optimal capital structure aimed at maximizing firm value.</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 Furthermore, bankruptcy cost theory and agency cost theory have been pivotal in advancing the understanding of optimal capital structure decisions, becoming central to financial management research.</a:t>
            </a:r>
            <a:r>
              <a:rPr lang="en-US" altLang="ko-KR" sz="1600" kern="0" spc="20" dirty="0">
                <a:solidFill>
                  <a:srgbClr val="000000"/>
                </a:solidFill>
                <a:latin typeface="한양신명조"/>
              </a:rPr>
              <a:t>  </a:t>
            </a: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p:txBody>
      </p:sp>
    </p:spTree>
    <p:extLst>
      <p:ext uri="{BB962C8B-B14F-4D97-AF65-F5344CB8AC3E}">
        <p14:creationId xmlns:p14="http://schemas.microsoft.com/office/powerpoint/2010/main" val="1443780658"/>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7D613-492F-E95B-D5F2-93ED69E0EE11}"/>
            </a:ext>
          </a:extLst>
        </p:cNvPr>
        <p:cNvGrpSpPr/>
        <p:nvPr/>
      </p:nvGrpSpPr>
      <p:grpSpPr>
        <a:xfrm>
          <a:off x="0" y="0"/>
          <a:ext cx="0" cy="0"/>
          <a:chOff x="0" y="0"/>
          <a:chExt cx="0" cy="0"/>
        </a:xfrm>
      </p:grpSpPr>
      <p:sp>
        <p:nvSpPr>
          <p:cNvPr id="173" name="슬라이드 번호 개체 틀 8">
            <a:extLst>
              <a:ext uri="{FF2B5EF4-FFF2-40B4-BE49-F238E27FC236}">
                <a16:creationId xmlns:a16="http://schemas.microsoft.com/office/drawing/2014/main" id="{7BB27FD0-B3F5-F18C-6769-4DDA6D2D2D78}"/>
              </a:ext>
            </a:extLst>
          </p:cNvPr>
          <p:cNvSpPr>
            <a:spLocks noGrp="1"/>
          </p:cNvSpPr>
          <p:nvPr>
            <p:ph type="sldNum" sz="quarter" idx="12"/>
          </p:nvPr>
        </p:nvSpPr>
        <p:spPr>
          <a:xfrm>
            <a:off x="3543300" y="6492875"/>
            <a:ext cx="2057400" cy="365125"/>
          </a:xfrm>
        </p:spPr>
        <p:txBody>
          <a:bodyPr/>
          <a:lstStyle/>
          <a:p>
            <a:pPr lvl="0">
              <a:defRPr/>
            </a:pPr>
            <a:fld id="{4ADD5A9D-D08D-461C-9A50-E2568218B5D5}" type="slidenum">
              <a:rPr lang="en-US" altLang="en-US"/>
              <a:pPr lvl="0">
                <a:defRPr/>
              </a:pPr>
              <a:t>6</a:t>
            </a:fld>
            <a:endParaRPr lang="en-US" altLang="en-US"/>
          </a:p>
        </p:txBody>
      </p:sp>
      <p:sp>
        <p:nvSpPr>
          <p:cNvPr id="177" name="직사각형 176">
            <a:extLst>
              <a:ext uri="{FF2B5EF4-FFF2-40B4-BE49-F238E27FC236}">
                <a16:creationId xmlns:a16="http://schemas.microsoft.com/office/drawing/2014/main" id="{FEDE8F95-C86F-7B69-644C-49B2F7DC49F7}"/>
              </a:ext>
            </a:extLst>
          </p:cNvPr>
          <p:cNvSpPr/>
          <p:nvPr/>
        </p:nvSpPr>
        <p:spPr>
          <a:xfrm>
            <a:off x="5267378" y="4038583"/>
            <a:ext cx="1631344" cy="338554"/>
          </a:xfrm>
          <a:prstGeom prst="rect">
            <a:avLst/>
          </a:prstGeom>
        </p:spPr>
        <p:txBody>
          <a:bodyPr wrap="none">
            <a:spAutoFit/>
          </a:bodyPr>
          <a:lstStyle/>
          <a:p>
            <a:pPr algn="ctr">
              <a:defRPr/>
            </a:pPr>
            <a:r>
              <a:rPr lang="en-US" altLang="ko-KR" sz="1600">
                <a:solidFill>
                  <a:schemeClr val="bg1"/>
                </a:solidFill>
                <a:latin typeface="나눔스퀘어 Bold"/>
                <a:ea typeface="나눔스퀘어 Bold"/>
              </a:rPr>
              <a:t>Characteristics</a:t>
            </a:r>
            <a:endParaRPr lang="ko-KR" altLang="en-US" sz="1200">
              <a:solidFill>
                <a:schemeClr val="bg1"/>
              </a:solidFill>
              <a:latin typeface="나눔스퀘어 Bold"/>
              <a:ea typeface="나눔스퀘어 Bold"/>
            </a:endParaRPr>
          </a:p>
        </p:txBody>
      </p:sp>
      <p:sp>
        <p:nvSpPr>
          <p:cNvPr id="39" name="TextBox 38">
            <a:extLst>
              <a:ext uri="{FF2B5EF4-FFF2-40B4-BE49-F238E27FC236}">
                <a16:creationId xmlns:a16="http://schemas.microsoft.com/office/drawing/2014/main" id="{741B2AB7-45E0-1B18-8767-5CD03CAE619F}"/>
              </a:ext>
            </a:extLst>
          </p:cNvPr>
          <p:cNvSpPr txBox="1"/>
          <p:nvPr/>
        </p:nvSpPr>
        <p:spPr>
          <a:xfrm>
            <a:off x="2274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2</a:t>
            </a:r>
            <a:endParaRPr lang="ko-KR" altLang="en-US" sz="8800">
              <a:solidFill>
                <a:srgbClr val="B00026"/>
              </a:solidFill>
              <a:latin typeface="나눔스퀘어 Bold"/>
              <a:ea typeface="나눔스퀘어 Bold"/>
            </a:endParaRPr>
          </a:p>
        </p:txBody>
      </p:sp>
      <p:sp>
        <p:nvSpPr>
          <p:cNvPr id="40" name="직사각형 39">
            <a:extLst>
              <a:ext uri="{FF2B5EF4-FFF2-40B4-BE49-F238E27FC236}">
                <a16:creationId xmlns:a16="http://schemas.microsoft.com/office/drawing/2014/main" id="{605ECAAC-2639-0D4E-AFBB-0C46F0EAC36D}"/>
              </a:ext>
            </a:extLst>
          </p:cNvPr>
          <p:cNvSpPr/>
          <p:nvPr/>
        </p:nvSpPr>
        <p:spPr>
          <a:xfrm>
            <a:off x="1185653" y="412754"/>
            <a:ext cx="2077900" cy="548039"/>
          </a:xfrm>
          <a:prstGeom prst="rect">
            <a:avLst/>
          </a:prstGeom>
          <a:noFill/>
          <a:scene3d>
            <a:camera prst="obliqueBottomLeft"/>
            <a:lightRig rig="threePt" dir="t"/>
          </a:scene3d>
        </p:spPr>
        <p:txBody>
          <a:bodyPr wrap="none">
            <a:spAutoFit/>
          </a:bodyPr>
          <a:lstStyle/>
          <a:p>
            <a:pPr algn="just">
              <a:lnSpc>
                <a:spcPct val="150000"/>
              </a:lnSpc>
              <a:spcBef>
                <a:spcPts val="0"/>
              </a:spcBef>
              <a:spcAft>
                <a:spcPts val="0"/>
              </a:spcAft>
              <a:defRPr/>
            </a:pPr>
            <a:r>
              <a:rPr lang="EN-US" sz="2000" b="1" i="0" u="none" strike="noStrike"/>
              <a:t>Literature Review</a:t>
            </a:r>
            <a:endParaRPr lang="en-US" altLang="ko-KR" sz="2000" b="1">
              <a:solidFill>
                <a:srgbClr val="3C3B39"/>
              </a:solidFill>
              <a:latin typeface="나눔스퀘어 ExtraBold"/>
              <a:ea typeface="나눔스퀘어 ExtraBold"/>
            </a:endParaRPr>
          </a:p>
        </p:txBody>
      </p:sp>
      <p:sp>
        <p:nvSpPr>
          <p:cNvPr id="5" name="文本框 4">
            <a:extLst>
              <a:ext uri="{FF2B5EF4-FFF2-40B4-BE49-F238E27FC236}">
                <a16:creationId xmlns:a16="http://schemas.microsoft.com/office/drawing/2014/main" id="{5316A777-CD51-5CC9-93DD-8982EFFB9C5A}"/>
              </a:ext>
            </a:extLst>
          </p:cNvPr>
          <p:cNvSpPr txBox="1"/>
          <p:nvPr/>
        </p:nvSpPr>
        <p:spPr>
          <a:xfrm>
            <a:off x="585464" y="1835169"/>
            <a:ext cx="8109359" cy="5628977"/>
          </a:xfrm>
          <a:prstGeom prst="rect">
            <a:avLst/>
          </a:prstGeom>
          <a:noFill/>
          <a:scene3d>
            <a:camera prst="obliqueBottomLeft"/>
            <a:lightRig rig="threePt" dir="t"/>
          </a:scene3d>
        </p:spPr>
        <p:txBody>
          <a:bodyPr wrap="square">
            <a:spAutoFit/>
          </a:bodyPr>
          <a:lstStyle/>
          <a:p>
            <a:pPr marL="285750" indent="-285750" algn="just" fontAlgn="base">
              <a:lnSpc>
                <a:spcPct val="120000"/>
              </a:lnSpc>
              <a:buFont typeface="Wingdings" panose="05000000000000000000" pitchFamily="2" charset="2"/>
              <a:buChar char="Ø"/>
            </a:pPr>
            <a:r>
              <a:rPr lang="en-US" altLang="ko-KR" dirty="0"/>
              <a:t>Market reactions to corporate financing decisions are also far from straightforward. For example, while investors and shareholders often favor the accumulation of retained earnings, concerns about heightened bankruptcy risks and inefficient capital allocation can create conflicting perspectives. </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Consequently, market responses based on pecking order theory or signaling theory can be either positive or negative (Myers, 1984; Li and Islam, 2019).</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When synthesizing prior studies on financial structure and cost of capital, it becomes evident that no single theory comprehensively explains their relationships. Instead, various financial theories highlight the endogenous interactions between multiple financial variables.</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Optimal capital structure exists where the firm value  is maximized and the cost of capital is minimized. The D/E ratio will have a U-shaped effect on the cost of capital.</a:t>
            </a:r>
            <a:endParaRPr lang="ko-KR" altLang="ko-KR" dirty="0"/>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p:txBody>
      </p:sp>
    </p:spTree>
    <p:extLst>
      <p:ext uri="{BB962C8B-B14F-4D97-AF65-F5344CB8AC3E}">
        <p14:creationId xmlns:p14="http://schemas.microsoft.com/office/powerpoint/2010/main" val="3431725718"/>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7D613-492F-E95B-D5F2-93ED69E0EE11}"/>
            </a:ext>
          </a:extLst>
        </p:cNvPr>
        <p:cNvGrpSpPr/>
        <p:nvPr/>
      </p:nvGrpSpPr>
      <p:grpSpPr>
        <a:xfrm>
          <a:off x="0" y="0"/>
          <a:ext cx="0" cy="0"/>
          <a:chOff x="0" y="0"/>
          <a:chExt cx="0" cy="0"/>
        </a:xfrm>
      </p:grpSpPr>
      <p:sp>
        <p:nvSpPr>
          <p:cNvPr id="173" name="슬라이드 번호 개체 틀 8">
            <a:extLst>
              <a:ext uri="{FF2B5EF4-FFF2-40B4-BE49-F238E27FC236}">
                <a16:creationId xmlns:a16="http://schemas.microsoft.com/office/drawing/2014/main" id="{7BB27FD0-B3F5-F18C-6769-4DDA6D2D2D78}"/>
              </a:ext>
            </a:extLst>
          </p:cNvPr>
          <p:cNvSpPr>
            <a:spLocks noGrp="1"/>
          </p:cNvSpPr>
          <p:nvPr>
            <p:ph type="sldNum" sz="quarter" idx="12"/>
          </p:nvPr>
        </p:nvSpPr>
        <p:spPr>
          <a:xfrm>
            <a:off x="3543300" y="6492875"/>
            <a:ext cx="2057400" cy="365125"/>
          </a:xfrm>
        </p:spPr>
        <p:txBody>
          <a:bodyPr/>
          <a:lstStyle/>
          <a:p>
            <a:pPr lvl="0">
              <a:defRPr/>
            </a:pPr>
            <a:fld id="{4ADD5A9D-D08D-461C-9A50-E2568218B5D5}" type="slidenum">
              <a:rPr lang="en-US" altLang="en-US"/>
              <a:pPr lvl="0">
                <a:defRPr/>
              </a:pPr>
              <a:t>7</a:t>
            </a:fld>
            <a:endParaRPr lang="en-US" altLang="en-US"/>
          </a:p>
        </p:txBody>
      </p:sp>
      <p:sp>
        <p:nvSpPr>
          <p:cNvPr id="177" name="직사각형 176">
            <a:extLst>
              <a:ext uri="{FF2B5EF4-FFF2-40B4-BE49-F238E27FC236}">
                <a16:creationId xmlns:a16="http://schemas.microsoft.com/office/drawing/2014/main" id="{FEDE8F95-C86F-7B69-644C-49B2F7DC49F7}"/>
              </a:ext>
            </a:extLst>
          </p:cNvPr>
          <p:cNvSpPr/>
          <p:nvPr/>
        </p:nvSpPr>
        <p:spPr>
          <a:xfrm>
            <a:off x="5267378" y="4038583"/>
            <a:ext cx="1631344" cy="338554"/>
          </a:xfrm>
          <a:prstGeom prst="rect">
            <a:avLst/>
          </a:prstGeom>
        </p:spPr>
        <p:txBody>
          <a:bodyPr wrap="none">
            <a:spAutoFit/>
          </a:bodyPr>
          <a:lstStyle/>
          <a:p>
            <a:pPr algn="ctr">
              <a:defRPr/>
            </a:pPr>
            <a:r>
              <a:rPr lang="en-US" altLang="ko-KR" sz="1600">
                <a:solidFill>
                  <a:schemeClr val="bg1"/>
                </a:solidFill>
                <a:latin typeface="나눔스퀘어 Bold"/>
                <a:ea typeface="나눔스퀘어 Bold"/>
              </a:rPr>
              <a:t>Characteristics</a:t>
            </a:r>
            <a:endParaRPr lang="ko-KR" altLang="en-US" sz="1200">
              <a:solidFill>
                <a:schemeClr val="bg1"/>
              </a:solidFill>
              <a:latin typeface="나눔스퀘어 Bold"/>
              <a:ea typeface="나눔스퀘어 Bold"/>
            </a:endParaRPr>
          </a:p>
        </p:txBody>
      </p:sp>
      <p:sp>
        <p:nvSpPr>
          <p:cNvPr id="39" name="TextBox 38">
            <a:extLst>
              <a:ext uri="{FF2B5EF4-FFF2-40B4-BE49-F238E27FC236}">
                <a16:creationId xmlns:a16="http://schemas.microsoft.com/office/drawing/2014/main" id="{741B2AB7-45E0-1B18-8767-5CD03CAE619F}"/>
              </a:ext>
            </a:extLst>
          </p:cNvPr>
          <p:cNvSpPr txBox="1"/>
          <p:nvPr/>
        </p:nvSpPr>
        <p:spPr>
          <a:xfrm>
            <a:off x="2274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2</a:t>
            </a:r>
            <a:endParaRPr lang="ko-KR" altLang="en-US" sz="8800">
              <a:solidFill>
                <a:srgbClr val="B00026"/>
              </a:solidFill>
              <a:latin typeface="나눔스퀘어 Bold"/>
              <a:ea typeface="나눔스퀘어 Bold"/>
            </a:endParaRPr>
          </a:p>
        </p:txBody>
      </p:sp>
      <p:sp>
        <p:nvSpPr>
          <p:cNvPr id="40" name="직사각형 39">
            <a:extLst>
              <a:ext uri="{FF2B5EF4-FFF2-40B4-BE49-F238E27FC236}">
                <a16:creationId xmlns:a16="http://schemas.microsoft.com/office/drawing/2014/main" id="{605ECAAC-2639-0D4E-AFBB-0C46F0EAC36D}"/>
              </a:ext>
            </a:extLst>
          </p:cNvPr>
          <p:cNvSpPr/>
          <p:nvPr/>
        </p:nvSpPr>
        <p:spPr>
          <a:xfrm>
            <a:off x="1099789" y="403961"/>
            <a:ext cx="4763612" cy="508857"/>
          </a:xfrm>
          <a:prstGeom prst="rect">
            <a:avLst/>
          </a:prstGeom>
          <a:noFill/>
          <a:scene3d>
            <a:camera prst="obliqueBottomLeft"/>
            <a:lightRig rig="threePt" dir="t"/>
          </a:scene3d>
        </p:spPr>
        <p:txBody>
          <a:bodyPr wrap="none">
            <a:spAutoFit/>
          </a:bodyPr>
          <a:lstStyle/>
          <a:p>
            <a:pPr algn="just">
              <a:lnSpc>
                <a:spcPct val="150000"/>
              </a:lnSpc>
              <a:spcBef>
                <a:spcPts val="0"/>
              </a:spcBef>
              <a:spcAft>
                <a:spcPts val="0"/>
              </a:spcAft>
              <a:defRPr/>
            </a:pPr>
            <a:r>
              <a:rPr lang="EN-US" sz="2000" b="1" i="0" u="none" strike="noStrike" dirty="0"/>
              <a:t>Literature Review</a:t>
            </a:r>
            <a:r>
              <a:rPr lang="en-US" sz="2000" b="1" i="0" u="none" strike="noStrike" dirty="0"/>
              <a:t>: Questions and Solutions</a:t>
            </a:r>
            <a:endParaRPr lang="en-US" altLang="ko-KR" sz="2000" b="1" dirty="0">
              <a:solidFill>
                <a:srgbClr val="3C3B39"/>
              </a:solidFill>
              <a:latin typeface="나눔스퀘어 ExtraBold"/>
              <a:ea typeface="나눔스퀘어 ExtraBold"/>
            </a:endParaRPr>
          </a:p>
        </p:txBody>
      </p:sp>
      <p:sp>
        <p:nvSpPr>
          <p:cNvPr id="5" name="文本框 4">
            <a:extLst>
              <a:ext uri="{FF2B5EF4-FFF2-40B4-BE49-F238E27FC236}">
                <a16:creationId xmlns:a16="http://schemas.microsoft.com/office/drawing/2014/main" id="{5316A777-CD51-5CC9-93DD-8982EFFB9C5A}"/>
              </a:ext>
            </a:extLst>
          </p:cNvPr>
          <p:cNvSpPr txBox="1"/>
          <p:nvPr/>
        </p:nvSpPr>
        <p:spPr>
          <a:xfrm>
            <a:off x="647506" y="1465892"/>
            <a:ext cx="8109359" cy="6462025"/>
          </a:xfrm>
          <a:prstGeom prst="rect">
            <a:avLst/>
          </a:prstGeom>
          <a:noFill/>
          <a:scene3d>
            <a:camera prst="obliqueBottomLeft"/>
            <a:lightRig rig="threePt" dir="t"/>
          </a:scene3d>
        </p:spPr>
        <p:txBody>
          <a:bodyPr wrap="square">
            <a:spAutoFit/>
          </a:bodyPr>
          <a:lstStyle/>
          <a:p>
            <a:pPr marL="285750" indent="-285750" algn="just" fontAlgn="base">
              <a:lnSpc>
                <a:spcPct val="120000"/>
              </a:lnSpc>
              <a:buFont typeface="Wingdings" panose="05000000000000000000" pitchFamily="2" charset="2"/>
              <a:buChar char="Ø"/>
            </a:pPr>
            <a:r>
              <a:rPr lang="en-US" altLang="ko-KR" dirty="0">
                <a:solidFill>
                  <a:srgbClr val="0070C0"/>
                </a:solidFill>
              </a:rPr>
              <a:t>The U-shaped relationship exists when? </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Why don’t see the relationship in reality? When we do? When we don’t?</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dirty="0"/>
              <a:t>Harris and </a:t>
            </a:r>
            <a:r>
              <a:rPr lang="en-US" altLang="ko-KR" dirty="0" err="1"/>
              <a:t>Raviv</a:t>
            </a:r>
            <a:r>
              <a:rPr lang="en-US" altLang="ko-KR" dirty="0"/>
              <a:t> (1991) highlight the close relationship between financial ratios, cash flow, and capital structure, asserting that these factors act as endogenous elements of a firm’s long-term financial strategy.</a:t>
            </a:r>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endParaRPr lang="en-US" altLang="ko-KR" dirty="0"/>
          </a:p>
          <a:p>
            <a:pPr marL="285750" indent="-285750" algn="just" fontAlgn="base">
              <a:lnSpc>
                <a:spcPct val="120000"/>
              </a:lnSpc>
              <a:buFont typeface="Wingdings" panose="05000000000000000000" pitchFamily="2" charset="2"/>
              <a:buChar char="Ø"/>
            </a:pPr>
            <a:r>
              <a:rPr lang="en-US" altLang="ko-KR" sz="1800" dirty="0">
                <a:solidFill>
                  <a:srgbClr val="0070C0"/>
                </a:solidFill>
              </a:rPr>
              <a:t> Endogenous factor’s effects in capital financing</a:t>
            </a:r>
          </a:p>
          <a:p>
            <a:pPr algn="just" fontAlgn="base">
              <a:lnSpc>
                <a:spcPct val="120000"/>
              </a:lnSpc>
            </a:pPr>
            <a:r>
              <a:rPr lang="en-US" altLang="ko-KR" sz="1800" kern="0" spc="20" dirty="0">
                <a:solidFill>
                  <a:srgbClr val="0070C0"/>
                </a:solidFill>
                <a:latin typeface="한양신명조"/>
              </a:rPr>
              <a:t>       - Whose decisions: the firm, the bank or the market?</a:t>
            </a:r>
          </a:p>
          <a:p>
            <a:pPr algn="just" fontAlgn="base">
              <a:lnSpc>
                <a:spcPct val="120000"/>
              </a:lnSpc>
            </a:pPr>
            <a:r>
              <a:rPr lang="en-US" altLang="ko-KR" sz="1800" kern="0" spc="20" dirty="0">
                <a:solidFill>
                  <a:srgbClr val="0070C0"/>
                </a:solidFill>
                <a:latin typeface="한양신명조"/>
              </a:rPr>
              <a:t>       - We need a new theory to synthesize the prior studies to solve the puzzle.</a:t>
            </a:r>
          </a:p>
          <a:p>
            <a:pPr algn="just" fontAlgn="base">
              <a:lnSpc>
                <a:spcPct val="120000"/>
              </a:lnSpc>
            </a:pPr>
            <a:endParaRPr lang="en-US" altLang="ko-KR" sz="1800" dirty="0"/>
          </a:p>
          <a:p>
            <a:pPr marL="285750" indent="-285750" algn="just" fontAlgn="base">
              <a:lnSpc>
                <a:spcPct val="120000"/>
              </a:lnSpc>
              <a:buFont typeface="Wingdings" panose="05000000000000000000" pitchFamily="2" charset="2"/>
              <a:buChar char="Ø"/>
            </a:pPr>
            <a:r>
              <a:rPr lang="en-US" altLang="ko-KR" sz="1800" dirty="0"/>
              <a:t>We need a new theory!</a:t>
            </a:r>
          </a:p>
          <a:p>
            <a:pPr algn="just" fontAlgn="base">
              <a:lnSpc>
                <a:spcPct val="120000"/>
              </a:lnSpc>
            </a:pPr>
            <a:endParaRPr lang="en-US" altLang="ko-KR" sz="1800" kern="0" spc="20" dirty="0">
              <a:solidFill>
                <a:srgbClr val="0070C0"/>
              </a:solidFill>
              <a:latin typeface="한양신명조"/>
            </a:endParaRPr>
          </a:p>
          <a:p>
            <a:pPr marR="0" algn="just" fontAlgn="base" latinLnBrk="1">
              <a:lnSpc>
                <a:spcPct val="120000"/>
              </a:lnSpc>
            </a:pPr>
            <a:endParaRPr lang="en-US" altLang="ko-KR" sz="1600" kern="0" spc="20" dirty="0">
              <a:solidFill>
                <a:srgbClr val="000000"/>
              </a:solidFill>
              <a:latin typeface="한양신명조"/>
            </a:endParaRPr>
          </a:p>
          <a:p>
            <a:pPr marR="0" algn="just" fontAlgn="base" latinLnBrk="1">
              <a:lnSpc>
                <a:spcPct val="120000"/>
              </a:lnSpc>
            </a:pPr>
            <a:endParaRPr lang="en-US" altLang="ko-KR" sz="1600" kern="0" spc="20" dirty="0">
              <a:solidFill>
                <a:srgbClr val="000000"/>
              </a:solidFill>
              <a:latin typeface="한양신명조"/>
            </a:endParaRPr>
          </a:p>
          <a:p>
            <a:pPr marR="0" algn="just" fontAlgn="base" latinLnBrk="1">
              <a:lnSpc>
                <a:spcPct val="120000"/>
              </a:lnSpc>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a:p>
            <a:pPr marL="285750" marR="0" indent="-285750" algn="just" fontAlgn="base" latinLnBrk="1">
              <a:lnSpc>
                <a:spcPct val="120000"/>
              </a:lnSpc>
              <a:buFont typeface="Wingdings" panose="05000000000000000000" pitchFamily="2" charset="2"/>
              <a:buChar char="Ø"/>
            </a:pPr>
            <a:endParaRPr lang="en-US" altLang="ko-KR" sz="1600" kern="0" spc="20" dirty="0">
              <a:solidFill>
                <a:srgbClr val="000000"/>
              </a:solidFill>
              <a:latin typeface="한양신명조"/>
            </a:endParaRPr>
          </a:p>
        </p:txBody>
      </p:sp>
    </p:spTree>
    <p:extLst>
      <p:ext uri="{BB962C8B-B14F-4D97-AF65-F5344CB8AC3E}">
        <p14:creationId xmlns:p14="http://schemas.microsoft.com/office/powerpoint/2010/main" val="4160032973"/>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p:txBody>
          <a:bodyPr/>
          <a:lstStyle/>
          <a:p>
            <a:pPr lvl="0">
              <a:defRPr/>
            </a:pPr>
            <a:fld id="{4ADD5A9D-D08D-461C-9A50-E2568218B5D5}" type="slidenum">
              <a:rPr lang="en-US" altLang="en-US"/>
              <a:pPr lvl="0">
                <a:defRPr/>
              </a:pPr>
              <a:t>8</a:t>
            </a:fld>
            <a:endParaRPr lang="en-US" altLang="en-US"/>
          </a:p>
        </p:txBody>
      </p:sp>
      <p:sp>
        <p:nvSpPr>
          <p:cNvPr id="51" name="TextBox 50"/>
          <p:cNvSpPr txBox="1"/>
          <p:nvPr/>
        </p:nvSpPr>
        <p:spPr>
          <a:xfrm>
            <a:off x="2147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3</a:t>
            </a:r>
            <a:endParaRPr lang="ko-KR" altLang="en-US" sz="8800">
              <a:solidFill>
                <a:srgbClr val="B00026"/>
              </a:solidFill>
              <a:latin typeface="나눔스퀘어 Bold"/>
              <a:ea typeface="나눔스퀘어 Bold"/>
            </a:endParaRPr>
          </a:p>
        </p:txBody>
      </p:sp>
      <p:sp>
        <p:nvSpPr>
          <p:cNvPr id="55" name="TextBox 54"/>
          <p:cNvSpPr txBox="1"/>
          <p:nvPr/>
        </p:nvSpPr>
        <p:spPr>
          <a:xfrm>
            <a:off x="443538" y="1220821"/>
            <a:ext cx="7833590" cy="1291379"/>
          </a:xfrm>
          <a:prstGeom prst="rect">
            <a:avLst/>
          </a:prstGeom>
          <a:noFill/>
          <a:scene3d>
            <a:camera prst="obliqueBottomLeft"/>
            <a:lightRig rig="threePt" dir="t"/>
          </a:scene3d>
        </p:spPr>
        <p:txBody>
          <a:bodyPr wrap="square">
            <a:spAutoFit/>
          </a:bodyPr>
          <a:lstStyle/>
          <a:p>
            <a:pPr marL="342900" indent="-342900" algn="just" fontAlgn="base">
              <a:lnSpc>
                <a:spcPct val="120000"/>
              </a:lnSpc>
              <a:buFont typeface="Wingdings" panose="05000000000000000000" pitchFamily="2" charset="2"/>
              <a:buChar char="Ø"/>
            </a:pPr>
            <a:r>
              <a:rPr lang="en-US" altLang="ko-KR" sz="1800" kern="0" spc="0" dirty="0">
                <a:solidFill>
                  <a:srgbClr val="000000"/>
                </a:solidFill>
                <a:effectLst/>
                <a:latin typeface="*#�°��-Identity-H"/>
                <a:ea typeface="*#�°��-Identity-H"/>
              </a:rPr>
              <a:t>Introduction to a New Capital Structure Model</a:t>
            </a:r>
          </a:p>
          <a:p>
            <a:pPr algn="just" fontAlgn="base">
              <a:lnSpc>
                <a:spcPct val="120000"/>
              </a:lnSpc>
            </a:pPr>
            <a:endParaRPr lang="en-US" altLang="ko-KR" sz="1600" kern="0" dirty="0">
              <a:solidFill>
                <a:srgbClr val="000000"/>
              </a:solidFill>
              <a:latin typeface="*#�°��-Identity-H"/>
            </a:endParaRPr>
          </a:p>
          <a:p>
            <a:pPr algn="just" fontAlgn="base">
              <a:lnSpc>
                <a:spcPct val="120000"/>
              </a:lnSpc>
            </a:pPr>
            <a:r>
              <a:rPr lang="en-US" altLang="ko-KR" sz="1600" kern="0" dirty="0">
                <a:solidFill>
                  <a:srgbClr val="000000"/>
                </a:solidFill>
                <a:latin typeface="*#�°��-Identity-H"/>
              </a:rPr>
              <a:t>      </a:t>
            </a:r>
          </a:p>
          <a:p>
            <a:pPr algn="just" fontAlgn="base">
              <a:lnSpc>
                <a:spcPct val="120000"/>
              </a:lnSpc>
            </a:pPr>
            <a:endParaRPr lang="en-US" altLang="ko-KR" sz="1600" kern="0" dirty="0">
              <a:solidFill>
                <a:srgbClr val="000000"/>
              </a:solidFill>
              <a:latin typeface="*#�°��-Identity-H"/>
            </a:endParaRPr>
          </a:p>
        </p:txBody>
      </p:sp>
      <p:sp>
        <p:nvSpPr>
          <p:cNvPr id="18" name="직사각형 51">
            <a:extLst>
              <a:ext uri="{FF2B5EF4-FFF2-40B4-BE49-F238E27FC236}">
                <a16:creationId xmlns:a16="http://schemas.microsoft.com/office/drawing/2014/main" id="{93EFE86C-6F41-7FCF-48B6-9467BA016B42}"/>
              </a:ext>
            </a:extLst>
          </p:cNvPr>
          <p:cNvSpPr/>
          <p:nvPr/>
        </p:nvSpPr>
        <p:spPr>
          <a:xfrm>
            <a:off x="1744347" y="296009"/>
            <a:ext cx="1082989"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effectLst/>
                <a:latin typeface="한양신명조"/>
                <a:ea typeface="한양신명조"/>
              </a:rPr>
              <a:t>Ⅲ. Model</a:t>
            </a:r>
            <a:endParaRPr lang="en-US" altLang="ko-KR" sz="1800" kern="0" spc="0" dirty="0">
              <a:solidFill>
                <a:srgbClr val="000000"/>
              </a:solidFill>
              <a:effectLst/>
              <a:latin typeface="함초롬바탕" panose="02030604000101010101" pitchFamily="18" charset="-128"/>
            </a:endParaRPr>
          </a:p>
        </p:txBody>
      </p:sp>
      <p:sp>
        <p:nvSpPr>
          <p:cNvPr id="6" name="TextBox 5">
            <a:extLst>
              <a:ext uri="{FF2B5EF4-FFF2-40B4-BE49-F238E27FC236}">
                <a16:creationId xmlns:a16="http://schemas.microsoft.com/office/drawing/2014/main" id="{6FB9ADDB-22CD-4D8D-829D-3CE696B9CCED}"/>
              </a:ext>
            </a:extLst>
          </p:cNvPr>
          <p:cNvSpPr txBox="1"/>
          <p:nvPr/>
        </p:nvSpPr>
        <p:spPr>
          <a:xfrm>
            <a:off x="1745973" y="2183276"/>
            <a:ext cx="4787566" cy="307777"/>
          </a:xfrm>
          <a:prstGeom prst="rect">
            <a:avLst/>
          </a:prstGeom>
          <a:noFill/>
        </p:spPr>
        <p:txBody>
          <a:bodyPr wrap="square" rtlCol="0">
            <a:spAutoFit/>
          </a:bodyPr>
          <a:lstStyle/>
          <a:p>
            <a:r>
              <a:rPr lang="en-US" altLang="ko-KR" sz="1400" b="1" dirty="0"/>
              <a:t>Debt, Capital Structure and Default Risks</a:t>
            </a:r>
            <a:endParaRPr lang="ko-KR" altLang="en-US" sz="1400" b="1" dirty="0"/>
          </a:p>
        </p:txBody>
      </p:sp>
      <p:cxnSp>
        <p:nvCxnSpPr>
          <p:cNvPr id="7" name="직선 연결선 6">
            <a:extLst>
              <a:ext uri="{FF2B5EF4-FFF2-40B4-BE49-F238E27FC236}">
                <a16:creationId xmlns:a16="http://schemas.microsoft.com/office/drawing/2014/main" id="{C21969D8-ECFD-40E6-979F-9D773D3D1287}"/>
              </a:ext>
            </a:extLst>
          </p:cNvPr>
          <p:cNvCxnSpPr>
            <a:cxnSpLocks/>
          </p:cNvCxnSpPr>
          <p:nvPr/>
        </p:nvCxnSpPr>
        <p:spPr>
          <a:xfrm>
            <a:off x="1669561" y="2071506"/>
            <a:ext cx="59817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직선 연결선 7">
            <a:extLst>
              <a:ext uri="{FF2B5EF4-FFF2-40B4-BE49-F238E27FC236}">
                <a16:creationId xmlns:a16="http://schemas.microsoft.com/office/drawing/2014/main" id="{2B31F42B-7A0A-481C-A0E9-14606C666FB3}"/>
              </a:ext>
            </a:extLst>
          </p:cNvPr>
          <p:cNvCxnSpPr>
            <a:cxnSpLocks/>
          </p:cNvCxnSpPr>
          <p:nvPr/>
        </p:nvCxnSpPr>
        <p:spPr>
          <a:xfrm>
            <a:off x="1745973" y="6128566"/>
            <a:ext cx="590528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DA45FE06-AAEA-40CE-8C82-5287D34E11AE}"/>
              </a:ext>
            </a:extLst>
          </p:cNvPr>
          <p:cNvCxnSpPr>
            <a:cxnSpLocks/>
          </p:cNvCxnSpPr>
          <p:nvPr/>
        </p:nvCxnSpPr>
        <p:spPr>
          <a:xfrm>
            <a:off x="2179411" y="2972604"/>
            <a:ext cx="0" cy="284707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 name="직선 연결선 10">
            <a:extLst>
              <a:ext uri="{FF2B5EF4-FFF2-40B4-BE49-F238E27FC236}">
                <a16:creationId xmlns:a16="http://schemas.microsoft.com/office/drawing/2014/main" id="{DBE6C78C-55D6-43C1-900F-C8A978B04135}"/>
              </a:ext>
            </a:extLst>
          </p:cNvPr>
          <p:cNvCxnSpPr>
            <a:cxnSpLocks/>
          </p:cNvCxnSpPr>
          <p:nvPr/>
        </p:nvCxnSpPr>
        <p:spPr>
          <a:xfrm>
            <a:off x="2197166" y="5816371"/>
            <a:ext cx="4221188" cy="0"/>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4B70B2A4-EA79-4DE6-9E62-F9ADC6CB019D}"/>
                  </a:ext>
                </a:extLst>
              </p:cNvPr>
              <p:cNvSpPr txBox="1"/>
              <p:nvPr/>
            </p:nvSpPr>
            <p:spPr>
              <a:xfrm>
                <a:off x="5702773" y="5811295"/>
                <a:ext cx="1638791" cy="246221"/>
              </a:xfrm>
              <a:prstGeom prst="rect">
                <a:avLst/>
              </a:prstGeom>
              <a:noFill/>
            </p:spPr>
            <p:txBody>
              <a:bodyPr wrap="square" rtlCol="0">
                <a:spAutoFit/>
              </a:bodyPr>
              <a:lstStyle/>
              <a:p>
                <a:r>
                  <a:rPr lang="en-US" altLang="ko-KR" sz="1000" dirty="0"/>
                  <a:t>Capital structure</a:t>
                </a:r>
                <a:r>
                  <a:rPr lang="ko-KR" altLang="en-US" sz="1000" dirty="0"/>
                  <a:t> </a:t>
                </a:r>
                <a:r>
                  <a:rPr lang="en-US" altLang="ko-KR" sz="1000" dirty="0"/>
                  <a:t>(D/E</a:t>
                </a:r>
                <a14:m>
                  <m:oMath xmlns:m="http://schemas.openxmlformats.org/officeDocument/2006/math">
                    <m:r>
                      <a:rPr lang="en-US" altLang="ko-KR" sz="1000">
                        <a:latin typeface="Cambria Math" panose="02040503050406030204" pitchFamily="18" charset="0"/>
                      </a:rPr>
                      <m:t>)</m:t>
                    </m:r>
                  </m:oMath>
                </a14:m>
                <a:endParaRPr lang="ko-KR" altLang="en-US" sz="1000" dirty="0"/>
              </a:p>
            </p:txBody>
          </p:sp>
        </mc:Choice>
        <mc:Fallback xmlns="">
          <p:sp>
            <p:nvSpPr>
              <p:cNvPr id="12" name="TextBox 11">
                <a:extLst>
                  <a:ext uri="{FF2B5EF4-FFF2-40B4-BE49-F238E27FC236}">
                    <a16:creationId xmlns:a16="http://schemas.microsoft.com/office/drawing/2014/main" id="{4B70B2A4-EA79-4DE6-9E62-F9ADC6CB019D}"/>
                  </a:ext>
                </a:extLst>
              </p:cNvPr>
              <p:cNvSpPr txBox="1">
                <a:spLocks noRot="1" noChangeAspect="1" noMove="1" noResize="1" noEditPoints="1" noAdjustHandles="1" noChangeArrowheads="1" noChangeShapeType="1" noTextEdit="1"/>
              </p:cNvSpPr>
              <p:nvPr/>
            </p:nvSpPr>
            <p:spPr>
              <a:xfrm>
                <a:off x="5702773" y="5811295"/>
                <a:ext cx="1638791" cy="246221"/>
              </a:xfrm>
              <a:prstGeom prst="rect">
                <a:avLst/>
              </a:prstGeom>
              <a:blipFill>
                <a:blip r:embed="rId2"/>
                <a:stretch>
                  <a:fillRect b="-14634"/>
                </a:stretch>
              </a:blipFill>
            </p:spPr>
            <p:txBody>
              <a:bodyPr/>
              <a:lstStyle/>
              <a:p>
                <a:r>
                  <a:rPr lang="ko-KR" altLang="en-US">
                    <a:noFill/>
                  </a:rPr>
                  <a:t> </a:t>
                </a:r>
              </a:p>
            </p:txBody>
          </p:sp>
        </mc:Fallback>
      </mc:AlternateContent>
      <p:cxnSp>
        <p:nvCxnSpPr>
          <p:cNvPr id="13" name="직선 연결선 12">
            <a:extLst>
              <a:ext uri="{FF2B5EF4-FFF2-40B4-BE49-F238E27FC236}">
                <a16:creationId xmlns:a16="http://schemas.microsoft.com/office/drawing/2014/main" id="{F23FCD58-6CF7-41D2-87BD-2520C91E9FEE}"/>
              </a:ext>
            </a:extLst>
          </p:cNvPr>
          <p:cNvCxnSpPr>
            <a:cxnSpLocks/>
          </p:cNvCxnSpPr>
          <p:nvPr/>
        </p:nvCxnSpPr>
        <p:spPr>
          <a:xfrm flipH="1">
            <a:off x="2173655" y="4752325"/>
            <a:ext cx="4129030" cy="0"/>
          </a:xfrm>
          <a:prstGeom prst="line">
            <a:avLst/>
          </a:prstGeom>
          <a:ln/>
        </p:spPr>
        <p:style>
          <a:lnRef idx="1">
            <a:schemeClr val="dk1"/>
          </a:lnRef>
          <a:fillRef idx="0">
            <a:schemeClr val="dk1"/>
          </a:fillRef>
          <a:effectRef idx="0">
            <a:schemeClr val="dk1"/>
          </a:effectRef>
          <a:fontRef idx="minor">
            <a:schemeClr val="tx1"/>
          </a:fontRef>
        </p:style>
      </p:cxnSp>
      <p:sp>
        <p:nvSpPr>
          <p:cNvPr id="14" name="직사각형 13">
            <a:extLst>
              <a:ext uri="{FF2B5EF4-FFF2-40B4-BE49-F238E27FC236}">
                <a16:creationId xmlns:a16="http://schemas.microsoft.com/office/drawing/2014/main" id="{C6E11A86-D4E2-4ABA-A6F5-D3FBF27A398C}"/>
              </a:ext>
            </a:extLst>
          </p:cNvPr>
          <p:cNvSpPr/>
          <p:nvPr/>
        </p:nvSpPr>
        <p:spPr>
          <a:xfrm>
            <a:off x="1373085" y="2678098"/>
            <a:ext cx="1693092" cy="230832"/>
          </a:xfrm>
          <a:prstGeom prst="rect">
            <a:avLst/>
          </a:prstGeom>
        </p:spPr>
        <p:txBody>
          <a:bodyPr wrap="none">
            <a:spAutoFit/>
          </a:bodyPr>
          <a:lstStyle/>
          <a:p>
            <a:pPr algn="ctr" fontAlgn="ctr" latinLnBrk="0"/>
            <a:r>
              <a:rPr lang="en-US" altLang="ko-KR" sz="900" b="1" kern="0" dirty="0">
                <a:solidFill>
                  <a:srgbClr val="363636"/>
                </a:solidFill>
                <a:latin typeface="돋움" panose="020B0600000101010101" pitchFamily="50" charset="-127"/>
                <a:ea typeface="돋움" panose="020B0600000101010101" pitchFamily="50" charset="-127"/>
              </a:rPr>
              <a:t>Firm Value and Cost of Debt</a:t>
            </a:r>
            <a:endParaRPr lang="en-US" altLang="ko-KR" sz="900" b="1" kern="0" dirty="0">
              <a:solidFill>
                <a:srgbClr val="363636"/>
              </a:solidFill>
              <a:latin typeface="돋움" panose="020B0600000101010101" pitchFamily="50" charset="-127"/>
            </a:endParaRPr>
          </a:p>
        </p:txBody>
      </p:sp>
      <p:cxnSp>
        <p:nvCxnSpPr>
          <p:cNvPr id="15" name="직선 연결선 14">
            <a:extLst>
              <a:ext uri="{FF2B5EF4-FFF2-40B4-BE49-F238E27FC236}">
                <a16:creationId xmlns:a16="http://schemas.microsoft.com/office/drawing/2014/main" id="{845625B5-AF44-46B7-9EAF-6A7E6D2AC8A5}"/>
              </a:ext>
            </a:extLst>
          </p:cNvPr>
          <p:cNvCxnSpPr>
            <a:cxnSpLocks/>
          </p:cNvCxnSpPr>
          <p:nvPr/>
        </p:nvCxnSpPr>
        <p:spPr>
          <a:xfrm flipH="1">
            <a:off x="2186786" y="3205509"/>
            <a:ext cx="4000865" cy="1532068"/>
          </a:xfrm>
          <a:prstGeom prst="line">
            <a:avLst/>
          </a:prstGeom>
          <a:ln/>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6" name="직사각형 15">
                <a:extLst>
                  <a:ext uri="{FF2B5EF4-FFF2-40B4-BE49-F238E27FC236}">
                    <a16:creationId xmlns:a16="http://schemas.microsoft.com/office/drawing/2014/main" id="{6EE8E25E-AC19-4B2B-AA90-573262E4BA03}"/>
                  </a:ext>
                </a:extLst>
              </p:cNvPr>
              <p:cNvSpPr/>
              <p:nvPr/>
            </p:nvSpPr>
            <p:spPr>
              <a:xfrm>
                <a:off x="1890055" y="4604628"/>
                <a:ext cx="389850" cy="230832"/>
              </a:xfrm>
              <a:prstGeom prst="rect">
                <a:avLst/>
              </a:prstGeom>
            </p:spPr>
            <p:txBody>
              <a:bodyPr wrap="none">
                <a:spAutoFit/>
              </a:bodyPr>
              <a:lstStyle/>
              <a:p>
                <a:pPr algn="ctr" fontAlgn="ctr" latinLnBrk="0"/>
                <a14:m>
                  <m:oMathPara xmlns:m="http://schemas.openxmlformats.org/officeDocument/2006/math">
                    <m:oMathParaPr>
                      <m:jc m:val="centerGroup"/>
                    </m:oMathParaPr>
                    <m:oMath xmlns:m="http://schemas.openxmlformats.org/officeDocument/2006/math">
                      <m:sSub>
                        <m:sSubPr>
                          <m:ctrlPr>
                            <a:rPr lang="en-US" altLang="ko-KR" sz="900" b="1" i="1" kern="0" smtClean="0">
                              <a:solidFill>
                                <a:srgbClr val="363636"/>
                              </a:solidFill>
                              <a:latin typeface="Cambria Math" panose="02040503050406030204" pitchFamily="18" charset="0"/>
                              <a:ea typeface="돋움" panose="020B0600000101010101" pitchFamily="50" charset="-127"/>
                            </a:rPr>
                          </m:ctrlPr>
                        </m:sSubPr>
                        <m:e>
                          <m:r>
                            <a:rPr lang="en-US" altLang="ko-KR" sz="900" b="1" i="1" kern="0" smtClean="0">
                              <a:solidFill>
                                <a:srgbClr val="363636"/>
                              </a:solidFill>
                              <a:latin typeface="Cambria Math" panose="02040503050406030204" pitchFamily="18" charset="0"/>
                              <a:ea typeface="돋움" panose="020B0600000101010101" pitchFamily="50" charset="-127"/>
                            </a:rPr>
                            <m:t> </m:t>
                          </m:r>
                          <m:r>
                            <a:rPr lang="en-US" altLang="ko-KR" sz="900" b="1" i="1" kern="0" smtClean="0">
                              <a:solidFill>
                                <a:srgbClr val="363636"/>
                              </a:solidFill>
                              <a:latin typeface="Cambria Math" panose="02040503050406030204" pitchFamily="18" charset="0"/>
                              <a:ea typeface="돋움" panose="020B0600000101010101" pitchFamily="50" charset="-127"/>
                            </a:rPr>
                            <m:t>𝑽</m:t>
                          </m:r>
                        </m:e>
                        <m:sub>
                          <m:r>
                            <a:rPr lang="en-US" altLang="ko-KR" sz="900" b="1" i="1" kern="0" smtClean="0">
                              <a:solidFill>
                                <a:srgbClr val="363636"/>
                              </a:solidFill>
                              <a:latin typeface="Cambria Math" panose="02040503050406030204" pitchFamily="18" charset="0"/>
                              <a:ea typeface="돋움" panose="020B0600000101010101" pitchFamily="50" charset="-127"/>
                            </a:rPr>
                            <m:t>𝑼</m:t>
                          </m:r>
                        </m:sub>
                      </m:sSub>
                    </m:oMath>
                  </m:oMathPara>
                </a14:m>
                <a:endParaRPr lang="en-US" altLang="ko-KR" sz="900" b="1" kern="0" dirty="0">
                  <a:solidFill>
                    <a:srgbClr val="363636"/>
                  </a:solidFill>
                  <a:latin typeface="돋움" panose="020B0600000101010101" pitchFamily="50" charset="-127"/>
                </a:endParaRPr>
              </a:p>
            </p:txBody>
          </p:sp>
        </mc:Choice>
        <mc:Fallback xmlns="">
          <p:sp>
            <p:nvSpPr>
              <p:cNvPr id="16" name="직사각형 15">
                <a:extLst>
                  <a:ext uri="{FF2B5EF4-FFF2-40B4-BE49-F238E27FC236}">
                    <a16:creationId xmlns:a16="http://schemas.microsoft.com/office/drawing/2014/main" id="{6EE8E25E-AC19-4B2B-AA90-573262E4BA03}"/>
                  </a:ext>
                </a:extLst>
              </p:cNvPr>
              <p:cNvSpPr>
                <a:spLocks noRot="1" noChangeAspect="1" noMove="1" noResize="1" noEditPoints="1" noAdjustHandles="1" noChangeArrowheads="1" noChangeShapeType="1" noTextEdit="1"/>
              </p:cNvSpPr>
              <p:nvPr/>
            </p:nvSpPr>
            <p:spPr>
              <a:xfrm>
                <a:off x="1890055" y="4604628"/>
                <a:ext cx="389850" cy="230832"/>
              </a:xfrm>
              <a:prstGeom prst="rect">
                <a:avLst/>
              </a:prstGeom>
              <a:blipFill>
                <a:blip r:embed="rId3"/>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직사각형 16">
                <a:extLst>
                  <a:ext uri="{FF2B5EF4-FFF2-40B4-BE49-F238E27FC236}">
                    <a16:creationId xmlns:a16="http://schemas.microsoft.com/office/drawing/2014/main" id="{5D2CCD65-804A-4C9E-AA1C-E7EA03D6144B}"/>
                  </a:ext>
                </a:extLst>
              </p:cNvPr>
              <p:cNvSpPr/>
              <p:nvPr/>
            </p:nvSpPr>
            <p:spPr>
              <a:xfrm rot="20374101">
                <a:off x="3457995" y="3617179"/>
                <a:ext cx="2312125" cy="230832"/>
              </a:xfrm>
              <a:prstGeom prst="rect">
                <a:avLst/>
              </a:prstGeom>
            </p:spPr>
            <p:txBody>
              <a:bodyPr wrap="square">
                <a:spAutoFit/>
              </a:bodyPr>
              <a:lstStyle/>
              <a:p>
                <a:pPr algn="ctr" fontAlgn="ctr" latinLnBrk="0"/>
                <a14:m>
                  <m:oMath xmlns:m="http://schemas.openxmlformats.org/officeDocument/2006/math">
                    <m:sSub>
                      <m:sSubPr>
                        <m:ctrlPr>
                          <a:rPr lang="en-US" altLang="ko-KR" sz="900" b="1" i="1" kern="0" smtClean="0">
                            <a:solidFill>
                              <a:srgbClr val="363636"/>
                            </a:solidFill>
                            <a:latin typeface="Cambria Math" panose="02040503050406030204" pitchFamily="18" charset="0"/>
                            <a:ea typeface="돋움" panose="020B0600000101010101" pitchFamily="50" charset="-127"/>
                          </a:rPr>
                        </m:ctrlPr>
                      </m:sSubPr>
                      <m:e>
                        <m:r>
                          <a:rPr lang="en-US" altLang="ko-KR" sz="900" b="1" i="1" kern="0" smtClean="0">
                            <a:solidFill>
                              <a:srgbClr val="363636"/>
                            </a:solidFill>
                            <a:latin typeface="Cambria Math" panose="02040503050406030204" pitchFamily="18" charset="0"/>
                            <a:ea typeface="돋움" panose="020B0600000101010101" pitchFamily="50" charset="-127"/>
                          </a:rPr>
                          <m:t> </m:t>
                        </m:r>
                        <m:r>
                          <a:rPr lang="en-US" altLang="ko-KR" sz="900" b="1" i="1" kern="0" smtClean="0">
                            <a:solidFill>
                              <a:srgbClr val="363636"/>
                            </a:solidFill>
                            <a:latin typeface="Cambria Math" panose="02040503050406030204" pitchFamily="18" charset="0"/>
                            <a:ea typeface="돋움" panose="020B0600000101010101" pitchFamily="50" charset="-127"/>
                          </a:rPr>
                          <m:t>𝑽</m:t>
                        </m:r>
                      </m:e>
                      <m:sub>
                        <m:r>
                          <a:rPr lang="en-US" altLang="ko-KR" sz="900" b="1" i="1" kern="0" smtClean="0">
                            <a:solidFill>
                              <a:srgbClr val="363636"/>
                            </a:solidFill>
                            <a:latin typeface="Cambria Math" panose="02040503050406030204" pitchFamily="18" charset="0"/>
                            <a:ea typeface="돋움" panose="020B0600000101010101" pitchFamily="50" charset="-127"/>
                          </a:rPr>
                          <m:t>𝑳</m:t>
                        </m:r>
                      </m:sub>
                    </m:sSub>
                  </m:oMath>
                </a14:m>
                <a:r>
                  <a:rPr lang="en-US" altLang="ko-KR" sz="900" b="1" kern="0" dirty="0">
                    <a:solidFill>
                      <a:srgbClr val="363636"/>
                    </a:solidFill>
                    <a:latin typeface="돋움" panose="020B0600000101010101" pitchFamily="50" charset="-127"/>
                  </a:rPr>
                  <a:t> = </a:t>
                </a:r>
                <a14:m>
                  <m:oMath xmlns:m="http://schemas.openxmlformats.org/officeDocument/2006/math">
                    <m:sSub>
                      <m:sSubPr>
                        <m:ctrlPr>
                          <a:rPr lang="en-US" altLang="ko-KR" sz="900" b="1" i="1" kern="0">
                            <a:solidFill>
                              <a:srgbClr val="363636"/>
                            </a:solidFill>
                            <a:latin typeface="Cambria Math" panose="02040503050406030204" pitchFamily="18" charset="0"/>
                            <a:ea typeface="돋움" panose="020B0600000101010101" pitchFamily="50" charset="-127"/>
                          </a:rPr>
                        </m:ctrlPr>
                      </m:sSubPr>
                      <m:e>
                        <m:r>
                          <a:rPr lang="en-US" altLang="ko-KR" sz="900" b="1" i="1" kern="0">
                            <a:solidFill>
                              <a:srgbClr val="363636"/>
                            </a:solidFill>
                            <a:latin typeface="Cambria Math" panose="02040503050406030204" pitchFamily="18" charset="0"/>
                            <a:ea typeface="돋움" panose="020B0600000101010101" pitchFamily="50" charset="-127"/>
                          </a:rPr>
                          <m:t> </m:t>
                        </m:r>
                        <m:r>
                          <a:rPr lang="en-US" altLang="ko-KR" sz="900" b="1" i="1" kern="0">
                            <a:solidFill>
                              <a:srgbClr val="363636"/>
                            </a:solidFill>
                            <a:latin typeface="Cambria Math" panose="02040503050406030204" pitchFamily="18" charset="0"/>
                            <a:ea typeface="돋움" panose="020B0600000101010101" pitchFamily="50" charset="-127"/>
                          </a:rPr>
                          <m:t>𝑽</m:t>
                        </m:r>
                      </m:e>
                      <m:sub>
                        <m:r>
                          <a:rPr lang="en-US" altLang="ko-KR" sz="900" b="1" i="1" kern="0" smtClean="0">
                            <a:solidFill>
                              <a:srgbClr val="363636"/>
                            </a:solidFill>
                            <a:latin typeface="Cambria Math" panose="02040503050406030204" pitchFamily="18" charset="0"/>
                            <a:ea typeface="돋움" panose="020B0600000101010101" pitchFamily="50" charset="-127"/>
                          </a:rPr>
                          <m:t>𝑼</m:t>
                        </m:r>
                      </m:sub>
                    </m:sSub>
                  </m:oMath>
                </a14:m>
                <a:r>
                  <a:rPr lang="en-US" altLang="ko-KR" sz="900" b="1" kern="0" dirty="0">
                    <a:solidFill>
                      <a:srgbClr val="363636"/>
                    </a:solidFill>
                    <a:latin typeface="돋움" panose="020B0600000101010101" pitchFamily="50" charset="-127"/>
                  </a:rPr>
                  <a:t> + </a:t>
                </a:r>
                <a14:m>
                  <m:oMath xmlns:m="http://schemas.openxmlformats.org/officeDocument/2006/math">
                    <m:r>
                      <a:rPr lang="ko-KR" altLang="en-US" sz="900" b="1" i="1" kern="0" smtClean="0">
                        <a:solidFill>
                          <a:srgbClr val="363636"/>
                        </a:solidFill>
                        <a:latin typeface="Cambria Math" panose="02040503050406030204" pitchFamily="18" charset="0"/>
                      </a:rPr>
                      <m:t>𝝉</m:t>
                    </m:r>
                  </m:oMath>
                </a14:m>
                <a:r>
                  <a:rPr lang="en-US" altLang="ko-KR" sz="900" b="1" kern="0" dirty="0">
                    <a:solidFill>
                      <a:srgbClr val="363636"/>
                    </a:solidFill>
                    <a:latin typeface="돋움" panose="020B0600000101010101" pitchFamily="50" charset="-127"/>
                  </a:rPr>
                  <a:t>D </a:t>
                </a:r>
              </a:p>
            </p:txBody>
          </p:sp>
        </mc:Choice>
        <mc:Fallback xmlns="">
          <p:sp>
            <p:nvSpPr>
              <p:cNvPr id="17" name="직사각형 16">
                <a:extLst>
                  <a:ext uri="{FF2B5EF4-FFF2-40B4-BE49-F238E27FC236}">
                    <a16:creationId xmlns:a16="http://schemas.microsoft.com/office/drawing/2014/main" id="{5D2CCD65-804A-4C9E-AA1C-E7EA03D6144B}"/>
                  </a:ext>
                </a:extLst>
              </p:cNvPr>
              <p:cNvSpPr>
                <a:spLocks noRot="1" noChangeAspect="1" noMove="1" noResize="1" noEditPoints="1" noAdjustHandles="1" noChangeArrowheads="1" noChangeShapeType="1" noTextEdit="1"/>
              </p:cNvSpPr>
              <p:nvPr/>
            </p:nvSpPr>
            <p:spPr>
              <a:xfrm rot="20374101">
                <a:off x="3457995" y="3617179"/>
                <a:ext cx="2312125" cy="230832"/>
              </a:xfrm>
              <a:prstGeom prst="rect">
                <a:avLst/>
              </a:prstGeom>
              <a:blipFill>
                <a:blip r:embed="rId4"/>
                <a:stretch>
                  <a:fillRect/>
                </a:stretch>
              </a:blipFill>
            </p:spPr>
            <p:txBody>
              <a:bodyPr/>
              <a:lstStyle/>
              <a:p>
                <a:r>
                  <a:rPr lang="ko-KR" altLang="en-US">
                    <a:noFill/>
                  </a:rPr>
                  <a:t> </a:t>
                </a:r>
              </a:p>
            </p:txBody>
          </p:sp>
        </mc:Fallback>
      </mc:AlternateContent>
      <p:sp>
        <p:nvSpPr>
          <p:cNvPr id="19" name="직사각형 18">
            <a:extLst>
              <a:ext uri="{FF2B5EF4-FFF2-40B4-BE49-F238E27FC236}">
                <a16:creationId xmlns:a16="http://schemas.microsoft.com/office/drawing/2014/main" id="{54E570A8-383F-4B3A-907B-04C13A84BD01}"/>
              </a:ext>
            </a:extLst>
          </p:cNvPr>
          <p:cNvSpPr/>
          <p:nvPr/>
        </p:nvSpPr>
        <p:spPr>
          <a:xfrm>
            <a:off x="2402923" y="4756629"/>
            <a:ext cx="1159293" cy="230832"/>
          </a:xfrm>
          <a:prstGeom prst="rect">
            <a:avLst/>
          </a:prstGeom>
        </p:spPr>
        <p:txBody>
          <a:bodyPr wrap="none">
            <a:spAutoFit/>
          </a:bodyPr>
          <a:lstStyle/>
          <a:p>
            <a:pPr algn="ctr" fontAlgn="ctr" latinLnBrk="0"/>
            <a:r>
              <a:rPr lang="en-US" altLang="ko-KR" sz="900" b="1" kern="0" dirty="0">
                <a:solidFill>
                  <a:srgbClr val="363636"/>
                </a:solidFill>
                <a:latin typeface="돋움" panose="020B0600000101010101" pitchFamily="50" charset="-127"/>
                <a:ea typeface="돋움" panose="020B0600000101010101" pitchFamily="50" charset="-127"/>
              </a:rPr>
              <a:t>No debt firm value</a:t>
            </a:r>
            <a:endParaRPr lang="en-US" altLang="ko-KR" sz="900" b="1" kern="0" dirty="0">
              <a:solidFill>
                <a:srgbClr val="363636"/>
              </a:solidFill>
              <a:latin typeface="돋움" panose="020B0600000101010101" pitchFamily="50" charset="-127"/>
            </a:endParaRPr>
          </a:p>
        </p:txBody>
      </p:sp>
      <p:sp>
        <p:nvSpPr>
          <p:cNvPr id="20" name="직사각형 19">
            <a:extLst>
              <a:ext uri="{FF2B5EF4-FFF2-40B4-BE49-F238E27FC236}">
                <a16:creationId xmlns:a16="http://schemas.microsoft.com/office/drawing/2014/main" id="{A8504B14-5D16-4C5D-A375-5210C2205F93}"/>
              </a:ext>
            </a:extLst>
          </p:cNvPr>
          <p:cNvSpPr/>
          <p:nvPr/>
        </p:nvSpPr>
        <p:spPr>
          <a:xfrm>
            <a:off x="4513725" y="2897450"/>
            <a:ext cx="2171678" cy="230832"/>
          </a:xfrm>
          <a:prstGeom prst="rect">
            <a:avLst/>
          </a:prstGeom>
        </p:spPr>
        <p:txBody>
          <a:bodyPr wrap="square">
            <a:spAutoFit/>
          </a:bodyPr>
          <a:lstStyle/>
          <a:p>
            <a:pPr algn="ctr" fontAlgn="ctr" latinLnBrk="0"/>
            <a:r>
              <a:rPr lang="en-US" altLang="ko-KR" sz="900" b="1" kern="0" dirty="0">
                <a:solidFill>
                  <a:srgbClr val="363636"/>
                </a:solidFill>
                <a:latin typeface="돋움" panose="020B0600000101010101" pitchFamily="50" charset="-127"/>
                <a:ea typeface="돋움" panose="020B0600000101010101" pitchFamily="50" charset="-127"/>
              </a:rPr>
              <a:t>Firm Value with tax saving effect</a:t>
            </a:r>
            <a:endParaRPr lang="en-US" altLang="ko-KR" sz="900" b="1" kern="0" dirty="0">
              <a:solidFill>
                <a:srgbClr val="363636"/>
              </a:solidFill>
              <a:latin typeface="돋움" panose="020B0600000101010101" pitchFamily="50" charset="-127"/>
            </a:endParaRPr>
          </a:p>
        </p:txBody>
      </p:sp>
      <p:sp>
        <p:nvSpPr>
          <p:cNvPr id="21" name="자유형: 도형 20">
            <a:extLst>
              <a:ext uri="{FF2B5EF4-FFF2-40B4-BE49-F238E27FC236}">
                <a16:creationId xmlns:a16="http://schemas.microsoft.com/office/drawing/2014/main" id="{84391E95-DF8D-4C1B-8824-9BF8FD50A183}"/>
              </a:ext>
            </a:extLst>
          </p:cNvPr>
          <p:cNvSpPr/>
          <p:nvPr/>
        </p:nvSpPr>
        <p:spPr>
          <a:xfrm rot="220978">
            <a:off x="2220920" y="3908105"/>
            <a:ext cx="4056148" cy="979998"/>
          </a:xfrm>
          <a:custGeom>
            <a:avLst/>
            <a:gdLst>
              <a:gd name="connsiteX0" fmla="*/ 0 w 4003589"/>
              <a:gd name="connsiteY0" fmla="*/ 790832 h 790832"/>
              <a:gd name="connsiteX1" fmla="*/ 1161535 w 4003589"/>
              <a:gd name="connsiteY1" fmla="*/ 383059 h 790832"/>
              <a:gd name="connsiteX2" fmla="*/ 1865871 w 4003589"/>
              <a:gd name="connsiteY2" fmla="*/ 160638 h 790832"/>
              <a:gd name="connsiteX3" fmla="*/ 2582562 w 4003589"/>
              <a:gd name="connsiteY3" fmla="*/ 0 h 790832"/>
              <a:gd name="connsiteX4" fmla="*/ 3336325 w 4003589"/>
              <a:gd name="connsiteY4" fmla="*/ 160638 h 790832"/>
              <a:gd name="connsiteX5" fmla="*/ 4003589 w 4003589"/>
              <a:gd name="connsiteY5" fmla="*/ 568411 h 79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3589" h="790832">
                <a:moveTo>
                  <a:pt x="0" y="790832"/>
                </a:moveTo>
                <a:lnTo>
                  <a:pt x="1161535" y="383059"/>
                </a:lnTo>
                <a:cubicBezTo>
                  <a:pt x="1472513" y="278027"/>
                  <a:pt x="1629033" y="224481"/>
                  <a:pt x="1865871" y="160638"/>
                </a:cubicBezTo>
                <a:cubicBezTo>
                  <a:pt x="2102709" y="96795"/>
                  <a:pt x="2337486" y="0"/>
                  <a:pt x="2582562" y="0"/>
                </a:cubicBezTo>
                <a:cubicBezTo>
                  <a:pt x="2827638" y="0"/>
                  <a:pt x="3099487" y="65903"/>
                  <a:pt x="3336325" y="160638"/>
                </a:cubicBezTo>
                <a:cubicBezTo>
                  <a:pt x="3573163" y="255373"/>
                  <a:pt x="3873843" y="463379"/>
                  <a:pt x="4003589" y="568411"/>
                </a:cubicBezTo>
              </a:path>
            </a:pathLst>
          </a:cu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직사각형 21">
            <a:extLst>
              <a:ext uri="{FF2B5EF4-FFF2-40B4-BE49-F238E27FC236}">
                <a16:creationId xmlns:a16="http://schemas.microsoft.com/office/drawing/2014/main" id="{EC7231B6-0848-4BB4-88B2-B3F5672B994D}"/>
              </a:ext>
            </a:extLst>
          </p:cNvPr>
          <p:cNvSpPr/>
          <p:nvPr/>
        </p:nvSpPr>
        <p:spPr>
          <a:xfrm>
            <a:off x="3761878" y="5387645"/>
            <a:ext cx="1002198" cy="230832"/>
          </a:xfrm>
          <a:prstGeom prst="rect">
            <a:avLst/>
          </a:prstGeom>
        </p:spPr>
        <p:txBody>
          <a:bodyPr wrap="none">
            <a:spAutoFit/>
          </a:bodyPr>
          <a:lstStyle/>
          <a:p>
            <a:pPr algn="ctr" fontAlgn="ctr" latinLnBrk="0"/>
            <a:r>
              <a:rPr lang="en-US" altLang="ko-KR" sz="900" b="1" kern="0" dirty="0">
                <a:solidFill>
                  <a:srgbClr val="363636"/>
                </a:solidFill>
                <a:latin typeface="돋움" panose="020B0600000101010101" pitchFamily="50" charset="-127"/>
              </a:rPr>
              <a:t>PV(Default risk)</a:t>
            </a:r>
          </a:p>
        </p:txBody>
      </p:sp>
      <mc:AlternateContent xmlns:mc="http://schemas.openxmlformats.org/markup-compatibility/2006" xmlns:a14="http://schemas.microsoft.com/office/drawing/2010/main">
        <mc:Choice Requires="a14">
          <p:sp>
            <p:nvSpPr>
              <p:cNvPr id="23" name="직사각형 22">
                <a:extLst>
                  <a:ext uri="{FF2B5EF4-FFF2-40B4-BE49-F238E27FC236}">
                    <a16:creationId xmlns:a16="http://schemas.microsoft.com/office/drawing/2014/main" id="{7F2256BA-6217-455F-9BE0-B3276A31C029}"/>
                  </a:ext>
                </a:extLst>
              </p:cNvPr>
              <p:cNvSpPr/>
              <p:nvPr/>
            </p:nvSpPr>
            <p:spPr>
              <a:xfrm rot="20445350">
                <a:off x="2406252" y="4249948"/>
                <a:ext cx="2312125" cy="230832"/>
              </a:xfrm>
              <a:prstGeom prst="rect">
                <a:avLst/>
              </a:prstGeom>
            </p:spPr>
            <p:txBody>
              <a:bodyPr wrap="square">
                <a:spAutoFit/>
              </a:bodyPr>
              <a:lstStyle/>
              <a:p>
                <a:pPr algn="ctr" fontAlgn="ctr" latinLnBrk="0"/>
                <a14:m>
                  <m:oMath xmlns:m="http://schemas.openxmlformats.org/officeDocument/2006/math">
                    <m:sSub>
                      <m:sSubPr>
                        <m:ctrlPr>
                          <a:rPr lang="en-US" altLang="ko-KR" sz="900" b="1" i="1" kern="0" smtClean="0">
                            <a:solidFill>
                              <a:srgbClr val="363636"/>
                            </a:solidFill>
                            <a:latin typeface="Cambria Math" panose="02040503050406030204" pitchFamily="18" charset="0"/>
                            <a:ea typeface="돋움" panose="020B0600000101010101" pitchFamily="50" charset="-127"/>
                          </a:rPr>
                        </m:ctrlPr>
                      </m:sSubPr>
                      <m:e>
                        <m:r>
                          <a:rPr lang="en-US" altLang="ko-KR" sz="900" b="1" i="1" kern="0" smtClean="0">
                            <a:solidFill>
                              <a:srgbClr val="363636"/>
                            </a:solidFill>
                            <a:latin typeface="Cambria Math" panose="02040503050406030204" pitchFamily="18" charset="0"/>
                            <a:ea typeface="돋움" panose="020B0600000101010101" pitchFamily="50" charset="-127"/>
                          </a:rPr>
                          <m:t> </m:t>
                        </m:r>
                        <m:r>
                          <a:rPr lang="en-US" altLang="ko-KR" sz="900" b="1" i="1" kern="0" smtClean="0">
                            <a:solidFill>
                              <a:srgbClr val="363636"/>
                            </a:solidFill>
                            <a:latin typeface="Cambria Math" panose="02040503050406030204" pitchFamily="18" charset="0"/>
                            <a:ea typeface="돋움" panose="020B0600000101010101" pitchFamily="50" charset="-127"/>
                          </a:rPr>
                          <m:t>𝑽</m:t>
                        </m:r>
                      </m:e>
                      <m:sub>
                        <m:r>
                          <a:rPr lang="en-US" altLang="ko-KR" sz="900" b="1" i="1" kern="0" smtClean="0">
                            <a:solidFill>
                              <a:srgbClr val="363636"/>
                            </a:solidFill>
                            <a:latin typeface="Cambria Math" panose="02040503050406030204" pitchFamily="18" charset="0"/>
                            <a:ea typeface="돋움" panose="020B0600000101010101" pitchFamily="50" charset="-127"/>
                          </a:rPr>
                          <m:t>𝑳</m:t>
                        </m:r>
                      </m:sub>
                    </m:sSub>
                  </m:oMath>
                </a14:m>
                <a:r>
                  <a:rPr lang="en-US" altLang="ko-KR" sz="900" b="1" kern="0" dirty="0">
                    <a:solidFill>
                      <a:srgbClr val="363636"/>
                    </a:solidFill>
                    <a:latin typeface="돋움" panose="020B0600000101010101" pitchFamily="50" charset="-127"/>
                  </a:rPr>
                  <a:t> = </a:t>
                </a:r>
                <a14:m>
                  <m:oMath xmlns:m="http://schemas.openxmlformats.org/officeDocument/2006/math">
                    <m:sSub>
                      <m:sSubPr>
                        <m:ctrlPr>
                          <a:rPr lang="en-US" altLang="ko-KR" sz="900" b="1" i="1" kern="0">
                            <a:solidFill>
                              <a:srgbClr val="363636"/>
                            </a:solidFill>
                            <a:latin typeface="Cambria Math" panose="02040503050406030204" pitchFamily="18" charset="0"/>
                            <a:ea typeface="돋움" panose="020B0600000101010101" pitchFamily="50" charset="-127"/>
                          </a:rPr>
                        </m:ctrlPr>
                      </m:sSubPr>
                      <m:e>
                        <m:r>
                          <a:rPr lang="en-US" altLang="ko-KR" sz="900" b="1" i="1" kern="0">
                            <a:solidFill>
                              <a:srgbClr val="363636"/>
                            </a:solidFill>
                            <a:latin typeface="Cambria Math" panose="02040503050406030204" pitchFamily="18" charset="0"/>
                            <a:ea typeface="돋움" panose="020B0600000101010101" pitchFamily="50" charset="-127"/>
                          </a:rPr>
                          <m:t> </m:t>
                        </m:r>
                        <m:r>
                          <a:rPr lang="en-US" altLang="ko-KR" sz="900" b="1" i="1" kern="0">
                            <a:solidFill>
                              <a:srgbClr val="363636"/>
                            </a:solidFill>
                            <a:latin typeface="Cambria Math" panose="02040503050406030204" pitchFamily="18" charset="0"/>
                            <a:ea typeface="돋움" panose="020B0600000101010101" pitchFamily="50" charset="-127"/>
                          </a:rPr>
                          <m:t>𝑽</m:t>
                        </m:r>
                      </m:e>
                      <m:sub>
                        <m:r>
                          <a:rPr lang="en-US" altLang="ko-KR" sz="900" b="1" i="1" kern="0" smtClean="0">
                            <a:solidFill>
                              <a:srgbClr val="363636"/>
                            </a:solidFill>
                            <a:latin typeface="Cambria Math" panose="02040503050406030204" pitchFamily="18" charset="0"/>
                            <a:ea typeface="돋움" panose="020B0600000101010101" pitchFamily="50" charset="-127"/>
                          </a:rPr>
                          <m:t>𝑼</m:t>
                        </m:r>
                      </m:sub>
                    </m:sSub>
                  </m:oMath>
                </a14:m>
                <a:r>
                  <a:rPr lang="en-US" altLang="ko-KR" sz="900" b="1" kern="0" dirty="0">
                    <a:solidFill>
                      <a:srgbClr val="363636"/>
                    </a:solidFill>
                    <a:latin typeface="돋움" panose="020B0600000101010101" pitchFamily="50" charset="-127"/>
                  </a:rPr>
                  <a:t> + </a:t>
                </a:r>
                <a14:m>
                  <m:oMath xmlns:m="http://schemas.openxmlformats.org/officeDocument/2006/math">
                    <m:r>
                      <a:rPr lang="ko-KR" altLang="en-US" sz="900" b="1" i="1" kern="0" smtClean="0">
                        <a:solidFill>
                          <a:srgbClr val="363636"/>
                        </a:solidFill>
                        <a:latin typeface="Cambria Math" panose="02040503050406030204" pitchFamily="18" charset="0"/>
                      </a:rPr>
                      <m:t>𝝉</m:t>
                    </m:r>
                  </m:oMath>
                </a14:m>
                <a:r>
                  <a:rPr lang="en-US" altLang="ko-KR" sz="900" b="1" kern="0" dirty="0">
                    <a:solidFill>
                      <a:srgbClr val="363636"/>
                    </a:solidFill>
                    <a:latin typeface="돋움" panose="020B0600000101010101" pitchFamily="50" charset="-127"/>
                  </a:rPr>
                  <a:t>D -</a:t>
                </a:r>
                <a14:m>
                  <m:oMath xmlns:m="http://schemas.openxmlformats.org/officeDocument/2006/math">
                    <m:r>
                      <a:rPr lang="en-US" altLang="ko-KR" sz="900" b="1" i="1" kern="0" smtClean="0">
                        <a:solidFill>
                          <a:srgbClr val="363636"/>
                        </a:solidFill>
                        <a:latin typeface="Cambria Math" panose="02040503050406030204" pitchFamily="18" charset="0"/>
                      </a:rPr>
                      <m:t>𝑷𝑽</m:t>
                    </m:r>
                    <m:r>
                      <a:rPr lang="en-US" altLang="ko-KR" sz="900" b="1" i="1" kern="0" smtClean="0">
                        <a:solidFill>
                          <a:srgbClr val="363636"/>
                        </a:solidFill>
                        <a:latin typeface="Cambria Math" panose="02040503050406030204" pitchFamily="18" charset="0"/>
                      </a:rPr>
                      <m:t>(</m:t>
                    </m:r>
                    <m:sSub>
                      <m:sSubPr>
                        <m:ctrlPr>
                          <a:rPr lang="en-US" altLang="ko-KR" sz="900" b="1" i="1" kern="0" smtClean="0">
                            <a:solidFill>
                              <a:srgbClr val="363636"/>
                            </a:solidFill>
                            <a:latin typeface="Cambria Math" panose="02040503050406030204" pitchFamily="18" charset="0"/>
                          </a:rPr>
                        </m:ctrlPr>
                      </m:sSubPr>
                      <m:e>
                        <m:r>
                          <a:rPr lang="en-US" altLang="ko-KR" sz="900" b="1" i="1" kern="0" smtClean="0">
                            <a:solidFill>
                              <a:srgbClr val="363636"/>
                            </a:solidFill>
                            <a:latin typeface="Cambria Math" panose="02040503050406030204" pitchFamily="18" charset="0"/>
                          </a:rPr>
                          <m:t>𝑪</m:t>
                        </m:r>
                      </m:e>
                      <m:sub>
                        <m:r>
                          <a:rPr lang="en-US" altLang="ko-KR" sz="900" b="1" i="1" kern="0" smtClean="0">
                            <a:solidFill>
                              <a:srgbClr val="363636"/>
                            </a:solidFill>
                            <a:latin typeface="Cambria Math" panose="02040503050406030204" pitchFamily="18" charset="0"/>
                          </a:rPr>
                          <m:t>𝑩</m:t>
                        </m:r>
                      </m:sub>
                    </m:sSub>
                    <m:r>
                      <a:rPr lang="en-US" altLang="ko-KR" sz="900" b="1" i="1" kern="0" smtClean="0">
                        <a:solidFill>
                          <a:srgbClr val="363636"/>
                        </a:solidFill>
                        <a:latin typeface="Cambria Math" panose="02040503050406030204" pitchFamily="18" charset="0"/>
                      </a:rPr>
                      <m:t>)</m:t>
                    </m:r>
                  </m:oMath>
                </a14:m>
                <a:endParaRPr lang="en-US" altLang="ko-KR" sz="900" b="1" kern="0" dirty="0">
                  <a:solidFill>
                    <a:srgbClr val="363636"/>
                  </a:solidFill>
                  <a:latin typeface="돋움" panose="020B0600000101010101" pitchFamily="50" charset="-127"/>
                </a:endParaRPr>
              </a:p>
            </p:txBody>
          </p:sp>
        </mc:Choice>
        <mc:Fallback xmlns="">
          <p:sp>
            <p:nvSpPr>
              <p:cNvPr id="23" name="직사각형 22">
                <a:extLst>
                  <a:ext uri="{FF2B5EF4-FFF2-40B4-BE49-F238E27FC236}">
                    <a16:creationId xmlns:a16="http://schemas.microsoft.com/office/drawing/2014/main" id="{7F2256BA-6217-455F-9BE0-B3276A31C029}"/>
                  </a:ext>
                </a:extLst>
              </p:cNvPr>
              <p:cNvSpPr>
                <a:spLocks noRot="1" noChangeAspect="1" noMove="1" noResize="1" noEditPoints="1" noAdjustHandles="1" noChangeArrowheads="1" noChangeShapeType="1" noTextEdit="1"/>
              </p:cNvSpPr>
              <p:nvPr/>
            </p:nvSpPr>
            <p:spPr>
              <a:xfrm rot="20445350">
                <a:off x="2406252" y="4249948"/>
                <a:ext cx="2312125" cy="230832"/>
              </a:xfrm>
              <a:prstGeom prst="rect">
                <a:avLst/>
              </a:prstGeom>
              <a:blipFill>
                <a:blip r:embed="rId5"/>
                <a:stretch>
                  <a:fillRect/>
                </a:stretch>
              </a:blipFill>
            </p:spPr>
            <p:txBody>
              <a:bodyPr/>
              <a:lstStyle/>
              <a:p>
                <a:r>
                  <a:rPr lang="ko-KR" altLang="en-US">
                    <a:noFill/>
                  </a:rPr>
                  <a:t> </a:t>
                </a:r>
              </a:p>
            </p:txBody>
          </p:sp>
        </mc:Fallback>
      </mc:AlternateContent>
      <p:cxnSp>
        <p:nvCxnSpPr>
          <p:cNvPr id="24" name="직선 연결선 23">
            <a:extLst>
              <a:ext uri="{FF2B5EF4-FFF2-40B4-BE49-F238E27FC236}">
                <a16:creationId xmlns:a16="http://schemas.microsoft.com/office/drawing/2014/main" id="{0B191147-86ED-4D05-90CB-87B61AB79424}"/>
              </a:ext>
            </a:extLst>
          </p:cNvPr>
          <p:cNvCxnSpPr>
            <a:cxnSpLocks/>
          </p:cNvCxnSpPr>
          <p:nvPr/>
        </p:nvCxnSpPr>
        <p:spPr>
          <a:xfrm>
            <a:off x="4595456" y="3802184"/>
            <a:ext cx="0" cy="936592"/>
          </a:xfrm>
          <a:prstGeom prst="line">
            <a:avLst/>
          </a:prstGeom>
          <a:ln/>
        </p:spPr>
        <p:style>
          <a:lnRef idx="1">
            <a:schemeClr val="accent1"/>
          </a:lnRef>
          <a:fillRef idx="0">
            <a:schemeClr val="accent1"/>
          </a:fillRef>
          <a:effectRef idx="0">
            <a:schemeClr val="accent1"/>
          </a:effectRef>
          <a:fontRef idx="minor">
            <a:schemeClr val="tx1"/>
          </a:fontRef>
        </p:style>
      </p:cxnSp>
      <p:sp>
        <p:nvSpPr>
          <p:cNvPr id="25" name="직사각형 24">
            <a:extLst>
              <a:ext uri="{FF2B5EF4-FFF2-40B4-BE49-F238E27FC236}">
                <a16:creationId xmlns:a16="http://schemas.microsoft.com/office/drawing/2014/main" id="{F483D58A-81FB-4C3B-A53F-E2AAC6672AE7}"/>
              </a:ext>
            </a:extLst>
          </p:cNvPr>
          <p:cNvSpPr/>
          <p:nvPr/>
        </p:nvSpPr>
        <p:spPr>
          <a:xfrm>
            <a:off x="3463467" y="4528540"/>
            <a:ext cx="1223412" cy="230832"/>
          </a:xfrm>
          <a:prstGeom prst="rect">
            <a:avLst/>
          </a:prstGeom>
        </p:spPr>
        <p:txBody>
          <a:bodyPr wrap="square">
            <a:spAutoFit/>
          </a:bodyPr>
          <a:lstStyle/>
          <a:p>
            <a:pPr algn="ctr" fontAlgn="ctr" latinLnBrk="0"/>
            <a:r>
              <a:rPr lang="en-US" altLang="ko-KR" sz="900" kern="0" dirty="0">
                <a:solidFill>
                  <a:srgbClr val="363636"/>
                </a:solidFill>
                <a:latin typeface="돋움" panose="020B0600000101010101" pitchFamily="50" charset="-127"/>
                <a:ea typeface="돋움" panose="020B0600000101010101" pitchFamily="50" charset="-127"/>
              </a:rPr>
              <a:t>Tax saving effect</a:t>
            </a:r>
            <a:endParaRPr lang="en-US" altLang="ko-KR" sz="900" kern="0" dirty="0">
              <a:solidFill>
                <a:srgbClr val="363636"/>
              </a:solidFill>
              <a:latin typeface="돋움" panose="020B0600000101010101" pitchFamily="50" charset="-127"/>
            </a:endParaRPr>
          </a:p>
        </p:txBody>
      </p:sp>
      <p:cxnSp>
        <p:nvCxnSpPr>
          <p:cNvPr id="26" name="직선 연결선 25">
            <a:extLst>
              <a:ext uri="{FF2B5EF4-FFF2-40B4-BE49-F238E27FC236}">
                <a16:creationId xmlns:a16="http://schemas.microsoft.com/office/drawing/2014/main" id="{8AC355E2-2F7E-4E4E-B8D4-FE558D28B840}"/>
              </a:ext>
            </a:extLst>
          </p:cNvPr>
          <p:cNvCxnSpPr>
            <a:cxnSpLocks/>
          </p:cNvCxnSpPr>
          <p:nvPr/>
        </p:nvCxnSpPr>
        <p:spPr>
          <a:xfrm>
            <a:off x="5789256" y="3357684"/>
            <a:ext cx="0" cy="936592"/>
          </a:xfrm>
          <a:prstGeom prst="line">
            <a:avLst/>
          </a:prstGeom>
          <a:ln/>
        </p:spPr>
        <p:style>
          <a:lnRef idx="1">
            <a:schemeClr val="accent1"/>
          </a:lnRef>
          <a:fillRef idx="0">
            <a:schemeClr val="accent1"/>
          </a:fillRef>
          <a:effectRef idx="0">
            <a:schemeClr val="accent1"/>
          </a:effectRef>
          <a:fontRef idx="minor">
            <a:schemeClr val="tx1"/>
          </a:fontRef>
        </p:style>
      </p:cxnSp>
      <p:sp>
        <p:nvSpPr>
          <p:cNvPr id="27" name="직사각형 26">
            <a:extLst>
              <a:ext uri="{FF2B5EF4-FFF2-40B4-BE49-F238E27FC236}">
                <a16:creationId xmlns:a16="http://schemas.microsoft.com/office/drawing/2014/main" id="{C1FD7F00-051B-4CBC-9D34-67FC6370273B}"/>
              </a:ext>
            </a:extLst>
          </p:cNvPr>
          <p:cNvSpPr/>
          <p:nvPr/>
        </p:nvSpPr>
        <p:spPr>
          <a:xfrm>
            <a:off x="5645520" y="3564660"/>
            <a:ext cx="1931716" cy="230832"/>
          </a:xfrm>
          <a:prstGeom prst="rect">
            <a:avLst/>
          </a:prstGeom>
        </p:spPr>
        <p:txBody>
          <a:bodyPr wrap="square">
            <a:spAutoFit/>
          </a:bodyPr>
          <a:lstStyle/>
          <a:p>
            <a:pPr algn="ctr" fontAlgn="ctr" latinLnBrk="0"/>
            <a:r>
              <a:rPr lang="ko-KR" altLang="en-US" sz="900" b="1" kern="0" dirty="0">
                <a:solidFill>
                  <a:srgbClr val="363636"/>
                </a:solidFill>
                <a:latin typeface="돋움" panose="020B0600000101010101" pitchFamily="50" charset="-127"/>
              </a:rPr>
              <a:t> </a:t>
            </a:r>
            <a:r>
              <a:rPr lang="en-US" altLang="ko-KR" sz="900" b="1" kern="0" dirty="0">
                <a:solidFill>
                  <a:srgbClr val="363636"/>
                </a:solidFill>
                <a:latin typeface="돋움" panose="020B0600000101010101" pitchFamily="50" charset="-127"/>
              </a:rPr>
              <a:t>Default risk reflected</a:t>
            </a:r>
          </a:p>
        </p:txBody>
      </p:sp>
      <p:sp>
        <p:nvSpPr>
          <p:cNvPr id="28" name="자유형: 도형 27">
            <a:extLst>
              <a:ext uri="{FF2B5EF4-FFF2-40B4-BE49-F238E27FC236}">
                <a16:creationId xmlns:a16="http://schemas.microsoft.com/office/drawing/2014/main" id="{9F74B6DB-BB2E-4E70-BD5C-F3ACC322A806}"/>
              </a:ext>
            </a:extLst>
          </p:cNvPr>
          <p:cNvSpPr/>
          <p:nvPr/>
        </p:nvSpPr>
        <p:spPr>
          <a:xfrm>
            <a:off x="2162747" y="4599332"/>
            <a:ext cx="3866378" cy="1213085"/>
          </a:xfrm>
          <a:custGeom>
            <a:avLst/>
            <a:gdLst>
              <a:gd name="connsiteX0" fmla="*/ 0 w 4017531"/>
              <a:gd name="connsiteY0" fmla="*/ 1186248 h 1186248"/>
              <a:gd name="connsiteX1" fmla="*/ 1569308 w 4017531"/>
              <a:gd name="connsiteY1" fmla="*/ 1136821 h 1186248"/>
              <a:gd name="connsiteX2" fmla="*/ 2755557 w 4017531"/>
              <a:gd name="connsiteY2" fmla="*/ 963827 h 1186248"/>
              <a:gd name="connsiteX3" fmla="*/ 3373395 w 4017531"/>
              <a:gd name="connsiteY3" fmla="*/ 691978 h 1186248"/>
              <a:gd name="connsiteX4" fmla="*/ 3917092 w 4017531"/>
              <a:gd name="connsiteY4" fmla="*/ 135924 h 1186248"/>
              <a:gd name="connsiteX5" fmla="*/ 4015946 w 4017531"/>
              <a:gd name="connsiteY5" fmla="*/ 0 h 1186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17531" h="1186248">
                <a:moveTo>
                  <a:pt x="0" y="1186248"/>
                </a:moveTo>
                <a:cubicBezTo>
                  <a:pt x="555024" y="1180069"/>
                  <a:pt x="1110049" y="1173891"/>
                  <a:pt x="1569308" y="1136821"/>
                </a:cubicBezTo>
                <a:cubicBezTo>
                  <a:pt x="2028567" y="1099751"/>
                  <a:pt x="2454876" y="1037967"/>
                  <a:pt x="2755557" y="963827"/>
                </a:cubicBezTo>
                <a:cubicBezTo>
                  <a:pt x="3056238" y="889687"/>
                  <a:pt x="3179806" y="829962"/>
                  <a:pt x="3373395" y="691978"/>
                </a:cubicBezTo>
                <a:cubicBezTo>
                  <a:pt x="3566984" y="553994"/>
                  <a:pt x="3810000" y="251254"/>
                  <a:pt x="3917092" y="135924"/>
                </a:cubicBezTo>
                <a:cubicBezTo>
                  <a:pt x="4024184" y="20594"/>
                  <a:pt x="4020065" y="10297"/>
                  <a:pt x="4015946"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cxnSp>
        <p:nvCxnSpPr>
          <p:cNvPr id="29" name="직선 화살표 연결선 28">
            <a:extLst>
              <a:ext uri="{FF2B5EF4-FFF2-40B4-BE49-F238E27FC236}">
                <a16:creationId xmlns:a16="http://schemas.microsoft.com/office/drawing/2014/main" id="{22EE1F2C-53A0-46B6-B952-A1B1F86D394B}"/>
              </a:ext>
            </a:extLst>
          </p:cNvPr>
          <p:cNvCxnSpPr/>
          <p:nvPr/>
        </p:nvCxnSpPr>
        <p:spPr>
          <a:xfrm flipH="1">
            <a:off x="5203288" y="3170070"/>
            <a:ext cx="250873" cy="425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직선 화살표 연결선 29">
            <a:extLst>
              <a:ext uri="{FF2B5EF4-FFF2-40B4-BE49-F238E27FC236}">
                <a16:creationId xmlns:a16="http://schemas.microsoft.com/office/drawing/2014/main" id="{B3C997C7-7E27-4655-9C1E-2F3552884602}"/>
              </a:ext>
            </a:extLst>
          </p:cNvPr>
          <p:cNvCxnSpPr>
            <a:cxnSpLocks/>
            <a:stCxn id="27" idx="2"/>
          </p:cNvCxnSpPr>
          <p:nvPr/>
        </p:nvCxnSpPr>
        <p:spPr>
          <a:xfrm flipH="1">
            <a:off x="6071804" y="3795492"/>
            <a:ext cx="539574" cy="4266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직선 화살표 연결선 30">
            <a:extLst>
              <a:ext uri="{FF2B5EF4-FFF2-40B4-BE49-F238E27FC236}">
                <a16:creationId xmlns:a16="http://schemas.microsoft.com/office/drawing/2014/main" id="{37359FD2-D6C0-482E-AC16-BA71F0E41599}"/>
              </a:ext>
            </a:extLst>
          </p:cNvPr>
          <p:cNvCxnSpPr>
            <a:cxnSpLocks/>
            <a:stCxn id="22" idx="3"/>
          </p:cNvCxnSpPr>
          <p:nvPr/>
        </p:nvCxnSpPr>
        <p:spPr>
          <a:xfrm flipV="1">
            <a:off x="4764076" y="5462933"/>
            <a:ext cx="365752" cy="401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직선 연결선 31">
            <a:extLst>
              <a:ext uri="{FF2B5EF4-FFF2-40B4-BE49-F238E27FC236}">
                <a16:creationId xmlns:a16="http://schemas.microsoft.com/office/drawing/2014/main" id="{F10D3DBF-7E10-48E3-A162-5A92DFC7ED51}"/>
              </a:ext>
            </a:extLst>
          </p:cNvPr>
          <p:cNvCxnSpPr>
            <a:cxnSpLocks/>
          </p:cNvCxnSpPr>
          <p:nvPr/>
        </p:nvCxnSpPr>
        <p:spPr>
          <a:xfrm>
            <a:off x="5789256" y="4894384"/>
            <a:ext cx="0" cy="936592"/>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33" name="직선 화살표 연결선 32">
            <a:extLst>
              <a:ext uri="{FF2B5EF4-FFF2-40B4-BE49-F238E27FC236}">
                <a16:creationId xmlns:a16="http://schemas.microsoft.com/office/drawing/2014/main" id="{2FF97CE5-08AC-4AF8-AB6C-28382DBB60BD}"/>
              </a:ext>
            </a:extLst>
          </p:cNvPr>
          <p:cNvCxnSpPr>
            <a:cxnSpLocks/>
          </p:cNvCxnSpPr>
          <p:nvPr/>
        </p:nvCxnSpPr>
        <p:spPr>
          <a:xfrm flipV="1">
            <a:off x="4223509" y="4281528"/>
            <a:ext cx="357480" cy="2201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자유형: 도형 33">
            <a:extLst>
              <a:ext uri="{FF2B5EF4-FFF2-40B4-BE49-F238E27FC236}">
                <a16:creationId xmlns:a16="http://schemas.microsoft.com/office/drawing/2014/main" id="{9FE77DD2-D726-4B57-8796-2B2F4E6FCE52}"/>
              </a:ext>
            </a:extLst>
          </p:cNvPr>
          <p:cNvSpPr/>
          <p:nvPr/>
        </p:nvSpPr>
        <p:spPr>
          <a:xfrm>
            <a:off x="2209242" y="2653585"/>
            <a:ext cx="4845063" cy="2637537"/>
          </a:xfrm>
          <a:custGeom>
            <a:avLst/>
            <a:gdLst>
              <a:gd name="connsiteX0" fmla="*/ 0 w 4605281"/>
              <a:gd name="connsiteY0" fmla="*/ 1452975 h 2393854"/>
              <a:gd name="connsiteX1" fmla="*/ 509954 w 4605281"/>
              <a:gd name="connsiteY1" fmla="*/ 1989306 h 2393854"/>
              <a:gd name="connsiteX2" fmla="*/ 1758462 w 4605281"/>
              <a:gd name="connsiteY2" fmla="*/ 2279452 h 2393854"/>
              <a:gd name="connsiteX3" fmla="*/ 2409093 w 4605281"/>
              <a:gd name="connsiteY3" fmla="*/ 2393752 h 2393854"/>
              <a:gd name="connsiteX4" fmla="*/ 2804747 w 4605281"/>
              <a:gd name="connsiteY4" fmla="*/ 2288245 h 2393854"/>
              <a:gd name="connsiteX5" fmla="*/ 3323493 w 4605281"/>
              <a:gd name="connsiteY5" fmla="*/ 1831045 h 2393854"/>
              <a:gd name="connsiteX6" fmla="*/ 4413739 w 4605281"/>
              <a:gd name="connsiteY6" fmla="*/ 292391 h 2393854"/>
              <a:gd name="connsiteX7" fmla="*/ 4598377 w 4605281"/>
              <a:gd name="connsiteY7" fmla="*/ 2245 h 2393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05281" h="2393854">
                <a:moveTo>
                  <a:pt x="0" y="1452975"/>
                </a:moveTo>
                <a:cubicBezTo>
                  <a:pt x="108438" y="1652267"/>
                  <a:pt x="216877" y="1851560"/>
                  <a:pt x="509954" y="1989306"/>
                </a:cubicBezTo>
                <a:cubicBezTo>
                  <a:pt x="803031" y="2127052"/>
                  <a:pt x="1441939" y="2212044"/>
                  <a:pt x="1758462" y="2279452"/>
                </a:cubicBezTo>
                <a:cubicBezTo>
                  <a:pt x="2074985" y="2346860"/>
                  <a:pt x="2234712" y="2392287"/>
                  <a:pt x="2409093" y="2393752"/>
                </a:cubicBezTo>
                <a:cubicBezTo>
                  <a:pt x="2583474" y="2395217"/>
                  <a:pt x="2652347" y="2382030"/>
                  <a:pt x="2804747" y="2288245"/>
                </a:cubicBezTo>
                <a:cubicBezTo>
                  <a:pt x="2957147" y="2194460"/>
                  <a:pt x="3055328" y="2163687"/>
                  <a:pt x="3323493" y="1831045"/>
                </a:cubicBezTo>
                <a:cubicBezTo>
                  <a:pt x="3591658" y="1498403"/>
                  <a:pt x="4201258" y="597191"/>
                  <a:pt x="4413739" y="292391"/>
                </a:cubicBezTo>
                <a:cubicBezTo>
                  <a:pt x="4626220" y="-12409"/>
                  <a:pt x="4612298" y="-5082"/>
                  <a:pt x="4598377" y="2245"/>
                </a:cubicBezTo>
              </a:path>
            </a:pathLst>
          </a:cu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556776115"/>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슬라이드 번호 개체 틀 8"/>
          <p:cNvSpPr>
            <a:spLocks noGrp="1"/>
          </p:cNvSpPr>
          <p:nvPr>
            <p:ph type="sldNum" sz="quarter" idx="12"/>
          </p:nvPr>
        </p:nvSpPr>
        <p:spPr/>
        <p:txBody>
          <a:bodyPr/>
          <a:lstStyle/>
          <a:p>
            <a:pPr lvl="0">
              <a:defRPr/>
            </a:pPr>
            <a:fld id="{4ADD5A9D-D08D-461C-9A50-E2568218B5D5}" type="slidenum">
              <a:rPr lang="en-US" altLang="en-US"/>
              <a:pPr lvl="0">
                <a:defRPr/>
              </a:pPr>
              <a:t>9</a:t>
            </a:fld>
            <a:endParaRPr lang="en-US" altLang="en-US"/>
          </a:p>
        </p:txBody>
      </p:sp>
      <p:sp>
        <p:nvSpPr>
          <p:cNvPr id="51" name="TextBox 50"/>
          <p:cNvSpPr txBox="1"/>
          <p:nvPr/>
        </p:nvSpPr>
        <p:spPr>
          <a:xfrm>
            <a:off x="214734" y="116799"/>
            <a:ext cx="872355" cy="1446550"/>
          </a:xfrm>
          <a:prstGeom prst="rect">
            <a:avLst/>
          </a:prstGeom>
          <a:noFill/>
          <a:scene3d>
            <a:camera prst="obliqueBottomLeft"/>
            <a:lightRig rig="threePt" dir="t"/>
          </a:scene3d>
        </p:spPr>
        <p:txBody>
          <a:bodyPr wrap="none">
            <a:spAutoFit/>
          </a:bodyPr>
          <a:lstStyle/>
          <a:p>
            <a:pPr algn="ctr">
              <a:defRPr/>
            </a:pPr>
            <a:r>
              <a:rPr lang="en-US" altLang="ko-KR" sz="8800">
                <a:solidFill>
                  <a:srgbClr val="B00026"/>
                </a:solidFill>
                <a:latin typeface="나눔스퀘어 Bold"/>
                <a:ea typeface="나눔스퀘어 Bold"/>
              </a:rPr>
              <a:t>3</a:t>
            </a:r>
            <a:endParaRPr lang="ko-KR" altLang="en-US" sz="8800">
              <a:solidFill>
                <a:srgbClr val="B00026"/>
              </a:solidFill>
              <a:latin typeface="나눔스퀘어 Bold"/>
              <a:ea typeface="나눔스퀘어 Bold"/>
            </a:endParaRPr>
          </a:p>
        </p:txBody>
      </p:sp>
      <p:sp>
        <p:nvSpPr>
          <p:cNvPr id="18" name="직사각형 51">
            <a:extLst>
              <a:ext uri="{FF2B5EF4-FFF2-40B4-BE49-F238E27FC236}">
                <a16:creationId xmlns:a16="http://schemas.microsoft.com/office/drawing/2014/main" id="{93EFE86C-6F41-7FCF-48B6-9467BA016B42}"/>
              </a:ext>
            </a:extLst>
          </p:cNvPr>
          <p:cNvSpPr/>
          <p:nvPr/>
        </p:nvSpPr>
        <p:spPr>
          <a:xfrm>
            <a:off x="1744347" y="296009"/>
            <a:ext cx="1082989" cy="400046"/>
          </a:xfrm>
          <a:prstGeom prst="rect">
            <a:avLst/>
          </a:prstGeom>
          <a:noFill/>
          <a:scene3d>
            <a:camera prst="obliqueBottomLeft"/>
            <a:lightRig rig="threePt" dir="t"/>
          </a:scene3d>
        </p:spPr>
        <p:txBody>
          <a:bodyPr wrap="none">
            <a:spAutoFit/>
          </a:bodyPr>
          <a:lstStyle/>
          <a:p>
            <a:pPr marL="0" marR="0" indent="0" algn="ctr" fontAlgn="base" latinLnBrk="0">
              <a:lnSpc>
                <a:spcPct val="120000"/>
              </a:lnSpc>
            </a:pPr>
            <a:r>
              <a:rPr lang="en-US" altLang="ko-KR" sz="1800" kern="0" spc="-40" dirty="0">
                <a:solidFill>
                  <a:srgbClr val="000000"/>
                </a:solidFill>
                <a:effectLst/>
                <a:latin typeface="한양신명조"/>
                <a:ea typeface="한양신명조"/>
              </a:rPr>
              <a:t>Ⅲ. Model</a:t>
            </a:r>
            <a:endParaRPr lang="en-US" altLang="ko-KR" sz="1800" kern="0" spc="0" dirty="0">
              <a:solidFill>
                <a:srgbClr val="000000"/>
              </a:solidFill>
              <a:effectLst/>
              <a:latin typeface="함초롬바탕" panose="02030604000101010101" pitchFamily="18" charset="-128"/>
            </a:endParaRPr>
          </a:p>
        </p:txBody>
      </p:sp>
      <p:pic>
        <p:nvPicPr>
          <p:cNvPr id="2" name="그림 1">
            <a:extLst>
              <a:ext uri="{FF2B5EF4-FFF2-40B4-BE49-F238E27FC236}">
                <a16:creationId xmlns:a16="http://schemas.microsoft.com/office/drawing/2014/main" id="{7676782D-83EE-4502-9EC9-3B64F282ABFE}"/>
              </a:ext>
            </a:extLst>
          </p:cNvPr>
          <p:cNvPicPr>
            <a:picLocks noChangeAspect="1"/>
          </p:cNvPicPr>
          <p:nvPr/>
        </p:nvPicPr>
        <p:blipFill>
          <a:blip r:embed="rId2"/>
          <a:stretch>
            <a:fillRect/>
          </a:stretch>
        </p:blipFill>
        <p:spPr>
          <a:xfrm>
            <a:off x="1210181" y="1163287"/>
            <a:ext cx="6087325" cy="3259244"/>
          </a:xfrm>
          <a:prstGeom prst="rect">
            <a:avLst/>
          </a:prstGeom>
        </p:spPr>
      </p:pic>
      <p:sp>
        <p:nvSpPr>
          <p:cNvPr id="3" name="TextBox 2">
            <a:extLst>
              <a:ext uri="{FF2B5EF4-FFF2-40B4-BE49-F238E27FC236}">
                <a16:creationId xmlns:a16="http://schemas.microsoft.com/office/drawing/2014/main" id="{32E39D3E-E3BD-4374-94F9-78CFB0B385FF}"/>
              </a:ext>
            </a:extLst>
          </p:cNvPr>
          <p:cNvSpPr txBox="1"/>
          <p:nvPr/>
        </p:nvSpPr>
        <p:spPr>
          <a:xfrm>
            <a:off x="1545703" y="4490418"/>
            <a:ext cx="5873262" cy="1923604"/>
          </a:xfrm>
          <a:prstGeom prst="rect">
            <a:avLst/>
          </a:prstGeom>
          <a:noFill/>
          <a:scene3d>
            <a:camera prst="obliqueBottomLeft"/>
            <a:lightRig rig="threePt" dir="t"/>
          </a:scene3d>
        </p:spPr>
        <p:txBody>
          <a:bodyPr wrap="square" rtlCol="0">
            <a:spAutoFit/>
          </a:bodyPr>
          <a:lstStyle/>
          <a:p>
            <a:r>
              <a:rPr lang="en-US" altLang="ko-KR" sz="1800" dirty="0">
                <a:solidFill>
                  <a:srgbClr val="3C3B39"/>
                </a:solidFill>
                <a:ea typeface="+mj-ea"/>
              </a:rPr>
              <a:t>As D/E ratio increases the Cost of Debt (COD) increases while the </a:t>
            </a:r>
            <a:r>
              <a:rPr lang="en-US" altLang="ko-KR" sz="1800" dirty="0">
                <a:solidFill>
                  <a:srgbClr val="3C3B39"/>
                </a:solidFill>
              </a:rPr>
              <a:t>Cost of Equity (COE) decreases</a:t>
            </a:r>
            <a:r>
              <a:rPr lang="en-US" altLang="ko-KR" sz="1800" dirty="0">
                <a:solidFill>
                  <a:srgbClr val="3C3B39"/>
                </a:solidFill>
                <a:ea typeface="+mj-ea"/>
              </a:rPr>
              <a:t>  in Agency theory. </a:t>
            </a:r>
          </a:p>
          <a:p>
            <a:pPr marL="285750" indent="-285750">
              <a:buFont typeface="Symbol" panose="05050102010706020507" pitchFamily="18" charset="2"/>
              <a:buChar char="Þ"/>
            </a:pPr>
            <a:r>
              <a:rPr lang="en-US" altLang="ko-KR" sz="1800" dirty="0">
                <a:solidFill>
                  <a:srgbClr val="FF0000"/>
                </a:solidFill>
                <a:ea typeface="+mj-ea"/>
              </a:rPr>
              <a:t>Trade off Theory (TOT) between COD and COE </a:t>
            </a:r>
          </a:p>
          <a:p>
            <a:r>
              <a:rPr lang="en-US" altLang="ko-KR" sz="1800" dirty="0">
                <a:solidFill>
                  <a:srgbClr val="FF0000"/>
                </a:solidFill>
                <a:ea typeface="+mj-ea"/>
              </a:rPr>
              <a:t> </a:t>
            </a:r>
            <a:r>
              <a:rPr lang="en-US" altLang="ko-KR" sz="1800" dirty="0"/>
              <a:t>(Jensen and Meckling, 1976; Harris and </a:t>
            </a:r>
            <a:r>
              <a:rPr lang="en-US" altLang="ko-KR" sz="1800" dirty="0" err="1"/>
              <a:t>Raviv</a:t>
            </a:r>
            <a:r>
              <a:rPr lang="en-US" altLang="ko-KR" sz="1800" dirty="0"/>
              <a:t>, 1991).</a:t>
            </a:r>
          </a:p>
          <a:p>
            <a:endParaRPr lang="en-US" altLang="ko-KR" sz="1100" dirty="0"/>
          </a:p>
          <a:p>
            <a:r>
              <a:rPr lang="en-US" altLang="ko-KR" sz="1800" dirty="0"/>
              <a:t>=&gt; The goal is to minimize the Weighted Average Cost of Capital (WACC) at the optimal level.</a:t>
            </a:r>
            <a:endParaRPr lang="ko-KR" altLang="en-US" sz="1800" dirty="0">
              <a:solidFill>
                <a:srgbClr val="FF0000"/>
              </a:solidFill>
              <a:ea typeface="+mj-ea"/>
            </a:endParaRPr>
          </a:p>
        </p:txBody>
      </p:sp>
    </p:spTree>
    <p:extLst>
      <p:ext uri="{BB962C8B-B14F-4D97-AF65-F5344CB8AC3E}">
        <p14:creationId xmlns:p14="http://schemas.microsoft.com/office/powerpoint/2010/main" val="1230168862"/>
      </p:ext>
    </p:extLst>
  </p:cSld>
  <p:clrMapOvr>
    <a:masterClrMapping/>
  </p:clrMapOvr>
  <mc:AlternateContent xmlns:mc="http://schemas.openxmlformats.org/markup-compatibility/2006" xmlns:p14="http://schemas.microsoft.com/office/powerpoint/2010/main">
    <mc:Choice Requires="p14">
      <p:transition spd="slow" p14:dur="1250">
        <p:fade thruBlk="1"/>
      </p:transition>
    </mc:Choice>
    <mc:Fallback xmlns:dsp="http://schemas.microsoft.com/office/drawing/2008/diagram" xmlns:dgm="http://schemas.openxmlformats.org/drawingml/2006/diagram" xmlns:c="http://schemas.openxmlformats.org/drawingml/2006/chart" xmlns="">
      <p:transition xmlns:mc="http://schemas.openxmlformats.org/markup-compatibility/2006" xmlns:hp="http://schemas.haansoft.com/office/presentation/8.0" spd="med" mc:Ignorable="hp" hp:hslDur="1250">
        <p:fade/>
      </p:transition>
    </mc:Fallback>
  </mc:AlternateContent>
</p:sld>
</file>

<file path=ppt/theme/theme1.xml><?xml version="1.0" encoding="utf-8"?>
<a:theme xmlns:a="http://schemas.openxmlformats.org/drawingml/2006/main" name="Default Theme">
  <a:themeElements>
    <a:clrScheme name="사용자 지정 1">
      <a:dk1>
        <a:sysClr val="windowText" lastClr="000000"/>
      </a:dk1>
      <a:lt1>
        <a:sysClr val="window" lastClr="FFFFFF"/>
      </a:lt1>
      <a:dk2>
        <a:srgbClr val="44546A"/>
      </a:dk2>
      <a:lt2>
        <a:srgbClr val="E7E6E6"/>
      </a:lt2>
      <a:accent1>
        <a:srgbClr val="B01513"/>
      </a:accent1>
      <a:accent2>
        <a:srgbClr val="ED7D31"/>
      </a:accent2>
      <a:accent3>
        <a:srgbClr val="E6B729"/>
      </a:accent3>
      <a:accent4>
        <a:srgbClr val="6AAC90"/>
      </a:accent4>
      <a:accent5>
        <a:srgbClr val="55859B"/>
      </a:accent5>
      <a:accent6>
        <a:srgbClr val="9E5D9D"/>
      </a:accent6>
      <a:hlink>
        <a:srgbClr val="0563C1"/>
      </a:hlink>
      <a:folHlink>
        <a:srgbClr val="9E5D9D"/>
      </a:folHlink>
    </a:clrScheme>
    <a:fontScheme name="맑은 고딕">
      <a:majorFont>
        <a:latin typeface="Calibri" panose="020F0502020204030204"/>
        <a:ea typeface=""/>
        <a:cs typeface=""/>
        <a:font script="Jpan" typeface="メイリオ"/>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B10F1B"/>
        </a:solidFill>
        <a:ln>
          <a:noFill/>
        </a:ln>
        <a:scene3d>
          <a:camera prst="obliqueBottomLeft"/>
          <a:lightRig rig="threePt" dir="t"/>
        </a:scene3d>
      </a:spPr>
      <a:bodyPr rtlCol="0" anchor="ctr">
        <a:noAutofit/>
      </a:bodyPr>
      <a:lstStyle>
        <a:defPPr algn="ctr">
          <a:defRPr spc="-150">
            <a:solidFill>
              <a:schemeClr val="tx1">
                <a:lumMod val="75000"/>
                <a:lumOff val="25000"/>
              </a:schemeClr>
            </a:solidFill>
            <a:latin typeface="+mj-ea"/>
            <a:ea typeface="+mj-ea"/>
          </a:defRPr>
        </a:defPPr>
      </a:lstStyle>
    </a:spDef>
    <a:lnDef>
      <a:spPr>
        <a:ln w="28575">
          <a:solidFill>
            <a:srgbClr val="3C3B39"/>
          </a:solidFill>
        </a:ln>
      </a:spPr>
      <a:bodyPr/>
      <a:lstStyle/>
      <a:style>
        <a:lnRef idx="1">
          <a:schemeClr val="dk1"/>
        </a:lnRef>
        <a:fillRef idx="0">
          <a:schemeClr val="dk1"/>
        </a:fillRef>
        <a:effectRef idx="0">
          <a:schemeClr val="dk1"/>
        </a:effectRef>
        <a:fontRef idx="minor">
          <a:schemeClr val="tx1"/>
        </a:fontRef>
      </a:style>
    </a:lnDef>
    <a:txDef>
      <a:spPr>
        <a:noFill/>
        <a:scene3d>
          <a:camera prst="obliqueBottomLeft"/>
          <a:lightRig rig="threePt" dir="t"/>
        </a:scene3d>
      </a:spPr>
      <a:bodyPr wrap="none" rtlCol="0">
        <a:spAutoFit/>
      </a:bodyPr>
      <a:lstStyle>
        <a:defPPr algn="l">
          <a:defRPr sz="1100" dirty="0" smtClean="0">
            <a:solidFill>
              <a:srgbClr val="3C3B39"/>
            </a:solidFill>
            <a:ea typeface="+mj-ea"/>
          </a:defRPr>
        </a:defPPr>
      </a:lstStyle>
    </a:txDef>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Override1.xml><?xml version="1.0" encoding="utf-8"?>
<a:themeOverride xmlns:a="http://schemas.openxmlformats.org/drawingml/2006/main">
  <a:clrScheme name="사용자 지정 1">
    <a:dk1>
      <a:sysClr val="windowText" lastClr="000000"/>
    </a:dk1>
    <a:lt1>
      <a:sysClr val="window" lastClr="FFFFFF"/>
    </a:lt1>
    <a:dk2>
      <a:srgbClr val="44546A"/>
    </a:dk2>
    <a:lt2>
      <a:srgbClr val="E7E6E6"/>
    </a:lt2>
    <a:accent1>
      <a:srgbClr val="B01513"/>
    </a:accent1>
    <a:accent2>
      <a:srgbClr val="ED7D31"/>
    </a:accent2>
    <a:accent3>
      <a:srgbClr val="E6B729"/>
    </a:accent3>
    <a:accent4>
      <a:srgbClr val="6AAC90"/>
    </a:accent4>
    <a:accent5>
      <a:srgbClr val="55859B"/>
    </a:accent5>
    <a:accent6>
      <a:srgbClr val="9E5D9D"/>
    </a:accent6>
    <a:hlink>
      <a:srgbClr val="0563C1"/>
    </a:hlink>
    <a:folHlink>
      <a:srgbClr val="9E5D9D"/>
    </a:folHlink>
  </a:clrScheme>
</a:themeOverride>
</file>

<file path=docProps/app.xml><?xml version="1.0" encoding="utf-8"?>
<Properties xmlns="http://schemas.openxmlformats.org/officeDocument/2006/extended-properties" xmlns:vt="http://schemas.openxmlformats.org/officeDocument/2006/docPropsVTypes">
  <TotalTime>2033</TotalTime>
  <Words>1706</Words>
  <Application>Microsoft Office PowerPoint</Application>
  <PresentationFormat>화면 슬라이드 쇼(4:3)</PresentationFormat>
  <Paragraphs>212</Paragraphs>
  <Slides>19</Slides>
  <Notes>0</Notes>
  <HiddenSlides>0</HiddenSlides>
  <MMClips>0</MMClips>
  <ScaleCrop>false</ScaleCrop>
  <HeadingPairs>
    <vt:vector size="6" baseType="variant">
      <vt:variant>
        <vt:lpstr>사용한 글꼴</vt:lpstr>
      </vt:variant>
      <vt:variant>
        <vt:i4>13</vt:i4>
      </vt:variant>
      <vt:variant>
        <vt:lpstr>테마</vt:lpstr>
      </vt:variant>
      <vt:variant>
        <vt:i4>1</vt:i4>
      </vt:variant>
      <vt:variant>
        <vt:lpstr>슬라이드 제목</vt:lpstr>
      </vt:variant>
      <vt:variant>
        <vt:i4>19</vt:i4>
      </vt:variant>
    </vt:vector>
  </HeadingPairs>
  <TitlesOfParts>
    <vt:vector size="33" baseType="lpstr">
      <vt:lpstr>*#�°��-Identity-H</vt:lpstr>
      <vt:lpstr>궁서체</vt:lpstr>
      <vt:lpstr>나눔스퀘어 Bold</vt:lpstr>
      <vt:lpstr>나눔스퀘어 ExtraBold</vt:lpstr>
      <vt:lpstr>돋움</vt:lpstr>
      <vt:lpstr>맑은 고딕</vt:lpstr>
      <vt:lpstr>한양견명조</vt:lpstr>
      <vt:lpstr>한양신명조</vt:lpstr>
      <vt:lpstr>함초롬바탕</vt:lpstr>
      <vt:lpstr>Arial</vt:lpstr>
      <vt:lpstr>Cambria Math</vt:lpstr>
      <vt:lpstr>Symbol</vt:lpstr>
      <vt:lpstr>Wingdings</vt:lpstr>
      <vt:lpstr>Default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User</dc:creator>
  <cp:lastModifiedBy>문성주</cp:lastModifiedBy>
  <cp:revision>513</cp:revision>
  <dcterms:created xsi:type="dcterms:W3CDTF">2018-05-27T11:49:32Z</dcterms:created>
  <dcterms:modified xsi:type="dcterms:W3CDTF">2024-11-28T09:08:49Z</dcterms:modified>
  <cp:version/>
</cp:coreProperties>
</file>