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32"/>
  </p:handoutMasterIdLst>
  <p:sldIdLst>
    <p:sldId id="256" r:id="rId2"/>
    <p:sldId id="265" r:id="rId3"/>
    <p:sldId id="267" r:id="rId4"/>
    <p:sldId id="516" r:id="rId5"/>
    <p:sldId id="568" r:id="rId6"/>
    <p:sldId id="556" r:id="rId7"/>
    <p:sldId id="559" r:id="rId8"/>
    <p:sldId id="274" r:id="rId9"/>
    <p:sldId id="569" r:id="rId10"/>
    <p:sldId id="570" r:id="rId11"/>
    <p:sldId id="571" r:id="rId12"/>
    <p:sldId id="536" r:id="rId13"/>
    <p:sldId id="537" r:id="rId14"/>
    <p:sldId id="538" r:id="rId15"/>
    <p:sldId id="539" r:id="rId16"/>
    <p:sldId id="540" r:id="rId17"/>
    <p:sldId id="541" r:id="rId18"/>
    <p:sldId id="542" r:id="rId19"/>
    <p:sldId id="543" r:id="rId20"/>
    <p:sldId id="544" r:id="rId21"/>
    <p:sldId id="545" r:id="rId22"/>
    <p:sldId id="572" r:id="rId23"/>
    <p:sldId id="550" r:id="rId24"/>
    <p:sldId id="561" r:id="rId25"/>
    <p:sldId id="562" r:id="rId26"/>
    <p:sldId id="563" r:id="rId27"/>
    <p:sldId id="564" r:id="rId28"/>
    <p:sldId id="533" r:id="rId29"/>
    <p:sldId id="534" r:id="rId30"/>
    <p:sldId id="260" r:id="rId31"/>
  </p:sldIdLst>
  <p:sldSz cx="12192000" cy="6858000"/>
  <p:notesSz cx="6858000" cy="9144000"/>
  <p:embeddedFontLst>
    <p:embeddedFont>
      <p:font typeface="Aleo" panose="00000500000000000000" pitchFamily="2" charset="0"/>
      <p:regular r:id="rId33"/>
      <p:bold r:id="rId34"/>
      <p:italic r:id="rId35"/>
      <p:boldItalic r:id="rId36"/>
    </p:embeddedFont>
    <p:embeddedFont>
      <p:font typeface="Aleo bold" panose="00000800000000000000" charset="0"/>
      <p:bold r:id="rId37"/>
    </p:embeddedFont>
    <p:embeddedFont>
      <p:font typeface="Aleo Light" panose="00000400000000000000" pitchFamily="2" charset="0"/>
      <p:regular r:id="rId38"/>
      <p:italic r:id="rId39"/>
    </p:embeddedFont>
    <p:embeddedFont>
      <p:font typeface="Cambria Math" panose="02040503050406030204" pitchFamily="18" charset="0"/>
      <p:regular r:id="rId40"/>
    </p:embeddedFont>
    <p:embeddedFont>
      <p:font typeface="맑은 고딕" panose="020B0503020000020004" pitchFamily="50" charset="-127"/>
      <p:regular r:id="rId41"/>
      <p:bold r:id="rId4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, Contents" id="{D5B0FE46-550F-4CD1-9B22-A398DBF63417}">
          <p14:sldIdLst>
            <p14:sldId id="256"/>
          </p14:sldIdLst>
        </p14:section>
        <p14:section name="1. Intro" id="{EF19AA94-335C-439B-9306-91377A0684F4}">
          <p14:sldIdLst>
            <p14:sldId id="265"/>
            <p14:sldId id="267"/>
            <p14:sldId id="516"/>
            <p14:sldId id="568"/>
            <p14:sldId id="556"/>
            <p14:sldId id="559"/>
          </p14:sldIdLst>
        </p14:section>
        <p14:section name="2. market" id="{4C954442-33E3-41AD-BD27-3C11FC7882B4}">
          <p14:sldIdLst>
            <p14:sldId id="274"/>
            <p14:sldId id="569"/>
            <p14:sldId id="570"/>
          </p14:sldIdLst>
        </p14:section>
        <p14:section name="3. model" id="{94220AB0-3EEC-411C-A3A4-93B61ED56C57}">
          <p14:sldIdLst>
            <p14:sldId id="571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  <p14:sldId id="544"/>
            <p14:sldId id="545"/>
          </p14:sldIdLst>
        </p14:section>
        <p14:section name="4. numerical_analysis" id="{B01A56F9-9F07-403C-9801-005995388847}">
          <p14:sldIdLst>
            <p14:sldId id="572"/>
            <p14:sldId id="550"/>
            <p14:sldId id="561"/>
            <p14:sldId id="562"/>
            <p14:sldId id="563"/>
            <p14:sldId id="564"/>
          </p14:sldIdLst>
        </p14:section>
        <p14:section name="5. conclusion" id="{79BE7A5F-07E6-49AA-8080-34B1DF9135A2}">
          <p14:sldIdLst>
            <p14:sldId id="533"/>
            <p14:sldId id="534"/>
          </p14:sldIdLst>
        </p14:section>
        <p14:section name="End, Ref, Appendix" id="{0AE5D2F5-9547-4999-ABC5-DEDDB6F2F111}">
          <p14:sldIdLst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92" y="114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193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077FB-D3FD-4C08-8A9E-07D35EB6C686}" type="datetimeFigureOut">
              <a:rPr lang="ko-KR" altLang="en-US" smtClean="0"/>
              <a:t>2024-12-24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C5991-A404-4807-B039-F91849E975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459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EEB40E-4650-403E-BBF3-61551C4CB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DB2D60E-EE00-464D-BCFB-ED2BD6F81B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542378F-1556-4C7C-A19E-E4E1EE59F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19087-E85B-4DE7-B113-D7871D001D51}" type="datetimeFigureOut">
              <a:rPr lang="ko-KR" altLang="en-US" smtClean="0"/>
              <a:t>2024-12-24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B6ADE6D-7410-48BD-A9AE-50337DEC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2507436-B24E-450D-89FE-D80D50CC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9576-AC8C-4983-9737-2050E5D3035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Google Shape;22;p30">
            <a:extLst>
              <a:ext uri="{FF2B5EF4-FFF2-40B4-BE49-F238E27FC236}">
                <a16:creationId xmlns:a16="http://schemas.microsoft.com/office/drawing/2014/main" id="{A8A5471C-D590-4030-B7EF-8E9A2E4284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57843" b="-3921"/>
          <a:stretch/>
        </p:blipFill>
        <p:spPr>
          <a:xfrm>
            <a:off x="285454" y="6440385"/>
            <a:ext cx="2138223" cy="334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950D0CB-A88E-462A-A149-5A69CF3745EA}"/>
              </a:ext>
            </a:extLst>
          </p:cNvPr>
          <p:cNvCxnSpPr>
            <a:cxnSpLocks/>
          </p:cNvCxnSpPr>
          <p:nvPr userDrawn="1"/>
        </p:nvCxnSpPr>
        <p:spPr>
          <a:xfrm>
            <a:off x="2423677" y="3505200"/>
            <a:ext cx="7387073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048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A4FE710-44A0-4476-8BDF-1DDB59B91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EDB7803-9234-42DE-B006-4C40EF5A1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8B4D68F-9D98-40F8-8675-0921C3E66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19087-E85B-4DE7-B113-D7871D001D51}" type="datetimeFigureOut">
              <a:rPr lang="ko-KR" altLang="en-US" smtClean="0"/>
              <a:t>2024-12-24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B2AF999-AF83-46C4-9D42-FC4671E3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7CBBC94-C64D-4E09-9922-29B599100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9576-AC8C-4983-9737-2050E5D303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397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D6BB1A1-9FA0-4337-8433-24B6F7FF36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31C096E-42FF-4C57-B21C-D83011846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705A83C-D2A8-471B-996E-004BDC19D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19087-E85B-4DE7-B113-D7871D001D51}" type="datetimeFigureOut">
              <a:rPr lang="ko-KR" altLang="en-US" smtClean="0"/>
              <a:t>2024-12-24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02DB4EF-465E-4518-9CED-85284FF8A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F57A925-204C-465F-AF28-D14FE1160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9576-AC8C-4983-9737-2050E5D303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6236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8EB32F-F83F-4E77-87AB-0821FB72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98475"/>
            <a:ext cx="11420475" cy="6826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7FC1656-82C7-4B58-9C0B-E554495B4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181100"/>
            <a:ext cx="11420475" cy="4995863"/>
          </a:xfrm>
        </p:spPr>
        <p:txBody>
          <a:bodyPr>
            <a:normAutofit/>
          </a:bodyPr>
          <a:lstStyle>
            <a:lvl1pPr>
              <a:defRPr sz="2000">
                <a:latin typeface="+mj-lt"/>
                <a:ea typeface="+mj-ea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23D1D3-F815-4CBD-8448-566D78B40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353" y="6356350"/>
            <a:ext cx="2979255" cy="365125"/>
          </a:xfrm>
        </p:spPr>
        <p:txBody>
          <a:bodyPr/>
          <a:lstStyle/>
          <a:p>
            <a:fld id="{FBB19087-E85B-4DE7-B113-D7871D001D51}" type="datetimeFigureOut">
              <a:rPr lang="ko-KR" altLang="en-US" smtClean="0"/>
              <a:t>2024-12-24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F4FE55F-174B-490E-9C38-5860EBF2C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8331" y="6356350"/>
            <a:ext cx="4468881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932DB33-5B83-484A-BB2D-35443E73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3753" y="6356350"/>
            <a:ext cx="2979255" cy="365125"/>
          </a:xfrm>
        </p:spPr>
        <p:txBody>
          <a:bodyPr/>
          <a:lstStyle/>
          <a:p>
            <a:fld id="{8A049576-AC8C-4983-9737-2050E5D30357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5A464C2-D032-4D59-BFC5-89FE6705177F}"/>
              </a:ext>
            </a:extLst>
          </p:cNvPr>
          <p:cNvCxnSpPr>
            <a:cxnSpLocks/>
          </p:cNvCxnSpPr>
          <p:nvPr userDrawn="1"/>
        </p:nvCxnSpPr>
        <p:spPr>
          <a:xfrm>
            <a:off x="428625" y="1114425"/>
            <a:ext cx="11420475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B7018E3E-D858-48DC-8A0F-AB4299D33A53}"/>
              </a:ext>
            </a:extLst>
          </p:cNvPr>
          <p:cNvCxnSpPr>
            <a:cxnSpLocks/>
          </p:cNvCxnSpPr>
          <p:nvPr userDrawn="1"/>
        </p:nvCxnSpPr>
        <p:spPr>
          <a:xfrm>
            <a:off x="428625" y="565150"/>
            <a:ext cx="11420475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D730510C-6144-41D9-AE64-9D3CCC278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5" y="203200"/>
            <a:ext cx="11420475" cy="361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86592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DD8DC2-7AF1-4E6B-BF01-07470EF1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4C7F7E6-53BA-4C7A-AA97-16CADC841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962A65C-E0F2-4605-AD5A-F222274AE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19087-E85B-4DE7-B113-D7871D001D51}" type="datetimeFigureOut">
              <a:rPr lang="ko-KR" altLang="en-US" smtClean="0"/>
              <a:t>2024-12-24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25A9395-349E-43BE-8598-97FB14179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CCA1EA-E19C-4562-9FC2-15966C83C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9576-AC8C-4983-9737-2050E5D303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213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20DF8F-89A1-40AE-9226-6E91CF93D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B65E825-7AE7-4CAF-9896-AD164F48C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E6B8C12-0343-4D66-85A9-88B2F525C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E45D902-7415-4AC8-A47F-DFD27BF70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19087-E85B-4DE7-B113-D7871D001D51}" type="datetimeFigureOut">
              <a:rPr lang="ko-KR" altLang="en-US" smtClean="0"/>
              <a:t>2024-12-24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EE26A55-F482-4978-A932-92EC96DCD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6F6C7BF-7BAB-49FC-AE6E-EE858B62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9576-AC8C-4983-9737-2050E5D303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8617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83D564-0126-4C87-8596-89B768772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F62BF6F-2A12-4F98-ACD0-5A5FFAF4B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B25A814-C77E-4784-9DF0-DCCDBC10A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B75B6D9-FAED-48F3-9CFE-033360CD6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2DE1AC1-67E6-46B0-AED9-16FEF32D3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304EF31-2818-4D26-A47B-8BF7F66DF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19087-E85B-4DE7-B113-D7871D001D51}" type="datetimeFigureOut">
              <a:rPr lang="ko-KR" altLang="en-US" smtClean="0"/>
              <a:t>2024-12-24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0F3B606-295C-48FA-A0D8-C0FDAACD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908804C-35A0-42A1-912C-508EDA32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9576-AC8C-4983-9737-2050E5D303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7076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C450EF-0C08-4980-A30D-4863F7F2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57343BA-BF8D-4237-BA45-9DB5E4AD9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19087-E85B-4DE7-B113-D7871D001D51}" type="datetimeFigureOut">
              <a:rPr lang="ko-KR" altLang="en-US" smtClean="0"/>
              <a:t>2024-12-24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C15F597-3743-4A16-A8A5-3F696395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6A6A3BD-814D-4022-8464-E6259E86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9576-AC8C-4983-9737-2050E5D303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814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6D8069B-676B-4ACB-8C07-B10B5A0BA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19087-E85B-4DE7-B113-D7871D001D51}" type="datetimeFigureOut">
              <a:rPr lang="ko-KR" altLang="en-US" smtClean="0"/>
              <a:t>2024-12-24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5D78AAE-7E17-4B85-B474-BAC39DE68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8B76EEF-133B-4854-9AF3-4267447F7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9576-AC8C-4983-9737-2050E5D303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8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F9C398-A06E-46B4-B00F-A30C5D91F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8BB5FA0-389D-4C4D-93F9-9F7CD683A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23484AD-A7A0-44AF-AAA3-054082349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EF9DAF4-7D68-4769-900F-A292A77D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19087-E85B-4DE7-B113-D7871D001D51}" type="datetimeFigureOut">
              <a:rPr lang="ko-KR" altLang="en-US" smtClean="0"/>
              <a:t>2024-12-24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C761130-3057-40A9-95EA-66784F966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78211D6-5E47-43A5-8AF0-AB607A287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9576-AC8C-4983-9737-2050E5D303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2027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73B1AD-3D9F-415C-822A-648ABF99F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623ECE1-C6D5-45B0-85E7-B6977A8943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BFC48F4-886E-41F6-8912-EA687B383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FC1ECA9-5900-4BD2-B25E-026E79844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19087-E85B-4DE7-B113-D7871D001D51}" type="datetimeFigureOut">
              <a:rPr lang="ko-KR" altLang="en-US" smtClean="0"/>
              <a:t>2024-12-24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3C9E2BB-DABE-418A-8A0B-687B626F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BAD1B74-81B9-4E9E-ADED-5428C5C9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9576-AC8C-4983-9737-2050E5D303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9549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1109ECA-23A6-4ED3-9340-FB282E5CC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5252E0F-CC0B-43D7-B69D-3C820891F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54F558C-51F8-450B-8DCB-3DBF23F5A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19087-E85B-4DE7-B113-D7871D001D51}" type="datetimeFigureOut">
              <a:rPr lang="ko-KR" altLang="en-US" smtClean="0"/>
              <a:t>2024-12-24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436E0C5-1A68-4E50-8051-750861C99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3F5F85E-620D-4AA8-905E-115AF434D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49576-AC8C-4983-9737-2050E5D3035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1" name="Google Shape;22;p30">
            <a:extLst>
              <a:ext uri="{FF2B5EF4-FFF2-40B4-BE49-F238E27FC236}">
                <a16:creationId xmlns:a16="http://schemas.microsoft.com/office/drawing/2014/main" id="{A0DA110C-A8D8-48D5-B31D-CD87C45039FC}"/>
              </a:ext>
            </a:extLst>
          </p:cNvPr>
          <p:cNvPicPr preferRelativeResize="0"/>
          <p:nvPr userDrawn="1"/>
        </p:nvPicPr>
        <p:blipFill rotWithShape="1">
          <a:blip r:embed="rId13">
            <a:alphaModFix/>
          </a:blip>
          <a:srcRect r="57843" b="-3921"/>
          <a:stretch/>
        </p:blipFill>
        <p:spPr>
          <a:xfrm>
            <a:off x="285454" y="6440385"/>
            <a:ext cx="2138223" cy="3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30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C04D85-3907-49C7-89ED-7C79C6E20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17088"/>
            <a:ext cx="9144000" cy="1911912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cs typeface="Times New Roman" panose="02020603050405020304" pitchFamily="18" charset="0"/>
              </a:rPr>
              <a:t>Liability-Driven Investment</a:t>
            </a:r>
            <a:br>
              <a:rPr lang="en-US" altLang="ko-KR" sz="3600" dirty="0">
                <a:cs typeface="Times New Roman" panose="02020603050405020304" pitchFamily="18" charset="0"/>
              </a:rPr>
            </a:br>
            <a:r>
              <a:rPr lang="en-US" altLang="ko-KR" sz="3600" dirty="0">
                <a:cs typeface="Times New Roman" panose="02020603050405020304" pitchFamily="18" charset="0"/>
              </a:rPr>
              <a:t>under Inflation Risk</a:t>
            </a:r>
            <a:endParaRPr lang="ko-KR" altLang="en-US" sz="2400" dirty="0">
              <a:cs typeface="Times New Roman" panose="02020603050405020304" pitchFamily="18" charset="0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CB860F2-EFA1-4A59-A136-7D1F4B287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75250"/>
          </a:xfrm>
        </p:spPr>
        <p:txBody>
          <a:bodyPr>
            <a:noAutofit/>
          </a:bodyPr>
          <a:lstStyle/>
          <a:p>
            <a:r>
              <a:rPr lang="en-US" altLang="ko-KR" sz="2000" dirty="0">
                <a:latin typeface="+mj-lt"/>
                <a:cs typeface="Times New Roman" panose="02020603050405020304" pitchFamily="18" charset="0"/>
              </a:rPr>
              <a:t>2024.11.29.</a:t>
            </a:r>
          </a:p>
          <a:p>
            <a:r>
              <a:rPr lang="en-US" altLang="ko-KR" sz="2000" dirty="0">
                <a:latin typeface="+mj-lt"/>
                <a:cs typeface="Times New Roman" panose="02020603050405020304" pitchFamily="18" charset="0"/>
              </a:rPr>
              <a:t>Hyeontae Jo</a:t>
            </a:r>
          </a:p>
          <a:p>
            <a:r>
              <a:rPr lang="en-US" altLang="ko-KR" sz="2000" dirty="0">
                <a:latin typeface="+mj-lt"/>
                <a:cs typeface="Times New Roman" panose="02020603050405020304" pitchFamily="18" charset="0"/>
              </a:rPr>
              <a:t>POSTECH IME</a:t>
            </a:r>
          </a:p>
          <a:p>
            <a:r>
              <a:rPr lang="en-US" altLang="ko-KR" sz="1800" dirty="0">
                <a:latin typeface="+mj-lt"/>
                <a:cs typeface="Times New Roman" panose="02020603050405020304" pitchFamily="18" charset="0"/>
              </a:rPr>
              <a:t>Joint Work with Myung Jun Kim</a:t>
            </a:r>
            <a:r>
              <a:rPr lang="ko-KR" altLang="en-US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latin typeface="+mj-lt"/>
                <a:cs typeface="Times New Roman" panose="02020603050405020304" pitchFamily="18" charset="0"/>
              </a:rPr>
              <a:t>and Bong-</a:t>
            </a:r>
            <a:r>
              <a:rPr lang="en-US" altLang="ko-KR" sz="1800" dirty="0" err="1">
                <a:latin typeface="+mj-lt"/>
                <a:cs typeface="Times New Roman" panose="02020603050405020304" pitchFamily="18" charset="0"/>
              </a:rPr>
              <a:t>Gyu</a:t>
            </a:r>
            <a:r>
              <a:rPr lang="en-US" altLang="ko-KR" sz="1800" dirty="0">
                <a:latin typeface="+mj-lt"/>
                <a:cs typeface="Times New Roman" panose="02020603050405020304" pitchFamily="18" charset="0"/>
              </a:rPr>
              <a:t> Jang</a:t>
            </a:r>
          </a:p>
        </p:txBody>
      </p:sp>
    </p:spTree>
    <p:extLst>
      <p:ext uri="{BB962C8B-B14F-4D97-AF65-F5344CB8AC3E}">
        <p14:creationId xmlns:p14="http://schemas.microsoft.com/office/powerpoint/2010/main" val="3974012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EDF0D5-24D1-491F-9CAD-BE10AEF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Asset Price Processes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>
                <a:normAutofit/>
              </a:bodyPr>
              <a:lstStyle/>
              <a:p>
                <a:r>
                  <a:rPr lang="en-US" altLang="ko-KR" dirty="0">
                    <a:cs typeface="Times New Roman" panose="02020603050405020304" pitchFamily="18" charset="0"/>
                  </a:rPr>
                  <a:t>Inflation-independent Risky and Risk-free Asset Processes</a:t>
                </a:r>
              </a:p>
              <a:p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algn="just"/>
                <a14:m>
                  <m:oMath xmlns:m="http://schemas.openxmlformats.org/officeDocument/2006/math">
                    <m:r>
                      <a:rPr lang="en-US" altLang="ko-KR" sz="2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altLang="ko-KR" sz="2000" dirty="0">
                    <a:cs typeface="Times New Roman" panose="02020603050405020304" pitchFamily="18" charset="0"/>
                  </a:rPr>
                  <a:t>-</a:t>
                </a:r>
                <a:r>
                  <a:rPr lang="en-US" altLang="ko-KR" sz="2000" dirty="0" err="1">
                    <a:cs typeface="Times New Roman" panose="02020603050405020304" pitchFamily="18" charset="0"/>
                  </a:rPr>
                  <a:t>th</a:t>
                </a:r>
                <a:r>
                  <a:rPr lang="en-US" altLang="ko-KR" sz="2000" dirty="0">
                    <a:cs typeface="Times New Roman" panose="02020603050405020304" pitchFamily="18" charset="0"/>
                  </a:rPr>
                  <a:t> Risky Assets (Stocks)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20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ko-KR" sz="20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altLang="ko-KR" sz="20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ko-KR" sz="20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ko-KR" sz="2000" dirty="0">
                  <a:cs typeface="Times New Roman" panose="02020603050405020304" pitchFamily="18" charset="0"/>
                </a:endParaRPr>
              </a:p>
              <a:p>
                <a:pPr lvl="2" algn="just"/>
                <a14:m>
                  <m:oMath xmlns:m="http://schemas.openxmlformats.org/officeDocument/2006/math">
                    <m:f>
                      <m:fPr>
                        <m:ctrlPr>
                          <a:rPr lang="ko-KR" altLang="ko-KR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ko-KR" sz="1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ko-KR" altLang="ko-KR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ko-KR" altLang="ko-KR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ko-KR" altLang="ko-KR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1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ko-KR" sz="1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𝑑𝑡</m:t>
                    </m:r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ko-KR" altLang="ko-KR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1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1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sSub>
                      <m:sSubPr>
                        <m:ctrlPr>
                          <a:rPr lang="ko-KR" altLang="ko-KR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1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ko-KR" sz="1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altLang="ko-KR" sz="1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ko-KR" sz="1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ko-KR" sz="1800" dirty="0">
                  <a:cs typeface="Times New Roman" panose="02020603050405020304" pitchFamily="18" charset="0"/>
                </a:endParaRPr>
              </a:p>
              <a:p>
                <a:pPr lvl="2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1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ko-KR" sz="1800" dirty="0" err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ko-KR" sz="18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ko-KR" sz="18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altLang="ko-KR" sz="18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is the expected rate of return for stock </a:t>
                </a:r>
                <a14:m>
                  <m:oMath xmlns:m="http://schemas.openxmlformats.org/officeDocument/2006/math">
                    <m:r>
                      <a:rPr lang="en-US" altLang="ko-KR" sz="18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1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1800" dirty="0" err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is their volatility</a:t>
                </a:r>
              </a:p>
              <a:p>
                <a:pPr lvl="2" algn="just">
                  <a:spcAft>
                    <a:spcPts val="800"/>
                  </a:spcAft>
                </a:pPr>
                <a:r>
                  <a:rPr lang="en-US" altLang="ko-KR" sz="1800" dirty="0">
                    <a:cs typeface="Times New Roman" panose="02020603050405020304" pitchFamily="18" charset="0"/>
                  </a:rPr>
                  <a:t>Correlation structure: </a:t>
                </a:r>
                <a14:m>
                  <m:oMath xmlns:m="http://schemas.openxmlformats.org/officeDocument/2006/math"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d>
                      <m:dPr>
                        <m:begChr m:val="⟨"/>
                        <m:endChr m:val="⟩"/>
                        <m:ctrlPr>
                          <a:rPr lang="ko-KR" altLang="ko-KR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ko-KR" altLang="ko-KR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ko-KR" sz="1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ko-KR" altLang="ko-KR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ko-KR" altLang="ko-KR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1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ρ</m:t>
                        </m:r>
                      </m:e>
                      <m:sub>
                        <m:r>
                          <a:rPr lang="en-US" altLang="ko-KR" sz="1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altLang="ko-KR" sz="1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ko-KR" sz="1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𝑑𝑡</m:t>
                    </m:r>
                    <m:r>
                      <m:rPr>
                        <m:nor/>
                      </m:rPr>
                      <a:rPr lang="en-US" altLang="ko-KR" sz="1800">
                        <a:cs typeface="Times New Roman" panose="020206030504050203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en-US" altLang="ko-KR" sz="1800">
                        <a:cs typeface="Times New Roman" panose="020206030504050203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US" altLang="ko-KR" sz="1800"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𝑗</m:t>
                    </m:r>
                    <m:r>
                      <a:rPr lang="ko-KR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{</m:t>
                    </m:r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1,2,⋯,</m:t>
                    </m:r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m:rPr>
                        <m:lit/>
                      </m:rP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}</m:t>
                    </m:r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ko-KR" sz="1800">
                        <a:cs typeface="Times New Roman" panose="02020603050405020304" pitchFamily="18" charset="0"/>
                      </a:rPr>
                      <m:t>and</m:t>
                    </m:r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ko-KR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𝑗</m:t>
                    </m:r>
                  </m:oMath>
                </a14:m>
                <a:endParaRPr lang="ko-KR" altLang="ko-KR" sz="1800" dirty="0">
                  <a:cs typeface="Times New Roman" panose="02020603050405020304" pitchFamily="18" charset="0"/>
                </a:endParaRPr>
              </a:p>
              <a:p>
                <a:pPr lvl="2" algn="just"/>
                <a:endParaRPr lang="en-US" altLang="ko-KR" sz="1800" dirty="0">
                  <a:cs typeface="Times New Roman" panose="02020603050405020304" pitchFamily="18" charset="0"/>
                </a:endParaRPr>
              </a:p>
              <a:p>
                <a:pPr lvl="1" algn="just"/>
                <a:r>
                  <a:rPr lang="en-US" altLang="ko-KR" sz="2000" dirty="0">
                    <a:cs typeface="Times New Roman" panose="02020603050405020304" pitchFamily="18" charset="0"/>
                  </a:rPr>
                  <a:t>Risk-free Asset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20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ko-KR" sz="2000" dirty="0" err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ko-KR" sz="2000" dirty="0">
                  <a:cs typeface="Times New Roman" panose="02020603050405020304" pitchFamily="18" charset="0"/>
                </a:endParaRPr>
              </a:p>
              <a:p>
                <a:pPr lvl="2" algn="just"/>
                <a14:m>
                  <m:oMath xmlns:m="http://schemas.openxmlformats.org/officeDocument/2006/math">
                    <m:f>
                      <m:fPr>
                        <m:ctrlPr>
                          <a:rPr lang="ko-KR" altLang="ko-KR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ko-KR" sz="1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ko-KR" altLang="ko-KR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ko-KR" altLang="ko-KR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ko-KR" sz="1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𝑟𝑑𝑡</m:t>
                    </m:r>
                  </m:oMath>
                </a14:m>
                <a:endParaRPr lang="ko-KR" altLang="ko-KR" sz="1800" dirty="0">
                  <a:cs typeface="Times New Roman" panose="02020603050405020304" pitchFamily="18" charset="0"/>
                </a:endParaRPr>
              </a:p>
              <a:p>
                <a:pPr lvl="2" algn="just"/>
                <a14:m>
                  <m:oMath xmlns:m="http://schemas.openxmlformats.org/officeDocument/2006/math">
                    <m:r>
                      <a:rPr lang="en-US" altLang="ko-KR" sz="18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is the instantaneous nominal risk-free rate</a:t>
                </a:r>
                <a:endParaRPr lang="ko-KR" altLang="ko-KR" sz="1800" dirty="0">
                  <a:cs typeface="Times New Roman" panose="02020603050405020304" pitchFamily="18" charset="0"/>
                </a:endParaRPr>
              </a:p>
              <a:p>
                <a:pPr lvl="1"/>
                <a:endParaRPr lang="ko-KR" altLang="ko-KR" dirty="0"/>
              </a:p>
              <a:p>
                <a:endParaRPr lang="ko-KR" altLang="ko-KR" dirty="0"/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0" t="-13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250970-C8D3-4772-B0D5-F010F4A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2. Financial Market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7102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6C674E0-E596-4BEB-90F0-D93C39BF20F0}"/>
              </a:ext>
            </a:extLst>
          </p:cNvPr>
          <p:cNvSpPr/>
          <p:nvPr/>
        </p:nvSpPr>
        <p:spPr>
          <a:xfrm>
            <a:off x="3931298" y="1264298"/>
            <a:ext cx="4329404" cy="432940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64F22BF-C1BB-4877-AB3C-95B0E718E71E}"/>
              </a:ext>
            </a:extLst>
          </p:cNvPr>
          <p:cNvSpPr/>
          <p:nvPr/>
        </p:nvSpPr>
        <p:spPr>
          <a:xfrm>
            <a:off x="3128865" y="1870787"/>
            <a:ext cx="1604865" cy="31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5F87E-38CA-451A-BE21-D8CB1BD69006}"/>
              </a:ext>
            </a:extLst>
          </p:cNvPr>
          <p:cNvSpPr txBox="1"/>
          <p:nvPr/>
        </p:nvSpPr>
        <p:spPr>
          <a:xfrm>
            <a:off x="2245745" y="912885"/>
            <a:ext cx="7277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0" dirty="0">
                <a:solidFill>
                  <a:schemeClr val="tx2"/>
                </a:solidFill>
                <a:latin typeface="+mj-lt"/>
              </a:rPr>
              <a:t>3</a:t>
            </a:r>
            <a:endParaRPr lang="ko-KR" altLang="en-US" sz="30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15B3D-58FA-4BB8-8B3D-2A192007970E}"/>
              </a:ext>
            </a:extLst>
          </p:cNvPr>
          <p:cNvSpPr txBox="1"/>
          <p:nvPr/>
        </p:nvSpPr>
        <p:spPr>
          <a:xfrm>
            <a:off x="4264912" y="1747224"/>
            <a:ext cx="408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chemeClr val="tx2"/>
                </a:solidFill>
                <a:latin typeface="+mj-lt"/>
                <a:ea typeface="나눔스퀘어 ExtraBold" panose="020B0600000101010101" pitchFamily="50" charset="-127"/>
              </a:rPr>
              <a:t>Model</a:t>
            </a: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B12A063-3AA1-4BA1-BE21-76DBB1DC2B55}"/>
              </a:ext>
            </a:extLst>
          </p:cNvPr>
          <p:cNvSpPr/>
          <p:nvPr/>
        </p:nvSpPr>
        <p:spPr>
          <a:xfrm>
            <a:off x="8072446" y="4949887"/>
            <a:ext cx="376511" cy="376511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962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EDF0D5-24D1-491F-9CAD-BE10AEF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Fund Manager’s Problem (1/3)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>
                <a:normAutofit/>
              </a:bodyPr>
              <a:lstStyle/>
              <a:p>
                <a:r>
                  <a:rPr lang="en-US" altLang="ko-KR" sz="1800" dirty="0">
                    <a:cs typeface="Times New Roman" panose="02020603050405020304" pitchFamily="18" charset="0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altLang="ko-KR" sz="1800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1800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1800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altLang="ko-KR" sz="1800" i="1" dirty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altLang="ko-KR" sz="1800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1800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sz="1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denote the proportion of assets held in stock </a:t>
                </a:r>
                <a14:m>
                  <m:oMath xmlns:m="http://schemas.openxmlformats.org/officeDocument/2006/math">
                    <m:r>
                      <a:rPr lang="en-US" altLang="ko-KR" sz="18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and IIB, respectively.</a:t>
                </a:r>
              </a:p>
              <a:p>
                <a:r>
                  <a:rPr lang="en-US" altLang="ko-KR" sz="1800" dirty="0">
                    <a:cs typeface="Times New Roman" panose="02020603050405020304" pitchFamily="18" charset="0"/>
                  </a:rPr>
                  <a:t>From this, the fund manager’s wealth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ko-KR" sz="1800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is described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ko-KR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ko-KR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ko-KR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ko-KR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ko-KR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altLang="ko-KR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ko-KR" altLang="ko-K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ko-KR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f>
                            <m:fPr>
                              <m:ctrlPr>
                                <a:rPr lang="ko-KR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ko-KR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ko-KR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nary>
                      <m:sSub>
                        <m:sSubPr>
                          <m:ctrlPr>
                            <a:rPr lang="ko-KR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f>
                        <m:fPr>
                          <m:ctrlPr>
                            <a:rPr lang="ko-KR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ko-KR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ko-KR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altLang="ko-KR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ko-KR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1−</m:t>
                          </m:r>
                          <m:nary>
                            <m:naryPr>
                              <m:chr m:val="∑"/>
                              <m:ctrlPr>
                                <a:rPr lang="ko-KR" altLang="ko-K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ko-KR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ko-KR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f>
                        <m:fPr>
                          <m:ctrlPr>
                            <a:rPr lang="ko-KR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ko-KR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ko-KR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ko-KR" altLang="ko-KR" i="1" dirty="0">
                  <a:cs typeface="Times New Roman" panose="02020603050405020304" pitchFamily="18" charset="0"/>
                </a:endParaRPr>
              </a:p>
              <a:p>
                <a:endParaRPr lang="en-US" altLang="ko-KR" sz="1800" dirty="0">
                  <a:cs typeface="Times New Roman" panose="02020603050405020304" pitchFamily="18" charset="0"/>
                </a:endParaRPr>
              </a:p>
              <a:p>
                <a:r>
                  <a:rPr lang="en-US" altLang="ko-KR" sz="1800" dirty="0">
                    <a:cs typeface="Times New Roman" panose="02020603050405020304" pitchFamily="18" charset="0"/>
                  </a:rPr>
                  <a:t>We assume the fund manager’s liability is deterministic over time.</a:t>
                </a:r>
              </a:p>
              <a:p>
                <a:pPr lvl="1"/>
                <a:r>
                  <a:rPr lang="en-US" altLang="ko-KR" dirty="0">
                    <a:cs typeface="Times New Roman" panose="02020603050405020304" pitchFamily="18" charset="0"/>
                  </a:rPr>
                  <a:t>The assumption does not fully reflect the stochastic nature of changing liability characteristics, but the determined liability value can be considered as the expected value of future liability.</a:t>
                </a:r>
              </a:p>
              <a:p>
                <a:pPr lvl="1"/>
                <a:r>
                  <a:rPr lang="en-US" altLang="ko-KR" dirty="0">
                    <a:cs typeface="Times New Roman" panose="02020603050405020304" pitchFamily="18" charset="0"/>
                  </a:rPr>
                  <a:t>Some studies (Sharpe and Tint(1990) and Ang et al. (2012), etc.) were limited by their inability to solve the portfolio choice problem analytically in a continuous time.</a:t>
                </a:r>
              </a:p>
              <a:p>
                <a:pPr lvl="1"/>
                <a:r>
                  <a:rPr lang="en-US" altLang="ko-KR" dirty="0">
                    <a:cs typeface="Times New Roman" panose="02020603050405020304" pitchFamily="18" charset="0"/>
                  </a:rPr>
                  <a:t>Our model has strengths in this regard.</a:t>
                </a:r>
              </a:p>
              <a:p>
                <a:pPr marL="457200" lvl="1" indent="0">
                  <a:buNone/>
                </a:pPr>
                <a:endParaRPr lang="en-US" altLang="ko-KR" dirty="0">
                  <a:latin typeface="+mj-lt"/>
                  <a:cs typeface="Times New Roman" panose="02020603050405020304" pitchFamily="18" charset="0"/>
                </a:endParaRPr>
              </a:p>
              <a:p>
                <a:r>
                  <a:rPr lang="en-US" altLang="ko-KR" sz="1800" dirty="0">
                    <a:cs typeface="Times New Roman" panose="02020603050405020304" pitchFamily="18" charset="0"/>
                  </a:rPr>
                  <a:t>Exploit an integrable function </a:t>
                </a:r>
                <a14:m>
                  <m:oMath xmlns:m="http://schemas.openxmlformats.org/officeDocument/2006/math"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to express the liability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ko-KR" sz="1800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is expressed by</a:t>
                </a:r>
              </a:p>
              <a:p>
                <a:pPr marL="457200" lvl="1" indent="0">
                  <a:buNone/>
                </a:pPr>
                <a:r>
                  <a:rPr lang="en-US" altLang="ko-KR" dirty="0">
                    <a:latin typeface="+mj-lt"/>
                  </a:rPr>
                  <a:t>			</a:t>
                </a:r>
                <a14:m>
                  <m:oMath xmlns:m="http://schemas.openxmlformats.org/officeDocument/2006/math">
                    <m:r>
                      <a:rPr lang="en-US" altLang="ko-KR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ko-KR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altLang="ko-KR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altLang="ko-KR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ko-KR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𝑑𝑠</m:t>
                        </m:r>
                      </m:e>
                    </m:nary>
                    <m:r>
                      <a:rPr lang="en-US" altLang="ko-KR">
                        <a:latin typeface="Cambria Math" panose="02040503050406030204" pitchFamily="18" charset="0"/>
                      </a:rPr>
                      <m:t>&gt;0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all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ko-KR" dirty="0">
                    <a:latin typeface="+mj-lt"/>
                    <a:cs typeface="Times New Roman" panose="02020603050405020304" pitchFamily="18" charset="0"/>
                  </a:rPr>
                  <a:t> … (1)</a:t>
                </a:r>
              </a:p>
              <a:p>
                <a:endParaRPr lang="ko-KR" altLang="ko-KR" dirty="0"/>
              </a:p>
              <a:p>
                <a:endParaRPr lang="ko-KR" altLang="ko-KR" dirty="0"/>
              </a:p>
              <a:p>
                <a:endParaRPr lang="en-US" altLang="ko-KR" dirty="0"/>
              </a:p>
              <a:p>
                <a:endParaRPr lang="en-US" altLang="ko-KR" dirty="0"/>
              </a:p>
              <a:p>
                <a:endParaRPr lang="ko-KR" altLang="ko-KR" dirty="0"/>
              </a:p>
              <a:p>
                <a:endParaRPr lang="ko-KR" altLang="ko-KR" dirty="0"/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20" t="-1343" r="-747" b="-1074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250970-C8D3-4772-B0D5-F010F4A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3. Model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3095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EDF0D5-24D1-491F-9CAD-BE10AEF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Fund Manager’s Problem (2/3)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>
                <a:normAutofit/>
              </a:bodyPr>
              <a:lstStyle/>
              <a:p>
                <a:r>
                  <a:rPr lang="en-US" altLang="ko-KR" dirty="0">
                    <a:cs typeface="Times New Roman" panose="02020603050405020304" pitchFamily="18" charset="0"/>
                  </a:rPr>
                  <a:t>Funding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ko-KR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dirty="0">
                    <a:cs typeface="Times New Roman" panose="02020603050405020304" pitchFamily="18" charset="0"/>
                  </a:rPr>
                  <a:t> can be defined as the ratio between the fund manager’s total wealth and liability: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ko-KR" sz="200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ko-K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ko-KR" sz="200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ko-KR" sz="2000" dirty="0">
                    <a:latin typeface="+mj-lt"/>
                    <a:cs typeface="Times New Roman" panose="02020603050405020304" pitchFamily="18" charset="0"/>
                  </a:rPr>
                  <a:t> ,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ko-KR" altLang="ko-K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ko-KR" altLang="ko-K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ko-KR" sz="200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ko-KR" altLang="ko-K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ko-KR" sz="200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altLang="ko-KR" sz="20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ko-KR" altLang="ko-KR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ko-KR" sz="200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ko-KR" sz="200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ko-KR" sz="20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ko-KR" altLang="ko-KR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200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altLang="ko-KR" sz="20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ko-KR" sz="200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200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ko-KR" altLang="ko-KR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ko-KR" altLang="ko-K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2000"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en-US" altLang="ko-KR" sz="200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ko-KR" sz="20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ko-KR" sz="200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nary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ko-KR" altLang="ko-K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ko-KR" altLang="ko-KR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ko-KR" altLang="ko-KR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0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altLang="ko-KR" sz="20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altLang="ko-KR" sz="20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ko-KR" altLang="ko-KR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00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ko-KR" altLang="ko-KR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00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ko-KR" altLang="ko-KR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00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altLang="ko-KR" sz="20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ko-KR" sz="2000">
                                <a:latin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ctrlPr>
                                  <a:rPr lang="ko-KR" altLang="ko-KR" sz="20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altLang="ko-KR" sz="20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ko-KR" sz="200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  <m:e>
                                <m:r>
                                  <a:rPr lang="en-US" altLang="ko-KR" sz="200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ko-KR" altLang="ko-K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200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US" altLang="ko-KR" sz="2000">
                                    <a:latin typeface="Cambria Math" panose="02040503050406030204" pitchFamily="18" charset="0"/>
                                  </a:rPr>
                                  <m:t>𝑑𝑠</m:t>
                                </m:r>
                              </m:e>
                            </m:nary>
                          </m:den>
                        </m:f>
                      </m:e>
                    </m:d>
                    <m:r>
                      <a:rPr lang="en-US" altLang="ko-KR" sz="200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en-US" altLang="ko-KR" sz="2000" dirty="0">
                  <a:latin typeface="+mj-lt"/>
                </a:endParaRPr>
              </a:p>
              <a:p>
                <a:pPr marL="457200" lvl="1" indent="0">
                  <a:buNone/>
                </a:pPr>
                <a:r>
                  <a:rPr lang="en-US" altLang="ko-KR" sz="2000" dirty="0">
                    <a:latin typeface="+mj-lt"/>
                  </a:rPr>
                  <a:t>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altLang="ko-KR" sz="200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ko-KR" altLang="ko-KR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ko-KR" altLang="ko-K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200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ko-KR" sz="20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ko-KR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20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sz="200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ko-KR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ko-KR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20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sSub>
                      <m:sSubPr>
                        <m:ctrlPr>
                          <a:rPr lang="ko-KR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20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sz="200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ko-KR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2000" dirty="0">
                    <a:latin typeface="+mj-lt"/>
                    <a:cs typeface="Times New Roman" panose="02020603050405020304" pitchFamily="18" charset="0"/>
                  </a:rPr>
                  <a:t> … (2)</a:t>
                </a:r>
                <a:endParaRPr lang="ko-KR" altLang="ko-KR" sz="2000" dirty="0">
                  <a:latin typeface="+mj-lt"/>
                  <a:cs typeface="Times New Roman" panose="02020603050405020304" pitchFamily="18" charset="0"/>
                </a:endParaRPr>
              </a:p>
              <a:p>
                <a:endParaRPr lang="en-US" altLang="ko-KR" dirty="0"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ko-KR" dirty="0">
                    <a:cs typeface="Times New Roman" panose="02020603050405020304" pitchFamily="18" charset="0"/>
                  </a:rPr>
                  <a:t>In the context of pension funds, it is reasonable to impose some constraints on the funding ratio to mitigate this risk.</a:t>
                </a:r>
              </a:p>
              <a:p>
                <a:pPr lvl="1" algn="just"/>
                <a:r>
                  <a:rPr lang="en-US" altLang="ko-KR" sz="1900" dirty="0">
                    <a:cs typeface="Times New Roman" panose="02020603050405020304" pitchFamily="18" charset="0"/>
                  </a:rPr>
                  <a:t>Ang et al. (2012) also demonstrates the feasibility of controlling liability by limiting the funding ratio, as evidenced by several countries implementing systematic funding ratio restrictions.</a:t>
                </a:r>
              </a:p>
              <a:p>
                <a:pPr lvl="1" algn="just"/>
                <a:r>
                  <a:rPr lang="en-US" altLang="ko-KR" sz="1900" dirty="0">
                    <a:cs typeface="Times New Roman" panose="02020603050405020304" pitchFamily="18" charset="0"/>
                  </a:rPr>
                  <a:t>If the funding ratio is low, there is a shortage of assets compared to liabilities, indicating a potential risk in asset and liability management (ALM) for the fund manager.</a:t>
                </a:r>
                <a:endParaRPr lang="ko-KR" altLang="ko-KR" sz="1900" dirty="0">
                  <a:cs typeface="Times New Roman" panose="02020603050405020304" pitchFamily="18" charset="0"/>
                </a:endParaRPr>
              </a:p>
              <a:p>
                <a:pPr lvl="1" algn="just"/>
                <a:r>
                  <a:rPr lang="en-US" altLang="ko-KR" sz="1900" dirty="0">
                    <a:cs typeface="Times New Roman" panose="02020603050405020304" pitchFamily="18" charset="0"/>
                  </a:rPr>
                  <a:t>On the other hand, a high funding ratio implies a huge wealth compared to liabilities, and it is reasonable that investments are made in the direction of maximizing the fund manager’s utility.</a:t>
                </a:r>
              </a:p>
              <a:p>
                <a:endParaRPr lang="en-US" altLang="ko-KR" dirty="0"/>
              </a:p>
              <a:p>
                <a:endParaRPr lang="ko-KR" altLang="ko-KR" dirty="0"/>
              </a:p>
              <a:p>
                <a:endParaRPr lang="ko-KR" altLang="ko-KR" dirty="0"/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0" t="-1343" r="-53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250970-C8D3-4772-B0D5-F010F4A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3. Model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4423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EDF0D5-24D1-491F-9CAD-BE10AEF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Fund Manager’s Problem (3/3)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>
                <a:normAutofit/>
              </a:bodyPr>
              <a:lstStyle/>
              <a:p>
                <a:r>
                  <a:rPr lang="en-US" altLang="ko-KR" sz="1800" dirty="0">
                    <a:cs typeface="Times New Roman" panose="02020603050405020304" pitchFamily="18" charset="0"/>
                  </a:rPr>
                  <a:t>The objective: To maximize the expected utility of the funding ratio</a:t>
                </a:r>
              </a:p>
              <a:p>
                <a:pPr lvl="1"/>
                <a:r>
                  <a:rPr lang="en-US" altLang="ko-KR" dirty="0">
                    <a:cs typeface="Times New Roman" panose="02020603050405020304" pitchFamily="18" charset="0"/>
                  </a:rPr>
                  <a:t>Assume</a:t>
                </a:r>
                <a:r>
                  <a:rPr lang="ko-KR" altLang="en-US" dirty="0"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>
                    <a:cs typeface="Times New Roman" panose="02020603050405020304" pitchFamily="18" charset="0"/>
                  </a:rPr>
                  <a:t>the fund manager has a utility preference of constant relative risk aversion (CRRA) type</a:t>
                </a:r>
              </a:p>
              <a:p>
                <a:endParaRPr lang="en-US" altLang="ko-KR" sz="1800" dirty="0">
                  <a:cs typeface="Times New Roman" panose="02020603050405020304" pitchFamily="18" charset="0"/>
                </a:endParaRPr>
              </a:p>
              <a:p>
                <a:r>
                  <a:rPr lang="en-US" altLang="ko-KR" sz="1800" dirty="0">
                    <a:cs typeface="Times New Roman" panose="02020603050405020304" pitchFamily="18" charset="0"/>
                  </a:rPr>
                  <a:t>Can be stated as following value function </a:t>
                </a:r>
                <a14:m>
                  <m:oMath xmlns:m="http://schemas.openxmlformats.org/officeDocument/2006/math"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by controlling her investment strategy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1" i="1" dirty="0"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US" altLang="ko-KR" sz="1800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sz="1800" i="1" dirty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altLang="ko-KR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1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i="1" dirty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altLang="ko-KR" sz="1800" b="0" i="1" dirty="0" smtClean="0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  <m:r>
                                  <a:rPr lang="en-US" altLang="ko-KR" sz="1800" b="0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ko-KR" sz="1800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ko-KR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i="1" dirty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altLang="ko-KR" sz="1800" b="0" i="1" dirty="0" smtClean="0">
                                    <a:latin typeface="Cambria Math" panose="02040503050406030204" pitchFamily="18" charset="0"/>
                                  </a:rPr>
                                  <m:t>2,</m:t>
                                </m:r>
                                <m:r>
                                  <a:rPr lang="en-US" altLang="ko-KR" sz="1800" b="0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ko-KR" sz="1800" i="1" dirty="0">
                                <a:latin typeface="Cambria Math" panose="02040503050406030204" pitchFamily="18" charset="0"/>
                              </a:rPr>
                              <m:t>, ⋯, </m:t>
                            </m:r>
                            <m:sSub>
                              <m:sSubPr>
                                <m:ctrlPr>
                                  <a:rPr lang="en-US" altLang="ko-KR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i="1" dirty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altLang="ko-KR" sz="1800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ko-KR" sz="1800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800" b="0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ko-KR" sz="18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ko-KR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i="1" dirty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altLang="ko-KR" sz="1800" b="0" i="1" dirty="0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en-US" altLang="ko-KR" sz="1800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800" i="1" dirty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ko-KR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⊺</m:t>
                        </m:r>
                      </m:sup>
                    </m:sSup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:</a:t>
                </a:r>
              </a:p>
              <a:p>
                <a:pPr marL="457200" lvl="1" indent="0" algn="just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 kern="100" smtClean="0">
                          <a:effectLst/>
                          <a:latin typeface="Cambria Math" panose="020405030504060302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m:t>𝑉</m:t>
                      </m:r>
                      <m:d>
                        <m:dPr>
                          <m:ctrlPr>
                            <a:rPr lang="ko-KR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ko-KR" i="1" kern="100">
                              <a:effectLst/>
                              <a:latin typeface="Cambria Math" panose="020405030504060302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altLang="ko-KR" i="1" kern="100">
                              <a:effectLst/>
                              <a:latin typeface="Cambria Math" panose="020405030504060302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ko-KR" i="1" kern="100">
                              <a:effectLst/>
                              <a:latin typeface="Cambria Math" panose="020405030504060302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i="1" kern="100">
                          <a:effectLst/>
                          <a:latin typeface="Cambria Math" panose="020405030504060302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ko-KR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ko-KR" altLang="ko-KR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kern="10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ko-KR" altLang="ko-KR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 i="1" kern="100">
                                      <a:effectLst/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𝚷</m:t>
                                  </m:r>
                                </m:e>
                                <m:sub>
                                  <m:r>
                                    <a:rPr lang="en-US" altLang="ko-KR" i="1" kern="100">
                                      <a:effectLst/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ko-KR" altLang="ko-KR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 kern="10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i="1" kern="10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ko-KR" altLang="ko-KR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ko-KR" altLang="ko-KR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ko-KR" altLang="ko-KR" i="1" kern="10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ko-KR" i="1" kern="100">
                                          <a:effectLst/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ko-KR" i="1" kern="100">
                                          <a:effectLst/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r>
                                        <a:rPr lang="en-US" altLang="ko-KR" i="1" kern="100">
                                          <a:effectLst/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altLang="ko-KR" i="1" kern="100">
                                          <a:effectLst/>
                                          <a:latin typeface="Cambria Math" panose="02040503050406030204" pitchFamily="18" charset="0"/>
                                          <a:ea typeface="맑은 고딕" panose="020B0503020000020004" pitchFamily="50" charset="-127"/>
                                          <a:cs typeface="Times New Roman" panose="02020603050405020304" pitchFamily="18" charset="0"/>
                                        </a:rPr>
                                        <m:t>𝛾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altLang="ko-KR" i="1" kern="100">
                                      <a:effectLst/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en-US" altLang="ko-KR" i="1" kern="100">
                                      <a:effectLst/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𝛾</m:t>
                                  </m:r>
                                </m:den>
                              </m:f>
                            </m:e>
                            <m:e>
                              <m:sSub>
                                <m:sSubPr>
                                  <m:ctrlPr>
                                    <a:rPr lang="ko-KR" altLang="ko-KR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 kern="100">
                                      <a:effectLst/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ko-KR" i="1" kern="100">
                                      <a:effectLst/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ko-KR" i="1" kern="10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ko-KR" i="1" kern="10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kern="100" dirty="0">
                  <a:effectLst/>
                  <a:latin typeface="+mj-lt"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lvl="2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altLang="ko-KR" sz="1800" dirty="0">
                    <a:cs typeface="Times New Roman" panose="02020603050405020304" pitchFamily="18" charset="0"/>
                  </a:rPr>
                  <a:t>For investment horizon </a:t>
                </a:r>
                <a14:m>
                  <m:oMath xmlns:m="http://schemas.openxmlformats.org/officeDocument/2006/math"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 ∈</m:t>
                    </m:r>
                    <m:d>
                      <m:dPr>
                        <m:ctrlP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  <m:t>0, ∞</m:t>
                        </m:r>
                      </m:e>
                    </m:d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, the current time </a:t>
                </a:r>
                <a14:m>
                  <m:oMath xmlns:m="http://schemas.openxmlformats.org/officeDocument/2006/math"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0 &lt; </m:t>
                    </m:r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&lt; </m:t>
                    </m:r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, and current wealth </a:t>
                </a:r>
                <a14:m>
                  <m:oMath xmlns:m="http://schemas.openxmlformats.org/officeDocument/2006/math"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ko-KR" sz="1800" kern="100" dirty="0">
                    <a:effectLst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.</a:t>
                </a:r>
                <a:endParaRPr lang="ko-KR" altLang="ko-KR" sz="1800" kern="100" dirty="0">
                  <a:effectLst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𝛾</m:t>
                    </m:r>
                    <m:d>
                      <m:dPr>
                        <m:ctrlP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  <m:t>&gt; 0, </m:t>
                        </m:r>
                        <m: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  <m:t>≠1</m:t>
                        </m:r>
                      </m:e>
                    </m:d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is the coefficient of relative risk aversion,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ko-KR" sz="18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ko-KR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i="1" dirty="0">
                            <a:latin typeface="Cambria Math" panose="02040503050406030204" pitchFamily="18" charset="0"/>
                          </a:rPr>
                          <m:t> ⋅ </m:t>
                        </m:r>
                      </m:e>
                    </m:d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is the conditional expectation at time </a:t>
                </a:r>
                <a14:m>
                  <m:oMath xmlns:m="http://schemas.openxmlformats.org/officeDocument/2006/math"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under </a:t>
                </a:r>
                <a14:m>
                  <m:oMath xmlns:m="http://schemas.openxmlformats.org/officeDocument/2006/math">
                    <m:r>
                      <a:rPr lang="en-US" altLang="ko-KR" sz="1800" b="0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ℙ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-measure. </a:t>
                </a:r>
                <a:endParaRPr lang="ko-KR" altLang="ko-KR" sz="1800" dirty="0">
                  <a:cs typeface="Times New Roman" panose="02020603050405020304" pitchFamily="18" charset="0"/>
                </a:endParaRPr>
              </a:p>
              <a:p>
                <a:endParaRPr lang="en-US" altLang="ko-KR" sz="1800" dirty="0">
                  <a:cs typeface="Times New Roman" panose="02020603050405020304" pitchFamily="18" charset="0"/>
                </a:endParaRPr>
              </a:p>
              <a:p>
                <a:r>
                  <a:rPr lang="en-US" altLang="ko-KR" sz="1800" dirty="0">
                    <a:cs typeface="Times New Roman" panose="02020603050405020304" pitchFamily="18" charset="0"/>
                  </a:rPr>
                  <a:t>Impose a value-at-risk (</a:t>
                </a:r>
                <a:r>
                  <a:rPr lang="en-US" altLang="ko-KR" sz="1800" dirty="0" err="1">
                    <a:cs typeface="Times New Roman" panose="02020603050405020304" pitchFamily="18" charset="0"/>
                  </a:rPr>
                  <a:t>VaR</a:t>
                </a:r>
                <a:r>
                  <a:rPr lang="en-US" altLang="ko-KR" sz="1800" dirty="0">
                    <a:cs typeface="Times New Roman" panose="02020603050405020304" pitchFamily="18" charset="0"/>
                  </a:rPr>
                  <a:t>) constraint on the funding ratio: for </a:t>
                </a:r>
                <a14:m>
                  <m:oMath xmlns:m="http://schemas.openxmlformats.org/officeDocument/2006/math"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 ≥0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0 &lt; </m:t>
                    </m:r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,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altLang="ko-KR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ℙ</m:t>
                    </m:r>
                    <m:d>
                      <m:dPr>
                        <m:ctrlPr>
                          <a:rPr lang="en-US" altLang="ko-KR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 dirty="0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ko-KR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altLang="ko-KR" i="1" dirty="0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altLang="ko-KR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≥1−</m:t>
                    </m:r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ko-KR" dirty="0">
                    <a:cs typeface="Times New Roman" panose="02020603050405020304" pitchFamily="18" charset="0"/>
                  </a:rPr>
                  <a:t> … (3)</a:t>
                </a:r>
                <a:endParaRPr lang="ko-KR" altLang="ko-KR" dirty="0">
                  <a:cs typeface="Times New Roman" panose="02020603050405020304" pitchFamily="18" charset="0"/>
                </a:endParaRPr>
              </a:p>
              <a:p>
                <a:endParaRPr lang="ko-KR" altLang="ko-KR" dirty="0"/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20" t="-122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250970-C8D3-4772-B0D5-F010F4A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3. Model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78043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EDF0D5-24D1-491F-9CAD-BE10AEF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Benchmark Case: Absence of </a:t>
            </a:r>
            <a:r>
              <a:rPr lang="en-US" altLang="ko-KR" dirty="0" err="1"/>
              <a:t>VaR</a:t>
            </a:r>
            <a:r>
              <a:rPr lang="en-US" altLang="ko-KR" dirty="0"/>
              <a:t> Constraints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>
                <a:normAutofit/>
              </a:bodyPr>
              <a:lstStyle/>
              <a:p>
                <a:r>
                  <a:rPr lang="en-US" altLang="ko-KR" sz="1800" dirty="0">
                    <a:cs typeface="Times New Roman" panose="02020603050405020304" pitchFamily="18" charset="0"/>
                  </a:rPr>
                  <a:t>Examine the case without the </a:t>
                </a:r>
                <a:r>
                  <a:rPr lang="en-US" altLang="ko-KR" sz="1800" dirty="0" err="1">
                    <a:cs typeface="Times New Roman" panose="02020603050405020304" pitchFamily="18" charset="0"/>
                  </a:rPr>
                  <a:t>VaR</a:t>
                </a:r>
                <a:r>
                  <a:rPr lang="en-US" altLang="ko-KR" sz="1800" dirty="0">
                    <a:cs typeface="Times New Roman" panose="02020603050405020304" pitchFamily="18" charset="0"/>
                  </a:rPr>
                  <a:t> constraint (the “Benchmark” case)</a:t>
                </a:r>
              </a:p>
              <a:p>
                <a:endParaRPr lang="en-US" altLang="ko-KR" sz="1800" dirty="0">
                  <a:cs typeface="Times New Roman" panose="02020603050405020304" pitchFamily="18" charset="0"/>
                </a:endParaRPr>
              </a:p>
              <a:p>
                <a:r>
                  <a:rPr lang="en-US" altLang="ko-KR" sz="1800" dirty="0">
                    <a:cs typeface="Times New Roman" panose="02020603050405020304" pitchFamily="18" charset="0"/>
                  </a:rPr>
                  <a:t>Without </a:t>
                </a:r>
                <a:r>
                  <a:rPr lang="en-US" altLang="ko-KR" sz="1800" dirty="0" err="1">
                    <a:cs typeface="Times New Roman" panose="02020603050405020304" pitchFamily="18" charset="0"/>
                  </a:rPr>
                  <a:t>VaR</a:t>
                </a:r>
                <a:r>
                  <a:rPr lang="en-US" altLang="ko-KR" sz="1800" dirty="0">
                    <a:cs typeface="Times New Roman" panose="02020603050405020304" pitchFamily="18" charset="0"/>
                  </a:rPr>
                  <a:t> constraint, Bellman equation is simply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mtClean="0">
                          <a:latin typeface="Cambria Math" panose="02040503050406030204" pitchFamily="18" charset="0"/>
                        </a:rPr>
                        <m:t>0=</m:t>
                      </m:r>
                      <m:func>
                        <m:funcPr>
                          <m:ctrlPr>
                            <a:rPr lang="ko-KR" altLang="ko-K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ko-KR" altLang="ko-KR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ko-KR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 i="1">
                                      <a:latin typeface="Cambria Math" panose="02040503050406030204" pitchFamily="18" charset="0"/>
                                    </a:rPr>
                                    <m:t>𝚷</m:t>
                                  </m:r>
                                </m:e>
                                <m:sub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ko-KR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ko-KR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 </m:t>
                                  </m:r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 </m:t>
                                  </m:r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altLang="ko-KR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ko-KR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ko-KR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ko-KR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altLang="ko-KR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ko-KR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ko-KR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ko-KR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ko-KR" altLang="ko-K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>
                                                  <a:latin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ko-KR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ko-KR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d>
                                    </m:e>
                                  </m:nary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ko-KR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 </m:t>
                                  </m:r>
                                  <m:d>
                                    <m:dPr>
                                      <m:ctrlPr>
                                        <a:rPr lang="ko-KR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ko-KR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altLang="ko-KR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sub>
                                      </m:sSub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  −</m:t>
                                  </m:r>
                                  <m:f>
                                    <m:fPr>
                                      <m:ctrlPr>
                                        <a:rPr lang="ko-KR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ko-KR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ko-KR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ko-KR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sub>
                                          <m:r>
                                            <a:rPr lang="en-US" altLang="ko-KR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nary>
                                        <m:naryPr>
                                          <m:ctrlPr>
                                            <a:rPr lang="ko-KR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altLang="ko-KR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lang="en-US" altLang="ko-KR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  <m:e>
                                          <m:r>
                                            <a:rPr lang="en-US" altLang="ko-KR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  <m:d>
                                            <m:dPr>
                                              <m:ctrlPr>
                                                <a:rPr lang="ko-KR" altLang="ko-K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ko-KR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</m:d>
                                          <m:r>
                                            <a:rPr lang="en-US" altLang="ko-KR">
                                              <a:latin typeface="Cambria Math" panose="02040503050406030204" pitchFamily="18" charset="0"/>
                                            </a:rPr>
                                            <m:t>𝑑𝑠</m:t>
                                          </m:r>
                                        </m:e>
                                      </m:nary>
                                    </m:den>
                                  </m:f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 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ko-KR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ko-KR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 </m:t>
                                  </m:r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 </m:t>
                                  </m:r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den>
                              </m:f>
                              <m:r>
                                <a:rPr lang="en-US" altLang="ko-KR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ko-KR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ko-KR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ko-KR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 </m:t>
                                  </m:r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 </m:t>
                                  </m:r>
                                  <m:sSup>
                                    <m:sSupPr>
                                      <m:ctrlPr>
                                        <a:rPr lang="ko-KR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p>
                                      <m:r>
                                        <a:rPr lang="en-US" altLang="ko-KR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Sup>
                                <m:sSubSupPr>
                                  <m:ctrlPr>
                                    <a:rPr lang="ko-KR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b="1" i="1">
                                      <a:latin typeface="Cambria Math" panose="02040503050406030204" pitchFamily="18" charset="0"/>
                                    </a:rPr>
                                    <m:t>𝚷</m:t>
                                  </m:r>
                                </m:e>
                                <m:sub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altLang="ko-K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⊺</m:t>
                                  </m:r>
                                </m:sup>
                              </m:sSubSup>
                              <m:r>
                                <a:rPr lang="en-US" altLang="ko-KR" b="1" i="1"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  <m:sSub>
                                <m:sSubPr>
                                  <m:ctrlPr>
                                    <a:rPr lang="ko-KR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 i="1">
                                      <a:latin typeface="Cambria Math" panose="02040503050406030204" pitchFamily="18" charset="0"/>
                                    </a:rPr>
                                    <m:t>𝚷</m:t>
                                  </m:r>
                                </m:e>
                                <m:sub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ko-KR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altLang="ko-K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dirty="0">
                  <a:latin typeface="+mj-lt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n-US" altLang="ko-KR" dirty="0">
                  <a:latin typeface="+mj-lt"/>
                </a:endParaRPr>
              </a:p>
              <a:p>
                <a:pPr marL="457200" lvl="1" indent="0">
                  <a:buNone/>
                </a:pPr>
                <a:r>
                  <a:rPr lang="en-US" altLang="ko-KR" dirty="0">
                    <a:latin typeface="+mj-lt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ko-KR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ko-KR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ko-KR" altLang="ko-K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ko-KR" altLang="ko-K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m:rPr>
                                    <m:lit/>
                                  </m:rPr>
                                  <a:rPr lang="en-US" altLang="ko-KR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ko-KR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altLang="ko-KR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ko-KR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m:rPr>
                                <m:sty m:val="p"/>
                              </m:rPr>
                              <a:rPr lang="en-US" altLang="ko-KR">
                                <a:latin typeface="Cambria Math" panose="02040503050406030204" pitchFamily="18" charset="0"/>
                              </a:rPr>
                              <m:t>γ</m:t>
                            </m:r>
                          </m:sup>
                        </m:sSup>
                      </m:num>
                      <m:den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n-US" altLang="ko-KR">
                            <a:latin typeface="Cambria Math" panose="02040503050406030204" pitchFamily="18" charset="0"/>
                          </a:rPr>
                          <m:t>γ</m:t>
                        </m:r>
                      </m:den>
                    </m:f>
                    <m:r>
                      <a:rPr lang="en-US" altLang="ko-KR" b="0" i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b="1" i="1" kern="100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𝚺</m:t>
                    </m:r>
                    <m:r>
                      <a:rPr lang="en-US" altLang="ko-KR" i="1" kern="10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ko-KR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ko-KR" altLang="ko-KR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ko-KR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kern="100">
                                    <a:effectLst/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𝑗</m:t>
                        </m:r>
                        <m:r>
                          <a:rPr lang="ko-KR" altLang="ko-KR" kern="10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m:rPr>
                            <m:lit/>
                          </m:rP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{</m:t>
                        </m:r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1,2,</m:t>
                        </m:r>
                        <m:r>
                          <a:rPr lang="en-US" altLang="ko-KR" kern="10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⋯</m:t>
                        </m:r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+1</m:t>
                        </m:r>
                        <m:r>
                          <m:rPr>
                            <m:lit/>
                          </m:rP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}</m:t>
                        </m:r>
                      </m:sub>
                    </m:sSub>
                  </m:oMath>
                </a14:m>
                <a:r>
                  <a:rPr lang="en-US" altLang="ko-KR" kern="100" dirty="0">
                    <a:effectLst/>
                    <a:latin typeface="+mj-lt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>
                    <a:latin typeface="+mj-lt"/>
                    <a:cs typeface="Times New Roman" panose="02020603050405020304" pitchFamily="18" charset="0"/>
                  </a:rPr>
                  <a:t>denotes the covariance matrix of </a:t>
                </a:r>
                <a14:m>
                  <m:oMath xmlns:m="http://schemas.openxmlformats.org/officeDocument/2006/math">
                    <m:r>
                      <a:rPr lang="en-US" altLang="ko-KR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ko-KR" dirty="0">
                    <a:latin typeface="+mj-lt"/>
                    <a:cs typeface="Times New Roman" panose="02020603050405020304" pitchFamily="18" charset="0"/>
                  </a:rPr>
                  <a:t> stocks and IID(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altLang="ko-KR" dirty="0">
                    <a:latin typeface="+mj-lt"/>
                    <a:cs typeface="Times New Roman" panose="02020603050405020304" pitchFamily="18" charset="0"/>
                  </a:rPr>
                  <a:t>).</a:t>
                </a:r>
                <a:endParaRPr lang="ko-KR" altLang="ko-KR" dirty="0">
                  <a:latin typeface="+mj-lt"/>
                  <a:cs typeface="Times New Roman" panose="02020603050405020304" pitchFamily="18" charset="0"/>
                </a:endParaRPr>
              </a:p>
              <a:p>
                <a:endParaRPr lang="en-US" altLang="ko-KR" sz="1800" dirty="0">
                  <a:cs typeface="Times New Roman" panose="02020603050405020304" pitchFamily="18" charset="0"/>
                </a:endParaRPr>
              </a:p>
              <a:p>
                <a:r>
                  <a:rPr lang="en-US" altLang="ko-KR" sz="1800" dirty="0">
                    <a:cs typeface="Times New Roman" panose="02020603050405020304" pitchFamily="18" charset="0"/>
                  </a:rPr>
                  <a:t>The first-order condition reveals the optimal proportion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800" b="1" i="0" dirty="0" smtClean="0"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p>
                        <m: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as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ko-KR" altLang="ko-KR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1" i="0">
                              <a:effectLst/>
                              <a:latin typeface="Cambria Math" panose="020405030504060302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m:t>𝚷</m:t>
                          </m:r>
                        </m:e>
                        <m:sub>
                          <m:r>
                            <a:rPr lang="en-US" altLang="ko-KR" i="1">
                              <a:effectLst/>
                              <a:latin typeface="Cambria Math" panose="020405030504060302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ko-KR" i="1">
                              <a:effectLst/>
                              <a:latin typeface="Cambria Math" panose="02040503050406030204" pitchFamily="18" charset="0"/>
                              <a:ea typeface="맑은 고딕" panose="020B0503020000020004" pitchFamily="50" charset="-127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ko-KR" i="1">
                          <a:effectLst/>
                          <a:latin typeface="Cambria Math" panose="020405030504060302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ko-KR" altLang="ko-KR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ko-KR" altLang="ko-KR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1" i="0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𝚺</m:t>
                              </m:r>
                            </m:e>
                            <m:sup>
                              <m:r>
                                <a:rPr lang="en-US" altLang="ko-KR" i="1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ko-KR" altLang="ko-KR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1" i="1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  <m:r>
                                <a:rPr lang="en-US" altLang="ko-KR" i="1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ko-KR" i="1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sSub>
                                <m:sSubPr>
                                  <m:ctrlPr>
                                    <a:rPr lang="ko-KR" altLang="ko-KR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 i="1">
                                      <a:effectLst/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effectLst/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  <m:r>
                                    <a:rPr lang="en-US" altLang="ko-KR" b="0" i="1" smtClean="0">
                                      <a:effectLst/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ko-KR" altLang="ko-KR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i="1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altLang="ko-KR" i="1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  <m:r>
                                <m:rPr>
                                  <m:lit/>
                                </m:rPr>
                                <a:rPr lang="en-US" altLang="ko-KR" i="1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r>
                                <a:rPr lang="en-US" altLang="ko-KR" i="1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altLang="ko-KR" i="1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ko-KR" altLang="ko-KR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ko-KR" i="1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ctrlPr>
                                <a:rPr lang="ko-KR" altLang="ko-KR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ko-KR" altLang="ko-KR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i="1">
                                      <a:effectLst/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ko-KR" i="1">
                                      <a:effectLst/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ko-KR" i="1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  <m:r>
                                <m:rPr>
                                  <m:lit/>
                                </m:rPr>
                                <a:rPr lang="en-US" altLang="ko-KR" i="1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r>
                                <a:rPr lang="en-US" altLang="ko-KR" i="1">
                                  <a:effectLst/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ko-KR" altLang="ko-KR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i="1">
                                      <a:effectLst/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altLang="ko-KR" i="1">
                                      <a:effectLst/>
                                      <a:latin typeface="Cambria Math" panose="02040503050406030204" pitchFamily="18" charset="0"/>
                                      <a:ea typeface="맑은 고딕" panose="020B0503020000020004" pitchFamily="50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altLang="ko-KR" i="1" dirty="0">
                  <a:latin typeface="+mj-lt"/>
                  <a:cs typeface="Times New Roman" panose="02020603050405020304" pitchFamily="18" charset="0"/>
                </a:endParaRPr>
              </a:p>
              <a:p>
                <a:pPr marL="914400" lvl="2" indent="0">
                  <a:buNone/>
                </a:pPr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ko-KR" sz="1800" b="1" i="1" dirty="0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18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8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ko-KR" sz="1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ko-KR" sz="1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800" i="1" dirty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altLang="ko-KR" sz="18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ko-KR" sz="1800" b="0" i="1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ko-KR" sz="1800" i="1" dirty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altLang="ko-KR" sz="180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ko-KR" sz="1800" i="1" dirty="0" smtClean="0">
                                <a:latin typeface="Cambria Math" panose="02040503050406030204" pitchFamily="18" charset="0"/>
                              </a:rPr>
                              <m:t>, ⋯, </m:t>
                            </m:r>
                            <m:sSub>
                              <m:sSubPr>
                                <m:ctrlPr>
                                  <a:rPr lang="en-US" altLang="ko-KR" sz="1800" i="1" dirty="0" err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i="1" dirty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altLang="ko-KR" sz="1800" i="1" dirty="0" err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ko-KR" sz="18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ko-KR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i="1" dirty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altLang="ko-KR" sz="1800" b="0" i="1" dirty="0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ko-K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⊺</m:t>
                        </m:r>
                      </m:sup>
                    </m:sSup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ko-KR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1800" i="1" dirty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ko-KR" sz="1800" b="0" i="1" dirty="0" smtClean="0">
                            <a:latin typeface="Cambria Math" panose="02040503050406030204" pitchFamily="18" charset="0"/>
                          </a:rPr>
                          <m:t>+1)</m:t>
                        </m:r>
                        <m:r>
                          <a:rPr lang="en-US" altLang="ko-KR" sz="1800" i="1" dirty="0">
                            <a:latin typeface="Cambria Math" panose="02040503050406030204" pitchFamily="18" charset="0"/>
                          </a:rPr>
                          <m:t>×1</m:t>
                        </m:r>
                      </m:sup>
                    </m:sSup>
                  </m:oMath>
                </a14:m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ko-KR" sz="1800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altLang="ko-KR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1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8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ko-KR" sz="1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ko-KR" sz="1800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ko-KR" sz="1800" b="0" i="1" dirty="0" smtClean="0">
                                <a:latin typeface="Cambria Math" panose="02040503050406030204" pitchFamily="18" charset="0"/>
                              </a:rPr>
                              <m:t>1, </m:t>
                            </m:r>
                            <m:r>
                              <a:rPr lang="en-US" altLang="ko-KR" sz="1800" i="1" dirty="0">
                                <a:latin typeface="Cambria Math" panose="02040503050406030204" pitchFamily="18" charset="0"/>
                              </a:rPr>
                              <m:t>⋯, </m:t>
                            </m:r>
                            <m:r>
                              <a:rPr lang="en-US" altLang="ko-KR" sz="1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altLang="ko-K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⊺</m:t>
                        </m:r>
                      </m:sup>
                    </m:sSup>
                    <m:r>
                      <a:rPr lang="en-US" altLang="ko-KR" sz="1800" i="1" dirty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ko-KR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ko-KR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1800" i="1" dirty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ko-KR" sz="1800" b="0" i="1" dirty="0" smtClean="0">
                            <a:latin typeface="Cambria Math" panose="02040503050406030204" pitchFamily="18" charset="0"/>
                          </a:rPr>
                          <m:t>+1)</m:t>
                        </m:r>
                        <m:r>
                          <a:rPr lang="en-US" altLang="ko-KR" sz="1800" i="1" dirty="0">
                            <a:latin typeface="Cambria Math" panose="02040503050406030204" pitchFamily="18" charset="0"/>
                          </a:rPr>
                          <m:t>×1</m:t>
                        </m:r>
                      </m:sup>
                    </m:sSup>
                  </m:oMath>
                </a14:m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20" t="-122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250970-C8D3-4772-B0D5-F010F4A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3. Model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57044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EDF0D5-24D1-491F-9CAD-BE10AEF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Benchmark Case: Absence of </a:t>
            </a:r>
            <a:r>
              <a:rPr lang="en-US" altLang="ko-KR" dirty="0" err="1"/>
              <a:t>VaR</a:t>
            </a:r>
            <a:r>
              <a:rPr lang="en-US" altLang="ko-KR" dirty="0"/>
              <a:t> Constraints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>
                <a:normAutofit/>
              </a:bodyPr>
              <a:lstStyle/>
              <a:p>
                <a:r>
                  <a:rPr lang="en-US" altLang="ko-KR" sz="1800" dirty="0">
                    <a:cs typeface="Times New Roman" panose="02020603050405020304" pitchFamily="18" charset="0"/>
                  </a:rPr>
                  <a:t>The value function can be expressed through a deterministic function </a:t>
                </a:r>
                <a14:m>
                  <m:oMath xmlns:m="http://schemas.openxmlformats.org/officeDocument/2006/math"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) = 1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, according to Merton (1969, 1971) and Kraft and </a:t>
                </a:r>
                <a:r>
                  <a:rPr lang="en-US" altLang="ko-KR" sz="1800" dirty="0" err="1">
                    <a:cs typeface="Times New Roman" panose="02020603050405020304" pitchFamily="18" charset="0"/>
                  </a:rPr>
                  <a:t>Steffensen</a:t>
                </a:r>
                <a:r>
                  <a:rPr lang="en-US" altLang="ko-KR" sz="1800" dirty="0">
                    <a:cs typeface="Times New Roman" panose="02020603050405020304" pitchFamily="18" charset="0"/>
                  </a:rPr>
                  <a:t> (2013):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ko-KR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ko-KR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ko-KR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>
                        <m:fPr>
                          <m:ctrlPr>
                            <a:rPr lang="ko-KR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ko-KR" altLang="ko-K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p>
                          </m:sSubSup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</m:oMath>
                  </m:oMathPara>
                </a14:m>
                <a:endParaRPr lang="en-US" altLang="ko-KR" dirty="0">
                  <a:latin typeface="+mj-lt"/>
                  <a:cs typeface="Times New Roman" panose="02020603050405020304" pitchFamily="18" charset="0"/>
                </a:endParaRPr>
              </a:p>
              <a:p>
                <a:endParaRPr lang="en-US" altLang="ko-KR" sz="1800" dirty="0">
                  <a:cs typeface="Times New Roman" panose="02020603050405020304" pitchFamily="18" charset="0"/>
                </a:endParaRPr>
              </a:p>
              <a:p>
                <a:r>
                  <a:rPr lang="en-US" altLang="ko-KR" sz="1800" dirty="0">
                    <a:cs typeface="Times New Roman" panose="02020603050405020304" pitchFamily="18" charset="0"/>
                  </a:rPr>
                  <a:t>The</a:t>
                </a:r>
                <a:r>
                  <a:rPr lang="ko-KR" altLang="en-US" sz="1800" dirty="0">
                    <a:cs typeface="Times New Roman" panose="02020603050405020304" pitchFamily="18" charset="0"/>
                  </a:rPr>
                  <a:t> </a:t>
                </a:r>
                <a:r>
                  <a:rPr lang="en-US" altLang="ko-KR" sz="1800" dirty="0">
                    <a:cs typeface="Times New Roman" panose="02020603050405020304" pitchFamily="18" charset="0"/>
                  </a:rPr>
                  <a:t>optimal proportion can be rewritten as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ko-KR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1" i="1"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ko-KR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ko-KR" altLang="ko-K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1" i="1"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  <m:sup>
                            <m:r>
                              <a:rPr lang="en-US" altLang="ko-KR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ctrlPr>
                              <a:rPr lang="ko-KR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1" i="1">
                                <a:latin typeface="Cambria Math" panose="02040503050406030204" pitchFamily="18" charset="0"/>
                              </a:rPr>
                              <m:t>𝛍</m:t>
                            </m:r>
                            <m:r>
                              <a:rPr lang="en-US" altLang="ko-KR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ko-KR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sSub>
                              <m:sSubPr>
                                <m:ctrlPr>
                                  <a:rPr lang="ko-KR" altLang="ko-K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sub>
                                <m:r>
                                  <a:rPr lang="en-US" altLang="ko-KR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ko-KR" b="0" i="0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  <m:r>
                      <a:rPr lang="en-US" altLang="ko-K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>
                    <a:cs typeface="Times New Roman" panose="02020603050405020304" pitchFamily="18" charset="0"/>
                  </a:rPr>
                  <a:t>… (4)</a:t>
                </a:r>
              </a:p>
              <a:p>
                <a:endParaRPr lang="en-US" altLang="ko-KR" sz="1800" dirty="0">
                  <a:cs typeface="Times New Roman" panose="02020603050405020304" pitchFamily="18" charset="0"/>
                </a:endParaRPr>
              </a:p>
              <a:p>
                <a:r>
                  <a:rPr lang="en-US" altLang="ko-KR" sz="1800" dirty="0">
                    <a:cs typeface="Times New Roman" panose="02020603050405020304" pitchFamily="18" charset="0"/>
                  </a:rPr>
                  <a:t>The funding ratio evolution equation in (2) becomes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altLang="ko-KR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ko-KR" altLang="ko-K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ko-KR" altLang="ko-K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b="1" i="1">
                                    <a:latin typeface="Cambria Math" panose="02040503050406030204" pitchFamily="18" charset="0"/>
                                  </a:rPr>
                                  <m:t>𝛉</m:t>
                                </m:r>
                              </m:e>
                              <m:sup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⊺</m:t>
                                </m:r>
                              </m:sup>
                            </m:sSup>
                            <m:r>
                              <a:rPr lang="en-US" altLang="ko-KR" b="1" i="1">
                                <a:latin typeface="Cambria Math" panose="02040503050406030204" pitchFamily="18" charset="0"/>
                              </a:rPr>
                              <m:t>𝛉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ko-KR">
                                <a:latin typeface="Cambria Math" panose="02040503050406030204" pitchFamily="18" charset="0"/>
                              </a:rPr>
                              <m:t>γ</m:t>
                            </m:r>
                          </m:den>
                        </m:f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ko-KR" altLang="ko-K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ko-KR" altLang="ko-K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ko-KR" altLang="ko-K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altLang="ko-K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ko-KR">
                                <a:latin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ctrlPr>
                                  <a:rPr lang="ko-KR" altLang="ko-KR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altLang="ko-K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ko-KR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  <m:e>
                                <m:r>
                                  <a:rPr lang="en-US" altLang="ko-KR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ko-KR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US" altLang="ko-KR">
                                    <a:latin typeface="Cambria Math" panose="02040503050406030204" pitchFamily="18" charset="0"/>
                                  </a:rPr>
                                  <m:t>𝑑𝑠</m:t>
                                </m:r>
                              </m:e>
                            </m:nary>
                          </m:den>
                        </m:f>
                      </m:e>
                    </m:d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altLang="ko-KR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ko-KR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1" i="1">
                                <a:latin typeface="Cambria Math" panose="02040503050406030204" pitchFamily="18" charset="0"/>
                              </a:rPr>
                              <m:t>𝛟</m:t>
                            </m:r>
                          </m:e>
                          <m:sup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⊺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altLang="ko-KR">
                            <a:latin typeface="Cambria Math" panose="02040503050406030204" pitchFamily="18" charset="0"/>
                          </a:rPr>
                          <m:t>γ</m:t>
                        </m:r>
                      </m:den>
                    </m:f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>
                            <a:latin typeface="Cambria Math" panose="02040503050406030204" pitchFamily="18" charset="0"/>
                          </a:rPr>
                          <m:t>𝐖</m:t>
                        </m:r>
                      </m:e>
                      <m:sub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ko-KR" dirty="0">
                    <a:cs typeface="Times New Roman" panose="02020603050405020304" pitchFamily="18" charset="0"/>
                  </a:rPr>
                  <a:t> … (5)</a:t>
                </a:r>
              </a:p>
              <a:p>
                <a:pPr marL="914400" lvl="2" indent="0">
                  <a:buNone/>
                </a:pPr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ko-KR" sz="1800" b="1">
                        <a:latin typeface="Cambria Math" panose="02040503050406030204" pitchFamily="18" charset="0"/>
                      </a:rPr>
                      <m:t>𝛉</m:t>
                    </m:r>
                    <m:r>
                      <a:rPr lang="en-US" altLang="ko-KR" sz="1800" b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ko-KR" altLang="ko-KR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m:rPr>
                            <m:lit/>
                          </m:rPr>
                          <a:rPr lang="en-US" altLang="ko-KR" sz="1800" b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ko-KR" altLang="ko-KR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𝛍</m:t>
                        </m:r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𝑟</m:t>
                        </m:r>
                        <m:sSub>
                          <m:sSubPr>
                            <m:ctrlPr>
                              <a:rPr lang="ko-KR" altLang="ko-KR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altLang="ko-KR" sz="1800" b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ko-KR" sz="18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ko-KR" sz="1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  <m:r>
                      <a:rPr lang="en-US" altLang="ko-KR" sz="1800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sz="1800" b="1">
                        <a:latin typeface="Cambria Math" panose="02040503050406030204" pitchFamily="18" charset="0"/>
                      </a:rPr>
                      <m:t>𝛟</m:t>
                    </m:r>
                    <m:r>
                      <a:rPr lang="en-US" altLang="ko-KR" sz="1800" b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ko-KR" altLang="ko-KR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800" b="1" i="1"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p>
                        <m:r>
                          <a:rPr lang="en-US" altLang="ko-K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⊺</m:t>
                        </m:r>
                      </m:sup>
                    </m:sSup>
                    <m:sSup>
                      <m:sSupPr>
                        <m:ctrlPr>
                          <a:rPr lang="ko-KR" altLang="ko-KR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800" b="1" i="1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ko-KR" altLang="ko-KR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b="1" i="1"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𝑟</m:t>
                        </m:r>
                        <m:sSub>
                          <m:sSubPr>
                            <m:ctrlPr>
                              <a:rPr lang="ko-KR" altLang="ko-KR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altLang="ko-KR" sz="1800" b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ko-KR" sz="18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ko-KR" sz="1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  <m:r>
                      <a:rPr lang="en-US" altLang="ko-KR" sz="1800" b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ko-KR" altLang="ko-KR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ko-KR" altLang="ko-KR" sz="1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ko-KR" altLang="ko-KR" sz="1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ko-KR" sz="1800" b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ko-KR" altLang="ko-KR" sz="1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ko-KR" sz="1800" b="1" i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800" b="1" i="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ko-K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⊺</m:t>
                        </m:r>
                      </m:sup>
                    </m:sSup>
                    <m:r>
                      <a:rPr lang="en-US" altLang="ko-KR" sz="1800" b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ko-KR" altLang="ko-KR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1" i="0">
                            <a:latin typeface="Cambria Math" panose="02040503050406030204" pitchFamily="18" charset="0"/>
                          </a:rPr>
                          <m:t>𝐖</m:t>
                        </m:r>
                      </m:e>
                      <m:sub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sz="1800" b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ko-KR" altLang="ko-KR" sz="1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ko-KR" altLang="ko-KR" sz="1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ko-KR" sz="1800" b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ko-KR" altLang="ko-KR" sz="1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ko-KR" sz="1800" b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ko-KR" altLang="ko-KR" sz="1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en-US" altLang="ko-KR" sz="1800" b="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ko-K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⊺</m:t>
                        </m:r>
                      </m:sup>
                    </m:sSup>
                  </m:oMath>
                </a14:m>
                <a:r>
                  <a:rPr lang="en-US" altLang="ko-KR" sz="1800" b="1" dirty="0">
                    <a:latin typeface="+mj-lt"/>
                    <a:cs typeface="Times New Roman" panose="02020603050405020304" pitchFamily="18" charset="0"/>
                  </a:rPr>
                  <a:t>.</a:t>
                </a:r>
              </a:p>
              <a:p>
                <a:pPr marL="914400" lvl="2" indent="0">
                  <a:buNone/>
                </a:pPr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Here, </a:t>
                </a:r>
                <a14:m>
                  <m:oMath xmlns:m="http://schemas.openxmlformats.org/officeDocument/2006/math">
                    <m:r>
                      <a:rPr lang="ko-KR" altLang="ko-KR" sz="1800" b="1" i="1" kern="100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𝚪</m:t>
                    </m:r>
                    <m:r>
                      <a:rPr lang="ko-KR" altLang="ko-KR" sz="1800" kern="100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ko-KR" altLang="ko-KR" sz="1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sz="18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ko-KR" sz="1800" b="0" i="0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ko-KR" sz="1800" b="0" i="1" kern="100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altLang="ko-KR" sz="1800" b="0" i="1" kern="100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+1)×(</m:t>
                        </m:r>
                        <m:r>
                          <a:rPr lang="en-US" altLang="ko-KR" sz="1800" b="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altLang="ko-KR" sz="1800" b="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+1)</m:t>
                        </m:r>
                      </m:sup>
                    </m:sSup>
                  </m:oMath>
                </a14:m>
                <a:r>
                  <a:rPr lang="en-US" altLang="ko-KR" sz="1800" kern="100" dirty="0">
                    <a:latin typeface="+mj-lt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</a:t>
                </a:r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denotes the diagonal matrix with its </a:t>
                </a:r>
                <a14:m>
                  <m:oMath xmlns:m="http://schemas.openxmlformats.org/officeDocument/2006/math"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1800" i="1" dirty="0" err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ko-KR" sz="18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sz="1800" i="1" dirty="0" err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ko-KR" sz="1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-</a:t>
                </a:r>
                <a:r>
                  <a:rPr lang="en-US" altLang="ko-KR" sz="1800" dirty="0" err="1">
                    <a:latin typeface="+mj-lt"/>
                    <a:cs typeface="Times New Roman" panose="02020603050405020304" pitchFamily="18" charset="0"/>
                  </a:rPr>
                  <a:t>th</a:t>
                </a:r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 element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ko-KR" sz="1800" b="1" i="1"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ko-KR" sz="18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ko-KR" altLang="ko-K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ko-KR" sz="1800" i="1" dirty="0">
                        <a:latin typeface="Cambria Math" panose="02040503050406030204" pitchFamily="18" charset="0"/>
                      </a:rPr>
                      <m:t> ∈</m:t>
                    </m:r>
                    <m:d>
                      <m:dPr>
                        <m:begChr m:val="{"/>
                        <m:endChr m:val="}"/>
                        <m:ctrlPr>
                          <a:rPr lang="en-US" altLang="ko-KR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i="1" dirty="0">
                            <a:latin typeface="Cambria Math" panose="02040503050406030204" pitchFamily="18" charset="0"/>
                          </a:rPr>
                          <m:t>1,2, ⋯, </m:t>
                        </m:r>
                        <m:r>
                          <a:rPr lang="en-US" altLang="ko-KR" sz="1800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ko-KR" sz="1800" b="1" i="1"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+1,</m:t>
                        </m:r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ko-KR" sz="18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ko-KR" altLang="ko-K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.</a:t>
                </a:r>
                <a:endParaRPr lang="ko-KR" altLang="ko-KR" sz="1800" dirty="0">
                  <a:latin typeface="+mj-lt"/>
                  <a:cs typeface="Times New Roman" panose="02020603050405020304" pitchFamily="18" charset="0"/>
                </a:endParaRPr>
              </a:p>
              <a:p>
                <a:pPr lvl="1"/>
                <a:endParaRPr lang="en-US" altLang="ko-KR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20" t="-13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250970-C8D3-4772-B0D5-F010F4A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3. Model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2382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EDF0D5-24D1-491F-9CAD-BE10AEF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The Case in the Presence of the </a:t>
            </a:r>
            <a:r>
              <a:rPr lang="en-US" altLang="ko-KR" dirty="0" err="1"/>
              <a:t>VaR</a:t>
            </a:r>
            <a:r>
              <a:rPr lang="en-US" altLang="ko-KR" dirty="0"/>
              <a:t> Constraint: Market Rebuilding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>
                <a:normAutofit lnSpcReduction="10000"/>
              </a:bodyPr>
              <a:lstStyle/>
              <a:p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Option-based Approach</a:t>
                </a:r>
              </a:p>
              <a:p>
                <a:pPr lvl="1"/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Employed by Kraft and </a:t>
                </a:r>
                <a:r>
                  <a:rPr lang="en-US" altLang="ko-K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Steffensen</a:t>
                </a:r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(2013).</a:t>
                </a:r>
              </a:p>
              <a:p>
                <a:pPr lvl="1"/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Unconstrained optimal funding ratio process,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in the absence of a constraint is defined as (5).</a:t>
                </a:r>
              </a:p>
              <a:p>
                <a:pPr lvl="1"/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Combined with the option to represent the optimal terminal wealth in the case of a constraint.</a:t>
                </a:r>
                <a:endParaRPr lang="ko-KR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endPara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Market Rebuilding</a:t>
                </a:r>
              </a:p>
              <a:p>
                <a:pPr lvl="1"/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apply option approach, the correlation between assets poses a significant challenge.</a:t>
                </a:r>
              </a:p>
              <a:p>
                <a:pPr lvl="1"/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defining a new Brownian motion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ko-KR" altLang="ko-K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ko-KR" altLang="ko-K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eliminate the correlations among the risky assets, we rebuild the financial market into the market with the following (</a:t>
                </a:r>
                <a14:m>
                  <m:oMath xmlns:m="http://schemas.openxmlformats.org/officeDocument/2006/math"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ko-KR" sz="2000" b="0" i="1" dirty="0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mutually independent assets,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ko-KR" sz="2000" i="1" dirty="0" err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2000" b="0" i="1" dirty="0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000" b="0" i="1" dirty="0" err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  <m:t> 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ko-KR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000" i="1" dirty="0" smtClean="0">
                                <a:latin typeface="Cambria Math" panose="02040503050406030204" pitchFamily="18" charset="0"/>
                              </a:rPr>
                              <m:t>1,2, ⋯, </m:t>
                            </m:r>
                            <m:r>
                              <a:rPr lang="en-US" altLang="ko-KR" sz="200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ko-KR" sz="2000" b="0" i="1" dirty="0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/>
                <a:endPara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ko-KR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ko-K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ko-KR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ko-KR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ko-KR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̃"/>
                                  <m:ctrlPr>
                                    <a:rPr lang="ko-KR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ko-KR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̃"/>
                                  <m:ctrlPr>
                                    <a:rPr lang="ko-KR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ko-KR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̃"/>
                                  <m:ctrlPr>
                                    <a:rPr lang="ko-KR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ko-KR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ko-KR" altLang="en-US" sz="2000" i="1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ko-KR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ko-KR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ko-KR" alt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ko-K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ko-K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US" altLang="ko-K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ko-KR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ko-KR" alt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ko-K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ko-K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m:rPr>
                                  <m:nor/>
                                </m:rPr>
                                <a:rPr lang="en-US" altLang="ko-KR" sz="2000" i="1"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altLang="ko-KR" sz="2000" i="1"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for</m:t>
                              </m:r>
                              <m:r>
                                <m:rPr>
                                  <m:nor/>
                                </m:rPr>
                                <a:rPr lang="en-US" altLang="ko-KR" sz="2000" i="1"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lit/>
                                </m:rP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{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1,2,⋯,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  <m:r>
                                <m:rPr>
                                  <m:lit/>
                                </m:rP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}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ko-KR" altLang="en-US" sz="2000" i="1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ko-KR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ko-KR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ko-KR" alt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ko-K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ko-K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US" altLang="ko-K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ko-KR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ko-KR" alt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altLang="ko-K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ko-K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en-US" altLang="ko-KR" sz="2000" i="1"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altLang="ko-KR" sz="2000" i="1"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for</m:t>
                              </m:r>
                              <m:r>
                                <m:rPr>
                                  <m:nor/>
                                </m:rPr>
                                <a:rPr lang="en-US" altLang="ko-KR" sz="2000" i="1"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lit/>
                                </m:rP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{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1,2,⋯,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  <m:r>
                                <m:rPr>
                                  <m:lit/>
                                </m:rP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}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nor/>
                                </m:rPr>
                                <a:rPr lang="ko-KR" altLang="en-US" sz="2000" i="1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0" t="-1954" r="-10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250970-C8D3-4772-B0D5-F010F4A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3. Model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4430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EDF0D5-24D1-491F-9CAD-BE10AEF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 Case in the Presence of the </a:t>
            </a:r>
            <a:r>
              <a:rPr lang="en-US" altLang="ko-KR" dirty="0" err="1"/>
              <a:t>VaR</a:t>
            </a:r>
            <a:r>
              <a:rPr lang="en-US" altLang="ko-KR" dirty="0"/>
              <a:t> Constraint: Underlying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>
                <a:normAutofit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can be written as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ko-KR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i="1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ko-KR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𝑟</m:t>
                        </m:r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ko-KR" altLang="ko-KR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ko-KR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ko-KR" altLang="ko-KR" i="1" kern="10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ko-KR" b="1" i="1" kern="10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𝛉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altLang="ko-KR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⊺</m:t>
                                </m:r>
                              </m:sup>
                            </m:sSup>
                            <m:acc>
                              <m:accPr>
                                <m:chr m:val="̃"/>
                                <m:ctrlPr>
                                  <a:rPr lang="ko-KR" altLang="ko-KR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ko-KR" b="1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𝛉</m:t>
                                </m:r>
                              </m:e>
                            </m:acc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ko-KR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γ</m:t>
                            </m:r>
                          </m:den>
                        </m:f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ko-KR" altLang="ko-KR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ko-KR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ko-KR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ko-KR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ctrlPr>
                                  <a:rPr lang="ko-KR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  <m:e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ko-KR" altLang="ko-KR" i="1" kern="10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i="1" kern="10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𝑑𝑠</m:t>
                                </m:r>
                              </m:e>
                            </m:nary>
                          </m:den>
                        </m:f>
                      </m:e>
                    </m:d>
                    <m:sSub>
                      <m:sSubPr>
                        <m:ctrlPr>
                          <a:rPr lang="ko-KR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i="1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𝑑𝑡</m:t>
                    </m:r>
                    <m:r>
                      <a:rPr lang="en-US" altLang="ko-KR" i="1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ko-KR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ko-KR" altLang="ko-KR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ko-KR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ko-KR" b="1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𝛉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ko-KR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⊺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altLang="ko-KR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γ</m:t>
                        </m:r>
                      </m:den>
                    </m:f>
                    <m:sSub>
                      <m:sSubPr>
                        <m:ctrlPr>
                          <a:rPr lang="ko-KR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i="1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𝑑</m:t>
                    </m:r>
                    <m:acc>
                      <m:accPr>
                        <m:chr m:val="̃"/>
                        <m:ctrlPr>
                          <a:rPr lang="ko-KR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ko-KR" altLang="ko-KR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1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altLang="ko-KR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acc>
                    <m:r>
                      <a:rPr lang="en-US" altLang="ko-KR" i="1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altLang="ko-KR" b="0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ko-KR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i="1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ko-KR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i="1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ko-KR" kern="100" dirty="0">
                    <a:effectLst/>
                    <a:latin typeface="+mj-lt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… (6)</a:t>
                </a:r>
                <a:endParaRPr lang="ko-KR" altLang="ko-KR" kern="100" dirty="0">
                  <a:effectLst/>
                  <a:latin typeface="+mj-lt"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marL="914400" lvl="2" indent="0">
                  <a:buNone/>
                </a:pPr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ko-KR" sz="1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𝛉</m:t>
                        </m:r>
                      </m:e>
                    </m:acc>
                    <m:r>
                      <a:rPr lang="en-US" altLang="ko-KR" sz="1800" b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ko-KR" altLang="ko-KR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ko-KR" altLang="en-US" sz="18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1800" b="1"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</m:acc>
                      </m:e>
                      <m:sup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m:rPr>
                            <m:lit/>
                          </m:rPr>
                          <a:rPr lang="en-US" altLang="ko-KR" sz="1800" b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ko-KR" altLang="ko-KR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ko-KR" altLang="en-US" sz="18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1800" b="1">
                                <a:latin typeface="Cambria Math" panose="02040503050406030204" pitchFamily="18" charset="0"/>
                              </a:rPr>
                              <m:t>𝛍</m:t>
                            </m:r>
                          </m:e>
                        </m:acc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𝑟</m:t>
                        </m:r>
                        <m:sSub>
                          <m:sSubPr>
                            <m:ctrlPr>
                              <a:rPr lang="ko-KR" altLang="ko-KR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altLang="ko-KR" sz="1800" b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ko-KR" sz="18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ko-KR" sz="1800" b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̃"/>
                        <m:ctrlPr>
                          <a:rPr lang="ko-KR" altLang="en-US" sz="1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𝛍</m:t>
                        </m:r>
                      </m:e>
                    </m:acc>
                    <m:r>
                      <a:rPr lang="en-US" altLang="ko-KR" sz="1800" b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ko-KR" altLang="ko-KR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ko-KR" altLang="ko-KR" sz="1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ko-KR" altLang="ko-KR" sz="1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ko-KR" alt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ko-KR" sz="1800" b="0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ko-KR" sz="1800" b="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ko-KR" sz="1800" b="1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ko-KR" altLang="ko-KR" sz="1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ko-KR" alt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ko-KR" sz="1800" b="0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ko-KR" sz="1800" b="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ko-KR" sz="18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ko-K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⊺</m:t>
                        </m:r>
                      </m:sup>
                    </m:sSup>
                    <m:r>
                      <a:rPr lang="en-US" altLang="ko-KR" sz="1800" b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ko-KR" altLang="ko-KR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ko-KR" altLang="en-US" sz="18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1800" b="1">
                                <a:latin typeface="Cambria Math" panose="02040503050406030204" pitchFamily="18" charset="0"/>
                              </a:rPr>
                              <m:t>𝐖</m:t>
                            </m:r>
                          </m:e>
                        </m:acc>
                      </m:e>
                      <m:sub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sz="1800" b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ko-KR" altLang="ko-KR" sz="1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ko-KR" altLang="ko-KR" sz="1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ko-KR" alt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ko-KR" sz="1800" b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ko-KR" sz="1800" b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ko-KR" altLang="ko-KR" sz="1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ko-KR" altLang="en-US" sz="18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ko-KR" sz="1800" b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800" b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ko-K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⊺</m:t>
                        </m:r>
                      </m:sup>
                    </m:sSup>
                  </m:oMath>
                </a14:m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.</a:t>
                </a:r>
              </a:p>
              <a:p>
                <a:pPr marL="914400" lvl="2" indent="0">
                  <a:buNone/>
                </a:pPr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Here,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ko-KR" altLang="en-US" sz="1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1800" b="1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</m:acc>
                    <m:r>
                      <a:rPr lang="ko-KR" altLang="ko-KR" sz="1800" kern="100" smtClean="0">
                        <a:effectLst/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ko-KR" altLang="ko-KR" sz="1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sz="18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ko-KR" sz="1800" b="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ko-KR" sz="1800" b="0" i="1" kern="100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altLang="ko-KR" sz="1800" b="0" i="1" kern="100" smtClean="0">
                            <a:effectLst/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+1)×(</m:t>
                        </m:r>
                        <m:r>
                          <a:rPr lang="en-US" altLang="ko-KR" sz="1800" i="1" kern="10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altLang="ko-KR" sz="1800" i="1" kern="10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+1</m:t>
                        </m:r>
                        <m:r>
                          <a:rPr lang="en-US" altLang="ko-KR" sz="1800" kern="10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altLang="ko-KR" sz="1800" kern="100" dirty="0">
                    <a:latin typeface="+mj-lt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</a:t>
                </a:r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denotes the diagonal covariance matrix with its </a:t>
                </a:r>
                <a14:m>
                  <m:oMath xmlns:m="http://schemas.openxmlformats.org/officeDocument/2006/math"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1800" i="1" dirty="0" err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ko-KR" sz="18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sz="1800" i="1" dirty="0" err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ko-KR" sz="1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-</a:t>
                </a:r>
                <a:r>
                  <a:rPr lang="en-US" altLang="ko-KR" sz="1800" dirty="0" err="1">
                    <a:latin typeface="+mj-lt"/>
                    <a:cs typeface="Times New Roman" panose="02020603050405020304" pitchFamily="18" charset="0"/>
                  </a:rPr>
                  <a:t>th</a:t>
                </a:r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 element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ko-KR" altLang="en-US" sz="1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1800" b="1"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</m:acc>
                      </m:e>
                      <m:sub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ko-KR" sz="18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ko-KR" altLang="ko-K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ko-KR" altLang="en-US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1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sz="1800" dirty="0">
                    <a:latin typeface="+mj-lt"/>
                    <a:cs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altLang="ko-KR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ko-KR" sz="1800" i="1" dirty="0">
                        <a:latin typeface="Cambria Math" panose="02040503050406030204" pitchFamily="18" charset="0"/>
                      </a:rPr>
                      <m:t> ∈</m:t>
                    </m:r>
                    <m:d>
                      <m:dPr>
                        <m:begChr m:val="{"/>
                        <m:endChr m:val="}"/>
                        <m:ctrlPr>
                          <a:rPr lang="en-US" altLang="ko-KR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i="1" dirty="0">
                            <a:latin typeface="Cambria Math" panose="02040503050406030204" pitchFamily="18" charset="0"/>
                          </a:rPr>
                          <m:t>1,2, ⋯, </m:t>
                        </m:r>
                        <m:r>
                          <a:rPr lang="en-US" altLang="ko-KR" sz="1800" i="1" dirty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ko-KR" sz="1800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ko-KR" altLang="ko-KR" sz="1800" dirty="0">
                  <a:latin typeface="+mj-lt"/>
                  <a:cs typeface="Times New Roman" panose="02020603050405020304" pitchFamily="18" charset="0"/>
                </a:endParaRPr>
              </a:p>
              <a:p>
                <a:pPr lvl="2"/>
                <a:endParaRPr lang="en-US" altLang="ko-KR" sz="1800" dirty="0">
                  <a:latin typeface="+mj-lt"/>
                  <a:cs typeface="Times New Roman" panose="02020603050405020304" pitchFamily="18" charset="0"/>
                </a:endParaRPr>
              </a:p>
              <a:p>
                <a:r>
                  <a:rPr lang="en-US" altLang="ko-KR" sz="1800" dirty="0">
                    <a:cs typeface="Times New Roman" panose="02020603050405020304" pitchFamily="18" charset="0"/>
                  </a:rPr>
                  <a:t>The evolution equation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can be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altLang="ko-KR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ko-KR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i="1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ko-KR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𝑟</m:t>
                        </m:r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altLang="ko-KR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γ</m:t>
                        </m:r>
                        <m:sSubSup>
                          <m:sSubSupPr>
                            <m:ctrlPr>
                              <a:rPr lang="ko-KR" altLang="ko-KR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ko-KR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ko-KR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𝑌</m:t>
                            </m:r>
                          </m:sub>
                          <m:sup>
                            <m:r>
                              <a:rPr lang="en-US" altLang="ko-KR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ko-KR" altLang="ko-KR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ko-KR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ko-KR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ko-KR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ctrlPr>
                                  <a:rPr lang="ko-KR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  <m:e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ko-KR" altLang="ko-KR" i="1" kern="10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i="1" kern="10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US" altLang="ko-KR" i="1" kern="1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𝑑𝑠</m:t>
                                </m:r>
                              </m:e>
                            </m:nary>
                          </m:den>
                        </m:f>
                      </m:e>
                    </m:d>
                    <m:sSub>
                      <m:sSubPr>
                        <m:ctrlPr>
                          <a:rPr lang="ko-KR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i="1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𝑑𝑡</m:t>
                    </m:r>
                    <m:r>
                      <a:rPr lang="en-US" altLang="ko-KR" i="1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ko-KR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𝑌</m:t>
                        </m:r>
                      </m:sub>
                    </m:sSub>
                    <m:sSub>
                      <m:sSubPr>
                        <m:ctrlPr>
                          <a:rPr lang="ko-KR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i="1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ko-KR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ko-KR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kern="1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… (7)</a:t>
                </a:r>
                <a:endParaRPr lang="ko-KR" altLang="ko-KR" kern="100" dirty="0">
                  <a:effectLst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endParaRPr lang="en-US" altLang="ko-KR" sz="1800" dirty="0">
                  <a:cs typeface="Times New Roman" panose="02020603050405020304" pitchFamily="18" charset="0"/>
                </a:endParaRPr>
              </a:p>
              <a:p>
                <a:r>
                  <a:rPr lang="en-US" altLang="ko-KR" sz="1800" dirty="0">
                    <a:cs typeface="Times New Roman" panose="02020603050405020304" pitchFamily="18" charset="0"/>
                  </a:rPr>
                  <a:t>Express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ko-KR" sz="18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1800" i="1" dirty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acc>
                      </m:e>
                      <m:sub>
                        <m:r>
                          <a:rPr lang="en-US" altLang="ko-KR" sz="18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, which is a Brownian motion under the liability-adjusted risk-neutral measure, </a:t>
                </a:r>
                <a14:m>
                  <m:oMath xmlns:m="http://schemas.openxmlformats.org/officeDocument/2006/math">
                    <m:r>
                      <a:rPr lang="en-US" altLang="ko-KR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:</a:t>
                </a:r>
              </a:p>
              <a:p>
                <a:pPr marL="457200" lvl="1" indent="0" algn="just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 kern="10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ko-KR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i="1" kern="1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ko-KR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ko-KR" altLang="ko-KR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ko-KR" altLang="ko-KR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ko-KR" altLang="ko-KR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altLang="ko-KR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ko-KR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trlPr>
                                    <a:rPr lang="ko-KR" altLang="ko-KR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ko-KR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ko-KR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r>
                                    <a:rPr lang="en-US" altLang="ko-KR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ko-KR" altLang="ko-KR" i="1" kern="10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i="1" kern="10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r>
                                    <a:rPr lang="en-US" altLang="ko-KR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𝑑𝑠</m:t>
                                  </m:r>
                                </m:e>
                              </m:nary>
                            </m:den>
                          </m:f>
                        </m:e>
                      </m:d>
                      <m:sSub>
                        <m:sSubPr>
                          <m:ctrlPr>
                            <a:rPr lang="ko-KR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i="1" kern="1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𝑑𝑡</m:t>
                      </m:r>
                      <m:r>
                        <a:rPr lang="en-US" altLang="ko-KR" i="1" kern="1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ko-KR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sSub>
                        <m:sSubPr>
                          <m:ctrlPr>
                            <a:rPr lang="ko-KR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acc>
                        <m:accPr>
                          <m:chr m:val="̃"/>
                          <m:ctrlPr>
                            <a:rPr lang="ko-KR" altLang="ko-KR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ko-KR" altLang="ko-KR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ko-KR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ko-KR" altLang="ko-KR" kern="100" dirty="0">
                  <a:effectLst/>
                  <a:latin typeface="+mj-lt"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20" t="-183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250970-C8D3-4772-B0D5-F010F4A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3. Model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2107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EDF0D5-24D1-491F-9CAD-BE10AEF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 Case in the Presence of the </a:t>
            </a:r>
            <a:r>
              <a:rPr lang="en-US" altLang="ko-KR" dirty="0" err="1"/>
              <a:t>VaR</a:t>
            </a:r>
            <a:r>
              <a:rPr lang="en-US" altLang="ko-KR" dirty="0"/>
              <a:t> Constraint: KS’ Idea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>
                <a:normAutofit/>
              </a:bodyPr>
              <a:lstStyle/>
              <a:p>
                <a:r>
                  <a:rPr lang="en-US" altLang="ko-KR" dirty="0">
                    <a:cs typeface="Times New Roman" panose="02020603050405020304" pitchFamily="18" charset="0"/>
                  </a:rPr>
                  <a:t>If the terminal funding ratio is below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altLang="ko-KR" dirty="0"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altLang="ko-KR" sz="2000" dirty="0">
                    <a:cs typeface="Times New Roman" panose="02020603050405020304" pitchFamily="18" charset="0"/>
                  </a:rPr>
                  <a:t>The fund manager must prepare for the potential downside risk by purchasing put option for the terminal funding ratio.</a:t>
                </a:r>
              </a:p>
              <a:p>
                <a:endParaRPr lang="en-US" altLang="ko-KR" dirty="0">
                  <a:latin typeface="+mn-lt"/>
                  <a:cs typeface="Times New Roman" panose="02020603050405020304" pitchFamily="18" charset="0"/>
                </a:endParaRPr>
              </a:p>
              <a:p>
                <a:r>
                  <a:rPr lang="en-US" altLang="ko-KR" dirty="0">
                    <a:cs typeface="Times New Roman" panose="02020603050405020304" pitchFamily="18" charset="0"/>
                  </a:rPr>
                  <a:t>If the likelihood of not reaching the predefined threshold is lower than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altLang="ko-KR" dirty="0"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altLang="ko-KR" sz="2000" dirty="0">
                    <a:cs typeface="Times New Roman" panose="02020603050405020304" pitchFamily="18" charset="0"/>
                  </a:rPr>
                  <a:t>No need to prepare for the full extent of the downside risk.</a:t>
                </a:r>
              </a:p>
              <a:p>
                <a:pPr lvl="2"/>
                <a:r>
                  <a:rPr lang="en-US" altLang="ko-KR" sz="2000" dirty="0">
                    <a:cs typeface="Times New Roman" panose="02020603050405020304" pitchFamily="18" charset="0"/>
                  </a:rPr>
                  <a:t>The </a:t>
                </a:r>
                <a:r>
                  <a:rPr lang="en-US" altLang="ko-KR" sz="2000" dirty="0" err="1">
                    <a:cs typeface="Times New Roman" panose="02020603050405020304" pitchFamily="18" charset="0"/>
                  </a:rPr>
                  <a:t>VaR</a:t>
                </a:r>
                <a:r>
                  <a:rPr lang="en-US" altLang="ko-KR" sz="2000" dirty="0">
                    <a:cs typeface="Times New Roman" panose="02020603050405020304" pitchFamily="18" charset="0"/>
                  </a:rPr>
                  <a:t> constraint is intrinsically linked to confidence levels.</a:t>
                </a:r>
              </a:p>
              <a:p>
                <a:pPr lvl="1"/>
                <a:r>
                  <a:rPr lang="en-US" altLang="ko-KR" sz="2000" dirty="0">
                    <a:cs typeface="Times New Roman" panose="02020603050405020304" pitchFamily="18" charset="0"/>
                  </a:rPr>
                  <a:t>The fund manager needs to short an additional put option to disregard the significant decrease in the terminal wealth</a:t>
                </a:r>
                <a:r>
                  <a:rPr lang="en-US" altLang="ko-KR" sz="2000" dirty="0">
                    <a:latin typeface="+mj-lt"/>
                    <a:cs typeface="Times New Roman" panose="02020603050405020304" pitchFamily="18" charset="0"/>
                  </a:rPr>
                  <a:t>.</a:t>
                </a:r>
              </a:p>
              <a:p>
                <a:pPr lvl="1"/>
                <a:endParaRPr lang="en-US" altLang="ko-KR" dirty="0">
                  <a:latin typeface="+mj-lt"/>
                </a:endParaRPr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0" t="-13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250970-C8D3-4772-B0D5-F010F4A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3. Model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057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6C674E0-E596-4BEB-90F0-D93C39BF20F0}"/>
              </a:ext>
            </a:extLst>
          </p:cNvPr>
          <p:cNvSpPr/>
          <p:nvPr/>
        </p:nvSpPr>
        <p:spPr>
          <a:xfrm>
            <a:off x="3931298" y="1264298"/>
            <a:ext cx="4329404" cy="432940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64F22BF-C1BB-4877-AB3C-95B0E718E71E}"/>
              </a:ext>
            </a:extLst>
          </p:cNvPr>
          <p:cNvSpPr/>
          <p:nvPr/>
        </p:nvSpPr>
        <p:spPr>
          <a:xfrm>
            <a:off x="3128865" y="1870787"/>
            <a:ext cx="1604865" cy="31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5F87E-38CA-451A-BE21-D8CB1BD69006}"/>
              </a:ext>
            </a:extLst>
          </p:cNvPr>
          <p:cNvSpPr txBox="1"/>
          <p:nvPr/>
        </p:nvSpPr>
        <p:spPr>
          <a:xfrm>
            <a:off x="2646787" y="1301621"/>
            <a:ext cx="7277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0" dirty="0">
                <a:solidFill>
                  <a:schemeClr val="tx2"/>
                </a:solidFill>
                <a:latin typeface="+mn-ea"/>
              </a:rPr>
              <a:t>1</a:t>
            </a:r>
            <a:endParaRPr lang="ko-KR" altLang="en-US" sz="300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15B3D-58FA-4BB8-8B3D-2A192007970E}"/>
              </a:ext>
            </a:extLst>
          </p:cNvPr>
          <p:cNvSpPr txBox="1"/>
          <p:nvPr/>
        </p:nvSpPr>
        <p:spPr>
          <a:xfrm>
            <a:off x="4170784" y="1805520"/>
            <a:ext cx="40899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chemeClr val="tx2"/>
                </a:solidFill>
                <a:latin typeface="+mj-lt"/>
                <a:ea typeface="나눔스퀘어 ExtraBold" panose="020B0600000101010101" pitchFamily="50" charset="-127"/>
              </a:rPr>
              <a:t>Introduction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ko-KR" altLang="en-US" sz="4400" dirty="0">
              <a:solidFill>
                <a:schemeClr val="tx2"/>
              </a:solidFill>
              <a:latin typeface="+mj-lt"/>
              <a:ea typeface="나눔스퀘어 ExtraBold" panose="020B0600000101010101" pitchFamily="50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B12A063-3AA1-4BA1-BE21-76DBB1DC2B55}"/>
              </a:ext>
            </a:extLst>
          </p:cNvPr>
          <p:cNvSpPr/>
          <p:nvPr/>
        </p:nvSpPr>
        <p:spPr>
          <a:xfrm>
            <a:off x="8072446" y="4949887"/>
            <a:ext cx="376511" cy="376511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87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EDF0D5-24D1-491F-9CAD-BE10AEF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/>
              <a:t>The Case in the Presence of the </a:t>
            </a:r>
            <a:r>
              <a:rPr lang="en-US" altLang="ko-KR" sz="2400" dirty="0" err="1"/>
              <a:t>VaR</a:t>
            </a:r>
            <a:r>
              <a:rPr lang="en-US" altLang="ko-KR" sz="2400" dirty="0"/>
              <a:t> Constraint: Extension of KS’ Idea</a:t>
            </a:r>
            <a:endParaRPr lang="ko-KR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>
                <a:normAutofit/>
              </a:bodyPr>
              <a:lstStyle/>
              <a:p>
                <a:r>
                  <a:rPr lang="en-US" altLang="ko-KR" dirty="0">
                    <a:cs typeface="Times New Roman" panose="02020603050405020304" pitchFamily="18" charset="0"/>
                  </a:rPr>
                  <a:t>Following Kraft and </a:t>
                </a:r>
                <a:r>
                  <a:rPr lang="en-US" altLang="ko-KR" dirty="0" err="1">
                    <a:cs typeface="Times New Roman" panose="02020603050405020304" pitchFamily="18" charset="0"/>
                  </a:rPr>
                  <a:t>Steffensen</a:t>
                </a:r>
                <a:r>
                  <a:rPr lang="en-US" altLang="ko-KR" dirty="0">
                    <a:cs typeface="Times New Roman" panose="02020603050405020304" pitchFamily="18" charset="0"/>
                  </a:rPr>
                  <a:t> (2013), express the optimal terminal funding ratio by exploiting the unconstrained optimal funding ratio process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ko-KR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dirty="0">
                    <a:cs typeface="Times New Roman" panose="02020603050405020304" pitchFamily="18" charset="0"/>
                  </a:rPr>
                  <a:t>, and a claim function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ko-KR" dirty="0"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altLang="ko-KR" dirty="0"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ko-KR" altLang="ko-K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200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ko-KR" sz="2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00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sz="200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ko-KR" altLang="ko-K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00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ko-KR" sz="20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00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sSub>
                        <m:sSubPr>
                          <m:ctrlPr>
                            <a:rPr lang="ko-KR" altLang="ko-K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lit/>
                            </m:rPr>
                            <a:rPr lang="en-US" altLang="ko-KR" sz="2000"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ko-KR" altLang="ko-K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200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sub>
                          </m:s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ko-KR" sz="200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altLang="ko-KR" sz="200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ko-KR" sz="200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altLang="ko-KR" sz="200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lit/>
                            </m:rPr>
                            <a:rPr lang="en-US" altLang="ko-KR" sz="2000">
                              <a:latin typeface="Cambria Math" panose="02040503050406030204" pitchFamily="18" charset="0"/>
                            </a:rPr>
                            <m:t>}</m:t>
                          </m:r>
                        </m:sub>
                      </m:sSub>
                    </m:oMath>
                  </m:oMathPara>
                </a14:m>
                <a:endParaRPr lang="en-US" altLang="ko-KR" sz="2000" dirty="0">
                  <a:latin typeface="+mj-lt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ko-KR" altLang="ko-KR" sz="2000" dirty="0">
                  <a:latin typeface="+mj-lt"/>
                  <a:cs typeface="Times New Roman" panose="02020603050405020304" pitchFamily="18" charset="0"/>
                </a:endParaRPr>
              </a:p>
              <a:p>
                <a:pPr marL="914400" lvl="2" indent="0">
                  <a:buNone/>
                </a:pPr>
                <a:r>
                  <a:rPr lang="en-US" altLang="ko-KR" sz="2000" dirty="0"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00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</m:sSub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2000" dirty="0">
                    <a:cs typeface="Times New Roman" panose="02020603050405020304" pitchFamily="18" charset="0"/>
                  </a:rPr>
                  <a:t>  is the level of </a:t>
                </a:r>
                <a14:m>
                  <m:oMath xmlns:m="http://schemas.openxmlformats.org/officeDocument/2006/math"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ko-KR" sz="2000" dirty="0">
                    <a:cs typeface="Times New Roman" panose="02020603050405020304" pitchFamily="18" charset="0"/>
                  </a:rPr>
                  <a:t> where it satisfies </a:t>
                </a:r>
                <a14:m>
                  <m:oMath xmlns:m="http://schemas.openxmlformats.org/officeDocument/2006/math">
                    <m:r>
                      <a:rPr lang="fr-FR" altLang="ko-KR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ctrlPr>
                          <a:rPr lang="fr-FR" altLang="ko-KR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altLang="ko-KR" sz="200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fr-FR" altLang="ko-KR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altLang="ko-KR" sz="200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altLang="ko-KR" sz="200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altLang="ko-KR" sz="20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altLang="ko-KR" sz="2000" i="1" dirty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fr-FR" altLang="ko-KR" sz="2000" i="1" dirty="0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  <m:r>
                          <a:rPr lang="fr-FR" altLang="ko-KR" sz="2000" i="1" dirty="0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fr-FR" altLang="ko-KR" sz="200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fr-FR" altLang="ko-KR" sz="2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altLang="ko-KR" sz="200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ko-KR" sz="2000" dirty="0"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ko-KR" sz="2000" dirty="0">
                    <a:cs typeface="Times New Roman" panose="02020603050405020304" pitchFamily="18" charset="0"/>
                  </a:rPr>
                  <a:t> is indicator function.</a:t>
                </a:r>
              </a:p>
              <a:p>
                <a:pPr lvl="1"/>
                <a:endParaRPr lang="en-US" altLang="ko-KR" sz="2000" dirty="0">
                  <a:latin typeface="+mj-lt"/>
                  <a:cs typeface="Times New Roman" panose="02020603050405020304" pitchFamily="18" charset="0"/>
                </a:endParaRPr>
              </a:p>
              <a:p>
                <a:r>
                  <a:rPr lang="en-US" altLang="ko-KR" dirty="0">
                    <a:cs typeface="Times New Roman" panose="02020603050405020304" pitchFamily="18" charset="0"/>
                  </a:rPr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b="0" i="0" dirty="0" smtClean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altLang="ko-KR" dirty="0">
                    <a:cs typeface="Times New Roman" panose="02020603050405020304" pitchFamily="18" charset="0"/>
                  </a:rPr>
                  <a:t> be the present value of the optimal terminal funding ratio.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altLang="ko-KR" sz="2000" i="0" dirty="0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fr-FR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altLang="ko-KR" sz="200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altLang="ko-KR" sz="200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altLang="ko-KR" sz="200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FR" altLang="ko-KR" sz="20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altLang="ko-KR" sz="20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fr-FR" altLang="ko-K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ℚ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fr-FR" altLang="ko-KR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altLang="ko-KR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altLang="ko-KR" sz="20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altLang="ko-KR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altLang="ko-KR" sz="20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altLang="ko-KR" sz="2000" i="1" dirty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fr-FR" altLang="ko-KR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altLang="ko-KR" sz="2000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fr-FR" altLang="ko-KR" sz="2000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altLang="ko-KR" sz="2000" i="1" dirty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d>
                                        <m:dPr>
                                          <m:ctrlPr>
                                            <a:rPr lang="fr-FR" altLang="ko-KR" sz="20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altLang="ko-KR" sz="2000" i="1" dirty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  <m:r>
                                <a:rPr lang="fr-FR" altLang="ko-KR" sz="2000" i="1" dirty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fr-FR" altLang="ko-KR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altLang="ko-KR" sz="2000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altLang="ko-KR" sz="200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fr-FR" altLang="ko-KR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altLang="ko-KR" sz="2000" i="1" dirty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fr-FR" altLang="ko-KR" sz="2000" i="1" dirty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n-US" altLang="ko-KR" sz="2000" dirty="0">
                  <a:latin typeface="+mj-lt"/>
                  <a:cs typeface="Times New Roman" panose="02020603050405020304" pitchFamily="18" charset="0"/>
                </a:endParaRPr>
              </a:p>
              <a:p>
                <a:pPr marL="914400" lvl="2" indent="0">
                  <a:buNone/>
                </a:pPr>
                <a:r>
                  <a:rPr lang="en-US" altLang="ko-KR" sz="2000" dirty="0">
                    <a:cs typeface="Times New Roman" panose="02020603050405020304" pitchFamily="18" charset="0"/>
                  </a:rPr>
                  <a:t>where </a:t>
                </a:r>
              </a:p>
              <a:p>
                <a:pPr marL="914400" lvl="2" indent="0" algn="ctr">
                  <a:buNone/>
                </a:pPr>
                <a14:m>
                  <m:oMath xmlns:m="http://schemas.openxmlformats.org/officeDocument/2006/math"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altLang="ko-KR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b="0" i="1" dirty="0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ko-KR" sz="20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trlPr>
                              <a:rPr lang="en-US" altLang="ko-KR" sz="2000" i="1" dirty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ko-KR" sz="20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ko-KR" sz="20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  <m:e>
                            <m:r>
                              <a:rPr lang="en-US" altLang="ko-KR" sz="2000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ko-KR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000" i="1" dirty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  <m:r>
                              <a:rPr lang="en-US" altLang="ko-KR" sz="2000" i="1" dirty="0">
                                <a:latin typeface="Cambria Math" panose="02040503050406030204" pitchFamily="18" charset="0"/>
                              </a:rPr>
                              <m:t>𝑑𝑠</m:t>
                            </m:r>
                          </m:e>
                        </m:nary>
                      </m:den>
                    </m:f>
                  </m:oMath>
                </a14:m>
                <a:r>
                  <a:rPr lang="en-US" altLang="ko-KR" sz="2000" dirty="0"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sz="2000" b="0" i="0" dirty="0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i="1" dirty="0" err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sz="2000" i="1" dirty="0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000" i="1" dirty="0" err="1" smtClean="0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altLang="ko-KR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00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ko-KR" sz="2000" i="1" dirty="0" err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altLang="ko-KR" sz="2000" i="1" dirty="0" err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altLang="ko-KR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00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r>
                  <a:rPr lang="en-US" altLang="ko-KR" sz="2000" dirty="0">
                    <a:cs typeface="Times New Roman" panose="02020603050405020304" pitchFamily="18" charset="0"/>
                  </a:rPr>
                  <a:t>, </a:t>
                </a:r>
              </a:p>
              <a:p>
                <a:pPr marL="914400" lvl="2" indent="0">
                  <a:buNone/>
                </a:pPr>
                <a:r>
                  <a:rPr lang="en-US" altLang="ko-KR" sz="2000" dirty="0"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altLang="ko-KR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altLang="ko-KR" sz="20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ko-KR" sz="2000" i="1" dirty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ko-KR" sz="20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0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fr-FR" altLang="ko-KR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ℚ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fr-FR" altLang="ko-KR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000" i="1" dirty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altLang="ko-KR" sz="2000" dirty="0">
                    <a:cs typeface="Times New Roman" panose="02020603050405020304" pitchFamily="18" charset="0"/>
                  </a:rPr>
                  <a:t> stands for the expectation at time </a:t>
                </a:r>
                <a14:m>
                  <m:oMath xmlns:m="http://schemas.openxmlformats.org/officeDocument/2006/math"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ko-KR" sz="2000" dirty="0"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ko-KR" sz="2000" dirty="0">
                    <a:cs typeface="Times New Roman" panose="02020603050405020304" pitchFamily="18" charset="0"/>
                  </a:rPr>
                  <a:t> under </a:t>
                </a:r>
                <a14:m>
                  <m:oMath xmlns:m="http://schemas.openxmlformats.org/officeDocument/2006/math">
                    <m:r>
                      <a:rPr lang="en-US" altLang="ko-KR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altLang="ko-KR" sz="2000" dirty="0">
                    <a:cs typeface="Times New Roman" panose="02020603050405020304" pitchFamily="18" charset="0"/>
                  </a:rPr>
                  <a:t>-measure</a:t>
                </a:r>
                <a:r>
                  <a:rPr lang="en-US" altLang="ko-KR" sz="2000" dirty="0">
                    <a:latin typeface="+mj-lt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altLang="ko-KR" dirty="0"/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0" t="-13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250970-C8D3-4772-B0D5-F010F4A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3. Model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7855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EDF0D5-24D1-491F-9CAD-BE10AEF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 Case in the Presence of the </a:t>
            </a:r>
            <a:r>
              <a:rPr lang="en-US" altLang="ko-KR" dirty="0" err="1"/>
              <a:t>VaR</a:t>
            </a:r>
            <a:r>
              <a:rPr lang="en-US" altLang="ko-KR" dirty="0"/>
              <a:t> Constraint: Solution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>
                <a:normAutofit/>
              </a:bodyPr>
              <a:lstStyle/>
              <a:p>
                <a:r>
                  <a:rPr lang="en-US" altLang="ko-KR" dirty="0">
                    <a:cs typeface="Times New Roman" panose="02020603050405020304" pitchFamily="18" charset="0"/>
                  </a:rPr>
                  <a:t>Substitute the value function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altLang="ko-KR" dirty="0">
                    <a:cs typeface="Times New Roman" panose="02020603050405020304" pitchFamily="18" charset="0"/>
                  </a:rPr>
                  <a:t> for the funding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ko-KR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dirty="0">
                    <a:cs typeface="Times New Roman" panose="02020603050405020304" pitchFamily="18" charset="0"/>
                  </a:rPr>
                  <a:t> of our constraint problem with a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i="0" dirty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altLang="ko-KR" dirty="0">
                    <a:cs typeface="Times New Roman" panose="02020603050405020304" pitchFamily="18" charset="0"/>
                  </a:rPr>
                  <a:t> for the unconstrained optimal funding ratio process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ko-KR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dirty="0">
                    <a:cs typeface="Times New Roman" panose="02020603050405020304" pitchFamily="18" charset="0"/>
                  </a:rPr>
                  <a:t>: </a:t>
                </a:r>
                <a:r>
                  <a:rPr lang="en-US" altLang="ko-KR" sz="2000" dirty="0">
                    <a:cs typeface="Times New Roman" panose="02020603050405020304" pitchFamily="18" charset="0"/>
                  </a:rPr>
                  <a:t>Following Kraft and </a:t>
                </a:r>
                <a:r>
                  <a:rPr lang="en-US" altLang="ko-KR" sz="2000" dirty="0" err="1">
                    <a:cs typeface="Times New Roman" panose="02020603050405020304" pitchFamily="18" charset="0"/>
                  </a:rPr>
                  <a:t>Steffensen</a:t>
                </a:r>
                <a:r>
                  <a:rPr lang="en-US" altLang="ko-KR" sz="2000" dirty="0">
                    <a:cs typeface="Times New Roman" panose="02020603050405020304" pitchFamily="18" charset="0"/>
                  </a:rPr>
                  <a:t> (2013),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altLang="ko-KR" sz="2000" i="0" dirty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fr-FR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altLang="ko-KR" sz="200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altLang="ko-KR" sz="200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altLang="ko-KR" sz="200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FR" altLang="ko-KR" sz="20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altLang="ko-KR" sz="20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altLang="ko-KR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fr-FR" altLang="ko-KR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fr-FR" altLang="ko-KR" sz="2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altLang="ko-KR" sz="2000" i="1" dirty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fr-FR" altLang="ko-KR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altLang="ko-KR" sz="2000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altLang="ko-KR" sz="200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fr-FR" altLang="ko-KR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altLang="ko-KR" sz="2000" i="1" dirty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fr-FR" altLang="ko-KR" sz="2000" i="1" dirty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altLang="ko-KR" sz="2000" dirty="0">
                  <a:latin typeface="+mj-lt"/>
                  <a:cs typeface="Times New Roman" panose="02020603050405020304" pitchFamily="18" charset="0"/>
                </a:endParaRP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fr-FR" altLang="ko-KR" sz="2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fr-FR" altLang="ko-KR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altLang="ko-KR" sz="2000" i="1" dirty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fr-FR" altLang="ko-KR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altLang="ko-KR" sz="20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altLang="ko-KR" sz="20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altLang="ko-KR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altLang="ko-KR" sz="2000" i="1" dirty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fr-FR" altLang="ko-KR" sz="2000" i="1" dirty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ko-KR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ko-KR" altLang="ko-K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ko-KR" altLang="ko-KR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m:rPr>
                                <m:sty m:val="p"/>
                              </m:rPr>
                              <a:rPr lang="en-US" altLang="ko-KR" sz="2000">
                                <a:latin typeface="Cambria Math" panose="02040503050406030204" pitchFamily="18" charset="0"/>
                              </a:rPr>
                              <m:t>γ</m:t>
                            </m:r>
                          </m:sup>
                        </m:sSup>
                      </m:num>
                      <m:den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n-US" altLang="ko-KR" sz="2000">
                            <a:latin typeface="Cambria Math" panose="02040503050406030204" pitchFamily="18" charset="0"/>
                          </a:rPr>
                          <m:t>γ</m:t>
                        </m:r>
                      </m:den>
                    </m:f>
                    <m:r>
                      <a:rPr lang="en-US" altLang="ko-KR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ko-KR" sz="2000">
                        <a:latin typeface="Cambria Math" panose="02040503050406030204" pitchFamily="18" charset="0"/>
                      </a:rPr>
                      <m:t>λ</m:t>
                    </m:r>
                    <m:sSub>
                      <m:sSubPr>
                        <m:ctrlPr>
                          <a:rPr lang="ko-KR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lit/>
                          </m:rPr>
                          <a:rPr lang="en-US" altLang="ko-KR" sz="2000" i="1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m:rPr>
                            <m:lit/>
                          </m:rPr>
                          <a:rPr lang="en-US" altLang="ko-KR" sz="2000" i="1">
                            <a:latin typeface="Cambria Math" panose="02040503050406030204" pitchFamily="18" charset="0"/>
                          </a:rPr>
                          <m:t>}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altLang="ko-KR" sz="2000" dirty="0">
                    <a:latin typeface="+mj-lt"/>
                    <a:cs typeface="Times New Roman" panose="02020603050405020304" pitchFamily="18" charset="0"/>
                  </a:rPr>
                  <a:t>for some </a:t>
                </a:r>
                <a14:m>
                  <m:oMath xmlns:m="http://schemas.openxmlformats.org/officeDocument/2006/math"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altLang="ko-KR" sz="2000" dirty="0">
                  <a:latin typeface="+mj-lt"/>
                  <a:cs typeface="Times New Roman" panose="02020603050405020304" pitchFamily="18" charset="0"/>
                </a:endParaRPr>
              </a:p>
              <a:p>
                <a:pPr marL="914400" lvl="2" indent="0">
                  <a:buNone/>
                </a:pPr>
                <a:r>
                  <a:rPr lang="en-US" altLang="ko-KR" sz="2000" dirty="0"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altLang="ko-KR" sz="20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altLang="ko-KR" sz="20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ko-KR" sz="2000" i="1" dirty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ko-KR" sz="20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0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</m:sSubSup>
                    <m:d>
                      <m:dPr>
                        <m:begChr m:val="["/>
                        <m:endChr m:val="]"/>
                        <m:ctrlPr>
                          <a:rPr lang="fr-FR" altLang="ko-KR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000" i="1" dirty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altLang="ko-KR" sz="2000" dirty="0">
                    <a:cs typeface="Times New Roman" panose="02020603050405020304" pitchFamily="18" charset="0"/>
                  </a:rPr>
                  <a:t> stands for the expectation at time </a:t>
                </a:r>
                <a14:m>
                  <m:oMath xmlns:m="http://schemas.openxmlformats.org/officeDocument/2006/math"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ko-KR" sz="2000" dirty="0"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altLang="ko-KR" sz="20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ko-KR" sz="2000" dirty="0">
                    <a:cs typeface="Times New Roman" panose="02020603050405020304" pitchFamily="18" charset="0"/>
                  </a:rPr>
                  <a:t> under </a:t>
                </a:r>
                <a14:m>
                  <m:oMath xmlns:m="http://schemas.openxmlformats.org/officeDocument/2006/math">
                    <m:r>
                      <a:rPr lang="en-US" altLang="ko-K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</m:oMath>
                </a14:m>
                <a:r>
                  <a:rPr lang="en-US" altLang="ko-KR" sz="2000" dirty="0">
                    <a:cs typeface="Times New Roman" panose="02020603050405020304" pitchFamily="18" charset="0"/>
                  </a:rPr>
                  <a:t>-measure.</a:t>
                </a:r>
              </a:p>
              <a:p>
                <a:pPr lvl="2"/>
                <a:endParaRPr lang="en-US" altLang="ko-KR" dirty="0">
                  <a:latin typeface="+mj-lt"/>
                </a:endParaRPr>
              </a:p>
              <a:p>
                <a:pPr lvl="2"/>
                <a:endParaRPr lang="en-US" altLang="ko-KR" dirty="0">
                  <a:latin typeface="+mj-lt"/>
                </a:endParaRPr>
              </a:p>
              <a:p>
                <a:pPr lvl="2"/>
                <a:endParaRPr lang="en-US" altLang="ko-KR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0" t="-1343" r="-2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250970-C8D3-4772-B0D5-F010F4A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3. Model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9272" y="3368842"/>
                <a:ext cx="10838046" cy="26123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>
                    <a:solidFill>
                      <a:schemeClr val="accent1">
                        <a:lumMod val="50000"/>
                      </a:schemeClr>
                    </a:solidFill>
                    <a:latin typeface="Aleo bold" panose="00000800000000000000" pitchFamily="2" charset="0"/>
                    <a:cs typeface="Times New Roman" panose="02020603050405020304" pitchFamily="18" charset="0"/>
                  </a:rPr>
                  <a:t>Theorem1</a:t>
                </a:r>
              </a:p>
              <a:p>
                <a:r>
                  <a:rPr lang="en-US" altLang="ko-KR" sz="2000" dirty="0">
                    <a:latin typeface="+mj-lt"/>
                    <a:cs typeface="Times New Roman" panose="02020603050405020304" pitchFamily="18" charset="0"/>
                  </a:rPr>
                  <a:t>1. The value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000" b="0" i="0" dirty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altLang="ko-KR" sz="2000" dirty="0">
                    <a:latin typeface="+mj-lt"/>
                    <a:cs typeface="Times New Roman" panose="02020603050405020304" pitchFamily="18" charset="0"/>
                  </a:rPr>
                  <a:t> satisfies</a:t>
                </a:r>
                <a14:m>
                  <m:oMath xmlns:m="http://schemas.openxmlformats.org/officeDocument/2006/math">
                    <m:r>
                      <a:rPr lang="en-US" altLang="ko-KR" sz="2000" b="0" i="0" dirty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m:rPr>
                        <m:sty m:val="p"/>
                      </m:rPr>
                      <a:rPr lang="fr-FR" altLang="ko-KR" sz="2000" b="0" i="0" dirty="0">
                        <a:latin typeface="Cambria Math" panose="02040503050406030204" pitchFamily="18" charset="0"/>
                      </a:rPr>
                      <m:t>V</m:t>
                    </m:r>
                    <m:d>
                      <m:dPr>
                        <m:ctrlPr>
                          <a:rPr lang="fr-FR" altLang="ko-KR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altLang="ko-KR" sz="2000" b="0" i="0" dirty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fr-FR" altLang="ko-KR" sz="2000" b="0" i="0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fr-FR" altLang="ko-KR" sz="2000" b="0" i="0" dirty="0">
                            <a:latin typeface="Cambria Math" panose="02040503050406030204" pitchFamily="18" charset="0"/>
                          </a:rPr>
                          <m:t>Ψ</m:t>
                        </m:r>
                        <m:d>
                          <m:dPr>
                            <m:ctrlPr>
                              <a:rPr lang="fr-FR" altLang="ko-KR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altLang="ko-KR" sz="2000" b="0" i="0" dirty="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fr-FR" altLang="ko-KR" sz="2000" b="0" i="0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fr-FR" altLang="ko-KR" sz="2000" b="0" i="0" dirty="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</m:d>
                      </m:e>
                    </m:d>
                    <m:r>
                      <a:rPr lang="fr-FR" altLang="ko-KR" sz="2000" b="0" i="0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altLang="ko-KR" sz="2000" b="0" i="0" dirty="0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fr-FR" altLang="ko-KR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altLang="ko-KR" sz="2000" b="0" i="0" dirty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fr-FR" altLang="ko-KR" sz="2000" b="0" i="0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fr-FR" altLang="ko-KR" sz="2000" b="0" i="0" dirty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d>
                  </m:oMath>
                </a14:m>
                <a:r>
                  <a:rPr lang="fr-FR" altLang="ko-KR" sz="2000" dirty="0">
                    <a:latin typeface="+mj-lt"/>
                    <a:cs typeface="Times New Roman" panose="02020603050405020304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2000" b="0" i="0" dirty="0" smtClean="0">
                        <a:latin typeface="Cambria Math" panose="02040503050406030204" pitchFamily="18" charset="0"/>
                      </a:rPr>
                      <m:t>2. </m:t>
                    </m:r>
                    <m:r>
                      <m:rPr>
                        <m:sty m:val="p"/>
                      </m:rPr>
                      <a:rPr lang="fr-FR" altLang="ko-KR" sz="2000" b="0" i="0" dirty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fr-FR" altLang="ko-KR" sz="2000" dirty="0">
                    <a:latin typeface="+mj-lt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altLang="ko-KR" sz="2000" b="0" i="0" dirty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fr-FR" altLang="ko-KR" sz="2000" dirty="0">
                    <a:latin typeface="+mj-lt"/>
                    <a:cs typeface="Times New Roman" panose="02020603050405020304" pitchFamily="18" charset="0"/>
                  </a:rPr>
                  <a:t> satisfy </a:t>
                </a:r>
                <a14:m>
                  <m:oMath xmlns:m="http://schemas.openxmlformats.org/officeDocument/2006/math">
                    <m:r>
                      <a:rPr lang="en-US" altLang="ko-KR" sz="2000" b="0" i="0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ko-KR" altLang="ko-KR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Φ</m:t>
                        </m:r>
                      </m:num>
                      <m:den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y</m:t>
                        </m:r>
                      </m:den>
                    </m:f>
                    <m:d>
                      <m:dPr>
                        <m:ctrlPr>
                          <a:rPr lang="ko-KR" altLang="ko-KR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t</m:t>
                        </m:r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y</m:t>
                        </m:r>
                      </m:e>
                    </m:d>
                    <m:r>
                      <a:rPr lang="en-US" altLang="ko-KR" sz="2000" b="0" i="0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ko-KR" altLang="ko-KR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D</m:t>
                        </m:r>
                        <m:d>
                          <m:dPr>
                            <m:ctrlPr>
                              <a:rPr lang="ko-KR" altLang="ko-KR" sz="20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̃"/>
                                <m:ctrlPr>
                                  <a:rPr lang="ko-KR" altLang="ko-KR" sz="200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2000" b="0" i="0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ko-KR" altLang="ko-KR" sz="200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2000" b="0" i="0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</m:d>
                          </m:e>
                        </m:d>
                      </m:sup>
                    </m:sSup>
                    <m:sSup>
                      <m:sSupPr>
                        <m:ctrlPr>
                          <a:rPr lang="ko-KR" altLang="ko-KR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γ</m:t>
                        </m:r>
                      </m:sup>
                    </m:sSup>
                    <m:f>
                      <m:fPr>
                        <m:ctrlPr>
                          <a:rPr lang="ko-KR" altLang="ko-KR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y</m:t>
                        </m:r>
                      </m:den>
                    </m:f>
                    <m:d>
                      <m:dPr>
                        <m:ctrlPr>
                          <a:rPr lang="ko-KR" altLang="ko-KR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t</m:t>
                        </m:r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y</m:t>
                        </m:r>
                      </m:e>
                    </m:d>
                  </m:oMath>
                </a14:m>
                <a:r>
                  <a:rPr lang="fr-FR" altLang="ko-KR" sz="2000" dirty="0">
                    <a:latin typeface="+mj-lt"/>
                    <a:cs typeface="Times New Roman" panose="02020603050405020304" pitchFamily="18" charset="0"/>
                  </a:rPr>
                  <a:t> 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ko-KR" altLang="ko-KR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r</m:t>
                        </m:r>
                      </m:e>
                    </m:acc>
                    <m:d>
                      <m:dPr>
                        <m:ctrlPr>
                          <a:rPr lang="ko-KR" altLang="ko-KR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altLang="ko-KR" sz="2000" b="0" i="0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ko-KR" altLang="ko-KR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γ</m:t>
                        </m:r>
                      </m:e>
                    </m:d>
                    <m:d>
                      <m:dPr>
                        <m:ctrlPr>
                          <a:rPr lang="ko-KR" altLang="ko-KR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r</m:t>
                        </m:r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ko-KR" altLang="ko-KR" sz="20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f</m:t>
                            </m:r>
                            <m:d>
                              <m:dPr>
                                <m:ctrlPr>
                                  <a:rPr lang="ko-KR" altLang="ko-KR" sz="200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2000" b="0" i="0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ko-KR" altLang="ko-KR" sz="200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2000" b="0" i="0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l</m:t>
                                </m:r>
                              </m:e>
                              <m:sub>
                                <m:r>
                                  <a:rPr lang="en-US" altLang="ko-KR" sz="2000" b="0" i="0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ctrlPr>
                                  <a:rPr lang="ko-KR" altLang="ko-KR" sz="200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altLang="ko-KR" sz="2000" b="0" i="0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ko-KR" sz="2000" b="0" i="0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2000" b="0" i="0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f</m:t>
                                </m:r>
                                <m:d>
                                  <m:dPr>
                                    <m:ctrlPr>
                                      <a:rPr lang="ko-KR" altLang="ko-KR" sz="2000" i="1" kern="1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2000" b="0" i="0" kern="1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s</m:t>
                                    </m:r>
                                  </m:e>
                                </m:d>
                                <m:r>
                                  <m:rPr>
                                    <m:sty m:val="p"/>
                                  </m:rPr>
                                  <a:rPr lang="en-US" altLang="ko-KR" sz="2000" b="0" i="0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ds</m:t>
                                </m:r>
                              </m:e>
                            </m:nary>
                          </m:den>
                        </m:f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ko-KR" altLang="ko-KR" sz="20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γ</m:t>
                            </m:r>
                            <m:sSubSup>
                              <m:sSubSupPr>
                                <m:ctrlPr>
                                  <a:rPr lang="ko-KR" altLang="ko-KR" sz="200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2000" b="0" i="0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ko-KR" sz="2000" b="0" i="0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Y</m:t>
                                </m:r>
                              </m:sub>
                              <m:sup>
                                <m:r>
                                  <a:rPr lang="en-US" altLang="ko-KR" sz="2000" b="0" i="0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ko-KR" sz="2000" kern="100" dirty="0">
                    <a:latin typeface="+mj-lt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.</a:t>
                </a:r>
                <a:endParaRPr lang="fr-FR" altLang="ko-KR" sz="2000" dirty="0">
                  <a:latin typeface="+mj-lt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altLang="ko-KR" sz="2000" dirty="0">
                    <a:latin typeface="+mj-lt"/>
                    <a:cs typeface="Times New Roman" panose="02020603050405020304" pitchFamily="18" charset="0"/>
                  </a:rPr>
                  <a:t>3. The optimal risky portfolio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ko-KR" altLang="ko-KR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ko-KR" sz="2000" b="0" i="0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ko-KR" altLang="ko-KR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ko-KR" altLang="ko-KR" sz="20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1,</m:t>
                            </m:r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ko-KR" altLang="ko-KR" sz="20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2,</m:t>
                            </m:r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ko-KR" altLang="ko-KR" sz="20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ko-KR" altLang="ko-KR" sz="20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sz="2000" kern="100" dirty="0">
                    <a:latin typeface="+mj-lt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should be</a:t>
                </a:r>
                <a:endParaRPr lang="ko-KR" altLang="ko-KR" sz="2000" kern="100" dirty="0">
                  <a:latin typeface="+mj-lt"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lvl="1"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ko-KR" altLang="ko-KR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ko-KR" altLang="ko-KR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t</m:t>
                        </m:r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y</m:t>
                        </m:r>
                      </m:e>
                    </m:d>
                    <m:r>
                      <a:rPr lang="en-US" altLang="ko-KR" sz="2000" b="0" i="0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ko-KR" altLang="ko-KR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y</m:t>
                        </m:r>
                        <m:f>
                          <m:fPr>
                            <m:ctrlPr>
                              <a:rPr lang="ko-KR" altLang="ko-KR" sz="20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𝜕</m:t>
                            </m:r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Ψ</m:t>
                            </m:r>
                          </m:num>
                          <m:den>
                            <m: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𝜕</m:t>
                            </m:r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y</m:t>
                            </m:r>
                          </m:den>
                        </m:f>
                        <m:d>
                          <m:dPr>
                            <m:ctrlPr>
                              <a:rPr lang="ko-KR" altLang="ko-KR" sz="20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y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Ψ</m:t>
                        </m:r>
                        <m:d>
                          <m:dPr>
                            <m:ctrlPr>
                              <a:rPr lang="ko-KR" altLang="ko-KR" sz="20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altLang="ko-KR" sz="2000" b="0" i="0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y</m:t>
                            </m:r>
                          </m:e>
                        </m:d>
                      </m:den>
                    </m:f>
                    <m:sSubSup>
                      <m:sSubSupPr>
                        <m:ctrlPr>
                          <a:rPr lang="ko-KR" altLang="ko-KR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t</m:t>
                        </m:r>
                      </m:sub>
                      <m:sup>
                        <m:r>
                          <a:rPr lang="en-US" altLang="ko-KR" sz="2000" b="0" i="0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ko-KR" sz="2000" dirty="0">
                    <a:latin typeface="+mj-lt"/>
                    <a:cs typeface="Times New Roman" panose="02020603050405020304" pitchFamily="18" charset="0"/>
                  </a:rPr>
                  <a:t>.</a:t>
                </a:r>
                <a:endParaRPr lang="ko-KR" altLang="en-US" sz="20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72" y="3368842"/>
                <a:ext cx="10838046" cy="2612318"/>
              </a:xfrm>
              <a:prstGeom prst="rect">
                <a:avLst/>
              </a:prstGeom>
              <a:blipFill>
                <a:blip r:embed="rId3"/>
                <a:stretch>
                  <a:fillRect l="-506" t="-11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2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6C674E0-E596-4BEB-90F0-D93C39BF20F0}"/>
              </a:ext>
            </a:extLst>
          </p:cNvPr>
          <p:cNvSpPr/>
          <p:nvPr/>
        </p:nvSpPr>
        <p:spPr>
          <a:xfrm>
            <a:off x="3931298" y="1264298"/>
            <a:ext cx="4329404" cy="432940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64F22BF-C1BB-4877-AB3C-95B0E718E71E}"/>
              </a:ext>
            </a:extLst>
          </p:cNvPr>
          <p:cNvSpPr/>
          <p:nvPr/>
        </p:nvSpPr>
        <p:spPr>
          <a:xfrm>
            <a:off x="3128865" y="1870787"/>
            <a:ext cx="1604865" cy="31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5F87E-38CA-451A-BE21-D8CB1BD69006}"/>
              </a:ext>
            </a:extLst>
          </p:cNvPr>
          <p:cNvSpPr txBox="1"/>
          <p:nvPr/>
        </p:nvSpPr>
        <p:spPr>
          <a:xfrm>
            <a:off x="2107298" y="912885"/>
            <a:ext cx="7277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0" dirty="0">
                <a:solidFill>
                  <a:schemeClr val="tx2"/>
                </a:solidFill>
                <a:latin typeface="+mj-lt"/>
              </a:rPr>
              <a:t>4</a:t>
            </a:r>
            <a:endParaRPr lang="ko-KR" altLang="en-US" sz="30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15B3D-58FA-4BB8-8B3D-2A192007970E}"/>
              </a:ext>
            </a:extLst>
          </p:cNvPr>
          <p:cNvSpPr txBox="1"/>
          <p:nvPr/>
        </p:nvSpPr>
        <p:spPr>
          <a:xfrm>
            <a:off x="4358798" y="1824883"/>
            <a:ext cx="40899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>
                <a:solidFill>
                  <a:schemeClr val="tx2"/>
                </a:solidFill>
                <a:latin typeface="+mj-lt"/>
                <a:ea typeface="나눔스퀘어 ExtraBold" panose="020B0600000101010101" pitchFamily="50" charset="-127"/>
              </a:rPr>
              <a:t>Numerical Results</a:t>
            </a:r>
            <a:endParaRPr lang="ko-KR" altLang="en-US" sz="2800" dirty="0">
              <a:solidFill>
                <a:schemeClr val="tx2"/>
              </a:solidFill>
              <a:latin typeface="+mj-lt"/>
              <a:ea typeface="나눔스퀘어 ExtraBold" panose="020B0600000101010101" pitchFamily="50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B12A063-3AA1-4BA1-BE21-76DBB1DC2B55}"/>
              </a:ext>
            </a:extLst>
          </p:cNvPr>
          <p:cNvSpPr/>
          <p:nvPr/>
        </p:nvSpPr>
        <p:spPr>
          <a:xfrm>
            <a:off x="8072446" y="4949887"/>
            <a:ext cx="376511" cy="376511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602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075BC6-48BB-B667-49E1-274B9144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Liability Process Assumption and Baseline Parameters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D9AD5019-5800-5881-DBFD-1ADEC3A82C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>
                <a:normAutofit/>
              </a:bodyPr>
              <a:lstStyle/>
              <a:p>
                <a:r>
                  <a:rPr lang="en-US" altLang="ko-KR" dirty="0">
                    <a:cs typeface="Times New Roman" panose="02020603050405020304" pitchFamily="18" charset="0"/>
                  </a:rPr>
                  <a:t>Liability Process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ko-KR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dirty="0"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altLang="ko-KR" dirty="0"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ko-KR" altLang="ko-K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ko-KR" altLang="ko-K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altLang="ko-KR" sz="2000" i="1" dirty="0">
                  <a:latin typeface="+mj-lt"/>
                  <a:cs typeface="Times New Roman" panose="02020603050405020304" pitchFamily="18" charset="0"/>
                </a:endParaRPr>
              </a:p>
              <a:p>
                <a:endParaRPr lang="en-US" altLang="ko-KR" dirty="0">
                  <a:cs typeface="Times New Roman" panose="02020603050405020304" pitchFamily="18" charset="0"/>
                </a:endParaRPr>
              </a:p>
              <a:p>
                <a:r>
                  <a:rPr lang="en-US" altLang="ko-KR" dirty="0">
                    <a:cs typeface="Times New Roman" panose="02020603050405020304" pitchFamily="18" charset="0"/>
                  </a:rPr>
                  <a:t>Baseline Market Parameters: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pt-BR" altLang="ko-KR" sz="200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pt-BR" altLang="ko-KR" sz="2000" dirty="0">
                    <a:latin typeface="+mj-lt"/>
                    <a:cs typeface="Times New Roman" panose="02020603050405020304" pitchFamily="18" charset="0"/>
                  </a:rPr>
                  <a:t> = 5 years, </a:t>
                </a:r>
                <a14:m>
                  <m:oMath xmlns:m="http://schemas.openxmlformats.org/officeDocument/2006/math">
                    <m:r>
                      <a:rPr lang="pt-BR" altLang="ko-KR" sz="2000" dirty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pt-BR" altLang="ko-KR" sz="2000" dirty="0">
                    <a:latin typeface="+mj-lt"/>
                    <a:cs typeface="Times New Roman" panose="02020603050405020304" pitchFamily="18" charset="0"/>
                  </a:rPr>
                  <a:t> =0.04,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ko-KR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ko-KR" sz="2000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altLang="ko-KR" sz="2000" dirty="0">
                    <a:latin typeface="+mj-lt"/>
                    <a:cs typeface="Times New Roman" panose="02020603050405020304" pitchFamily="18" charset="0"/>
                  </a:rPr>
                  <a:t>=0.08,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ko-KR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ko-KR" sz="2000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altLang="ko-KR" sz="2000" dirty="0">
                    <a:latin typeface="+mj-lt"/>
                    <a:cs typeface="Times New Roman" panose="02020603050405020304" pitchFamily="18" charset="0"/>
                  </a:rPr>
                  <a:t>=0.2,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ko-KR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ko-KR" sz="2000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pt-BR" altLang="ko-KR" sz="2000" dirty="0">
                    <a:latin typeface="+mj-lt"/>
                    <a:cs typeface="Times New Roman" panose="02020603050405020304" pitchFamily="18" charset="0"/>
                  </a:rPr>
                  <a:t>=0.023,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ko-KR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ko-KR" sz="2000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pt-BR" altLang="ko-KR" sz="2000" dirty="0">
                    <a:latin typeface="+mj-lt"/>
                    <a:cs typeface="Times New Roman" panose="02020603050405020304" pitchFamily="18" charset="0"/>
                  </a:rPr>
                  <a:t>=0.05, </a:t>
                </a:r>
                <a14:m>
                  <m:oMath xmlns:m="http://schemas.openxmlformats.org/officeDocument/2006/math">
                    <m:r>
                      <a:rPr lang="pt-BR" altLang="ko-KR" sz="2000" dirty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pt-BR" altLang="ko-KR" sz="2000" dirty="0">
                    <a:latin typeface="+mj-lt"/>
                    <a:cs typeface="Times New Roman" panose="02020603050405020304" pitchFamily="18" charset="0"/>
                  </a:rPr>
                  <a:t>=3, </a:t>
                </a:r>
                <a14:m>
                  <m:oMath xmlns:m="http://schemas.openxmlformats.org/officeDocument/2006/math">
                    <m:r>
                      <a:rPr lang="pt-BR" altLang="ko-KR" sz="2000" dirty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pt-BR" altLang="ko-KR" sz="2000" dirty="0">
                    <a:latin typeface="+mj-lt"/>
                    <a:cs typeface="Times New Roman" panose="02020603050405020304" pitchFamily="18" charset="0"/>
                  </a:rPr>
                  <a:t>=-0.7,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ko-KR" sz="2000" dirty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ko-KR" sz="2000" b="0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pt-BR" altLang="ko-KR" sz="2000" dirty="0">
                    <a:latin typeface="+mj-lt"/>
                    <a:cs typeface="Times New Roman" panose="02020603050405020304" pitchFamily="18" charset="0"/>
                  </a:rPr>
                  <a:t>=0.04,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ko-KR" sz="2000" dirty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altLang="ko-KR" sz="2000" dirty="0">
                    <a:latin typeface="+mj-lt"/>
                    <a:cs typeface="Times New Roman" panose="02020603050405020304" pitchFamily="18" charset="0"/>
                  </a:rPr>
                  <a:t>=1, </a:t>
                </a:r>
                <a14:m>
                  <m:oMath xmlns:m="http://schemas.openxmlformats.org/officeDocument/2006/math">
                    <m:r>
                      <a:rPr lang="pt-BR" altLang="ko-KR" sz="2000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pt-BR" altLang="ko-KR" sz="2000" dirty="0">
                    <a:latin typeface="+mj-lt"/>
                    <a:cs typeface="Times New Roman" panose="02020603050405020304" pitchFamily="18" charset="0"/>
                  </a:rPr>
                  <a:t>=1, </a:t>
                </a:r>
                <a14:m>
                  <m:oMath xmlns:m="http://schemas.openxmlformats.org/officeDocument/2006/math">
                    <m:r>
                      <a:rPr lang="pt-BR" altLang="ko-KR" sz="2000" dirty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pt-BR" altLang="ko-KR" sz="2000" dirty="0">
                    <a:latin typeface="+mj-lt"/>
                    <a:cs typeface="Times New Roman" panose="02020603050405020304" pitchFamily="18" charset="0"/>
                  </a:rPr>
                  <a:t>=0.1</a:t>
                </a:r>
              </a:p>
              <a:p>
                <a:pPr lvl="2"/>
                <a:r>
                  <a:rPr lang="en-US" altLang="ko-KR" sz="1800" dirty="0">
                    <a:cs typeface="Times New Roman" panose="02020603050405020304" pitchFamily="18" charset="0"/>
                  </a:rPr>
                  <a:t>Parameters are based on previous studies, such as Brennan and Xia (2002) and Kwak and Lim (2014).</a:t>
                </a:r>
              </a:p>
              <a:p>
                <a:pPr lvl="2"/>
                <a:r>
                  <a:rPr lang="en-US" altLang="ko-KR" sz="1800" dirty="0">
                    <a:cs typeface="Times New Roman" panose="02020603050405020304" pitchFamily="18" charset="0"/>
                  </a:rPr>
                  <a:t>The Sharpe ratio of IIB is less than the Sharpe ratio of the stock.</a:t>
                </a:r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D9AD5019-5800-5881-DBFD-1ADEC3A82C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0" t="-13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77F8DCE-BEEC-3B4A-699E-24D20DB89F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4. Numerical Results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9993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텍스트, 라인, 그래프, 스크린샷이(가) 표시된 사진&#10;&#10;자동 생성된 설명">
            <a:extLst>
              <a:ext uri="{FF2B5EF4-FFF2-40B4-BE49-F238E27FC236}">
                <a16:creationId xmlns:a16="http://schemas.microsoft.com/office/drawing/2014/main" id="{B89491EF-AB11-7D42-D171-F8087E189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36" y="1386038"/>
            <a:ext cx="5736657" cy="4695999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7BEDF0D5-24D1-491F-9CAD-BE10AEF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Optimal Asset Allocation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A8FF85E-E90C-42E2-BD5F-D3B3B3A3B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6" y="1476375"/>
            <a:ext cx="5336907" cy="470058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altLang="ko-KR" dirty="0">
                <a:cs typeface="Times New Roman" panose="02020603050405020304" pitchFamily="18" charset="0"/>
              </a:rPr>
              <a:t>The fund manger prefers the asset with lower volatility.</a:t>
            </a:r>
            <a:endParaRPr lang="en-US" altLang="ko-KR" baseline="-25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ko-KR" dirty="0">
                <a:cs typeface="Times New Roman" panose="02020603050405020304" pitchFamily="18" charset="0"/>
              </a:rPr>
              <a:t> </a:t>
            </a:r>
          </a:p>
          <a:p>
            <a:r>
              <a:rPr lang="en-US" altLang="ko-KR" dirty="0">
                <a:cs typeface="Times New Roman" panose="02020603050405020304" pitchFamily="18" charset="0"/>
              </a:rPr>
              <a:t>As funding ratio climbs,</a:t>
            </a:r>
          </a:p>
          <a:p>
            <a:pPr lvl="1"/>
            <a:r>
              <a:rPr lang="en-US" altLang="ko-KR" sz="2000" dirty="0">
                <a:cs typeface="Times New Roman" panose="02020603050405020304" pitchFamily="18" charset="0"/>
              </a:rPr>
              <a:t>Allocation declines</a:t>
            </a:r>
          </a:p>
          <a:p>
            <a:pPr lvl="2"/>
            <a:r>
              <a:rPr lang="en-US" altLang="ko-KR" sz="2000" dirty="0">
                <a:cs typeface="Times New Roman" panose="02020603050405020304" pitchFamily="18" charset="0"/>
              </a:rPr>
              <a:t>Try to reach the goal at low funding ratio</a:t>
            </a:r>
          </a:p>
          <a:p>
            <a:pPr lvl="2"/>
            <a:r>
              <a:rPr lang="en-US" altLang="ko-KR" sz="2000" dirty="0">
                <a:cs typeface="Times New Roman" panose="02020603050405020304" pitchFamily="18" charset="0"/>
              </a:rPr>
              <a:t>Reduces risk as funding ratio rises.</a:t>
            </a:r>
          </a:p>
          <a:p>
            <a:endParaRPr lang="en-US" altLang="ko-KR" dirty="0">
              <a:cs typeface="Times New Roman" panose="02020603050405020304" pitchFamily="18" charset="0"/>
            </a:endParaRPr>
          </a:p>
          <a:p>
            <a:r>
              <a:rPr lang="en-US" altLang="ko-KR" dirty="0">
                <a:cs typeface="Times New Roman" panose="02020603050405020304" pitchFamily="18" charset="0"/>
              </a:rPr>
              <a:t>At slightly below the target,</a:t>
            </a:r>
          </a:p>
          <a:p>
            <a:pPr lvl="1"/>
            <a:r>
              <a:rPr lang="en-US" altLang="ko-KR" sz="2000" dirty="0">
                <a:cs typeface="Times New Roman" panose="02020603050405020304" pitchFamily="18" charset="0"/>
              </a:rPr>
              <a:t>Allocation meets the minimum, trough</a:t>
            </a:r>
          </a:p>
          <a:p>
            <a:pPr lvl="1"/>
            <a:endParaRPr lang="en-US" altLang="ko-KR" sz="2000" dirty="0">
              <a:latin typeface="+mj-lt"/>
              <a:cs typeface="Times New Roman" panose="02020603050405020304" pitchFamily="18" charset="0"/>
            </a:endParaRPr>
          </a:p>
          <a:p>
            <a:r>
              <a:rPr lang="en-US" altLang="ko-KR" dirty="0">
                <a:cs typeface="Times New Roman" panose="02020603050405020304" pitchFamily="18" charset="0"/>
              </a:rPr>
              <a:t>After trough,</a:t>
            </a:r>
          </a:p>
          <a:p>
            <a:pPr lvl="1"/>
            <a:r>
              <a:rPr lang="en-US" altLang="ko-KR" sz="2000" dirty="0">
                <a:cs typeface="Times New Roman" panose="02020603050405020304" pitchFamily="18" charset="0"/>
              </a:rPr>
              <a:t>Allocation rises to plateau</a:t>
            </a:r>
          </a:p>
          <a:p>
            <a:pPr lvl="2"/>
            <a:r>
              <a:rPr lang="en-US" altLang="ko-KR" sz="2000" dirty="0">
                <a:cs typeface="Times New Roman" panose="02020603050405020304" pitchFamily="18" charset="0"/>
              </a:rPr>
              <a:t>Downside risk diminishes</a:t>
            </a:r>
          </a:p>
          <a:p>
            <a:pPr lvl="2"/>
            <a:r>
              <a:rPr lang="en-US" altLang="ko-KR" sz="2000" dirty="0">
                <a:cs typeface="Times New Roman" panose="02020603050405020304" pitchFamily="18" charset="0"/>
              </a:rPr>
              <a:t>Strive for additional return.</a:t>
            </a:r>
          </a:p>
          <a:p>
            <a:endParaRPr lang="en-US" altLang="ko-KR" dirty="0">
              <a:latin typeface="+mn-lt"/>
            </a:endParaRPr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pPr lvl="1"/>
            <a:endParaRPr lang="en-US" altLang="ko-KR" dirty="0">
              <a:latin typeface="+mj-lt"/>
            </a:endParaRPr>
          </a:p>
          <a:p>
            <a:endParaRPr lang="en-US" altLang="ko-KR" dirty="0"/>
          </a:p>
          <a:p>
            <a:pPr lvl="2"/>
            <a:endParaRPr lang="en-US" altLang="ko-KR" dirty="0">
              <a:latin typeface="+mj-lt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250970-C8D3-4772-B0D5-F010F4A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4. Numerical Results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0351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텍스트, 도표, 그래프, 라인이(가) 표시된 사진&#10;&#10;자동 생성된 설명">
            <a:extLst>
              <a:ext uri="{FF2B5EF4-FFF2-40B4-BE49-F238E27FC236}">
                <a16:creationId xmlns:a16="http://schemas.microsoft.com/office/drawing/2014/main" id="{BED9F6BD-1195-34B0-3525-5EE379A93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85" y="1549667"/>
            <a:ext cx="7711531" cy="436987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7BEDF0D5-24D1-491F-9CAD-BE10AEF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Effect of Investment Period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A8FF85E-E90C-42E2-BD5F-D3B3B3A3B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6" y="1181100"/>
            <a:ext cx="3517732" cy="49958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ko-KR" dirty="0">
                <a:cs typeface="Times New Roman" panose="02020603050405020304" pitchFamily="18" charset="0"/>
              </a:rPr>
              <a:t>Similar shape in previous figure.</a:t>
            </a:r>
          </a:p>
          <a:p>
            <a:endParaRPr lang="en-US" altLang="ko-KR" dirty="0">
              <a:cs typeface="Times New Roman" panose="02020603050405020304" pitchFamily="18" charset="0"/>
            </a:endParaRPr>
          </a:p>
          <a:p>
            <a:r>
              <a:rPr lang="en-US" altLang="ko-KR" dirty="0">
                <a:cs typeface="Times New Roman" panose="02020603050405020304" pitchFamily="18" charset="0"/>
              </a:rPr>
              <a:t>As the period get shorter,</a:t>
            </a:r>
          </a:p>
          <a:p>
            <a:pPr lvl="1"/>
            <a:r>
              <a:rPr lang="en-US" altLang="ko-KR" dirty="0">
                <a:cs typeface="Times New Roman" panose="02020603050405020304" pitchFamily="18" charset="0"/>
              </a:rPr>
              <a:t>Invest more dynamically.</a:t>
            </a:r>
          </a:p>
          <a:p>
            <a:pPr lvl="2"/>
            <a:r>
              <a:rPr lang="en-US" altLang="ko-KR" sz="1800" dirty="0">
                <a:cs typeface="Times New Roman" panose="02020603050405020304" pitchFamily="18" charset="0"/>
              </a:rPr>
              <a:t>Try to meet the goal in shorter time.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pPr lvl="1"/>
            <a:endParaRPr lang="en-US" altLang="ko-KR" dirty="0">
              <a:latin typeface="+mj-lt"/>
            </a:endParaRPr>
          </a:p>
          <a:p>
            <a:endParaRPr lang="en-US" altLang="ko-KR" dirty="0"/>
          </a:p>
          <a:p>
            <a:pPr lvl="2"/>
            <a:endParaRPr lang="en-US" altLang="ko-KR" dirty="0">
              <a:latin typeface="+mj-lt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250970-C8D3-4772-B0D5-F010F4A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4. Numerical Results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1460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, 도표, 라인, 그래프이(가) 표시된 사진&#10;&#10;자동 생성된 설명">
            <a:extLst>
              <a:ext uri="{FF2B5EF4-FFF2-40B4-BE49-F238E27FC236}">
                <a16:creationId xmlns:a16="http://schemas.microsoft.com/office/drawing/2014/main" id="{3230D297-20FA-7D2A-131F-3B68E31F0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1318660"/>
            <a:ext cx="7538276" cy="4398745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7BEDF0D5-24D1-491F-9CAD-BE10AEF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Effect of Expected Inflation Rate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A8FF85E-E90C-42E2-BD5F-D3B3B3A3B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2088682"/>
            <a:ext cx="3777615" cy="40882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ko-KR" dirty="0">
                <a:cs typeface="Times New Roman" panose="02020603050405020304" pitchFamily="18" charset="0"/>
              </a:rPr>
              <a:t>As the expected inflation rate rises,</a:t>
            </a:r>
          </a:p>
          <a:p>
            <a:pPr lvl="1"/>
            <a:r>
              <a:rPr lang="en-US" altLang="ko-KR" dirty="0">
                <a:cs typeface="Times New Roman" panose="02020603050405020304" pitchFamily="18" charset="0"/>
              </a:rPr>
              <a:t>Optimal allocation rises.</a:t>
            </a:r>
          </a:p>
          <a:p>
            <a:pPr lvl="2"/>
            <a:r>
              <a:rPr lang="en-US" altLang="ko-KR" sz="1800" dirty="0">
                <a:cs typeface="Times New Roman" panose="02020603050405020304" pitchFamily="18" charset="0"/>
              </a:rPr>
              <a:t>IIB naturally rises.</a:t>
            </a:r>
          </a:p>
          <a:p>
            <a:pPr lvl="2"/>
            <a:r>
              <a:rPr lang="en-US" altLang="ko-KR" sz="1800" dirty="0">
                <a:cs typeface="Times New Roman" panose="02020603050405020304" pitchFamily="18" charset="0"/>
              </a:rPr>
              <a:t>Stock rises since liability rises.</a:t>
            </a:r>
          </a:p>
          <a:p>
            <a:pPr lvl="2"/>
            <a:r>
              <a:rPr lang="en-US" altLang="ko-KR" sz="1800" dirty="0">
                <a:cs typeface="Times New Roman" panose="02020603050405020304" pitchFamily="18" charset="0"/>
              </a:rPr>
              <a:t>Stock exhibits a negative</a:t>
            </a:r>
            <a:br>
              <a:rPr lang="en-US" altLang="ko-KR" sz="1800" dirty="0">
                <a:cs typeface="Times New Roman" panose="02020603050405020304" pitchFamily="18" charset="0"/>
              </a:rPr>
            </a:br>
            <a:r>
              <a:rPr lang="en-US" altLang="ko-KR" sz="1800" dirty="0">
                <a:cs typeface="Times New Roman" panose="02020603050405020304" pitchFamily="18" charset="0"/>
              </a:rPr>
              <a:t>correlation with IIB.</a:t>
            </a:r>
          </a:p>
          <a:p>
            <a:pPr marL="0" indent="0">
              <a:buNone/>
            </a:pPr>
            <a:endParaRPr lang="en-US" altLang="ko-KR" dirty="0"/>
          </a:p>
          <a:p>
            <a:pPr lvl="1"/>
            <a:endParaRPr lang="en-US" altLang="ko-KR" dirty="0">
              <a:latin typeface="+mj-lt"/>
            </a:endParaRPr>
          </a:p>
          <a:p>
            <a:endParaRPr lang="en-US" altLang="ko-KR" dirty="0"/>
          </a:p>
          <a:p>
            <a:pPr lvl="2"/>
            <a:endParaRPr lang="en-US" altLang="ko-KR" dirty="0">
              <a:latin typeface="+mj-lt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250970-C8D3-4772-B0D5-F010F4A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4. Numerical Results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6678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텍스트, 도표, 라인, 그래프이(가) 표시된 사진&#10;&#10;자동 생성된 설명">
            <a:extLst>
              <a:ext uri="{FF2B5EF4-FFF2-40B4-BE49-F238E27FC236}">
                <a16:creationId xmlns:a16="http://schemas.microsoft.com/office/drawing/2014/main" id="{212BB3FD-1CF2-8618-F6BB-2AB9A060A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099" y="1476375"/>
            <a:ext cx="8125417" cy="4462412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7BEDF0D5-24D1-491F-9CAD-BE10AEF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Effect of Correlation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A8FF85E-E90C-42E2-BD5F-D3B3B3A3B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6" y="1838425"/>
            <a:ext cx="3084596" cy="366722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ko-KR" dirty="0">
                <a:cs typeface="Times New Roman" panose="02020603050405020304" pitchFamily="18" charset="0"/>
              </a:rPr>
              <a:t>As the correlation rises,</a:t>
            </a:r>
          </a:p>
          <a:p>
            <a:pPr lvl="1"/>
            <a:r>
              <a:rPr lang="en-US" altLang="ko-KR" dirty="0">
                <a:cs typeface="Times New Roman" panose="02020603050405020304" pitchFamily="18" charset="0"/>
              </a:rPr>
              <a:t>Optimal allocation declines.</a:t>
            </a:r>
          </a:p>
          <a:p>
            <a:pPr lvl="1"/>
            <a:r>
              <a:rPr lang="en-US" altLang="ko-KR" dirty="0">
                <a:cs typeface="Times New Roman" panose="02020603050405020304" pitchFamily="18" charset="0"/>
              </a:rPr>
              <a:t>Lower correlation results in high hedging</a:t>
            </a:r>
            <a:br>
              <a:rPr lang="en-US" altLang="ko-KR" dirty="0">
                <a:cs typeface="Times New Roman" panose="02020603050405020304" pitchFamily="18" charset="0"/>
              </a:rPr>
            </a:br>
            <a:r>
              <a:rPr lang="en-US" altLang="ko-KR" dirty="0">
                <a:cs typeface="Times New Roman" panose="02020603050405020304" pitchFamily="18" charset="0"/>
              </a:rPr>
              <a:t>effect between risky assets.</a:t>
            </a:r>
          </a:p>
          <a:p>
            <a:endParaRPr lang="en-US" altLang="ko-KR" dirty="0"/>
          </a:p>
          <a:p>
            <a:pPr lvl="2"/>
            <a:endParaRPr lang="en-US" altLang="ko-KR" dirty="0">
              <a:latin typeface="+mj-lt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250970-C8D3-4772-B0D5-F010F4A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4. Numerical Results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9059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6C674E0-E596-4BEB-90F0-D93C39BF20F0}"/>
              </a:ext>
            </a:extLst>
          </p:cNvPr>
          <p:cNvSpPr/>
          <p:nvPr/>
        </p:nvSpPr>
        <p:spPr>
          <a:xfrm>
            <a:off x="3931298" y="1264298"/>
            <a:ext cx="4329404" cy="432940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64F22BF-C1BB-4877-AB3C-95B0E718E71E}"/>
              </a:ext>
            </a:extLst>
          </p:cNvPr>
          <p:cNvSpPr/>
          <p:nvPr/>
        </p:nvSpPr>
        <p:spPr>
          <a:xfrm>
            <a:off x="3128865" y="1870787"/>
            <a:ext cx="1604865" cy="31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5F87E-38CA-451A-BE21-D8CB1BD69006}"/>
              </a:ext>
            </a:extLst>
          </p:cNvPr>
          <p:cNvSpPr txBox="1"/>
          <p:nvPr/>
        </p:nvSpPr>
        <p:spPr>
          <a:xfrm>
            <a:off x="2426895" y="912885"/>
            <a:ext cx="7277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0" dirty="0">
                <a:solidFill>
                  <a:schemeClr val="tx2"/>
                </a:solidFill>
                <a:latin typeface="+mj-lt"/>
              </a:rPr>
              <a:t>5</a:t>
            </a:r>
            <a:endParaRPr lang="ko-KR" altLang="en-US" sz="30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15B3D-58FA-4BB8-8B3D-2A192007970E}"/>
              </a:ext>
            </a:extLst>
          </p:cNvPr>
          <p:cNvSpPr txBox="1"/>
          <p:nvPr/>
        </p:nvSpPr>
        <p:spPr>
          <a:xfrm>
            <a:off x="4323293" y="1824883"/>
            <a:ext cx="40899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chemeClr val="tx2"/>
                </a:solidFill>
                <a:latin typeface="+mj-lt"/>
                <a:ea typeface="나눔스퀘어 ExtraBold" panose="020B0600000101010101" pitchFamily="50" charset="-127"/>
              </a:rPr>
              <a:t>Conclusion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ko-KR" altLang="en-US" sz="3600" dirty="0">
              <a:solidFill>
                <a:schemeClr val="tx2"/>
              </a:solidFill>
              <a:latin typeface="+mj-lt"/>
              <a:ea typeface="나눔스퀘어 ExtraBold" panose="020B0600000101010101" pitchFamily="50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B12A063-3AA1-4BA1-BE21-76DBB1DC2B55}"/>
              </a:ext>
            </a:extLst>
          </p:cNvPr>
          <p:cNvSpPr/>
          <p:nvPr/>
        </p:nvSpPr>
        <p:spPr>
          <a:xfrm>
            <a:off x="8072446" y="4949887"/>
            <a:ext cx="376511" cy="376511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20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075BC6-48BB-B667-49E1-274B9144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Conclusion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9AD5019-5800-5881-DBFD-1ADEC3A82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r>
              <a:rPr lang="en-US" altLang="ko-KR" dirty="0">
                <a:cs typeface="Times New Roman" panose="02020603050405020304" pitchFamily="18" charset="0"/>
              </a:rPr>
              <a:t>Explores a liability-driven investment strategy under inflation risk, considering three asset classes: stocks, inflation-linked index bonds, and a risk-free asset.</a:t>
            </a:r>
          </a:p>
          <a:p>
            <a:pPr lvl="1"/>
            <a:r>
              <a:rPr lang="en-US" altLang="ko-KR" sz="2000" dirty="0">
                <a:cs typeface="Times New Roman" panose="02020603050405020304" pitchFamily="18" charset="0"/>
              </a:rPr>
              <a:t>Employ the CRRA utility function with respect to the funding ratio.</a:t>
            </a:r>
          </a:p>
          <a:p>
            <a:pPr lvl="1"/>
            <a:r>
              <a:rPr lang="en-US" altLang="ko-KR" sz="2000" dirty="0">
                <a:cs typeface="Times New Roman" panose="02020603050405020304" pitchFamily="18" charset="0"/>
              </a:rPr>
              <a:t>Impose a </a:t>
            </a:r>
            <a:r>
              <a:rPr lang="en-US" altLang="ko-KR" sz="2000" dirty="0" err="1">
                <a:cs typeface="Times New Roman" panose="02020603050405020304" pitchFamily="18" charset="0"/>
              </a:rPr>
              <a:t>VaR</a:t>
            </a:r>
            <a:r>
              <a:rPr lang="en-US" altLang="ko-KR" sz="2000" dirty="0">
                <a:cs typeface="Times New Roman" panose="02020603050405020304" pitchFamily="18" charset="0"/>
              </a:rPr>
              <a:t> constraint on the funding ratio.</a:t>
            </a:r>
          </a:p>
          <a:p>
            <a:endParaRPr lang="en-US" altLang="ko-KR" dirty="0">
              <a:cs typeface="Times New Roman" panose="02020603050405020304" pitchFamily="18" charset="0"/>
            </a:endParaRPr>
          </a:p>
          <a:p>
            <a:r>
              <a:rPr lang="en-US" altLang="ko-KR" dirty="0">
                <a:cs typeface="Times New Roman" panose="02020603050405020304" pitchFamily="18" charset="0"/>
              </a:rPr>
              <a:t>Main findings:</a:t>
            </a:r>
          </a:p>
          <a:p>
            <a:pPr lvl="1"/>
            <a:r>
              <a:rPr lang="en-US" altLang="ko-KR" sz="2000" dirty="0">
                <a:cs typeface="Times New Roman" panose="02020603050405020304" pitchFamily="18" charset="0"/>
              </a:rPr>
              <a:t>Higher expected inflation rates lead to a greater allocation to both classes of risky assets.</a:t>
            </a:r>
          </a:p>
          <a:p>
            <a:pPr lvl="2"/>
            <a:r>
              <a:rPr lang="en-US" altLang="ko-KR" sz="2000" dirty="0">
                <a:cs typeface="Times New Roman" panose="02020603050405020304" pitchFamily="18" charset="0"/>
              </a:rPr>
              <a:t>This effect intensifies as the correlation between the two risky asset classes decreases.</a:t>
            </a:r>
          </a:p>
          <a:p>
            <a:pPr lvl="1"/>
            <a:r>
              <a:rPr lang="en-US" altLang="ko-KR" sz="2000" dirty="0">
                <a:cs typeface="Times New Roman" panose="02020603050405020304" pitchFamily="18" charset="0"/>
              </a:rPr>
              <a:t>The fund manager’s optimal investment strategies should change significantly based on the current funding ratio, with a shorter investment period resulting in greater variability in these strategies.</a:t>
            </a:r>
          </a:p>
          <a:p>
            <a:endParaRPr lang="en-US" altLang="ko-KR" dirty="0">
              <a:cs typeface="Times New Roman" panose="02020603050405020304" pitchFamily="18" charset="0"/>
            </a:endParaRPr>
          </a:p>
          <a:p>
            <a:r>
              <a:rPr lang="en-US" altLang="ko-KR" dirty="0">
                <a:cs typeface="Times New Roman" panose="02020603050405020304" pitchFamily="18" charset="0"/>
              </a:rPr>
              <a:t>Derive a closed-form of the optimal investment strategy by extending the option-based approach first outlined by Kraft and </a:t>
            </a:r>
            <a:r>
              <a:rPr lang="en-US" altLang="ko-KR" dirty="0" err="1">
                <a:cs typeface="Times New Roman" panose="02020603050405020304" pitchFamily="18" charset="0"/>
              </a:rPr>
              <a:t>Steffensen</a:t>
            </a:r>
            <a:r>
              <a:rPr lang="en-US" altLang="ko-KR" dirty="0">
                <a:cs typeface="Times New Roman" panose="02020603050405020304" pitchFamily="18" charset="0"/>
              </a:rPr>
              <a:t> (2013).</a:t>
            </a:r>
            <a:endParaRPr lang="ko-KR" altLang="en-US" dirty="0">
              <a:cs typeface="Times New Roman" panose="02020603050405020304" pitchFamily="18" charset="0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77F8DCE-BEEC-3B4A-699E-24D20DB89F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5. Conclusion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8871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F4B9B9-F841-46C2-A843-D6297F7E1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Liability-Driven Investment (LDI)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390CDCB-1C81-48CB-BEEF-3E6A8BDE2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ko-KR" dirty="0">
                <a:cs typeface="Times New Roman" panose="02020603050405020304" pitchFamily="18" charset="0"/>
              </a:rPr>
              <a:t>Liability-driven investment gets important</a:t>
            </a:r>
          </a:p>
          <a:p>
            <a:pPr lvl="1" algn="just"/>
            <a:r>
              <a:rPr lang="en-US" altLang="ko-KR" sz="2000" dirty="0">
                <a:cs typeface="Times New Roman" panose="02020603050405020304" pitchFamily="18" charset="0"/>
              </a:rPr>
              <a:t>In the dynamic and rapidly evolving world of international finance</a:t>
            </a:r>
          </a:p>
          <a:p>
            <a:pPr lvl="1" algn="just"/>
            <a:r>
              <a:rPr lang="en-US" altLang="ko-KR" sz="2000" dirty="0">
                <a:cs typeface="Times New Roman" panose="02020603050405020304" pitchFamily="18" charset="0"/>
              </a:rPr>
              <a:t>To manage a portfolio that meets the liabilities of an investor, while also mitigating various economic risks</a:t>
            </a:r>
          </a:p>
          <a:p>
            <a:pPr algn="just"/>
            <a:endParaRPr lang="en-US" altLang="ko-KR" dirty="0">
              <a:cs typeface="Times New Roman" panose="02020603050405020304" pitchFamily="18" charset="0"/>
            </a:endParaRPr>
          </a:p>
          <a:p>
            <a:pPr algn="just"/>
            <a:r>
              <a:rPr lang="en-US" altLang="ko-KR" dirty="0">
                <a:cs typeface="Times New Roman" panose="02020603050405020304" pitchFamily="18" charset="0"/>
              </a:rPr>
              <a:t>LDI strategies have diverged from conventional portfolio management paradigms, prioritizing the management of liability risks</a:t>
            </a:r>
          </a:p>
          <a:p>
            <a:pPr algn="just"/>
            <a:endParaRPr lang="en-US" altLang="ko-KR" dirty="0">
              <a:cs typeface="Times New Roman" panose="02020603050405020304" pitchFamily="18" charset="0"/>
            </a:endParaRPr>
          </a:p>
          <a:p>
            <a:pPr algn="just"/>
            <a:r>
              <a:rPr lang="en-US" altLang="ko-KR" dirty="0">
                <a:cs typeface="Times New Roman" panose="02020603050405020304" pitchFamily="18" charset="0"/>
              </a:rPr>
              <a:t>Conceptual framework of LDI</a:t>
            </a:r>
          </a:p>
          <a:p>
            <a:pPr lvl="1" algn="just"/>
            <a:r>
              <a:rPr lang="en-US" altLang="ko-KR" sz="2000" dirty="0">
                <a:cs typeface="Times New Roman" panose="02020603050405020304" pitchFamily="18" charset="0"/>
              </a:rPr>
              <a:t>Meeting financial liabilities by precisely managing assets</a:t>
            </a:r>
          </a:p>
          <a:p>
            <a:pPr lvl="1" algn="just"/>
            <a:r>
              <a:rPr lang="en-US" altLang="ko-KR" sz="2000" dirty="0">
                <a:cs typeface="Times New Roman" panose="02020603050405020304" pitchFamily="18" charset="0"/>
              </a:rPr>
              <a:t>Aligning them with the temporal and financial horizons of the liabilities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AFB937D-F08B-441C-B53F-321D05A479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1. Introduction</a:t>
            </a:r>
          </a:p>
        </p:txBody>
      </p:sp>
    </p:spTree>
    <p:extLst>
      <p:ext uri="{BB962C8B-B14F-4D97-AF65-F5344CB8AC3E}">
        <p14:creationId xmlns:p14="http://schemas.microsoft.com/office/powerpoint/2010/main" val="3091221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6C674E0-E596-4BEB-90F0-D93C39BF20F0}"/>
              </a:ext>
            </a:extLst>
          </p:cNvPr>
          <p:cNvSpPr/>
          <p:nvPr/>
        </p:nvSpPr>
        <p:spPr>
          <a:xfrm>
            <a:off x="3931298" y="1264298"/>
            <a:ext cx="4329404" cy="432940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64F22BF-C1BB-4877-AB3C-95B0E718E71E}"/>
              </a:ext>
            </a:extLst>
          </p:cNvPr>
          <p:cNvSpPr/>
          <p:nvPr/>
        </p:nvSpPr>
        <p:spPr>
          <a:xfrm>
            <a:off x="3128865" y="1870787"/>
            <a:ext cx="1604865" cy="31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5F87E-38CA-451A-BE21-D8CB1BD69006}"/>
              </a:ext>
            </a:extLst>
          </p:cNvPr>
          <p:cNvSpPr txBox="1"/>
          <p:nvPr/>
        </p:nvSpPr>
        <p:spPr>
          <a:xfrm>
            <a:off x="2706027" y="996080"/>
            <a:ext cx="7277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0" dirty="0">
                <a:solidFill>
                  <a:schemeClr val="tx2"/>
                </a:solidFill>
                <a:latin typeface="+mj-lt"/>
              </a:rPr>
              <a:t>E</a:t>
            </a:r>
            <a:endParaRPr lang="ko-KR" altLang="en-US" sz="30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15B3D-58FA-4BB8-8B3D-2A192007970E}"/>
              </a:ext>
            </a:extLst>
          </p:cNvPr>
          <p:cNvSpPr txBox="1"/>
          <p:nvPr/>
        </p:nvSpPr>
        <p:spPr>
          <a:xfrm>
            <a:off x="4939826" y="1908113"/>
            <a:ext cx="34150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dirty="0" err="1">
                <a:solidFill>
                  <a:schemeClr val="tx2"/>
                </a:solidFill>
                <a:latin typeface="+mj-lt"/>
                <a:ea typeface="나눔스퀘어 ExtraBold" panose="020B0600000101010101" pitchFamily="50" charset="-127"/>
              </a:rPr>
              <a:t>nd</a:t>
            </a:r>
            <a:r>
              <a:rPr lang="en-US" altLang="ko-KR" sz="5000" dirty="0">
                <a:solidFill>
                  <a:schemeClr val="tx2"/>
                </a:solidFill>
                <a:latin typeface="+mj-lt"/>
                <a:ea typeface="나눔스퀘어 ExtraBold" panose="020B0600000101010101" pitchFamily="50" charset="-127"/>
              </a:rPr>
              <a:t> of Document</a:t>
            </a: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B12A063-3AA1-4BA1-BE21-76DBB1DC2B55}"/>
              </a:ext>
            </a:extLst>
          </p:cNvPr>
          <p:cNvSpPr/>
          <p:nvPr/>
        </p:nvSpPr>
        <p:spPr>
          <a:xfrm>
            <a:off x="8072446" y="4949887"/>
            <a:ext cx="376511" cy="376511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2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075BC6-48BB-B667-49E1-274B9144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Inflation Risk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9AD5019-5800-5881-DBFD-1ADEC3A82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altLang="ko-KR" dirty="0">
                <a:cs typeface="Times New Roman" panose="02020603050405020304" pitchFamily="18" charset="0"/>
              </a:rPr>
              <a:t>Traditionally, LDI have been adopted for pension funds and insurance, which have long maturity</a:t>
            </a:r>
          </a:p>
          <a:p>
            <a:pPr lvl="1" algn="just"/>
            <a:r>
              <a:rPr lang="en-US" altLang="ko-KR" sz="2000" dirty="0">
                <a:cs typeface="Times New Roman" panose="02020603050405020304" pitchFamily="18" charset="0"/>
              </a:rPr>
              <a:t>Inflation plays significant role</a:t>
            </a:r>
          </a:p>
          <a:p>
            <a:pPr algn="just"/>
            <a:endParaRPr lang="en-US" altLang="ko-KR" dirty="0">
              <a:cs typeface="Times New Roman" panose="02020603050405020304" pitchFamily="18" charset="0"/>
            </a:endParaRPr>
          </a:p>
          <a:p>
            <a:pPr algn="just"/>
            <a:r>
              <a:rPr lang="en-US" altLang="ko-KR" dirty="0">
                <a:cs typeface="Times New Roman" panose="02020603050405020304" pitchFamily="18" charset="0"/>
              </a:rPr>
              <a:t>COVID-19 pandemic has further intensified the challenges and risks faced by the investment sector, particularly through its impact on inflation</a:t>
            </a:r>
          </a:p>
          <a:p>
            <a:pPr lvl="1" algn="just"/>
            <a:r>
              <a:rPr lang="en-US" altLang="ko-KR" sz="2000" dirty="0">
                <a:cs typeface="Times New Roman" panose="02020603050405020304" pitchFamily="18" charset="0"/>
              </a:rPr>
              <a:t>Steady rise in the overall price level of goods and services erodes purchasing power and distorts expected investment returns</a:t>
            </a:r>
          </a:p>
          <a:p>
            <a:pPr lvl="1" algn="just"/>
            <a:r>
              <a:rPr lang="en-US" altLang="ko-KR" sz="2000" dirty="0">
                <a:cs typeface="Times New Roman" panose="02020603050405020304" pitchFamily="18" charset="0"/>
              </a:rPr>
              <a:t>It is crucial to adopt strategic measures to navigate these uncertain economic conditions and safeguard the feasibility of LDI strategies</a:t>
            </a:r>
          </a:p>
          <a:p>
            <a:pPr lvl="1" algn="just"/>
            <a:endParaRPr lang="en-US" altLang="ko-KR" sz="2000" dirty="0"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+mj-lt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77F8DCE-BEEC-3B4A-699E-24D20DB89F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1. Introduction</a:t>
            </a:r>
          </a:p>
        </p:txBody>
      </p:sp>
    </p:spTree>
    <p:extLst>
      <p:ext uri="{BB962C8B-B14F-4D97-AF65-F5344CB8AC3E}">
        <p14:creationId xmlns:p14="http://schemas.microsoft.com/office/powerpoint/2010/main" val="826598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075BC6-48BB-B667-49E1-274B9144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Research Goals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9AD5019-5800-5881-DBFD-1ADEC3A82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study…</a:t>
            </a:r>
          </a:p>
          <a:p>
            <a:pPr lvl="1" algn="just"/>
            <a:r>
              <a:rPr lang="en-US" altLang="ko-KR" sz="2000" dirty="0">
                <a:cs typeface="Times New Roman" panose="02020603050405020304" pitchFamily="18" charset="0"/>
              </a:rPr>
              <a:t>Presents a comprehensive analysis of practical approaches that combine liability management with strategic inflation hedging</a:t>
            </a:r>
          </a:p>
          <a:p>
            <a:pPr lvl="1" algn="just"/>
            <a:r>
              <a:rPr lang="en-US" altLang="ko-KR" sz="2000" dirty="0">
                <a:cs typeface="Times New Roman" panose="02020603050405020304" pitchFamily="18" charset="0"/>
              </a:rPr>
              <a:t>Offers a detailed examination of LDI in the context of inflation risk, incorporating analytical models and theoretical foundations</a:t>
            </a:r>
          </a:p>
          <a:p>
            <a:pPr lvl="1" algn="just"/>
            <a:r>
              <a:rPr lang="en-US" altLang="ko-KR" sz="2000" dirty="0">
                <a:cs typeface="Times New Roman" panose="02020603050405020304" pitchFamily="18" charset="0"/>
              </a:rPr>
              <a:t>Demonstrates a reliable investment strategy of pension fund managers to mitigate the impact of inflation risk on their portfolio</a:t>
            </a:r>
          </a:p>
          <a:p>
            <a:pPr algn="just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unravel the complexity of LDI strategies in light of inflation risks</a:t>
            </a:r>
          </a:p>
          <a:p>
            <a:pPr lvl="1"/>
            <a:endParaRPr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77F8DCE-BEEC-3B4A-699E-24D20DB89F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1. Introduction</a:t>
            </a:r>
          </a:p>
        </p:txBody>
      </p:sp>
    </p:spTree>
    <p:extLst>
      <p:ext uri="{BB962C8B-B14F-4D97-AF65-F5344CB8AC3E}">
        <p14:creationId xmlns:p14="http://schemas.microsoft.com/office/powerpoint/2010/main" val="2883363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F4B9B9-F841-46C2-A843-D6297F7E1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History (1/2)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390CDCB-1C81-48CB-BEEF-3E6A8BDE2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altLang="ko-KR" sz="1600" dirty="0">
                <a:cs typeface="Times New Roman" panose="02020603050405020304" pitchFamily="18" charset="0"/>
              </a:rPr>
              <a:t>1. Restrictions in Portfolio Selection Problems</a:t>
            </a:r>
          </a:p>
          <a:p>
            <a:pPr lvl="1" algn="just"/>
            <a:r>
              <a:rPr lang="en-US" altLang="ko-KR" sz="1400" dirty="0">
                <a:cs typeface="Times New Roman" panose="02020603050405020304" pitchFamily="18" charset="0"/>
              </a:rPr>
              <a:t>Grossman and Zhou (1996)</a:t>
            </a:r>
          </a:p>
          <a:p>
            <a:pPr lvl="2" algn="just"/>
            <a:r>
              <a:rPr lang="en-US" altLang="ko-KR" sz="1400" dirty="0">
                <a:cs typeface="Times New Roman" panose="02020603050405020304" pitchFamily="18" charset="0"/>
              </a:rPr>
              <a:t>Optimal portfolio selection problem under the constraint of terminal wealth</a:t>
            </a:r>
          </a:p>
          <a:p>
            <a:pPr lvl="2" algn="just"/>
            <a:r>
              <a:rPr lang="en-US" altLang="ko-KR" sz="1400" dirty="0">
                <a:cs typeface="Times New Roman" panose="02020603050405020304" pitchFamily="18" charset="0"/>
              </a:rPr>
              <a:t>Showed restriction can affect both the optimal wealth level and asset allocation</a:t>
            </a:r>
          </a:p>
          <a:p>
            <a:pPr lvl="1" algn="just"/>
            <a:r>
              <a:rPr lang="en-US" altLang="ko-KR" sz="1400" dirty="0" err="1">
                <a:cs typeface="Times New Roman" panose="02020603050405020304" pitchFamily="18" charset="0"/>
              </a:rPr>
              <a:t>Basak</a:t>
            </a:r>
            <a:r>
              <a:rPr lang="en-US" altLang="ko-KR" sz="1400" dirty="0">
                <a:cs typeface="Times New Roman" panose="02020603050405020304" pitchFamily="18" charset="0"/>
              </a:rPr>
              <a:t> and Shapiro (2001)</a:t>
            </a:r>
          </a:p>
          <a:p>
            <a:pPr lvl="2" algn="just"/>
            <a:r>
              <a:rPr lang="en-US" altLang="ko-KR" sz="1400" dirty="0">
                <a:cs typeface="Times New Roman" panose="02020603050405020304" pitchFamily="18" charset="0"/>
              </a:rPr>
              <a:t>Dynamic portfolio selection problems in the presence of both Value-at-Risk(</a:t>
            </a:r>
            <a:r>
              <a:rPr lang="en-US" altLang="ko-KR" sz="1400" dirty="0" err="1">
                <a:cs typeface="Times New Roman" panose="02020603050405020304" pitchFamily="18" charset="0"/>
              </a:rPr>
              <a:t>VaR</a:t>
            </a:r>
            <a:r>
              <a:rPr lang="en-US" altLang="ko-KR" sz="1400" dirty="0">
                <a:cs typeface="Times New Roman" panose="02020603050405020304" pitchFamily="18" charset="0"/>
              </a:rPr>
              <a:t>) constraints</a:t>
            </a:r>
          </a:p>
          <a:p>
            <a:pPr lvl="2" algn="just"/>
            <a:r>
              <a:rPr lang="en-US" altLang="ko-KR" sz="1400" dirty="0">
                <a:cs typeface="Times New Roman" panose="02020603050405020304" pitchFamily="18" charset="0"/>
              </a:rPr>
              <a:t>Found that </a:t>
            </a:r>
            <a:r>
              <a:rPr lang="en-US" altLang="ko-KR" sz="1400" dirty="0" err="1">
                <a:cs typeface="Times New Roman" panose="02020603050405020304" pitchFamily="18" charset="0"/>
              </a:rPr>
              <a:t>VaR</a:t>
            </a:r>
            <a:r>
              <a:rPr lang="en-US" altLang="ko-KR" sz="1400" dirty="0">
                <a:cs typeface="Times New Roman" panose="02020603050405020304" pitchFamily="18" charset="0"/>
              </a:rPr>
              <a:t> might lead to a larger exposure to risky assets</a:t>
            </a:r>
          </a:p>
          <a:p>
            <a:pPr marL="457200" lvl="1" indent="0" algn="just">
              <a:lnSpc>
                <a:spcPct val="50000"/>
              </a:lnSpc>
              <a:buNone/>
            </a:pPr>
            <a:endParaRPr lang="en-US" altLang="ko-KR" sz="1600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altLang="ko-KR" sz="1600" dirty="0">
                <a:cs typeface="Times New Roman" panose="02020603050405020304" pitchFamily="18" charset="0"/>
              </a:rPr>
              <a:t>2. LDI</a:t>
            </a:r>
          </a:p>
          <a:p>
            <a:pPr lvl="1" algn="just"/>
            <a:r>
              <a:rPr lang="en-US" altLang="ko-KR" sz="1400" dirty="0">
                <a:cs typeface="Times New Roman" panose="02020603050405020304" pitchFamily="18" charset="0"/>
              </a:rPr>
              <a:t>Sharpe and Tint (1990)</a:t>
            </a:r>
          </a:p>
          <a:p>
            <a:pPr lvl="2" algn="just"/>
            <a:r>
              <a:rPr lang="en-US" altLang="ko-KR" sz="1400" dirty="0">
                <a:cs typeface="Times New Roman" panose="02020603050405020304" pitchFamily="18" charset="0"/>
              </a:rPr>
              <a:t>Emphasized the need to simultaneously consider liabilities and wealth, utilizing a mean-variance portfolio model with liability asset ratios</a:t>
            </a:r>
          </a:p>
          <a:p>
            <a:pPr lvl="1" algn="just"/>
            <a:r>
              <a:rPr lang="en-US" altLang="ko-KR" sz="1400" dirty="0" err="1">
                <a:cs typeface="Times New Roman" panose="02020603050405020304" pitchFamily="18" charset="0"/>
              </a:rPr>
              <a:t>Detemple</a:t>
            </a:r>
            <a:r>
              <a:rPr lang="en-US" altLang="ko-KR" sz="1400" dirty="0">
                <a:cs typeface="Times New Roman" panose="02020603050405020304" pitchFamily="18" charset="0"/>
              </a:rPr>
              <a:t> and </a:t>
            </a:r>
            <a:r>
              <a:rPr lang="en-US" altLang="ko-KR" sz="1400" dirty="0" err="1">
                <a:cs typeface="Times New Roman" panose="02020603050405020304" pitchFamily="18" charset="0"/>
              </a:rPr>
              <a:t>Rindisbacher</a:t>
            </a:r>
            <a:r>
              <a:rPr lang="en-US" altLang="ko-KR" sz="1400" dirty="0">
                <a:cs typeface="Times New Roman" panose="02020603050405020304" pitchFamily="18" charset="0"/>
              </a:rPr>
              <a:t> (2008)</a:t>
            </a:r>
          </a:p>
          <a:p>
            <a:pPr lvl="2" algn="just"/>
            <a:r>
              <a:rPr lang="en-US" altLang="ko-KR" sz="1400" dirty="0">
                <a:cs typeface="Times New Roman" panose="02020603050405020304" pitchFamily="18" charset="0"/>
              </a:rPr>
              <a:t>Introduced a dynamic model with respect to the funding ratio, the ratio between the fund’s assets and liabilities</a:t>
            </a:r>
          </a:p>
          <a:p>
            <a:pPr lvl="2" algn="just"/>
            <a:r>
              <a:rPr lang="en-US" altLang="ko-KR" sz="1400" dirty="0">
                <a:cs typeface="Times New Roman" panose="02020603050405020304" pitchFamily="18" charset="0"/>
              </a:rPr>
              <a:t>Found the optimal investment strategies in the presence of a shortfall constraint</a:t>
            </a:r>
          </a:p>
          <a:p>
            <a:pPr lvl="1" algn="just"/>
            <a:r>
              <a:rPr lang="en-US" altLang="ko-KR" sz="1400" dirty="0">
                <a:cs typeface="Times New Roman" panose="02020603050405020304" pitchFamily="18" charset="0"/>
              </a:rPr>
              <a:t>Ang et al. (2012)</a:t>
            </a:r>
          </a:p>
          <a:p>
            <a:pPr lvl="2" algn="just"/>
            <a:r>
              <a:rPr lang="en-US" altLang="ko-KR" sz="1400" dirty="0">
                <a:cs typeface="Times New Roman" panose="02020603050405020304" pitchFamily="18" charset="0"/>
              </a:rPr>
              <a:t>Addressed the mean-variance portfolio optimization problem with utility function constraints, treating it as a European put option</a:t>
            </a:r>
          </a:p>
          <a:p>
            <a:pPr lvl="2" algn="just"/>
            <a:r>
              <a:rPr lang="en-US" altLang="ko-KR" sz="1400" dirty="0">
                <a:cs typeface="Times New Roman" panose="02020603050405020304" pitchFamily="18" charset="0"/>
              </a:rPr>
              <a:t>But did not consider the dynamically-readjusted portfolio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AFB937D-F08B-441C-B53F-321D05A479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1. Introduction</a:t>
            </a:r>
          </a:p>
        </p:txBody>
      </p:sp>
    </p:spTree>
    <p:extLst>
      <p:ext uri="{BB962C8B-B14F-4D97-AF65-F5344CB8AC3E}">
        <p14:creationId xmlns:p14="http://schemas.microsoft.com/office/powerpoint/2010/main" val="854897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075BC6-48BB-B667-49E1-274B9144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History (2/2)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9AD5019-5800-5881-DBFD-1ADEC3A82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altLang="ko-KR" dirty="0">
                <a:cs typeface="Times New Roman" panose="02020603050405020304" pitchFamily="18" charset="0"/>
              </a:rPr>
              <a:t>3. Inflation Risk</a:t>
            </a:r>
          </a:p>
          <a:p>
            <a:pPr lvl="1" algn="just"/>
            <a:r>
              <a:rPr lang="en-US" altLang="ko-KR" dirty="0">
                <a:cs typeface="Times New Roman" panose="02020603050405020304" pitchFamily="18" charset="0"/>
              </a:rPr>
              <a:t>Fischer (1975)</a:t>
            </a:r>
          </a:p>
          <a:p>
            <a:pPr lvl="2" algn="just"/>
            <a:r>
              <a:rPr lang="en-US" altLang="ko-KR" sz="1800" dirty="0">
                <a:cs typeface="Times New Roman" panose="02020603050405020304" pitchFamily="18" charset="0"/>
              </a:rPr>
              <a:t>Analyzed the demand for inflation-linked index bonds by solving households’ optimization problems, taking inflation risk into account</a:t>
            </a:r>
          </a:p>
          <a:p>
            <a:pPr lvl="2" algn="just"/>
            <a:r>
              <a:rPr lang="en-US" altLang="ko-KR" sz="1800" dirty="0">
                <a:cs typeface="Times New Roman" panose="02020603050405020304" pitchFamily="18" charset="0"/>
              </a:rPr>
              <a:t>Highlighted the significance of such indexed bonds and explained the rationale for introducing an inflation-linked index bond market</a:t>
            </a:r>
          </a:p>
          <a:p>
            <a:pPr lvl="1" algn="just"/>
            <a:r>
              <a:rPr lang="en-US" altLang="ko-KR" dirty="0">
                <a:cs typeface="Times New Roman" panose="02020603050405020304" pitchFamily="18" charset="0"/>
              </a:rPr>
              <a:t>Brennan and Xia (2002)</a:t>
            </a:r>
          </a:p>
          <a:p>
            <a:pPr lvl="2" algn="just"/>
            <a:r>
              <a:rPr lang="en-US" altLang="ko-KR" sz="1800" dirty="0">
                <a:cs typeface="Times New Roman" panose="02020603050405020304" pitchFamily="18" charset="0"/>
              </a:rPr>
              <a:t>Tackled a dynamic asset allocation issue that included stochastic interest rates and indexed bonds</a:t>
            </a:r>
          </a:p>
          <a:p>
            <a:pPr lvl="2" algn="just"/>
            <a:r>
              <a:rPr lang="en-US" altLang="ko-KR" sz="1800" dirty="0">
                <a:cs typeface="Times New Roman" panose="02020603050405020304" pitchFamily="18" charset="0"/>
              </a:rPr>
              <a:t>Demonstrated the importance of inflation-linked index bonds for conservative and long-term investments</a:t>
            </a:r>
          </a:p>
          <a:p>
            <a:pPr lvl="1"/>
            <a:endParaRPr lang="en-US" altLang="ko-KR" dirty="0">
              <a:latin typeface="+mj-lt"/>
            </a:endParaRPr>
          </a:p>
          <a:p>
            <a:endParaRPr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77F8DCE-BEEC-3B4A-699E-24D20DB89F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1. Introduction</a:t>
            </a:r>
          </a:p>
        </p:txBody>
      </p:sp>
    </p:spTree>
    <p:extLst>
      <p:ext uri="{BB962C8B-B14F-4D97-AF65-F5344CB8AC3E}">
        <p14:creationId xmlns:p14="http://schemas.microsoft.com/office/powerpoint/2010/main" val="1465286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6C674E0-E596-4BEB-90F0-D93C39BF20F0}"/>
              </a:ext>
            </a:extLst>
          </p:cNvPr>
          <p:cNvSpPr/>
          <p:nvPr/>
        </p:nvSpPr>
        <p:spPr>
          <a:xfrm>
            <a:off x="3931298" y="1264298"/>
            <a:ext cx="4329404" cy="432940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64F22BF-C1BB-4877-AB3C-95B0E718E71E}"/>
              </a:ext>
            </a:extLst>
          </p:cNvPr>
          <p:cNvSpPr/>
          <p:nvPr/>
        </p:nvSpPr>
        <p:spPr>
          <a:xfrm>
            <a:off x="3128865" y="1870787"/>
            <a:ext cx="1604865" cy="31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5F87E-38CA-451A-BE21-D8CB1BD69006}"/>
              </a:ext>
            </a:extLst>
          </p:cNvPr>
          <p:cNvSpPr txBox="1"/>
          <p:nvPr/>
        </p:nvSpPr>
        <p:spPr>
          <a:xfrm>
            <a:off x="2245745" y="912885"/>
            <a:ext cx="7277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0" dirty="0">
                <a:solidFill>
                  <a:schemeClr val="tx2"/>
                </a:solidFill>
                <a:latin typeface="+mj-lt"/>
              </a:rPr>
              <a:t>2</a:t>
            </a:r>
            <a:endParaRPr lang="ko-KR" altLang="en-US" sz="30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15B3D-58FA-4BB8-8B3D-2A192007970E}"/>
              </a:ext>
            </a:extLst>
          </p:cNvPr>
          <p:cNvSpPr txBox="1"/>
          <p:nvPr/>
        </p:nvSpPr>
        <p:spPr>
          <a:xfrm>
            <a:off x="4276813" y="1805520"/>
            <a:ext cx="4089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chemeClr val="tx2"/>
                </a:solidFill>
                <a:latin typeface="+mj-lt"/>
                <a:ea typeface="나눔스퀘어 ExtraBold" panose="020B0600000101010101" pitchFamily="50" charset="-127"/>
              </a:rPr>
              <a:t>Financial Market</a:t>
            </a: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B12A063-3AA1-4BA1-BE21-76DBB1DC2B55}"/>
              </a:ext>
            </a:extLst>
          </p:cNvPr>
          <p:cNvSpPr/>
          <p:nvPr/>
        </p:nvSpPr>
        <p:spPr>
          <a:xfrm>
            <a:off x="8072446" y="4949887"/>
            <a:ext cx="376511" cy="376511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2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EDF0D5-24D1-491F-9CAD-BE10AEF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Inflation Process and Inflation-linked Index Bond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>
                <a:normAutofit/>
              </a:bodyPr>
              <a:lstStyle/>
              <a:p>
                <a:pPr marL="0" indent="0">
                  <a:buNone/>
                </a:pPr>
                <a:r>
                  <a:rPr lang="en-US" altLang="ko-KR" sz="2400" b="1" dirty="0">
                    <a:solidFill>
                      <a:srgbClr val="FF0000"/>
                    </a:solidFill>
                  </a:rPr>
                  <a:t>	</a:t>
                </a:r>
                <a:r>
                  <a:rPr lang="en-US" altLang="ko-KR" sz="2400" dirty="0">
                    <a:solidFill>
                      <a:schemeClr val="accent1">
                        <a:lumMod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ko-KR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en-US" altLang="ko-KR" sz="2400" dirty="0">
                    <a:solidFill>
                      <a:schemeClr val="accent1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) assets: </a:t>
                </a:r>
                <a14:m>
                  <m:oMath xmlns:m="http://schemas.openxmlformats.org/officeDocument/2006/math">
                    <m:r>
                      <a:rPr lang="en-US" altLang="ko-KR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ko-KR" sz="2400" dirty="0">
                    <a:solidFill>
                      <a:schemeClr val="accent1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 risky assets (stocks),</a:t>
                </a:r>
                <a14:m>
                  <m:oMath xmlns:m="http://schemas.openxmlformats.org/officeDocument/2006/math">
                    <m:r>
                      <a:rPr lang="en-US" altLang="ko-KR" sz="2400" b="0" i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ko-KR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1</m:t>
                    </m:r>
                  </m:oMath>
                </a14:m>
                <a:r>
                  <a:rPr lang="en-US" altLang="ko-KR" sz="2400" dirty="0">
                    <a:solidFill>
                      <a:schemeClr val="accent1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 Inflation-linked index bond(IIB), </a:t>
                </a:r>
              </a:p>
              <a:p>
                <a:pPr marL="0" indent="0">
                  <a:buNone/>
                </a:pPr>
                <a:r>
                  <a:rPr lang="en-US" altLang="ko-KR" sz="2400" dirty="0">
                    <a:solidFill>
                      <a:schemeClr val="accent1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                                     and </a:t>
                </a:r>
                <a14:m>
                  <m:oMath xmlns:m="http://schemas.openxmlformats.org/officeDocument/2006/math">
                    <m:r>
                      <a:rPr lang="en-US" altLang="ko-KR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ko-KR" sz="2400" b="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2400" dirty="0">
                    <a:solidFill>
                      <a:schemeClr val="accent1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risk-free asset</a:t>
                </a:r>
              </a:p>
              <a:p>
                <a:pPr marL="0" indent="0">
                  <a:buNone/>
                </a:pPr>
                <a:endParaRPr lang="en-US" altLang="ko-KR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algn="just"/>
                <a:r>
                  <a:rPr lang="en-US" altLang="ko-KR" sz="2000" dirty="0">
                    <a:cs typeface="Times New Roman" panose="02020603050405020304" pitchFamily="18" charset="0"/>
                  </a:rPr>
                  <a:t>Price level of the inflation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20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ko-KR" sz="20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ko-KR" sz="2000" dirty="0">
                  <a:cs typeface="Times New Roman" panose="020206030504050203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ko-KR" altLang="ko-K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ko-KR" altLang="ko-K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ko-KR" altLang="ko-K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altLang="ko-KR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ko-KR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altLang="ko-KR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ko-KR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ko-KR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ko-KR" sz="2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1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ko-KR" sz="1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ko-KR" sz="18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is the instantaneous expected inflation rate,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1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1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is its volatility</a:t>
                </a:r>
              </a:p>
              <a:p>
                <a:pPr lvl="1" algn="just">
                  <a:lnSpc>
                    <a:spcPct val="107000"/>
                  </a:lnSpc>
                  <a:spcAft>
                    <a:spcPts val="800"/>
                  </a:spcAft>
                </a:pPr>
                <a:endParaRPr lang="en-US" altLang="ko-KR" sz="2000" kern="100" dirty="0">
                  <a:effectLst/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lvl="1" algn="just">
                  <a:spcAft>
                    <a:spcPts val="800"/>
                  </a:spcAft>
                </a:pPr>
                <a:r>
                  <a:rPr lang="en-US" altLang="ko-KR" sz="2000" dirty="0">
                    <a:cs typeface="Times New Roman" panose="02020603050405020304" pitchFamily="18" charset="0"/>
                  </a:rPr>
                  <a:t>Inflation-linked Index Bond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20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ko-KR" sz="20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ko-KR" sz="2000" dirty="0">
                  <a:cs typeface="Times New Roman" panose="020206030504050203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ko-KR" altLang="ko-K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ko-KR" altLang="ko-K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ko-KR" altLang="ko-K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altLang="ko-K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𝑅𝑑𝑡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ko-KR" altLang="ko-KR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ko-KR" altLang="ko-K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ko-KR" altLang="ko-K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ko-KR" altLang="ko-K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altLang="ko-K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ko-KR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altLang="ko-KR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ko-KR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ko-KR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ko-KR" sz="2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 algn="just"/>
                <a14:m>
                  <m:oMath xmlns:m="http://schemas.openxmlformats.org/officeDocument/2006/math">
                    <m:r>
                      <a:rPr lang="en-US" altLang="ko-KR" sz="18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is the real interest rate</a:t>
                </a:r>
              </a:p>
              <a:p>
                <a:pPr lvl="2" algn="just"/>
                <a:r>
                  <a:rPr lang="en-US" altLang="ko-KR" sz="1800" dirty="0">
                    <a:cs typeface="Times New Roman" panose="02020603050405020304" pitchFamily="18" charset="0"/>
                  </a:rPr>
                  <a:t>We assume that the IIB has exactly the same risk source with the inflation risk</a:t>
                </a:r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A8FF85E-E90C-42E2-BD5F-D3B3B3A3B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70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F250970-C8D3-4772-B0D5-F010F4A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2. Financial Market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1049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사용자 지정 6">
      <a:dk1>
        <a:srgbClr val="002233"/>
      </a:dk1>
      <a:lt1>
        <a:sysClr val="window" lastClr="FFFFFF"/>
      </a:lt1>
      <a:dk2>
        <a:srgbClr val="002233"/>
      </a:dk2>
      <a:lt2>
        <a:srgbClr val="E7E6E6"/>
      </a:lt2>
      <a:accent1>
        <a:srgbClr val="EC8B83"/>
      </a:accent1>
      <a:accent2>
        <a:srgbClr val="98B2D1"/>
      </a:accent2>
      <a:accent3>
        <a:srgbClr val="FEAE51"/>
      </a:accent3>
      <a:accent4>
        <a:srgbClr val="B35F44"/>
      </a:accent4>
      <a:accent5>
        <a:srgbClr val="3078B4"/>
      </a:accent5>
      <a:accent6>
        <a:srgbClr val="9FDBAD"/>
      </a:accent6>
      <a:hlink>
        <a:srgbClr val="0563C1"/>
      </a:hlink>
      <a:folHlink>
        <a:srgbClr val="954F72"/>
      </a:folHlink>
    </a:clrScheme>
    <a:fontScheme name="사용자 지정 3">
      <a:majorFont>
        <a:latin typeface="Aleo"/>
        <a:ea typeface="나눔바른고딕"/>
        <a:cs typeface=""/>
      </a:majorFont>
      <a:minorFont>
        <a:latin typeface="Aleo Light"/>
        <a:ea typeface="나눔바른고딕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762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32793</TotalTime>
  <Words>2446</Words>
  <Application>Microsoft Office PowerPoint</Application>
  <PresentationFormat>와이드스크린</PresentationFormat>
  <Paragraphs>291</Paragraphs>
  <Slides>30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38" baseType="lpstr">
      <vt:lpstr>Aleo Light</vt:lpstr>
      <vt:lpstr>맑은 고딕</vt:lpstr>
      <vt:lpstr>Times New Roman</vt:lpstr>
      <vt:lpstr>Cambria Math</vt:lpstr>
      <vt:lpstr>Aleo</vt:lpstr>
      <vt:lpstr>Arial</vt:lpstr>
      <vt:lpstr>Aleo bold</vt:lpstr>
      <vt:lpstr>Office 테마</vt:lpstr>
      <vt:lpstr>Liability-Driven Investment under Inflation Risk</vt:lpstr>
      <vt:lpstr>PowerPoint 프레젠테이션</vt:lpstr>
      <vt:lpstr>Liability-Driven Investment (LDI)</vt:lpstr>
      <vt:lpstr>Inflation Risk</vt:lpstr>
      <vt:lpstr>Research Goals</vt:lpstr>
      <vt:lpstr>History (1/2)</vt:lpstr>
      <vt:lpstr>History (2/2)</vt:lpstr>
      <vt:lpstr>PowerPoint 프레젠테이션</vt:lpstr>
      <vt:lpstr>Inflation Process and Inflation-linked Index Bond</vt:lpstr>
      <vt:lpstr>Asset Price Processes</vt:lpstr>
      <vt:lpstr>PowerPoint 프레젠테이션</vt:lpstr>
      <vt:lpstr>Fund Manager’s Problem (1/3)</vt:lpstr>
      <vt:lpstr>Fund Manager’s Problem (2/3)</vt:lpstr>
      <vt:lpstr>Fund Manager’s Problem (3/3)</vt:lpstr>
      <vt:lpstr>Benchmark Case: Absence of VaR Constraints</vt:lpstr>
      <vt:lpstr>Benchmark Case: Absence of VaR Constraints</vt:lpstr>
      <vt:lpstr>The Case in the Presence of the VaR Constraint: Market Rebuilding</vt:lpstr>
      <vt:lpstr>The Case in the Presence of the VaR Constraint: Underlying</vt:lpstr>
      <vt:lpstr>The Case in the Presence of the VaR Constraint: KS’ Idea</vt:lpstr>
      <vt:lpstr>The Case in the Presence of the VaR Constraint: Extension of KS’ Idea</vt:lpstr>
      <vt:lpstr>The Case in the Presence of the VaR Constraint: Solution</vt:lpstr>
      <vt:lpstr>PowerPoint 프레젠테이션</vt:lpstr>
      <vt:lpstr>Liability Process Assumption and Baseline Parameters</vt:lpstr>
      <vt:lpstr>Optimal Asset Allocation</vt:lpstr>
      <vt:lpstr>Effect of Investment Period</vt:lpstr>
      <vt:lpstr>Effect of Expected Inflation Rate</vt:lpstr>
      <vt:lpstr>Effect of Correlation</vt:lpstr>
      <vt:lpstr>PowerPoint 프레젠테이션</vt:lpstr>
      <vt:lpstr>Conclusion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김명준(단일계열)</dc:creator>
  <cp:lastModifiedBy>문성주</cp:lastModifiedBy>
  <cp:revision>124</cp:revision>
  <dcterms:created xsi:type="dcterms:W3CDTF">2021-03-15T02:46:08Z</dcterms:created>
  <dcterms:modified xsi:type="dcterms:W3CDTF">2024-12-24T01:16:10Z</dcterms:modified>
</cp:coreProperties>
</file>